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5" r:id="rId2"/>
    <p:sldId id="269" r:id="rId3"/>
    <p:sldId id="317" r:id="rId4"/>
    <p:sldId id="280" r:id="rId5"/>
    <p:sldId id="277" r:id="rId6"/>
    <p:sldId id="278" r:id="rId7"/>
    <p:sldId id="299" r:id="rId8"/>
    <p:sldId id="312" r:id="rId9"/>
    <p:sldId id="314" r:id="rId10"/>
    <p:sldId id="275" r:id="rId11"/>
    <p:sldId id="315" r:id="rId12"/>
    <p:sldId id="276" r:id="rId13"/>
    <p:sldId id="309" r:id="rId14"/>
    <p:sldId id="307" r:id="rId15"/>
    <p:sldId id="313" r:id="rId16"/>
    <p:sldId id="308" r:id="rId17"/>
    <p:sldId id="311" r:id="rId18"/>
    <p:sldId id="305" r:id="rId19"/>
    <p:sldId id="310" r:id="rId20"/>
    <p:sldId id="286" r:id="rId21"/>
    <p:sldId id="316" r:id="rId22"/>
    <p:sldId id="306" r:id="rId23"/>
    <p:sldId id="267" r:id="rId24"/>
    <p:sldId id="268" r:id="rId25"/>
    <p:sldId id="270" r:id="rId26"/>
    <p:sldId id="271" r:id="rId27"/>
    <p:sldId id="29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7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1744" autoAdjust="0"/>
  </p:normalViewPr>
  <p:slideViewPr>
    <p:cSldViewPr snapToGrid="0">
      <p:cViewPr varScale="1">
        <p:scale>
          <a:sx n="60" d="100"/>
          <a:sy n="60" d="100"/>
        </p:scale>
        <p:origin x="480" y="56"/>
      </p:cViewPr>
      <p:guideLst/>
    </p:cSldViewPr>
  </p:slideViewPr>
  <p:notesTextViewPr>
    <p:cViewPr>
      <p:scale>
        <a:sx n="1" d="1"/>
        <a:sy n="1" d="1"/>
      </p:scale>
      <p:origin x="0" y="0"/>
    </p:cViewPr>
  </p:notesTextViewPr>
  <p:sorterViewPr>
    <p:cViewPr>
      <p:scale>
        <a:sx n="120" d="100"/>
        <a:sy n="120" d="100"/>
      </p:scale>
      <p:origin x="0" y="-6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F0C15AF-F839-40D0-A6B4-1D446FD08178}" type="datetimeFigureOut">
              <a:rPr lang="en-US" smtClean="0"/>
              <a:t>2/4/2023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F7357F7-4A10-46CB-BE06-EDCE27C1B053}" type="slidenum">
              <a:rPr lang="en-US" smtClean="0"/>
              <a:t>‹#›</a:t>
            </a:fld>
            <a:endParaRPr lang="en-US"/>
          </a:p>
        </p:txBody>
      </p:sp>
    </p:spTree>
    <p:extLst>
      <p:ext uri="{BB962C8B-B14F-4D97-AF65-F5344CB8AC3E}">
        <p14:creationId xmlns:p14="http://schemas.microsoft.com/office/powerpoint/2010/main" val="368907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4134" y="1327863"/>
            <a:ext cx="4751010" cy="2324604"/>
          </a:xfrm>
        </p:spPr>
        <p:txBody>
          <a:bodyPr anchor="b"/>
          <a:lstStyle>
            <a:lvl1pPr algn="ctr">
              <a:defRPr sz="6000" b="1">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74134" y="4080933"/>
            <a:ext cx="4751009" cy="1319370"/>
          </a:xfrm>
        </p:spPr>
        <p:txBody>
          <a:bodyPr/>
          <a:lstStyle>
            <a:lvl1pPr marL="0" indent="0" algn="ctr">
              <a:buNone/>
              <a:defRPr sz="24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522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C1350-60A8-4F37-8AE7-95B0A0C778A5}" type="slidenum">
              <a:rPr lang="en-US" smtClean="0"/>
              <a:t>‹#›</a:t>
            </a:fld>
            <a:endParaRPr lang="en-US" dirty="0"/>
          </a:p>
        </p:txBody>
      </p:sp>
    </p:spTree>
    <p:extLst>
      <p:ext uri="{BB962C8B-B14F-4D97-AF65-F5344CB8AC3E}">
        <p14:creationId xmlns:p14="http://schemas.microsoft.com/office/powerpoint/2010/main" val="220069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C1350-60A8-4F37-8AE7-95B0A0C778A5}" type="slidenum">
              <a:rPr lang="en-US" smtClean="0"/>
              <a:t>‹#›</a:t>
            </a:fld>
            <a:endParaRPr lang="en-US" dirty="0"/>
          </a:p>
        </p:txBody>
      </p:sp>
    </p:spTree>
    <p:extLst>
      <p:ext uri="{BB962C8B-B14F-4D97-AF65-F5344CB8AC3E}">
        <p14:creationId xmlns:p14="http://schemas.microsoft.com/office/powerpoint/2010/main" val="149073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2541" y="365125"/>
            <a:ext cx="10406192" cy="1325563"/>
          </a:xfrm>
        </p:spPr>
        <p:txBody>
          <a:bodyPr/>
          <a:lstStyle>
            <a:lvl1pPr algn="l">
              <a:defRPr b="1">
                <a:solidFill>
                  <a:srgbClr val="297386"/>
                </a:solidFill>
                <a:latin typeface="Arial" panose="020B0604020202020204" pitchFamily="34" charset="0"/>
                <a:ea typeface="Helvetica Neue" panose="02000503000000020004" pitchFamily="2"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101931" y="1825625"/>
            <a:ext cx="9776801" cy="4761442"/>
          </a:xfrm>
        </p:spPr>
        <p:txBody>
          <a:bodyPr/>
          <a:lstStyle>
            <a:lvl1pPr>
              <a:defRPr>
                <a:latin typeface="Arial" panose="020B0604020202020204" pitchFamily="34" charset="0"/>
                <a:ea typeface="Helvetica Neue" panose="02000503000000020004" pitchFamily="2" charset="0"/>
                <a:cs typeface="Arial" panose="020B0604020202020204" pitchFamily="34" charset="0"/>
              </a:defRPr>
            </a:lvl1pPr>
            <a:lvl2pPr>
              <a:defRPr>
                <a:latin typeface="Arial" panose="020B0604020202020204" pitchFamily="34" charset="0"/>
                <a:ea typeface="Helvetica Neue" panose="02000503000000020004" pitchFamily="2" charset="0"/>
                <a:cs typeface="Arial" panose="020B0604020202020204" pitchFamily="34" charset="0"/>
              </a:defRPr>
            </a:lvl2pPr>
            <a:lvl3pPr>
              <a:defRPr>
                <a:latin typeface="Arial" panose="020B0604020202020204" pitchFamily="34" charset="0"/>
                <a:ea typeface="Helvetica Neue" panose="02000503000000020004" pitchFamily="2" charset="0"/>
                <a:cs typeface="Arial" panose="020B0604020202020204" pitchFamily="34" charset="0"/>
              </a:defRPr>
            </a:lvl3pPr>
            <a:lvl4pPr>
              <a:defRPr>
                <a:latin typeface="Arial" panose="020B0604020202020204" pitchFamily="34" charset="0"/>
                <a:ea typeface="Helvetica Neue" panose="02000503000000020004" pitchFamily="2" charset="0"/>
                <a:cs typeface="Arial" panose="020B0604020202020204" pitchFamily="34" charset="0"/>
              </a:defRPr>
            </a:lvl4pPr>
            <a:lvl5pPr>
              <a:defRPr>
                <a:latin typeface="Arial" panose="020B0604020202020204" pitchFamily="34" charset="0"/>
                <a:ea typeface="Helvetica Neue" panose="02000503000000020004"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727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C1350-60A8-4F37-8AE7-95B0A0C778A5}" type="slidenum">
              <a:rPr lang="en-US" smtClean="0"/>
              <a:t>‹#›</a:t>
            </a:fld>
            <a:endParaRPr lang="en-US" dirty="0"/>
          </a:p>
        </p:txBody>
      </p:sp>
    </p:spTree>
    <p:extLst>
      <p:ext uri="{BB962C8B-B14F-4D97-AF65-F5344CB8AC3E}">
        <p14:creationId xmlns:p14="http://schemas.microsoft.com/office/powerpoint/2010/main" val="242318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C1350-60A8-4F37-8AE7-95B0A0C778A5}" type="slidenum">
              <a:rPr lang="en-US" smtClean="0"/>
              <a:t>‹#›</a:t>
            </a:fld>
            <a:endParaRPr lang="en-US" dirty="0"/>
          </a:p>
        </p:txBody>
      </p:sp>
    </p:spTree>
    <p:extLst>
      <p:ext uri="{BB962C8B-B14F-4D97-AF65-F5344CB8AC3E}">
        <p14:creationId xmlns:p14="http://schemas.microsoft.com/office/powerpoint/2010/main" val="175254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EC1350-60A8-4F37-8AE7-95B0A0C778A5}" type="slidenum">
              <a:rPr lang="en-US" smtClean="0"/>
              <a:t>‹#›</a:t>
            </a:fld>
            <a:endParaRPr lang="en-US" dirty="0"/>
          </a:p>
        </p:txBody>
      </p:sp>
    </p:spTree>
    <p:extLst>
      <p:ext uri="{BB962C8B-B14F-4D97-AF65-F5344CB8AC3E}">
        <p14:creationId xmlns:p14="http://schemas.microsoft.com/office/powerpoint/2010/main" val="82667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EC1350-60A8-4F37-8AE7-95B0A0C778A5}" type="slidenum">
              <a:rPr lang="en-US" smtClean="0"/>
              <a:t>‹#›</a:t>
            </a:fld>
            <a:endParaRPr lang="en-US" dirty="0"/>
          </a:p>
        </p:txBody>
      </p:sp>
    </p:spTree>
    <p:extLst>
      <p:ext uri="{BB962C8B-B14F-4D97-AF65-F5344CB8AC3E}">
        <p14:creationId xmlns:p14="http://schemas.microsoft.com/office/powerpoint/2010/main" val="398714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EC1350-60A8-4F37-8AE7-95B0A0C778A5}" type="slidenum">
              <a:rPr lang="en-US" smtClean="0"/>
              <a:t>‹#›</a:t>
            </a:fld>
            <a:endParaRPr lang="en-US" dirty="0"/>
          </a:p>
        </p:txBody>
      </p:sp>
    </p:spTree>
    <p:extLst>
      <p:ext uri="{BB962C8B-B14F-4D97-AF65-F5344CB8AC3E}">
        <p14:creationId xmlns:p14="http://schemas.microsoft.com/office/powerpoint/2010/main" val="285443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C1350-60A8-4F37-8AE7-95B0A0C778A5}" type="slidenum">
              <a:rPr lang="en-US" smtClean="0"/>
              <a:t>‹#›</a:t>
            </a:fld>
            <a:endParaRPr lang="en-US" dirty="0"/>
          </a:p>
        </p:txBody>
      </p:sp>
    </p:spTree>
    <p:extLst>
      <p:ext uri="{BB962C8B-B14F-4D97-AF65-F5344CB8AC3E}">
        <p14:creationId xmlns:p14="http://schemas.microsoft.com/office/powerpoint/2010/main" val="154320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C1350-60A8-4F37-8AE7-95B0A0C778A5}" type="slidenum">
              <a:rPr lang="en-US" smtClean="0"/>
              <a:t>‹#›</a:t>
            </a:fld>
            <a:endParaRPr lang="en-US" dirty="0"/>
          </a:p>
        </p:txBody>
      </p:sp>
    </p:spTree>
    <p:extLst>
      <p:ext uri="{BB962C8B-B14F-4D97-AF65-F5344CB8AC3E}">
        <p14:creationId xmlns:p14="http://schemas.microsoft.com/office/powerpoint/2010/main" val="285498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9EC1350-60A8-4F37-8AE7-95B0A0C778A5}" type="slidenum">
              <a:rPr lang="en-US" smtClean="0"/>
              <a:pPr/>
              <a:t>‹#›</a:t>
            </a:fld>
            <a:endParaRPr lang="en-US" dirty="0"/>
          </a:p>
        </p:txBody>
      </p:sp>
    </p:spTree>
    <p:extLst>
      <p:ext uri="{BB962C8B-B14F-4D97-AF65-F5344CB8AC3E}">
        <p14:creationId xmlns:p14="http://schemas.microsoft.com/office/powerpoint/2010/main" val="1715780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coastgis.marsci.uga.edu/summit/k12-groundwater.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ubs.usgs.gov/circ/circ1225/html/sources.html"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jcscience.ie/es-5.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www.epa.gov/cyanohabs/learn-about-cyanobacteria-and-cyanotoxins" TargetMode="External"/><Relationship Id="rId5" Type="http://schemas.openxmlformats.org/officeDocument/2006/relationships/hyperlink" Target="https://www.deq.louisiana.gov/page/harmful-algal-blooms-habs" TargetMode="Externa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limate.gov/news-features/understanding-climate/climate-change-atmospheric-carbon-dioxide"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nvcoglobal.com/catalog/term/water/limnology/water-quality-sampling/water-sampling-bottle/surface-water-sampling/van" TargetMode="External"/><Relationship Id="rId3" Type="http://schemas.openxmlformats.org/officeDocument/2006/relationships/image" Target="../media/image21.jpeg"/><Relationship Id="rId7" Type="http://schemas.openxmlformats.org/officeDocument/2006/relationships/hyperlink" Target="https://envcoglobal.com/catalog/water/limnology/water-quality-sampling/water-sampling-bottle/surface-water-sampling/kemmerer"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ysi.com/" TargetMode="External"/><Relationship Id="rId5" Type="http://schemas.openxmlformats.org/officeDocument/2006/relationships/hyperlink" Target="https://www.hydrolab.com/" TargetMode="External"/><Relationship Id="rId4" Type="http://schemas.openxmlformats.org/officeDocument/2006/relationships/image" Target="../media/image22.jpeg"/><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s://www.generaloceanics.com/sampler-grab-van-veen-small-602-021.html"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www.pine-environmental.com/products/ponar_grab_sampler" TargetMode="External"/><Relationship Id="rId5" Type="http://schemas.openxmlformats.org/officeDocument/2006/relationships/hyperlink" Target="http://envcoglobal.com/catalog/water/sediments-and-sludge-samplers/bottom-grabs/ekman-bottom-grabs" TargetMode="Externa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hyperlink" Target="https://www.fondriest.com/usgs-top-setting-wading-rods.htm" TargetMode="External"/><Relationship Id="rId7"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hyperlink" Target="https://www.phametechnology.com/wp-content/uploads/2014/12/Current-Meter-1.jpg" TargetMode="External"/><Relationship Id="rId5" Type="http://schemas.openxmlformats.org/officeDocument/2006/relationships/hyperlink" Target="http://envcoglobal.com/catalog/water/liquid-flow/current-meters-and-discharge-monitoring/river-gauging-equipment/hydro" TargetMode="External"/><Relationship Id="rId4" Type="http://schemas.openxmlformats.org/officeDocument/2006/relationships/hyperlink" Target="http://www.geoscientific.com/flowcurrent/AA_Current_Meter.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rosionpollution.com/watershed-protection.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biologyonline.com/dictionary/biotic-factor"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texasaquaticscience.org/habitats-aquatic-science-texa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3.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4.wdp"/><Relationship Id="rId10" Type="http://schemas.openxmlformats.org/officeDocument/2006/relationships/hyperlink" Target="https://www.deq.louisiana.gov/assets/docs/Envirothon/Aquaticmacroinvertebratedocuments.pdf" TargetMode="External"/><Relationship Id="rId4" Type="http://schemas.openxmlformats.org/officeDocument/2006/relationships/image" Target="../media/image8.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87A0-B251-7D40-ADF8-6169BC3C87A7}"/>
              </a:ext>
            </a:extLst>
          </p:cNvPr>
          <p:cNvSpPr>
            <a:spLocks noGrp="1"/>
          </p:cNvSpPr>
          <p:nvPr>
            <p:ph type="ctrTitle"/>
          </p:nvPr>
        </p:nvSpPr>
        <p:spPr>
          <a:xfrm>
            <a:off x="772062" y="1026544"/>
            <a:ext cx="3968151" cy="2522406"/>
          </a:xfrm>
        </p:spPr>
        <p:txBody>
          <a:bodyPr>
            <a:noAutofit/>
          </a:bodyPr>
          <a:lstStyle/>
          <a:p>
            <a:r>
              <a:rPr lang="en-US" sz="4000" dirty="0" smtClean="0"/>
              <a:t>2023 National Conservation </a:t>
            </a:r>
            <a:r>
              <a:rPr lang="en-US" sz="4000" dirty="0"/>
              <a:t>Foundation - </a:t>
            </a:r>
            <a:r>
              <a:rPr lang="en-US" sz="4000" dirty="0" smtClean="0"/>
              <a:t>Envirothon</a:t>
            </a:r>
            <a:endParaRPr lang="en-US" sz="4000" dirty="0"/>
          </a:p>
        </p:txBody>
      </p:sp>
      <p:sp>
        <p:nvSpPr>
          <p:cNvPr id="3" name="Subtitle 2">
            <a:extLst>
              <a:ext uri="{FF2B5EF4-FFF2-40B4-BE49-F238E27FC236}">
                <a16:creationId xmlns:a16="http://schemas.microsoft.com/office/drawing/2014/main" id="{521F98BB-94EF-A748-B416-5FCAC53FCB8F}"/>
              </a:ext>
            </a:extLst>
          </p:cNvPr>
          <p:cNvSpPr>
            <a:spLocks noGrp="1"/>
          </p:cNvSpPr>
          <p:nvPr>
            <p:ph type="subTitle" idx="1"/>
          </p:nvPr>
        </p:nvSpPr>
        <p:spPr>
          <a:xfrm>
            <a:off x="380634" y="3795624"/>
            <a:ext cx="4751009" cy="675882"/>
          </a:xfrm>
        </p:spPr>
        <p:txBody>
          <a:bodyPr>
            <a:normAutofit/>
          </a:bodyPr>
          <a:lstStyle/>
          <a:p>
            <a:r>
              <a:rPr lang="en-US" sz="3600" dirty="0"/>
              <a:t>Aquatics Study </a:t>
            </a:r>
            <a:r>
              <a:rPr lang="en-US" sz="3600" dirty="0" smtClean="0"/>
              <a:t>Guide</a:t>
            </a:r>
            <a:endParaRPr lang="en-US" sz="3600" dirty="0"/>
          </a:p>
        </p:txBody>
      </p:sp>
    </p:spTree>
    <p:extLst>
      <p:ext uri="{BB962C8B-B14F-4D97-AF65-F5344CB8AC3E}">
        <p14:creationId xmlns:p14="http://schemas.microsoft.com/office/powerpoint/2010/main" val="1384734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433" y="274638"/>
            <a:ext cx="9639300" cy="854075"/>
          </a:xfrm>
        </p:spPr>
        <p:txBody>
          <a:bodyPr>
            <a:normAutofit/>
          </a:bodyPr>
          <a:lstStyle/>
          <a:p>
            <a:r>
              <a:rPr lang="en-US" sz="4000" dirty="0" smtClean="0"/>
              <a:t>5. Brackish water systems or estuaries</a:t>
            </a:r>
            <a:endParaRPr lang="en-US" sz="4000"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39433" y="1128713"/>
            <a:ext cx="9753600" cy="5486400"/>
          </a:xfrm>
          <a:prstGeom prst="rect">
            <a:avLst/>
          </a:prstGeom>
        </p:spPr>
      </p:pic>
      <p:sp>
        <p:nvSpPr>
          <p:cNvPr id="3" name="TextBox 2"/>
          <p:cNvSpPr txBox="1"/>
          <p:nvPr/>
        </p:nvSpPr>
        <p:spPr>
          <a:xfrm>
            <a:off x="9353910" y="6581001"/>
            <a:ext cx="2717320" cy="276999"/>
          </a:xfrm>
          <a:prstGeom prst="rect">
            <a:avLst/>
          </a:prstGeom>
          <a:noFill/>
        </p:spPr>
        <p:txBody>
          <a:bodyPr wrap="square" rtlCol="0">
            <a:spAutoFit/>
          </a:bodyPr>
          <a:lstStyle/>
          <a:p>
            <a:pPr algn="r"/>
            <a:r>
              <a:rPr lang="en-US" sz="1200" dirty="0" smtClean="0"/>
              <a:t>Illustration by Al Hindrichs</a:t>
            </a:r>
            <a:endParaRPr lang="en-US" sz="1200" dirty="0"/>
          </a:p>
        </p:txBody>
      </p:sp>
    </p:spTree>
    <p:extLst>
      <p:ext uri="{BB962C8B-B14F-4D97-AF65-F5344CB8AC3E}">
        <p14:creationId xmlns:p14="http://schemas.microsoft.com/office/powerpoint/2010/main" val="3564557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Estuarine Plants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Typical freshwater marsh vegetation includes: cattail (</a:t>
            </a:r>
            <a:r>
              <a:rPr lang="en-US" i="1" dirty="0"/>
              <a:t>Typha </a:t>
            </a:r>
            <a:r>
              <a:rPr lang="en-US" i="1" dirty="0" err="1"/>
              <a:t>angustifolia</a:t>
            </a:r>
            <a:r>
              <a:rPr lang="en-US" dirty="0"/>
              <a:t>), </a:t>
            </a:r>
            <a:r>
              <a:rPr lang="en-US" dirty="0" err="1"/>
              <a:t>bulltongue</a:t>
            </a:r>
            <a:r>
              <a:rPr lang="en-US" dirty="0"/>
              <a:t> (</a:t>
            </a:r>
            <a:r>
              <a:rPr lang="en-US" i="1" dirty="0" err="1"/>
              <a:t>Sagittaria</a:t>
            </a:r>
            <a:r>
              <a:rPr lang="en-US" dirty="0"/>
              <a:t> spp.), maiden cane (</a:t>
            </a:r>
            <a:r>
              <a:rPr lang="en-US" i="1" dirty="0" err="1"/>
              <a:t>Panicum</a:t>
            </a:r>
            <a:r>
              <a:rPr lang="en-US" i="1" dirty="0"/>
              <a:t> </a:t>
            </a:r>
            <a:r>
              <a:rPr lang="en-US" i="1" dirty="0" err="1"/>
              <a:t>hemitomon</a:t>
            </a:r>
            <a:r>
              <a:rPr lang="en-US" dirty="0"/>
              <a:t>), water hyacinth (</a:t>
            </a:r>
            <a:r>
              <a:rPr lang="en-US" i="1" dirty="0"/>
              <a:t>Eichhornia crassipes</a:t>
            </a:r>
            <a:r>
              <a:rPr lang="en-US" dirty="0"/>
              <a:t>), pickerelweed (</a:t>
            </a:r>
            <a:r>
              <a:rPr lang="en-US" i="1" dirty="0" err="1"/>
              <a:t>Pontederia</a:t>
            </a:r>
            <a:r>
              <a:rPr lang="en-US" i="1" dirty="0"/>
              <a:t> </a:t>
            </a:r>
            <a:r>
              <a:rPr lang="en-US" i="1" dirty="0" err="1"/>
              <a:t>cordata</a:t>
            </a:r>
            <a:r>
              <a:rPr lang="en-US" dirty="0"/>
              <a:t>), alligator weed (</a:t>
            </a:r>
            <a:r>
              <a:rPr lang="en-US" i="1" dirty="0"/>
              <a:t>Alternanthera philoxeroides</a:t>
            </a:r>
            <a:r>
              <a:rPr lang="en-US" dirty="0"/>
              <a:t>), and pennywort (</a:t>
            </a:r>
            <a:r>
              <a:rPr lang="en-US" i="1" dirty="0" err="1"/>
              <a:t>Hydrocotyle</a:t>
            </a:r>
            <a:r>
              <a:rPr lang="en-US" dirty="0"/>
              <a:t> spp.).</a:t>
            </a:r>
          </a:p>
          <a:p>
            <a:pPr lvl="0"/>
            <a:r>
              <a:rPr lang="en-US" dirty="0"/>
              <a:t>Brackish marshes have: </a:t>
            </a:r>
            <a:r>
              <a:rPr lang="en-US" dirty="0" err="1"/>
              <a:t>bulltongue</a:t>
            </a:r>
            <a:r>
              <a:rPr lang="en-US" dirty="0"/>
              <a:t> (</a:t>
            </a:r>
            <a:r>
              <a:rPr lang="en-US" i="1" dirty="0" err="1"/>
              <a:t>Sagittaria</a:t>
            </a:r>
            <a:r>
              <a:rPr lang="en-US" dirty="0"/>
              <a:t> spp.), wild millet (</a:t>
            </a:r>
            <a:r>
              <a:rPr lang="en-US" i="1" dirty="0" err="1"/>
              <a:t>Echinochloa</a:t>
            </a:r>
            <a:r>
              <a:rPr lang="en-US" i="1" dirty="0"/>
              <a:t> </a:t>
            </a:r>
            <a:r>
              <a:rPr lang="en-US" i="1" dirty="0" err="1"/>
              <a:t>walteri</a:t>
            </a:r>
            <a:r>
              <a:rPr lang="en-US" dirty="0"/>
              <a:t>), bullwhip (</a:t>
            </a:r>
            <a:r>
              <a:rPr lang="en-US" i="1" dirty="0"/>
              <a:t>Scirpus </a:t>
            </a:r>
            <a:r>
              <a:rPr lang="en-US" i="1" dirty="0" err="1"/>
              <a:t>californicus</a:t>
            </a:r>
            <a:r>
              <a:rPr lang="en-US" dirty="0"/>
              <a:t>), sawgrass (</a:t>
            </a:r>
            <a:r>
              <a:rPr lang="en-US" i="1" dirty="0" err="1"/>
              <a:t>Cladium</a:t>
            </a:r>
            <a:r>
              <a:rPr lang="en-US" i="1" dirty="0"/>
              <a:t> </a:t>
            </a:r>
            <a:r>
              <a:rPr lang="en-US" i="1" dirty="0" err="1"/>
              <a:t>jamaicense</a:t>
            </a:r>
            <a:r>
              <a:rPr lang="en-US" dirty="0"/>
              <a:t>), wiregrass </a:t>
            </a:r>
            <a:r>
              <a:rPr lang="en-US" i="1" dirty="0"/>
              <a:t>(</a:t>
            </a:r>
            <a:r>
              <a:rPr lang="en-US" i="1" dirty="0" err="1"/>
              <a:t>Spartina</a:t>
            </a:r>
            <a:r>
              <a:rPr lang="en-US" i="1" dirty="0"/>
              <a:t> patens)</a:t>
            </a:r>
            <a:r>
              <a:rPr lang="en-US" dirty="0"/>
              <a:t>, three-cornered grass </a:t>
            </a:r>
            <a:r>
              <a:rPr lang="en-US" i="1" dirty="0"/>
              <a:t>(Scirpus </a:t>
            </a:r>
            <a:r>
              <a:rPr lang="en-US" i="1" dirty="0" err="1"/>
              <a:t>olneyi</a:t>
            </a:r>
            <a:r>
              <a:rPr lang="en-US" i="1" dirty="0"/>
              <a:t>)</a:t>
            </a:r>
            <a:r>
              <a:rPr lang="en-US" dirty="0"/>
              <a:t>, and </a:t>
            </a:r>
            <a:r>
              <a:rPr lang="en-US" dirty="0" err="1"/>
              <a:t>widgeongrass</a:t>
            </a:r>
            <a:r>
              <a:rPr lang="en-US" dirty="0"/>
              <a:t> </a:t>
            </a:r>
            <a:r>
              <a:rPr lang="en-US" i="1" dirty="0"/>
              <a:t>(</a:t>
            </a:r>
            <a:r>
              <a:rPr lang="en-US" i="1" dirty="0" err="1"/>
              <a:t>Ruppia</a:t>
            </a:r>
            <a:r>
              <a:rPr lang="en-US" i="1" dirty="0"/>
              <a:t> </a:t>
            </a:r>
            <a:r>
              <a:rPr lang="en-US" i="1" dirty="0" err="1"/>
              <a:t>maritima</a:t>
            </a:r>
            <a:r>
              <a:rPr lang="en-US" i="1" dirty="0"/>
              <a:t>)</a:t>
            </a:r>
            <a:r>
              <a:rPr lang="en-US" dirty="0"/>
              <a:t>.</a:t>
            </a:r>
          </a:p>
          <a:p>
            <a:pPr lvl="0"/>
            <a:r>
              <a:rPr lang="en-US" dirty="0"/>
              <a:t>At the upper end of an estuaries salinity gradient, salt or saline marshes have: </a:t>
            </a:r>
            <a:r>
              <a:rPr lang="en-US" dirty="0" err="1"/>
              <a:t>oystergrass</a:t>
            </a:r>
            <a:r>
              <a:rPr lang="en-US" dirty="0"/>
              <a:t> (</a:t>
            </a:r>
            <a:r>
              <a:rPr lang="en-US" i="1" dirty="0" err="1"/>
              <a:t>Spartina</a:t>
            </a:r>
            <a:r>
              <a:rPr lang="en-US" i="1" dirty="0"/>
              <a:t> </a:t>
            </a:r>
            <a:r>
              <a:rPr lang="en-US" i="1" dirty="0" err="1"/>
              <a:t>alterniflora</a:t>
            </a:r>
            <a:r>
              <a:rPr lang="en-US" dirty="0"/>
              <a:t>), glasswort (</a:t>
            </a:r>
            <a:r>
              <a:rPr lang="en-US" i="1" dirty="0" err="1"/>
              <a:t>Salicomia</a:t>
            </a:r>
            <a:r>
              <a:rPr lang="en-US" dirty="0"/>
              <a:t> spp.), black rush (</a:t>
            </a:r>
            <a:r>
              <a:rPr lang="en-US" i="1" dirty="0"/>
              <a:t>Juncus </a:t>
            </a:r>
            <a:r>
              <a:rPr lang="en-US" i="1" dirty="0" err="1"/>
              <a:t>roemerianus</a:t>
            </a:r>
            <a:r>
              <a:rPr lang="en-US" dirty="0"/>
              <a:t>), saltwort (</a:t>
            </a:r>
            <a:r>
              <a:rPr lang="en-US" i="1" dirty="0" err="1"/>
              <a:t>Batis</a:t>
            </a:r>
            <a:r>
              <a:rPr lang="en-US" i="1" dirty="0"/>
              <a:t> </a:t>
            </a:r>
            <a:r>
              <a:rPr lang="en-US" i="1" dirty="0" err="1"/>
              <a:t>maritima</a:t>
            </a:r>
            <a:r>
              <a:rPr lang="en-US" dirty="0"/>
              <a:t>), black mangrove (</a:t>
            </a:r>
            <a:r>
              <a:rPr lang="en-US" i="1" dirty="0" err="1"/>
              <a:t>Avicennia</a:t>
            </a:r>
            <a:r>
              <a:rPr lang="en-US" i="1" dirty="0"/>
              <a:t> </a:t>
            </a:r>
            <a:r>
              <a:rPr lang="en-US" i="1" dirty="0" err="1"/>
              <a:t>germinans</a:t>
            </a:r>
            <a:r>
              <a:rPr lang="en-US" dirty="0"/>
              <a:t>), and </a:t>
            </a:r>
            <a:r>
              <a:rPr lang="en-US" dirty="0" err="1"/>
              <a:t>saltgrass</a:t>
            </a:r>
            <a:r>
              <a:rPr lang="en-US" dirty="0"/>
              <a:t> (</a:t>
            </a:r>
            <a:r>
              <a:rPr lang="en-US" i="1" dirty="0" err="1"/>
              <a:t>Distichlis</a:t>
            </a:r>
            <a:r>
              <a:rPr lang="en-US" i="1" dirty="0"/>
              <a:t> </a:t>
            </a:r>
            <a:r>
              <a:rPr lang="en-US" i="1" dirty="0" err="1"/>
              <a:t>spicata</a:t>
            </a:r>
            <a:r>
              <a:rPr lang="en-US" dirty="0"/>
              <a:t>).</a:t>
            </a:r>
          </a:p>
          <a:p>
            <a:pPr marL="0" indent="0">
              <a:buNone/>
            </a:pPr>
            <a:endParaRPr lang="en-US" dirty="0"/>
          </a:p>
        </p:txBody>
      </p:sp>
    </p:spTree>
    <p:extLst>
      <p:ext uri="{BB962C8B-B14F-4D97-AF65-F5344CB8AC3E}">
        <p14:creationId xmlns:p14="http://schemas.microsoft.com/office/powerpoint/2010/main" val="2672705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709" y="166359"/>
            <a:ext cx="7566684" cy="730430"/>
          </a:xfrm>
        </p:spPr>
        <p:txBody>
          <a:bodyPr/>
          <a:lstStyle/>
          <a:p>
            <a:r>
              <a:rPr lang="en-US" dirty="0" smtClean="0"/>
              <a:t>10. Aquifers</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35094" y="979477"/>
            <a:ext cx="7849456" cy="5486400"/>
          </a:xfrm>
          <a:prstGeom prst="rect">
            <a:avLst/>
          </a:prstGeom>
        </p:spPr>
      </p:pic>
      <p:sp>
        <p:nvSpPr>
          <p:cNvPr id="5" name="Rectangle 4"/>
          <p:cNvSpPr/>
          <p:nvPr/>
        </p:nvSpPr>
        <p:spPr>
          <a:xfrm>
            <a:off x="6737750" y="6455647"/>
            <a:ext cx="4031553" cy="276999"/>
          </a:xfrm>
          <a:prstGeom prst="rect">
            <a:avLst/>
          </a:prstGeom>
        </p:spPr>
        <p:txBody>
          <a:bodyPr wrap="none">
            <a:spAutoFit/>
          </a:bodyPr>
          <a:lstStyle/>
          <a:p>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http://coastgis.marsci.uga.edu/summit/k12-groundwater.htm</a:t>
            </a:r>
            <a:endParaRPr lang="en-US" sz="1200" dirty="0"/>
          </a:p>
        </p:txBody>
      </p:sp>
    </p:spTree>
    <p:extLst>
      <p:ext uri="{BB962C8B-B14F-4D97-AF65-F5344CB8AC3E}">
        <p14:creationId xmlns:p14="http://schemas.microsoft.com/office/powerpoint/2010/main" val="3041523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Potable (drinkable) Water in the World</a:t>
            </a:r>
            <a:endParaRPr lang="en-US" dirty="0"/>
          </a:p>
        </p:txBody>
      </p:sp>
      <p:sp>
        <p:nvSpPr>
          <p:cNvPr id="3" name="Content Placeholder 2"/>
          <p:cNvSpPr>
            <a:spLocks noGrp="1"/>
          </p:cNvSpPr>
          <p:nvPr>
            <p:ph idx="1"/>
          </p:nvPr>
        </p:nvSpPr>
        <p:spPr/>
        <p:txBody>
          <a:bodyPr>
            <a:normAutofit lnSpcReduction="10000"/>
          </a:bodyPr>
          <a:lstStyle/>
          <a:p>
            <a:r>
              <a:rPr lang="en-US" dirty="0"/>
              <a:t>About 71 % of the earth’s surface is covered with water. There is an estimated 332 million cubic miles of water on earth. But of that huge amount, some 97% is unfit to drink because it is too salty. This salty water can be desalinated, but the process is expensive and only currently used in extremely arid (and wealthy) regions of the world. </a:t>
            </a:r>
          </a:p>
          <a:p>
            <a:r>
              <a:rPr lang="en-US" dirty="0"/>
              <a:t>Of this remaining water, about 80% is frozen at the poles and not readily available for consumption. Out of the remaining portion, about 99.5% is too far underground to be of use, is trapped in soil, or is too polluted to be drinkable. Another way to look at it is that only 0.003% of all the water in the world is potable (drinkable) water. </a:t>
            </a:r>
          </a:p>
          <a:p>
            <a:endParaRPr lang="en-US" dirty="0"/>
          </a:p>
        </p:txBody>
      </p:sp>
    </p:spTree>
    <p:extLst>
      <p:ext uri="{BB962C8B-B14F-4D97-AF65-F5344CB8AC3E}">
        <p14:creationId xmlns:p14="http://schemas.microsoft.com/office/powerpoint/2010/main" val="28056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41" y="203761"/>
            <a:ext cx="10406192" cy="1325563"/>
          </a:xfrm>
        </p:spPr>
        <p:txBody>
          <a:bodyPr/>
          <a:lstStyle/>
          <a:p>
            <a:r>
              <a:rPr lang="en-US" dirty="0"/>
              <a:t>Dissolved Oxygen</a:t>
            </a:r>
            <a:r>
              <a:rPr lang="en-US" i="1" dirty="0"/>
              <a:t/>
            </a:r>
            <a:br>
              <a:rPr lang="en-US" i="1" dirty="0"/>
            </a:br>
            <a:endParaRPr lang="en-US" dirty="0"/>
          </a:p>
        </p:txBody>
      </p:sp>
      <p:sp>
        <p:nvSpPr>
          <p:cNvPr id="3" name="Content Placeholder 2"/>
          <p:cNvSpPr>
            <a:spLocks noGrp="1"/>
          </p:cNvSpPr>
          <p:nvPr>
            <p:ph idx="1"/>
          </p:nvPr>
        </p:nvSpPr>
        <p:spPr>
          <a:xfrm>
            <a:off x="1810871" y="977153"/>
            <a:ext cx="10067861" cy="5710518"/>
          </a:xfrm>
        </p:spPr>
        <p:txBody>
          <a:bodyPr>
            <a:normAutofit/>
          </a:bodyPr>
          <a:lstStyle/>
          <a:p>
            <a:pPr lvl="0"/>
            <a:r>
              <a:rPr lang="en-US" dirty="0" smtClean="0"/>
              <a:t>Factors affecting the level of DO in water: </a:t>
            </a:r>
          </a:p>
          <a:p>
            <a:pPr lvl="1"/>
            <a:r>
              <a:rPr lang="en-US" dirty="0"/>
              <a:t>DO in good water quality water bodies is generally between 3 and 12 parts per </a:t>
            </a:r>
            <a:r>
              <a:rPr lang="en-US" dirty="0" smtClean="0"/>
              <a:t>million</a:t>
            </a:r>
          </a:p>
          <a:p>
            <a:pPr lvl="1"/>
            <a:r>
              <a:rPr lang="en-US" dirty="0" smtClean="0"/>
              <a:t>Many things can affect DO concentrations:</a:t>
            </a:r>
            <a:endParaRPr lang="en-US" dirty="0"/>
          </a:p>
          <a:p>
            <a:pPr lvl="2"/>
            <a:r>
              <a:rPr lang="en-US" dirty="0" smtClean="0"/>
              <a:t>Temperature </a:t>
            </a:r>
            <a:r>
              <a:rPr lang="en-US" dirty="0"/>
              <a:t>(warmer water contains less oxygen)</a:t>
            </a:r>
          </a:p>
          <a:p>
            <a:pPr lvl="2"/>
            <a:r>
              <a:rPr lang="en-US" dirty="0"/>
              <a:t>Velocity (rapidly flowing water absorbs more oxygen)</a:t>
            </a:r>
          </a:p>
          <a:p>
            <a:pPr lvl="2"/>
            <a:r>
              <a:rPr lang="en-US" dirty="0"/>
              <a:t>Turbulence (higher turbulence = higher oxygen content)</a:t>
            </a:r>
          </a:p>
          <a:p>
            <a:pPr lvl="2"/>
            <a:r>
              <a:rPr lang="en-US" dirty="0"/>
              <a:t>Plants in the water (photosynthesis releases oxygen)</a:t>
            </a:r>
          </a:p>
          <a:p>
            <a:pPr lvl="2"/>
            <a:r>
              <a:rPr lang="en-US" dirty="0"/>
              <a:t>Decaying materials in the water (decomposition of dead algae, leaf matter, and wastes uses up oxygen)</a:t>
            </a:r>
          </a:p>
          <a:p>
            <a:pPr lvl="2"/>
            <a:r>
              <a:rPr lang="en-US" dirty="0"/>
              <a:t>Shading of a stream (affects temperature and photosynthesis, thus oxygen level)</a:t>
            </a:r>
          </a:p>
          <a:p>
            <a:pPr lvl="2"/>
            <a:r>
              <a:rPr lang="en-US" dirty="0" smtClean="0"/>
              <a:t>Depth </a:t>
            </a:r>
            <a:r>
              <a:rPr lang="en-US" dirty="0"/>
              <a:t>(deeper water = lower oxygen content</a:t>
            </a:r>
            <a:r>
              <a:rPr lang="en-US" dirty="0" smtClean="0"/>
              <a:t>)</a:t>
            </a:r>
          </a:p>
          <a:p>
            <a:endParaRPr lang="en-US" dirty="0"/>
          </a:p>
        </p:txBody>
      </p:sp>
    </p:spTree>
    <p:extLst>
      <p:ext uri="{BB962C8B-B14F-4D97-AF65-F5344CB8AC3E}">
        <p14:creationId xmlns:p14="http://schemas.microsoft.com/office/powerpoint/2010/main" val="3980039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612" y="141007"/>
            <a:ext cx="10406192" cy="1325563"/>
          </a:xfrm>
        </p:spPr>
        <p:txBody>
          <a:bodyPr/>
          <a:lstStyle/>
          <a:p>
            <a:r>
              <a:rPr lang="en-US" dirty="0" smtClean="0"/>
              <a:t>Fecal Coliform Bacteria</a:t>
            </a:r>
            <a:endParaRPr lang="en-US" dirty="0"/>
          </a:p>
        </p:txBody>
      </p:sp>
      <p:sp>
        <p:nvSpPr>
          <p:cNvPr id="3" name="Content Placeholder 2"/>
          <p:cNvSpPr>
            <a:spLocks noGrp="1"/>
          </p:cNvSpPr>
          <p:nvPr>
            <p:ph idx="1"/>
          </p:nvPr>
        </p:nvSpPr>
        <p:spPr>
          <a:xfrm>
            <a:off x="2110896" y="1242918"/>
            <a:ext cx="9776801" cy="5211669"/>
          </a:xfrm>
        </p:spPr>
        <p:txBody>
          <a:bodyPr>
            <a:normAutofit fontScale="92500" lnSpcReduction="20000"/>
          </a:bodyPr>
          <a:lstStyle/>
          <a:p>
            <a:r>
              <a:rPr lang="en-US" dirty="0"/>
              <a:t>The second most significant form of water pollution in Louisiana is sewage. </a:t>
            </a:r>
            <a:endParaRPr lang="en-US" dirty="0" smtClean="0"/>
          </a:p>
          <a:p>
            <a:r>
              <a:rPr lang="en-US" dirty="0" smtClean="0"/>
              <a:t>Can cause </a:t>
            </a:r>
            <a:r>
              <a:rPr lang="en-US" dirty="0"/>
              <a:t>dissolved oxygen </a:t>
            </a:r>
            <a:r>
              <a:rPr lang="en-US" dirty="0" smtClean="0"/>
              <a:t>problems</a:t>
            </a:r>
          </a:p>
          <a:p>
            <a:r>
              <a:rPr lang="en-US" dirty="0" smtClean="0"/>
              <a:t>Sewage </a:t>
            </a:r>
            <a:r>
              <a:rPr lang="en-US" dirty="0"/>
              <a:t>can cause health problems for humans swimming in the water. </a:t>
            </a:r>
            <a:endParaRPr lang="en-US" dirty="0" smtClean="0"/>
          </a:p>
          <a:p>
            <a:r>
              <a:rPr lang="en-US" dirty="0" smtClean="0"/>
              <a:t>Sewage </a:t>
            </a:r>
            <a:r>
              <a:rPr lang="en-US" dirty="0"/>
              <a:t>frequently contains high levels of what are known as fecal coliforms. </a:t>
            </a:r>
            <a:endParaRPr lang="en-US" dirty="0" smtClean="0"/>
          </a:p>
          <a:p>
            <a:r>
              <a:rPr lang="en-US" dirty="0" smtClean="0"/>
              <a:t>Fecal coliform are </a:t>
            </a:r>
            <a:r>
              <a:rPr lang="en-US" dirty="0"/>
              <a:t>naturally found in the intestines of warm blooded animals, where they contribute to the digestion of food. </a:t>
            </a:r>
            <a:endParaRPr lang="en-US" dirty="0" smtClean="0"/>
          </a:p>
          <a:p>
            <a:r>
              <a:rPr lang="en-US" dirty="0" smtClean="0"/>
              <a:t>Found </a:t>
            </a:r>
            <a:r>
              <a:rPr lang="en-US" dirty="0"/>
              <a:t>in animal intestines they naturally end up in the waste product of those animals. </a:t>
            </a:r>
            <a:endParaRPr lang="en-US" dirty="0" smtClean="0"/>
          </a:p>
          <a:p>
            <a:r>
              <a:rPr lang="en-US" dirty="0" smtClean="0"/>
              <a:t>Not </a:t>
            </a:r>
            <a:r>
              <a:rPr lang="en-US" dirty="0"/>
              <a:t>normally harmful by </a:t>
            </a:r>
            <a:r>
              <a:rPr lang="en-US" dirty="0" smtClean="0"/>
              <a:t>themselves but the </a:t>
            </a:r>
            <a:r>
              <a:rPr lang="en-US" dirty="0"/>
              <a:t>presence of fecal coliforms may indicate the possible presence of harmful bacteria, viruses, and parasites that may be coming along for the ride. </a:t>
            </a:r>
          </a:p>
        </p:txBody>
      </p:sp>
    </p:spTree>
    <p:extLst>
      <p:ext uri="{BB962C8B-B14F-4D97-AF65-F5344CB8AC3E}">
        <p14:creationId xmlns:p14="http://schemas.microsoft.com/office/powerpoint/2010/main" val="3156033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 Nitrogen</a:t>
            </a:r>
            <a:endParaRPr lang="en-US" dirty="0"/>
          </a:p>
        </p:txBody>
      </p:sp>
      <p:sp>
        <p:nvSpPr>
          <p:cNvPr id="3" name="Content Placeholder 2"/>
          <p:cNvSpPr>
            <a:spLocks noGrp="1"/>
          </p:cNvSpPr>
          <p:nvPr>
            <p:ph idx="1"/>
          </p:nvPr>
        </p:nvSpPr>
        <p:spPr>
          <a:xfrm>
            <a:off x="2092967" y="1583578"/>
            <a:ext cx="9776801" cy="4761442"/>
          </a:xfrm>
        </p:spPr>
        <p:txBody>
          <a:bodyPr>
            <a:normAutofit/>
          </a:bodyPr>
          <a:lstStyle/>
          <a:p>
            <a:r>
              <a:rPr lang="en-US" dirty="0"/>
              <a:t>The sources of nitrogen in water include the air, sewage, animal wastes, artificial fertilizers, and plant and animal </a:t>
            </a:r>
            <a:r>
              <a:rPr lang="en-US" dirty="0" smtClean="0"/>
              <a:t>matter.</a:t>
            </a:r>
          </a:p>
          <a:p>
            <a:r>
              <a:rPr lang="en-US" dirty="0" smtClean="0"/>
              <a:t>The </a:t>
            </a:r>
            <a:r>
              <a:rPr lang="en-US" dirty="0"/>
              <a:t>concentration of inorganic nitrogen in relatively unpolluted streams in Louisiana ranges from 0.03 to 0.18 parts per million, and in polluted streams it can be as high as 0.50 parts per million. </a:t>
            </a:r>
            <a:endParaRPr lang="en-US" dirty="0" smtClean="0"/>
          </a:p>
          <a:p>
            <a:r>
              <a:rPr lang="en-US" dirty="0" smtClean="0"/>
              <a:t>Louisiana </a:t>
            </a:r>
            <a:r>
              <a:rPr lang="en-US" dirty="0"/>
              <a:t>has not yet established numerical water quality standards for nutrients.</a:t>
            </a:r>
          </a:p>
          <a:p>
            <a:endParaRPr lang="en-US" dirty="0"/>
          </a:p>
        </p:txBody>
      </p:sp>
    </p:spTree>
    <p:extLst>
      <p:ext uri="{BB962C8B-B14F-4D97-AF65-F5344CB8AC3E}">
        <p14:creationId xmlns:p14="http://schemas.microsoft.com/office/powerpoint/2010/main" val="1826291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Metals</a:t>
            </a:r>
            <a:endParaRPr lang="en-US" dirty="0"/>
          </a:p>
        </p:txBody>
      </p:sp>
      <p:sp>
        <p:nvSpPr>
          <p:cNvPr id="3" name="Content Placeholder 2"/>
          <p:cNvSpPr>
            <a:spLocks noGrp="1"/>
          </p:cNvSpPr>
          <p:nvPr>
            <p:ph idx="1"/>
          </p:nvPr>
        </p:nvSpPr>
        <p:spPr>
          <a:xfrm>
            <a:off x="2066072" y="1332565"/>
            <a:ext cx="9776801" cy="5238563"/>
          </a:xfrm>
        </p:spPr>
        <p:txBody>
          <a:bodyPr>
            <a:normAutofit lnSpcReduction="10000"/>
          </a:bodyPr>
          <a:lstStyle/>
          <a:p>
            <a:r>
              <a:rPr lang="en-US" dirty="0" smtClean="0"/>
              <a:t>Metals </a:t>
            </a:r>
            <a:r>
              <a:rPr lang="en-US" dirty="0"/>
              <a:t>are natural elements of the earth, but they also enter surface waters from anthropogenic (human-caused) </a:t>
            </a:r>
            <a:r>
              <a:rPr lang="en-US" dirty="0" smtClean="0"/>
              <a:t>activities</a:t>
            </a:r>
          </a:p>
          <a:p>
            <a:r>
              <a:rPr lang="en-US" dirty="0"/>
              <a:t>In elevated concentrations, these metals can be harmful to fish and other aquatic </a:t>
            </a:r>
            <a:r>
              <a:rPr lang="en-US" dirty="0" smtClean="0"/>
              <a:t>organisms</a:t>
            </a:r>
          </a:p>
          <a:p>
            <a:r>
              <a:rPr lang="en-US" dirty="0" smtClean="0"/>
              <a:t>Commonly measured metals include: </a:t>
            </a:r>
          </a:p>
          <a:p>
            <a:pPr lvl="1"/>
            <a:r>
              <a:rPr lang="en-US" dirty="0" smtClean="0"/>
              <a:t>Arsenic</a:t>
            </a:r>
          </a:p>
          <a:p>
            <a:pPr lvl="1"/>
            <a:r>
              <a:rPr lang="en-US" dirty="0" smtClean="0"/>
              <a:t>Cadmium</a:t>
            </a:r>
          </a:p>
          <a:p>
            <a:pPr lvl="1"/>
            <a:r>
              <a:rPr lang="en-US" dirty="0" smtClean="0"/>
              <a:t>Copper</a:t>
            </a:r>
          </a:p>
          <a:p>
            <a:pPr lvl="1"/>
            <a:r>
              <a:rPr lang="en-US" dirty="0" smtClean="0"/>
              <a:t>Lead</a:t>
            </a:r>
          </a:p>
          <a:p>
            <a:pPr lvl="1"/>
            <a:r>
              <a:rPr lang="en-US" dirty="0" smtClean="0"/>
              <a:t>Mercury </a:t>
            </a:r>
          </a:p>
          <a:p>
            <a:pPr lvl="1"/>
            <a:r>
              <a:rPr lang="en-US" dirty="0" smtClean="0"/>
              <a:t>Nickel</a:t>
            </a:r>
          </a:p>
          <a:p>
            <a:pPr lvl="1"/>
            <a:r>
              <a:rPr lang="en-US" dirty="0" smtClean="0"/>
              <a:t>Zinc</a:t>
            </a:r>
            <a:endParaRPr lang="en-US" dirty="0"/>
          </a:p>
        </p:txBody>
      </p:sp>
    </p:spTree>
    <p:extLst>
      <p:ext uri="{BB962C8B-B14F-4D97-AF65-F5344CB8AC3E}">
        <p14:creationId xmlns:p14="http://schemas.microsoft.com/office/powerpoint/2010/main" val="1323220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39" y="131869"/>
            <a:ext cx="10719459" cy="1061612"/>
          </a:xfrm>
        </p:spPr>
        <p:txBody>
          <a:bodyPr>
            <a:normAutofit/>
          </a:bodyPr>
          <a:lstStyle/>
          <a:p>
            <a:r>
              <a:rPr lang="en-US" sz="3600" dirty="0" smtClean="0"/>
              <a:t>44. Point Source vs. Non-point Source Pollution</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1012" y="1193480"/>
            <a:ext cx="8142514" cy="5029200"/>
          </a:xfrm>
          <a:prstGeom prst="rect">
            <a:avLst/>
          </a:prstGeom>
        </p:spPr>
      </p:pic>
      <p:sp>
        <p:nvSpPr>
          <p:cNvPr id="5" name="Rectangle 4"/>
          <p:cNvSpPr/>
          <p:nvPr/>
        </p:nvSpPr>
        <p:spPr>
          <a:xfrm>
            <a:off x="2695024" y="6222680"/>
            <a:ext cx="3365024" cy="261610"/>
          </a:xfrm>
          <a:prstGeom prst="rect">
            <a:avLst/>
          </a:prstGeom>
        </p:spPr>
        <p:txBody>
          <a:bodyPr wrap="none">
            <a:spAutoFit/>
          </a:bodyPr>
          <a:lstStyle/>
          <a:p>
            <a:r>
              <a:rPr lang="en-US" sz="1100" dirty="0">
                <a:hlinkClick r:id="rId3"/>
              </a:rPr>
              <a:t>https://</a:t>
            </a:r>
            <a:r>
              <a:rPr lang="en-US" sz="1100" dirty="0" smtClean="0">
                <a:hlinkClick r:id="rId3"/>
              </a:rPr>
              <a:t>pubs.usgs.gov/circ/circ1225/html/sources.html</a:t>
            </a:r>
            <a:r>
              <a:rPr lang="en-US" sz="1100" dirty="0" smtClean="0"/>
              <a:t> </a:t>
            </a:r>
            <a:endParaRPr lang="en-US" sz="1100" dirty="0"/>
          </a:p>
        </p:txBody>
      </p:sp>
    </p:spTree>
    <p:extLst>
      <p:ext uri="{BB962C8B-B14F-4D97-AF65-F5344CB8AC3E}">
        <p14:creationId xmlns:p14="http://schemas.microsoft.com/office/powerpoint/2010/main" val="2427090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LDEQ Water Quality Discharge Permits</a:t>
            </a:r>
            <a:endParaRPr lang="en-US" dirty="0"/>
          </a:p>
        </p:txBody>
      </p:sp>
      <p:sp>
        <p:nvSpPr>
          <p:cNvPr id="3" name="Content Placeholder 2"/>
          <p:cNvSpPr>
            <a:spLocks noGrp="1"/>
          </p:cNvSpPr>
          <p:nvPr>
            <p:ph idx="1"/>
          </p:nvPr>
        </p:nvSpPr>
        <p:spPr/>
        <p:txBody>
          <a:bodyPr>
            <a:normAutofit lnSpcReduction="10000"/>
          </a:bodyPr>
          <a:lstStyle/>
          <a:p>
            <a:r>
              <a:rPr lang="en-US" dirty="0"/>
              <a:t>Point source discharges are releases of wastewater from an identified location. </a:t>
            </a:r>
            <a:endParaRPr lang="en-US" dirty="0" smtClean="0"/>
          </a:p>
          <a:p>
            <a:r>
              <a:rPr lang="en-US" dirty="0" smtClean="0"/>
              <a:t>Wastewater </a:t>
            </a:r>
            <a:r>
              <a:rPr lang="en-US" dirty="0"/>
              <a:t>may originate from large industrial or petrochemical facilities. It may also be discharged from large municipal sewage treatment plants or small neighborhood or business wastewater facilities. </a:t>
            </a:r>
            <a:endParaRPr lang="en-US" dirty="0" smtClean="0"/>
          </a:p>
          <a:p>
            <a:r>
              <a:rPr lang="en-US" dirty="0" smtClean="0"/>
              <a:t>In </a:t>
            </a:r>
            <a:r>
              <a:rPr lang="en-US" dirty="0"/>
              <a:t>each case the discharger must have a permit from the LDEQ to ensure that the discharge will not harm or impair the water quality of the water body receiving the discharge. </a:t>
            </a:r>
            <a:endParaRPr lang="en-US" dirty="0" smtClean="0"/>
          </a:p>
          <a:p>
            <a:r>
              <a:rPr lang="en-US" dirty="0" smtClean="0"/>
              <a:t>Permitting </a:t>
            </a:r>
            <a:r>
              <a:rPr lang="en-US" dirty="0"/>
              <a:t>regulations and implementation plans establish procedures to effectively incorporate the water quality standards into wastewater discharge permits. </a:t>
            </a:r>
          </a:p>
        </p:txBody>
      </p:sp>
    </p:spTree>
    <p:extLst>
      <p:ext uri="{BB962C8B-B14F-4D97-AF65-F5344CB8AC3E}">
        <p14:creationId xmlns:p14="http://schemas.microsoft.com/office/powerpoint/2010/main" val="2750273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88" y="162180"/>
            <a:ext cx="6115506" cy="666495"/>
          </a:xfrm>
        </p:spPr>
        <p:txBody>
          <a:bodyPr>
            <a:normAutofit/>
          </a:bodyPr>
          <a:lstStyle/>
          <a:p>
            <a:r>
              <a:rPr lang="en-US" sz="4000" dirty="0" smtClean="0"/>
              <a:t>1. The Hydrologic Cycle</a:t>
            </a:r>
            <a:endParaRPr lang="en-US" sz="4000" dirty="0"/>
          </a:p>
        </p:txBody>
      </p:sp>
      <p:pic>
        <p:nvPicPr>
          <p:cNvPr id="6" name="Content Placeholder 5"/>
          <p:cNvPicPr>
            <a:picLocks noGrp="1" noChangeAspect="1"/>
          </p:cNvPicPr>
          <p:nvPr>
            <p:ph idx="1"/>
          </p:nvPr>
        </p:nvPicPr>
        <p:blipFill>
          <a:blip r:embed="rId2"/>
          <a:stretch>
            <a:fillRect/>
          </a:stretch>
        </p:blipFill>
        <p:spPr>
          <a:xfrm>
            <a:off x="3443688" y="913615"/>
            <a:ext cx="6115507" cy="5486400"/>
          </a:xfrm>
          <a:prstGeom prst="rect">
            <a:avLst/>
          </a:prstGeom>
        </p:spPr>
      </p:pic>
      <p:sp>
        <p:nvSpPr>
          <p:cNvPr id="7" name="TextBox 6"/>
          <p:cNvSpPr txBox="1"/>
          <p:nvPr/>
        </p:nvSpPr>
        <p:spPr>
          <a:xfrm>
            <a:off x="7240388" y="6363707"/>
            <a:ext cx="2327432" cy="276999"/>
          </a:xfrm>
          <a:prstGeom prst="rect">
            <a:avLst/>
          </a:prstGeom>
          <a:noFill/>
        </p:spPr>
        <p:txBody>
          <a:bodyPr wrap="none" rtlCol="0">
            <a:spAutoFit/>
          </a:bodyPr>
          <a:lstStyle/>
          <a:p>
            <a:r>
              <a:rPr lang="en-US" sz="1200" dirty="0">
                <a:hlinkClick r:id="rId3"/>
              </a:rPr>
              <a:t>http://</a:t>
            </a:r>
            <a:r>
              <a:rPr lang="en-US" sz="1200" dirty="0" smtClean="0">
                <a:hlinkClick r:id="rId3"/>
              </a:rPr>
              <a:t>www.jcscience.ie/es-5.html</a:t>
            </a:r>
            <a:endParaRPr lang="en-US" sz="1200" dirty="0" smtClean="0"/>
          </a:p>
        </p:txBody>
      </p:sp>
    </p:spTree>
    <p:extLst>
      <p:ext uri="{BB962C8B-B14F-4D97-AF65-F5344CB8AC3E}">
        <p14:creationId xmlns:p14="http://schemas.microsoft.com/office/powerpoint/2010/main" val="1530937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132" y="256372"/>
            <a:ext cx="10848975" cy="758825"/>
          </a:xfrm>
        </p:spPr>
        <p:txBody>
          <a:bodyPr>
            <a:normAutofit/>
          </a:bodyPr>
          <a:lstStyle/>
          <a:p>
            <a:r>
              <a:rPr lang="en-US" sz="4000" dirty="0" smtClean="0"/>
              <a:t>24. Cyanobacteria and harmful algal blooms</a:t>
            </a:r>
            <a:endParaRPr lang="en-US" sz="4000" dirty="0"/>
          </a:p>
        </p:txBody>
      </p:sp>
      <p:pic>
        <p:nvPicPr>
          <p:cNvPr id="4" name="Picture 3" descr="warning sig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5616" y="1194921"/>
            <a:ext cx="6544005" cy="2011680"/>
          </a:xfrm>
          <a:prstGeom prst="rect">
            <a:avLst/>
          </a:prstGeom>
          <a:noFill/>
          <a:ln>
            <a:noFill/>
          </a:ln>
        </p:spPr>
      </p:pic>
      <p:pic>
        <p:nvPicPr>
          <p:cNvPr id="5" name="Picture 4" descr="https://www.epa.gov/sites/default/files/styles/medium/public/2013-09/blue-green-algae.jpg?VersionId=HdhhOjWwpfFMz1jN2WRsdC_oh3ou19fD&amp;itok=H3Xyuh_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2768" y="3438695"/>
            <a:ext cx="3729339" cy="2743200"/>
          </a:xfrm>
          <a:prstGeom prst="rect">
            <a:avLst/>
          </a:prstGeom>
          <a:noFill/>
          <a:ln>
            <a:noFill/>
          </a:ln>
        </p:spPr>
      </p:pic>
      <p:pic>
        <p:nvPicPr>
          <p:cNvPr id="6" name="Picture 5" descr="Cyanohabs in wat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2870" y="3386325"/>
            <a:ext cx="5949095" cy="1828800"/>
          </a:xfrm>
          <a:prstGeom prst="rect">
            <a:avLst/>
          </a:prstGeom>
          <a:noFill/>
          <a:ln>
            <a:noFill/>
          </a:ln>
        </p:spPr>
      </p:pic>
      <p:sp>
        <p:nvSpPr>
          <p:cNvPr id="7" name="Rectangle 6"/>
          <p:cNvSpPr/>
          <p:nvPr/>
        </p:nvSpPr>
        <p:spPr>
          <a:xfrm>
            <a:off x="5935580" y="6379151"/>
            <a:ext cx="6256420" cy="478849"/>
          </a:xfrm>
          <a:prstGeom prst="rect">
            <a:avLst/>
          </a:prstGeom>
        </p:spPr>
        <p:txBody>
          <a:bodyPr wrap="square">
            <a:spAutoFit/>
          </a:bodyPr>
          <a:lstStyle/>
          <a:p>
            <a:pPr marL="457200" marR="0" algn="r">
              <a:lnSpc>
                <a:spcPct val="107000"/>
              </a:lnSpc>
              <a:spcBef>
                <a:spcPts val="0"/>
              </a:spcBef>
              <a:spcAft>
                <a:spcPts val="600"/>
              </a:spcAft>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https://www.deq.louisiana.gov/page/harmful-algal-blooms-habs</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://www.epa.gov/cyanohabs/learn-about-cyanobacteria-and-cyanotoxins</a:t>
            </a:r>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83762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Acidification</a:t>
            </a:r>
            <a:endParaRPr lang="en-US" dirty="0"/>
          </a:p>
        </p:txBody>
      </p:sp>
      <p:sp>
        <p:nvSpPr>
          <p:cNvPr id="3" name="Content Placeholder 2"/>
          <p:cNvSpPr>
            <a:spLocks noGrp="1"/>
          </p:cNvSpPr>
          <p:nvPr>
            <p:ph idx="1"/>
          </p:nvPr>
        </p:nvSpPr>
        <p:spPr/>
        <p:txBody>
          <a:bodyPr/>
          <a:lstStyle/>
          <a:p>
            <a:r>
              <a:rPr lang="en-US" dirty="0" smtClean="0"/>
              <a:t>Burning of fossil fuels releases carbon dioxide, CO</a:t>
            </a:r>
            <a:r>
              <a:rPr lang="en-US" baseline="-25000" dirty="0" smtClean="0"/>
              <a:t>2</a:t>
            </a:r>
          </a:p>
          <a:p>
            <a:r>
              <a:rPr lang="en-US" dirty="0" smtClean="0"/>
              <a:t>CO</a:t>
            </a:r>
            <a:r>
              <a:rPr lang="en-US" baseline="-25000" dirty="0" smtClean="0"/>
              <a:t>2</a:t>
            </a:r>
            <a:r>
              <a:rPr lang="en-US" dirty="0" smtClean="0"/>
              <a:t> is absorbed into the oceans</a:t>
            </a:r>
          </a:p>
          <a:p>
            <a:r>
              <a:rPr lang="en-US" dirty="0" smtClean="0"/>
              <a:t>CO</a:t>
            </a:r>
            <a:r>
              <a:rPr lang="en-US" baseline="-25000" dirty="0" smtClean="0"/>
              <a:t>2</a:t>
            </a:r>
            <a:r>
              <a:rPr lang="en-US" dirty="0" smtClean="0"/>
              <a:t> in seawater produces bicarbonate (</a:t>
            </a:r>
            <a:r>
              <a:rPr lang="en-US" dirty="0" err="1" smtClean="0"/>
              <a:t>HCO</a:t>
            </a:r>
            <a:r>
              <a:rPr lang="en-US" baseline="-25000" dirty="0" err="1" smtClean="0"/>
              <a:t>3</a:t>
            </a:r>
            <a:r>
              <a:rPr lang="en-US" baseline="30000" dirty="0" smtClean="0"/>
              <a:t>-</a:t>
            </a:r>
            <a:r>
              <a:rPr lang="en-US" dirty="0" smtClean="0"/>
              <a:t>) and carbonate (</a:t>
            </a:r>
            <a:r>
              <a:rPr lang="en-US" dirty="0" err="1" smtClean="0"/>
              <a:t>CO</a:t>
            </a:r>
            <a:r>
              <a:rPr lang="en-US" baseline="-25000" dirty="0" err="1" smtClean="0"/>
              <a:t>3</a:t>
            </a:r>
            <a:r>
              <a:rPr lang="en-US" baseline="30000" dirty="0" err="1" smtClean="0"/>
              <a:t>2</a:t>
            </a:r>
            <a:r>
              <a:rPr lang="en-US" baseline="30000" dirty="0" smtClean="0"/>
              <a:t>-</a:t>
            </a:r>
            <a:r>
              <a:rPr lang="en-US" dirty="0" smtClean="0"/>
              <a:t>)which makes the ocean more acidic</a:t>
            </a:r>
          </a:p>
          <a:p>
            <a:r>
              <a:rPr lang="en-US" dirty="0"/>
              <a:t>Since the industrial revolution, the ocean’s pH has dropped from 8.21 to 8.10, which is equivalent to ten times greater acidity. </a:t>
            </a:r>
            <a:endParaRPr lang="en-US" dirty="0" smtClean="0"/>
          </a:p>
          <a:p>
            <a:r>
              <a:rPr lang="en-US" dirty="0" smtClean="0"/>
              <a:t>Acid </a:t>
            </a:r>
            <a:r>
              <a:rPr lang="en-US" dirty="0"/>
              <a:t>wears on and weakens calcium structures like the shells of crustaceans, including commercially harvested crabs, and makes it harder for them to thrive. </a:t>
            </a:r>
          </a:p>
        </p:txBody>
      </p:sp>
    </p:spTree>
    <p:extLst>
      <p:ext uri="{BB962C8B-B14F-4D97-AF65-F5344CB8AC3E}">
        <p14:creationId xmlns:p14="http://schemas.microsoft.com/office/powerpoint/2010/main" val="4147477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41" y="0"/>
            <a:ext cx="10406192" cy="803799"/>
          </a:xfrm>
        </p:spPr>
        <p:txBody>
          <a:bodyPr>
            <a:normAutofit/>
          </a:bodyPr>
          <a:lstStyle/>
          <a:p>
            <a:r>
              <a:rPr lang="en-US" sz="3800" dirty="0" smtClean="0"/>
              <a:t>47. Ocean Acidification</a:t>
            </a:r>
            <a:endParaRPr lang="en-US" sz="3800" dirty="0"/>
          </a:p>
        </p:txBody>
      </p:sp>
      <p:pic>
        <p:nvPicPr>
          <p:cNvPr id="4" name="Content Placeholder 3"/>
          <p:cNvPicPr>
            <a:picLocks noGrp="1" noChangeAspect="1"/>
          </p:cNvPicPr>
          <p:nvPr>
            <p:ph idx="1"/>
          </p:nvPr>
        </p:nvPicPr>
        <p:blipFill>
          <a:blip r:embed="rId2"/>
          <a:stretch>
            <a:fillRect/>
          </a:stretch>
        </p:blipFill>
        <p:spPr>
          <a:xfrm>
            <a:off x="2468465" y="803799"/>
            <a:ext cx="8931058" cy="5486400"/>
          </a:xfrm>
          <a:prstGeom prst="rect">
            <a:avLst/>
          </a:prstGeom>
        </p:spPr>
      </p:pic>
      <p:sp>
        <p:nvSpPr>
          <p:cNvPr id="5" name="Rectangle 4"/>
          <p:cNvSpPr/>
          <p:nvPr/>
        </p:nvSpPr>
        <p:spPr>
          <a:xfrm>
            <a:off x="2368934" y="6290199"/>
            <a:ext cx="6792273" cy="261610"/>
          </a:xfrm>
          <a:prstGeom prst="rect">
            <a:avLst/>
          </a:prstGeom>
        </p:spPr>
        <p:txBody>
          <a:bodyPr wrap="square">
            <a:spAutoFit/>
          </a:bodyPr>
          <a:lstStyle/>
          <a:p>
            <a:r>
              <a:rPr lang="en-US" sz="1100" dirty="0">
                <a:hlinkClick r:id="rId3"/>
              </a:rPr>
              <a:t>https://</a:t>
            </a:r>
            <a:r>
              <a:rPr lang="en-US" sz="1100" dirty="0" smtClean="0">
                <a:hlinkClick r:id="rId3"/>
              </a:rPr>
              <a:t>www.climate.gov/news-features/understanding-climate/climate-change-atmospheric-carbon-dioxide</a:t>
            </a:r>
            <a:r>
              <a:rPr lang="en-US" sz="1100" dirty="0" smtClean="0"/>
              <a:t> </a:t>
            </a:r>
            <a:endParaRPr lang="en-US" sz="1100" dirty="0"/>
          </a:p>
        </p:txBody>
      </p:sp>
    </p:spTree>
    <p:extLst>
      <p:ext uri="{BB962C8B-B14F-4D97-AF65-F5344CB8AC3E}">
        <p14:creationId xmlns:p14="http://schemas.microsoft.com/office/powerpoint/2010/main" val="3252735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925" y="196052"/>
            <a:ext cx="7477125" cy="1266825"/>
          </a:xfrm>
        </p:spPr>
        <p:txBody>
          <a:bodyPr>
            <a:normAutofit fontScale="90000"/>
          </a:bodyPr>
          <a:lstStyle/>
          <a:p>
            <a:r>
              <a:rPr lang="en-US" dirty="0" smtClean="0"/>
              <a:t>56. Equipment: Electronic &amp; </a:t>
            </a:r>
            <a:br>
              <a:rPr lang="en-US" dirty="0" smtClean="0"/>
            </a:br>
            <a:r>
              <a:rPr lang="en-US" dirty="0" smtClean="0"/>
              <a:t>Water Sampling Devices</a:t>
            </a:r>
            <a:endParaRPr lang="en-US" dirty="0"/>
          </a:p>
        </p:txBody>
      </p:sp>
      <p:pic>
        <p:nvPicPr>
          <p:cNvPr id="5" name="Picture 4"/>
          <p:cNvPicPr>
            <a:picLocks noChangeAspect="1"/>
          </p:cNvPicPr>
          <p:nvPr/>
        </p:nvPicPr>
        <p:blipFill>
          <a:blip r:embed="rId2"/>
          <a:stretch>
            <a:fillRect/>
          </a:stretch>
        </p:blipFill>
        <p:spPr>
          <a:xfrm>
            <a:off x="3121574" y="4620971"/>
            <a:ext cx="1944793" cy="1207113"/>
          </a:xfrm>
          <a:prstGeom prst="rect">
            <a:avLst/>
          </a:prstGeom>
        </p:spPr>
      </p:pic>
      <p:sp>
        <p:nvSpPr>
          <p:cNvPr id="6" name="Rectangle 5"/>
          <p:cNvSpPr/>
          <p:nvPr/>
        </p:nvSpPr>
        <p:spPr>
          <a:xfrm>
            <a:off x="3507540" y="3946248"/>
            <a:ext cx="2771758"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YSI electronic </a:t>
            </a:r>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water </a:t>
            </a:r>
            <a:r>
              <a:rPr lang="en-US" dirty="0">
                <a:latin typeface="Times New Roman" panose="02020603050405020304" pitchFamily="18" charset="0"/>
                <a:ea typeface="Times New Roman" panose="02020603050405020304" pitchFamily="18" charset="0"/>
              </a:rPr>
              <a:t>meter</a:t>
            </a:r>
            <a:endParaRPr lang="en-US" dirty="0"/>
          </a:p>
        </p:txBody>
      </p:sp>
      <p:sp>
        <p:nvSpPr>
          <p:cNvPr id="7" name="Rectangle 6"/>
          <p:cNvSpPr/>
          <p:nvPr/>
        </p:nvSpPr>
        <p:spPr>
          <a:xfrm>
            <a:off x="3037742" y="5828084"/>
            <a:ext cx="2082621" cy="646331"/>
          </a:xfrm>
          <a:prstGeom prst="rect">
            <a:avLst/>
          </a:prstGeom>
        </p:spPr>
        <p:txBody>
          <a:bodyPr wrap="none">
            <a:spAutoFit/>
          </a:bodyPr>
          <a:lstStyle/>
          <a:p>
            <a:r>
              <a:rPr lang="en-US" dirty="0" err="1">
                <a:latin typeface="Times New Roman" panose="02020603050405020304" pitchFamily="18" charset="0"/>
                <a:ea typeface="Times New Roman" panose="02020603050405020304" pitchFamily="18" charset="0"/>
              </a:rPr>
              <a:t>Hydrolab</a:t>
            </a:r>
            <a:r>
              <a:rPr lang="en-US" dirty="0">
                <a:latin typeface="Times New Roman" panose="02020603050405020304" pitchFamily="18" charset="0"/>
                <a:ea typeface="Times New Roman" panose="02020603050405020304" pitchFamily="18" charset="0"/>
              </a:rPr>
              <a:t> electronic </a:t>
            </a:r>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water </a:t>
            </a:r>
            <a:r>
              <a:rPr lang="en-US" dirty="0">
                <a:latin typeface="Times New Roman" panose="02020603050405020304" pitchFamily="18" charset="0"/>
                <a:ea typeface="Times New Roman" panose="02020603050405020304" pitchFamily="18" charset="0"/>
              </a:rPr>
              <a:t>meter</a:t>
            </a:r>
          </a:p>
        </p:txBody>
      </p:sp>
      <p:pic>
        <p:nvPicPr>
          <p:cNvPr id="8" name="Picture 7" descr="TEFLON_Kemmerer"/>
          <p:cNvPicPr/>
          <p:nvPr/>
        </p:nvPicPr>
        <p:blipFill>
          <a:blip r:embed="rId3" cstate="print"/>
          <a:stretch>
            <a:fillRect/>
          </a:stretch>
        </p:blipFill>
        <p:spPr bwMode="auto">
          <a:xfrm>
            <a:off x="7559751" y="1862842"/>
            <a:ext cx="1270000" cy="4178300"/>
          </a:xfrm>
          <a:prstGeom prst="rect">
            <a:avLst/>
          </a:prstGeom>
        </p:spPr>
      </p:pic>
      <p:sp>
        <p:nvSpPr>
          <p:cNvPr id="9" name="Rectangle 8"/>
          <p:cNvSpPr/>
          <p:nvPr/>
        </p:nvSpPr>
        <p:spPr>
          <a:xfrm>
            <a:off x="7408365" y="6041142"/>
            <a:ext cx="1890261" cy="646331"/>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Kemmerer water </a:t>
            </a:r>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grab </a:t>
            </a:r>
            <a:r>
              <a:rPr lang="en-US" dirty="0">
                <a:latin typeface="Times New Roman" panose="02020603050405020304" pitchFamily="18" charset="0"/>
                <a:ea typeface="Times New Roman" panose="02020603050405020304" pitchFamily="18" charset="0"/>
              </a:rPr>
              <a:t>sample bottle</a:t>
            </a:r>
            <a:endParaRPr lang="en-US" dirty="0"/>
          </a:p>
        </p:txBody>
      </p:sp>
      <p:pic>
        <p:nvPicPr>
          <p:cNvPr id="10" name="Picture 9" descr="VAN_DORN"/>
          <p:cNvPicPr/>
          <p:nvPr/>
        </p:nvPicPr>
        <p:blipFill>
          <a:blip r:embed="rId4" cstate="print"/>
          <a:stretch>
            <a:fillRect/>
          </a:stretch>
        </p:blipFill>
        <p:spPr bwMode="auto">
          <a:xfrm>
            <a:off x="9685418" y="2975449"/>
            <a:ext cx="1828800" cy="1712422"/>
          </a:xfrm>
          <a:prstGeom prst="rect">
            <a:avLst/>
          </a:prstGeom>
        </p:spPr>
      </p:pic>
      <p:sp>
        <p:nvSpPr>
          <p:cNvPr id="11" name="Rectangle 10"/>
          <p:cNvSpPr/>
          <p:nvPr/>
        </p:nvSpPr>
        <p:spPr>
          <a:xfrm>
            <a:off x="9561593" y="4687871"/>
            <a:ext cx="2460930" cy="646331"/>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Van Dorn horizontal </a:t>
            </a:r>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water </a:t>
            </a:r>
            <a:r>
              <a:rPr lang="en-US" dirty="0">
                <a:latin typeface="Times New Roman" panose="02020603050405020304" pitchFamily="18" charset="0"/>
                <a:ea typeface="Times New Roman" panose="02020603050405020304" pitchFamily="18" charset="0"/>
              </a:rPr>
              <a:t>grab sample bottle</a:t>
            </a:r>
            <a:endParaRPr lang="en-US" dirty="0"/>
          </a:p>
        </p:txBody>
      </p:sp>
      <p:sp>
        <p:nvSpPr>
          <p:cNvPr id="3" name="Rectangle 2"/>
          <p:cNvSpPr/>
          <p:nvPr/>
        </p:nvSpPr>
        <p:spPr>
          <a:xfrm>
            <a:off x="1" y="6435363"/>
            <a:ext cx="10084278" cy="646331"/>
          </a:xfrm>
          <a:prstGeom prst="rect">
            <a:avLst/>
          </a:prstGeom>
        </p:spPr>
        <p:txBody>
          <a:bodyPr wrap="square" numCol="1">
            <a:spAutoFit/>
          </a:bodyPr>
          <a:lstStyle/>
          <a:p>
            <a:r>
              <a:rPr lang="en-US" sz="600" dirty="0">
                <a:hlinkClick r:id="rId5"/>
              </a:rPr>
              <a:t>https://</a:t>
            </a:r>
            <a:r>
              <a:rPr lang="en-US" sz="600" dirty="0" smtClean="0">
                <a:hlinkClick r:id="rId5"/>
              </a:rPr>
              <a:t>www.hydrolab.com/</a:t>
            </a:r>
            <a:endParaRPr lang="en-US" sz="600" dirty="0" smtClean="0"/>
          </a:p>
          <a:p>
            <a:r>
              <a:rPr lang="en-US" sz="600" dirty="0">
                <a:hlinkClick r:id="rId6"/>
              </a:rPr>
              <a:t>https://www.ysi.com</a:t>
            </a:r>
            <a:r>
              <a:rPr lang="en-US" sz="600" dirty="0" smtClean="0">
                <a:hlinkClick r:id="rId6"/>
              </a:rPr>
              <a:t>/</a:t>
            </a:r>
            <a:endParaRPr lang="en-US" sz="600" dirty="0" smtClean="0"/>
          </a:p>
          <a:p>
            <a:r>
              <a:rPr lang="en-US" sz="600" dirty="0" smtClean="0">
                <a:hlinkClick r:id="rId7"/>
              </a:rPr>
              <a:t>https</a:t>
            </a:r>
            <a:r>
              <a:rPr lang="en-US" sz="600" dirty="0">
                <a:hlinkClick r:id="rId7"/>
              </a:rPr>
              <a:t>://</a:t>
            </a:r>
            <a:r>
              <a:rPr lang="en-US" sz="600" dirty="0" smtClean="0">
                <a:hlinkClick r:id="rId7"/>
              </a:rPr>
              <a:t>envcoglobal.com/catalog/water/limnology/water-quality-sampling/water-sampling-bottle/surface-water-sampling/kemmerer</a:t>
            </a:r>
            <a:endParaRPr lang="en-US" sz="600" dirty="0" smtClean="0"/>
          </a:p>
          <a:p>
            <a:r>
              <a:rPr lang="en-US" sz="600" dirty="0" smtClean="0">
                <a:hlinkClick r:id="rId8"/>
              </a:rPr>
              <a:t>http</a:t>
            </a:r>
            <a:r>
              <a:rPr lang="en-US" sz="600" dirty="0">
                <a:hlinkClick r:id="rId8"/>
              </a:rPr>
              <a:t>://</a:t>
            </a:r>
            <a:r>
              <a:rPr lang="en-US" sz="600" dirty="0" smtClean="0">
                <a:hlinkClick r:id="rId8"/>
              </a:rPr>
              <a:t>envcoglobal.com/catalog/term/water/limnology/water-quality-sampling/water-sampling-bottle/surface-water-sampling/van</a:t>
            </a:r>
            <a:endParaRPr lang="en-US" sz="600" dirty="0" smtClean="0"/>
          </a:p>
          <a:p>
            <a:endParaRPr lang="en-US" sz="600" dirty="0" smtClean="0"/>
          </a:p>
          <a:p>
            <a:endParaRPr lang="en-US" sz="600" dirty="0"/>
          </a:p>
        </p:txBody>
      </p:sp>
      <p:pic>
        <p:nvPicPr>
          <p:cNvPr id="4100" name="Picture 4" descr="Rental YSI Professional Series Water Quality Mete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9095" y="1427866"/>
            <a:ext cx="18097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61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708130" y="1070478"/>
            <a:ext cx="4752475" cy="2286000"/>
          </a:xfrm>
          <a:prstGeom prst="rect">
            <a:avLst/>
          </a:prstGeom>
        </p:spPr>
      </p:pic>
      <p:sp>
        <p:nvSpPr>
          <p:cNvPr id="2" name="Title 1"/>
          <p:cNvSpPr>
            <a:spLocks noGrp="1"/>
          </p:cNvSpPr>
          <p:nvPr>
            <p:ph type="title"/>
          </p:nvPr>
        </p:nvSpPr>
        <p:spPr>
          <a:xfrm>
            <a:off x="2231357" y="120815"/>
            <a:ext cx="9206664" cy="1325563"/>
          </a:xfrm>
        </p:spPr>
        <p:txBody>
          <a:bodyPr>
            <a:normAutofit/>
          </a:bodyPr>
          <a:lstStyle/>
          <a:p>
            <a:r>
              <a:rPr lang="en-US" sz="4000" dirty="0" smtClean="0"/>
              <a:t>56. Equipment: Sediment Sampling Devices</a:t>
            </a:r>
            <a:endParaRPr lang="en-US" sz="4000" dirty="0"/>
          </a:p>
        </p:txBody>
      </p:sp>
      <p:sp>
        <p:nvSpPr>
          <p:cNvPr id="5" name="Rectangle 4"/>
          <p:cNvSpPr/>
          <p:nvPr/>
        </p:nvSpPr>
        <p:spPr>
          <a:xfrm>
            <a:off x="5639519" y="3309207"/>
            <a:ext cx="2896947" cy="369332"/>
          </a:xfrm>
          <a:prstGeom prst="rect">
            <a:avLst/>
          </a:prstGeom>
        </p:spPr>
        <p:txBody>
          <a:bodyPr wrap="none">
            <a:spAutoFit/>
          </a:bodyPr>
          <a:lstStyle/>
          <a:p>
            <a:pPr algn="ctr"/>
            <a:r>
              <a:rPr lang="en-US" dirty="0">
                <a:latin typeface="Times New Roman" panose="02020603050405020304" pitchFamily="18" charset="0"/>
                <a:ea typeface="Times New Roman" panose="02020603050405020304" pitchFamily="18" charset="0"/>
              </a:rPr>
              <a:t>Ekman bottom grab samplers</a:t>
            </a:r>
          </a:p>
        </p:txBody>
      </p:sp>
      <p:sp>
        <p:nvSpPr>
          <p:cNvPr id="8" name="Rectangle 7"/>
          <p:cNvSpPr/>
          <p:nvPr/>
        </p:nvSpPr>
        <p:spPr>
          <a:xfrm>
            <a:off x="4146803" y="6137271"/>
            <a:ext cx="1492716" cy="646331"/>
          </a:xfrm>
          <a:prstGeom prst="rect">
            <a:avLst/>
          </a:prstGeom>
        </p:spPr>
        <p:txBody>
          <a:bodyPr wrap="none">
            <a:spAutoFit/>
          </a:bodyPr>
          <a:lstStyle/>
          <a:p>
            <a:r>
              <a:rPr lang="en-US" dirty="0" err="1">
                <a:latin typeface="Times New Roman" panose="02020603050405020304" pitchFamily="18" charset="0"/>
                <a:ea typeface="Times New Roman" panose="02020603050405020304" pitchFamily="18" charset="0"/>
              </a:rPr>
              <a:t>Ponar</a:t>
            </a:r>
            <a:r>
              <a:rPr lang="en-US" dirty="0">
                <a:latin typeface="Times New Roman" panose="02020603050405020304" pitchFamily="18" charset="0"/>
                <a:ea typeface="Times New Roman" panose="02020603050405020304" pitchFamily="18" charset="0"/>
              </a:rPr>
              <a:t> bottom </a:t>
            </a:r>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grab </a:t>
            </a:r>
            <a:r>
              <a:rPr lang="en-US" dirty="0">
                <a:latin typeface="Times New Roman" panose="02020603050405020304" pitchFamily="18" charset="0"/>
                <a:ea typeface="Times New Roman" panose="02020603050405020304" pitchFamily="18" charset="0"/>
              </a:rPr>
              <a:t>sampler</a:t>
            </a:r>
            <a:endParaRPr lang="en-US" dirty="0"/>
          </a:p>
        </p:txBody>
      </p:sp>
      <p:sp>
        <p:nvSpPr>
          <p:cNvPr id="9" name="Rectangle 8"/>
          <p:cNvSpPr/>
          <p:nvPr/>
        </p:nvSpPr>
        <p:spPr>
          <a:xfrm>
            <a:off x="8028733" y="6135062"/>
            <a:ext cx="1828514" cy="646331"/>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Van Veen bottom </a:t>
            </a:r>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grab </a:t>
            </a:r>
            <a:r>
              <a:rPr lang="en-US" dirty="0">
                <a:latin typeface="Times New Roman" panose="02020603050405020304" pitchFamily="18" charset="0"/>
                <a:ea typeface="Times New Roman" panose="02020603050405020304" pitchFamily="18" charset="0"/>
              </a:rPr>
              <a:t>sampler</a:t>
            </a:r>
          </a:p>
        </p:txBody>
      </p:sp>
      <p:pic>
        <p:nvPicPr>
          <p:cNvPr id="2050" name="Picture 2" descr="Ponar 'Grab' Sampler (Petite and Standard)"/>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161" y="3713951"/>
            <a:ext cx="2286000" cy="24233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mpler, Grab, Van Veen, Small"/>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990" y="3930242"/>
            <a:ext cx="2286000" cy="22070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94746"/>
            <a:ext cx="6096000" cy="369332"/>
          </a:xfrm>
          <a:prstGeom prst="rect">
            <a:avLst/>
          </a:prstGeom>
        </p:spPr>
        <p:txBody>
          <a:bodyPr>
            <a:spAutoFit/>
          </a:bodyPr>
          <a:lstStyle/>
          <a:p>
            <a:r>
              <a:rPr lang="en-US" sz="600" dirty="0">
                <a:hlinkClick r:id="rId5"/>
              </a:rPr>
              <a:t>http://</a:t>
            </a:r>
            <a:r>
              <a:rPr lang="en-US" sz="600" dirty="0" smtClean="0">
                <a:hlinkClick r:id="rId5"/>
              </a:rPr>
              <a:t>envcoglobal.com/catalog/water/sediments-and-sludge-samplers/bottom-grabs/ekman-bottom-grabs</a:t>
            </a:r>
            <a:endParaRPr lang="en-US" sz="600" dirty="0" smtClean="0"/>
          </a:p>
          <a:p>
            <a:r>
              <a:rPr lang="en-US" sz="600" dirty="0">
                <a:hlinkClick r:id="rId6"/>
              </a:rPr>
              <a:t>https://</a:t>
            </a:r>
            <a:r>
              <a:rPr lang="en-US" sz="600" dirty="0" smtClean="0">
                <a:hlinkClick r:id="rId6"/>
              </a:rPr>
              <a:t>www.pine-environmental.com/products/ponar_grab_sampler</a:t>
            </a:r>
            <a:endParaRPr lang="en-US" sz="600" dirty="0" smtClean="0"/>
          </a:p>
          <a:p>
            <a:r>
              <a:rPr lang="en-US" sz="600" dirty="0">
                <a:hlinkClick r:id="rId7"/>
              </a:rPr>
              <a:t>https://</a:t>
            </a:r>
            <a:r>
              <a:rPr lang="en-US" sz="600" dirty="0" smtClean="0">
                <a:hlinkClick r:id="rId7"/>
              </a:rPr>
              <a:t>www.generaloceanics.com/sampler-grab-van-veen-small-602-021.html</a:t>
            </a:r>
            <a:r>
              <a:rPr lang="en-US" sz="600" dirty="0" smtClean="0"/>
              <a:t> </a:t>
            </a:r>
            <a:endParaRPr lang="en-US" sz="600" dirty="0"/>
          </a:p>
        </p:txBody>
      </p:sp>
    </p:spTree>
    <p:extLst>
      <p:ext uri="{BB962C8B-B14F-4D97-AF65-F5344CB8AC3E}">
        <p14:creationId xmlns:p14="http://schemas.microsoft.com/office/powerpoint/2010/main" val="3684464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4" y="196230"/>
            <a:ext cx="7810323" cy="892077"/>
          </a:xfrm>
        </p:spPr>
        <p:txBody>
          <a:bodyPr>
            <a:normAutofit/>
          </a:bodyPr>
          <a:lstStyle/>
          <a:p>
            <a:r>
              <a:rPr lang="en-US" sz="4000" dirty="0" smtClean="0"/>
              <a:t>56. Equipment: Flow meters</a:t>
            </a:r>
            <a:endParaRPr lang="en-US" sz="4000" dirty="0"/>
          </a:p>
        </p:txBody>
      </p:sp>
      <p:pic>
        <p:nvPicPr>
          <p:cNvPr id="6" name="Picture 5"/>
          <p:cNvPicPr preferRelativeResize="0">
            <a:picLocks noChangeAspect="1"/>
          </p:cNvPicPr>
          <p:nvPr/>
        </p:nvPicPr>
        <p:blipFill rotWithShape="1">
          <a:blip r:embed="rId2">
            <a:extLst>
              <a:ext uri="{28A0092B-C50C-407E-A947-70E740481C1C}">
                <a14:useLocalDpi xmlns:a14="http://schemas.microsoft.com/office/drawing/2010/main" val="0"/>
              </a:ext>
            </a:extLst>
          </a:blip>
          <a:srcRect l="34650" r="29550"/>
          <a:stretch/>
        </p:blipFill>
        <p:spPr bwMode="auto">
          <a:xfrm>
            <a:off x="2615554" y="1140482"/>
            <a:ext cx="1702248" cy="4754880"/>
          </a:xfrm>
          <a:prstGeom prst="rect">
            <a:avLst/>
          </a:prstGeom>
        </p:spPr>
      </p:pic>
      <p:sp>
        <p:nvSpPr>
          <p:cNvPr id="8" name="Rectangle 7"/>
          <p:cNvSpPr/>
          <p:nvPr/>
        </p:nvSpPr>
        <p:spPr>
          <a:xfrm>
            <a:off x="2158354" y="6122109"/>
            <a:ext cx="1320361" cy="646331"/>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Wading rod </a:t>
            </a:r>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flow </a:t>
            </a:r>
            <a:r>
              <a:rPr lang="en-US" dirty="0">
                <a:latin typeface="Times New Roman" panose="02020603050405020304" pitchFamily="18" charset="0"/>
                <a:ea typeface="Times New Roman" panose="02020603050405020304" pitchFamily="18" charset="0"/>
              </a:rPr>
              <a:t>meter</a:t>
            </a:r>
            <a:endParaRPr lang="en-US" dirty="0"/>
          </a:p>
        </p:txBody>
      </p:sp>
      <p:sp>
        <p:nvSpPr>
          <p:cNvPr id="10" name="Rectangle 9"/>
          <p:cNvSpPr/>
          <p:nvPr/>
        </p:nvSpPr>
        <p:spPr>
          <a:xfrm>
            <a:off x="6840747" y="6416994"/>
            <a:ext cx="5410033" cy="461665"/>
          </a:xfrm>
          <a:prstGeom prst="rect">
            <a:avLst/>
          </a:prstGeom>
        </p:spPr>
        <p:txBody>
          <a:bodyPr wrap="square">
            <a:spAutoFit/>
          </a:bodyPr>
          <a:lstStyle/>
          <a:p>
            <a:pPr algn="r"/>
            <a:r>
              <a:rPr lang="en-US" sz="800" dirty="0">
                <a:hlinkClick r:id="rId3"/>
              </a:rPr>
              <a:t>https://</a:t>
            </a:r>
            <a:r>
              <a:rPr lang="en-US" sz="800" dirty="0" smtClean="0">
                <a:hlinkClick r:id="rId3"/>
              </a:rPr>
              <a:t>www.fondriest.com/usgs-top-setting-wading-rods.htm</a:t>
            </a:r>
            <a:endParaRPr lang="en-US" sz="800" dirty="0" smtClean="0"/>
          </a:p>
          <a:p>
            <a:pPr algn="r"/>
            <a:r>
              <a:rPr lang="en-US" sz="800" dirty="0">
                <a:hlinkClick r:id="rId4"/>
              </a:rPr>
              <a:t>http://</a:t>
            </a:r>
            <a:r>
              <a:rPr lang="en-US" sz="800" dirty="0" smtClean="0">
                <a:hlinkClick r:id="rId4"/>
              </a:rPr>
              <a:t>www.geoscientific.com/flowcurrent/AA_Current_Meter.html</a:t>
            </a:r>
            <a:r>
              <a:rPr lang="en-US" sz="800" dirty="0" smtClean="0"/>
              <a:t> </a:t>
            </a:r>
          </a:p>
          <a:p>
            <a:pPr algn="r"/>
            <a:r>
              <a:rPr lang="en-US" sz="800" dirty="0" smtClean="0">
                <a:hlinkClick r:id="rId5"/>
              </a:rPr>
              <a:t>http</a:t>
            </a:r>
            <a:r>
              <a:rPr lang="en-US" sz="800" dirty="0">
                <a:hlinkClick r:id="rId5"/>
              </a:rPr>
              <a:t>://</a:t>
            </a:r>
            <a:r>
              <a:rPr lang="en-US" sz="800" dirty="0" smtClean="0">
                <a:hlinkClick r:id="rId5"/>
              </a:rPr>
              <a:t>envcoglobal.com/catalog/water/liquid-flow/current-meters-and-discharge-monitoring/river-gauging-equipment/hydro</a:t>
            </a:r>
            <a:endParaRPr lang="en-US" sz="800" dirty="0" smtClean="0"/>
          </a:p>
        </p:txBody>
      </p:sp>
      <p:sp>
        <p:nvSpPr>
          <p:cNvPr id="11" name="Rectangle 10"/>
          <p:cNvSpPr/>
          <p:nvPr/>
        </p:nvSpPr>
        <p:spPr>
          <a:xfrm>
            <a:off x="8379807" y="6309271"/>
            <a:ext cx="3908681" cy="215444"/>
          </a:xfrm>
          <a:prstGeom prst="rect">
            <a:avLst/>
          </a:prstGeom>
        </p:spPr>
        <p:txBody>
          <a:bodyPr wrap="square">
            <a:spAutoFit/>
          </a:bodyPr>
          <a:lstStyle/>
          <a:p>
            <a:r>
              <a:rPr lang="en-US" sz="800" dirty="0">
                <a:hlinkClick r:id="rId6"/>
              </a:rPr>
              <a:t>https://</a:t>
            </a:r>
            <a:r>
              <a:rPr lang="en-US" sz="800" dirty="0" smtClean="0">
                <a:hlinkClick r:id="rId6"/>
              </a:rPr>
              <a:t>www.phametechnology.com/wp-content/uploads/2014/12/Current-Meter-1.jpg</a:t>
            </a:r>
            <a:r>
              <a:rPr lang="en-US" sz="800" dirty="0" smtClean="0"/>
              <a:t> </a:t>
            </a:r>
            <a:endParaRPr lang="en-US" sz="800"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2917" y="1461246"/>
            <a:ext cx="5983394" cy="3893671"/>
          </a:xfrm>
          <a:prstGeom prst="rect">
            <a:avLst/>
          </a:prstGeom>
        </p:spPr>
      </p:pic>
    </p:spTree>
    <p:extLst>
      <p:ext uri="{BB962C8B-B14F-4D97-AF65-F5344CB8AC3E}">
        <p14:creationId xmlns:p14="http://schemas.microsoft.com/office/powerpoint/2010/main" val="1593695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669" y="155575"/>
            <a:ext cx="10406192" cy="644525"/>
          </a:xfrm>
        </p:spPr>
        <p:txBody>
          <a:bodyPr>
            <a:normAutofit fontScale="90000"/>
          </a:bodyPr>
          <a:lstStyle/>
          <a:p>
            <a:r>
              <a:rPr lang="en-US" dirty="0" smtClean="0"/>
              <a:t>57. Interpreting Water Quality Data</a:t>
            </a:r>
            <a:endParaRPr lang="en-US" dirty="0"/>
          </a:p>
        </p:txBody>
      </p:sp>
      <p:pic>
        <p:nvPicPr>
          <p:cNvPr id="3077" name="Picture 3076"/>
          <p:cNvPicPr>
            <a:picLocks noChangeAspect="1"/>
          </p:cNvPicPr>
          <p:nvPr/>
        </p:nvPicPr>
        <p:blipFill>
          <a:blip r:embed="rId2"/>
          <a:stretch>
            <a:fillRect/>
          </a:stretch>
        </p:blipFill>
        <p:spPr>
          <a:xfrm>
            <a:off x="6400800" y="800100"/>
            <a:ext cx="5653281" cy="6035040"/>
          </a:xfrm>
          <a:prstGeom prst="rect">
            <a:avLst/>
          </a:prstGeom>
        </p:spPr>
      </p:pic>
      <p:pic>
        <p:nvPicPr>
          <p:cNvPr id="3078" name="Picture 3077"/>
          <p:cNvPicPr>
            <a:picLocks noChangeAspect="1"/>
          </p:cNvPicPr>
          <p:nvPr/>
        </p:nvPicPr>
        <p:blipFill>
          <a:blip r:embed="rId3"/>
          <a:stretch>
            <a:fillRect/>
          </a:stretch>
        </p:blipFill>
        <p:spPr>
          <a:xfrm>
            <a:off x="157162" y="800100"/>
            <a:ext cx="6048375" cy="2752725"/>
          </a:xfrm>
          <a:prstGeom prst="rect">
            <a:avLst/>
          </a:prstGeom>
        </p:spPr>
      </p:pic>
    </p:spTree>
    <p:extLst>
      <p:ext uri="{BB962C8B-B14F-4D97-AF65-F5344CB8AC3E}">
        <p14:creationId xmlns:p14="http://schemas.microsoft.com/office/powerpoint/2010/main" val="3732887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252592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Watersheds</a:t>
            </a:r>
            <a:endParaRPr lang="en-US" dirty="0"/>
          </a:p>
        </p:txBody>
      </p:sp>
      <p:sp>
        <p:nvSpPr>
          <p:cNvPr id="3" name="Content Placeholder 2"/>
          <p:cNvSpPr>
            <a:spLocks noGrp="1"/>
          </p:cNvSpPr>
          <p:nvPr>
            <p:ph idx="1"/>
          </p:nvPr>
        </p:nvSpPr>
        <p:spPr/>
        <p:txBody>
          <a:bodyPr/>
          <a:lstStyle/>
          <a:p>
            <a:r>
              <a:rPr lang="en-US" dirty="0"/>
              <a:t>A watershed or catchment area is the area of land in which all water flows to the same point. </a:t>
            </a:r>
            <a:endParaRPr lang="en-US" dirty="0" smtClean="0"/>
          </a:p>
          <a:p>
            <a:r>
              <a:rPr lang="en-US" dirty="0" smtClean="0"/>
              <a:t>A </a:t>
            </a:r>
            <a:r>
              <a:rPr lang="en-US" dirty="0"/>
              <a:t>watershed can be as small as the area around your neighborhood that flows into a single stream </a:t>
            </a:r>
            <a:endParaRPr lang="en-US" dirty="0" smtClean="0"/>
          </a:p>
          <a:p>
            <a:r>
              <a:rPr lang="en-US" dirty="0" smtClean="0"/>
              <a:t>Or </a:t>
            </a:r>
            <a:r>
              <a:rPr lang="en-US" dirty="0"/>
              <a:t>as large as the Mississippi River watershed, which comprises about 40% of the lower 48 states of the United States. It covers parts of 32 states and two Canadian provinces. </a:t>
            </a:r>
          </a:p>
          <a:p>
            <a:endParaRPr lang="en-US" dirty="0"/>
          </a:p>
        </p:txBody>
      </p:sp>
    </p:spTree>
    <p:extLst>
      <p:ext uri="{BB962C8B-B14F-4D97-AF65-F5344CB8AC3E}">
        <p14:creationId xmlns:p14="http://schemas.microsoft.com/office/powerpoint/2010/main" val="1775358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720" y="250825"/>
            <a:ext cx="9147834" cy="777875"/>
          </a:xfrm>
        </p:spPr>
        <p:txBody>
          <a:bodyPr>
            <a:normAutofit/>
          </a:bodyPr>
          <a:lstStyle/>
          <a:p>
            <a:r>
              <a:rPr lang="en-US" sz="4000" dirty="0" smtClean="0"/>
              <a:t>17. Watersheds and catchment areas</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6928" y="1143000"/>
            <a:ext cx="6217418" cy="5029200"/>
          </a:xfrm>
          <a:prstGeom prst="rect">
            <a:avLst/>
          </a:prstGeom>
        </p:spPr>
      </p:pic>
      <p:sp>
        <p:nvSpPr>
          <p:cNvPr id="5" name="Rectangle 4"/>
          <p:cNvSpPr/>
          <p:nvPr/>
        </p:nvSpPr>
        <p:spPr>
          <a:xfrm>
            <a:off x="3004868" y="6172200"/>
            <a:ext cx="6096000" cy="281231"/>
          </a:xfrm>
          <a:prstGeom prst="rect">
            <a:avLst/>
          </a:prstGeom>
        </p:spPr>
        <p:txBody>
          <a:bodyPr>
            <a:spAutoFit/>
          </a:bodyPr>
          <a:lstStyle/>
          <a:p>
            <a:pPr marL="457200" marR="0">
              <a:lnSpc>
                <a:spcPct val="107000"/>
              </a:lnSpc>
              <a:spcBef>
                <a:spcPts val="0"/>
              </a:spcBef>
              <a:spcAft>
                <a:spcPts val="600"/>
              </a:spcAft>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https://www.erosionpollution.com/watershed-protection.html</a:t>
            </a:r>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77143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081" y="211287"/>
            <a:ext cx="7774087" cy="626913"/>
          </a:xfrm>
        </p:spPr>
        <p:txBody>
          <a:bodyPr>
            <a:normAutofit fontScale="90000"/>
          </a:bodyPr>
          <a:lstStyle/>
          <a:p>
            <a:r>
              <a:rPr lang="en-US" dirty="0" smtClean="0"/>
              <a:t>14. Aquatic food web</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968081" y="1004978"/>
            <a:ext cx="7774087" cy="5486400"/>
          </a:xfrm>
          <a:prstGeom prst="rect">
            <a:avLst/>
          </a:prstGeom>
        </p:spPr>
      </p:pic>
      <p:sp>
        <p:nvSpPr>
          <p:cNvPr id="5" name="Rectangle 4"/>
          <p:cNvSpPr/>
          <p:nvPr/>
        </p:nvSpPr>
        <p:spPr>
          <a:xfrm>
            <a:off x="2968081" y="6508632"/>
            <a:ext cx="5649707" cy="276999"/>
          </a:xfrm>
          <a:prstGeom prst="rect">
            <a:avLst/>
          </a:prstGeom>
        </p:spPr>
        <p:txBody>
          <a:bodyPr wrap="square">
            <a:spAutoFit/>
          </a:bodyPr>
          <a:lstStyle/>
          <a:p>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https://www.biologyonline.com/dictionary/biotic-factor</a:t>
            </a:r>
            <a:endParaRPr lang="en-US" sz="1200" dirty="0"/>
          </a:p>
        </p:txBody>
      </p:sp>
    </p:spTree>
    <p:extLst>
      <p:ext uri="{BB962C8B-B14F-4D97-AF65-F5344CB8AC3E}">
        <p14:creationId xmlns:p14="http://schemas.microsoft.com/office/powerpoint/2010/main" val="379290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557" y="319088"/>
            <a:ext cx="7661934" cy="673100"/>
          </a:xfrm>
        </p:spPr>
        <p:txBody>
          <a:bodyPr>
            <a:normAutofit/>
          </a:bodyPr>
          <a:lstStyle/>
          <a:p>
            <a:r>
              <a:rPr lang="en-US" sz="4000" dirty="0" smtClean="0"/>
              <a:t>15. Energy and Trophic Levels</a:t>
            </a:r>
            <a:endParaRPr lang="en-US" sz="4000" dirty="0"/>
          </a:p>
        </p:txBody>
      </p:sp>
      <p:pic>
        <p:nvPicPr>
          <p:cNvPr id="6" name="Content Placeholder 5"/>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3361" t="19636" r="14162" b="20933"/>
          <a:stretch/>
        </p:blipFill>
        <p:spPr>
          <a:xfrm>
            <a:off x="2830557" y="1329193"/>
            <a:ext cx="7690160" cy="4114800"/>
          </a:xfrm>
        </p:spPr>
      </p:pic>
      <p:sp>
        <p:nvSpPr>
          <p:cNvPr id="7" name="Rectangle 6"/>
          <p:cNvSpPr/>
          <p:nvPr/>
        </p:nvSpPr>
        <p:spPr>
          <a:xfrm>
            <a:off x="2830557" y="5443993"/>
            <a:ext cx="7046688" cy="281231"/>
          </a:xfrm>
          <a:prstGeom prst="rect">
            <a:avLst/>
          </a:prstGeom>
        </p:spPr>
        <p:txBody>
          <a:bodyPr wrap="square">
            <a:spAutoFit/>
          </a:bodyPr>
          <a:lstStyle/>
          <a:p>
            <a:pPr>
              <a:lnSpc>
                <a:spcPct val="107000"/>
              </a:lnSpc>
              <a:spcAft>
                <a:spcPts val="600"/>
              </a:spcAft>
            </a:pP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https://texasaquaticscience.org/habitats-aquatic-science-texas/</a:t>
            </a:r>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41923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2965" r="2931" b="675"/>
          <a:stretch/>
        </p:blipFill>
        <p:spPr>
          <a:xfrm>
            <a:off x="2367729" y="517067"/>
            <a:ext cx="4950538" cy="6167887"/>
          </a:xfrm>
          <a:prstGeom prst="rect">
            <a:avLst/>
          </a:prstGeom>
        </p:spPr>
      </p:pic>
      <p:sp>
        <p:nvSpPr>
          <p:cNvPr id="2" name="Title 1"/>
          <p:cNvSpPr>
            <a:spLocks noGrp="1"/>
          </p:cNvSpPr>
          <p:nvPr>
            <p:ph type="title"/>
          </p:nvPr>
        </p:nvSpPr>
        <p:spPr>
          <a:xfrm>
            <a:off x="1033032" y="-71369"/>
            <a:ext cx="10406192" cy="741669"/>
          </a:xfrm>
        </p:spPr>
        <p:txBody>
          <a:bodyPr>
            <a:normAutofit/>
          </a:bodyPr>
          <a:lstStyle/>
          <a:p>
            <a:r>
              <a:rPr lang="en-US" sz="3200" dirty="0" smtClean="0"/>
              <a:t>52. Common macroinvertebrates of Louisiana</a:t>
            </a:r>
            <a:endParaRPr lang="en-US" sz="3200" dirty="0"/>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tretch/>
        </p:blipFill>
        <p:spPr>
          <a:xfrm>
            <a:off x="7367806" y="512754"/>
            <a:ext cx="4716560" cy="6172200"/>
          </a:xfrm>
          <a:prstGeom prst="rect">
            <a:avLst/>
          </a:prstGeom>
        </p:spPr>
      </p:pic>
      <p:grpSp>
        <p:nvGrpSpPr>
          <p:cNvPr id="22" name="Group 21"/>
          <p:cNvGrpSpPr/>
          <p:nvPr/>
        </p:nvGrpSpPr>
        <p:grpSpPr>
          <a:xfrm>
            <a:off x="34541" y="698839"/>
            <a:ext cx="2217979" cy="1338704"/>
            <a:chOff x="35448" y="753097"/>
            <a:chExt cx="2217979" cy="1338704"/>
          </a:xfrm>
        </p:grpSpPr>
        <p:pic>
          <p:nvPicPr>
            <p:cNvPr id="7" name="Picture 6"/>
            <p:cNvPicPr>
              <a:picLocks noChangeAspect="1"/>
            </p:cNvPicPr>
            <p:nvPr/>
          </p:nvPicPr>
          <p:blipFill rotWithShape="1">
            <a:blip r:embed="rId6"/>
            <a:srcRect l="4734" r="8866"/>
            <a:stretch/>
          </p:blipFill>
          <p:spPr>
            <a:xfrm>
              <a:off x="1033939" y="753097"/>
              <a:ext cx="1158728" cy="1005840"/>
            </a:xfrm>
            <a:prstGeom prst="rect">
              <a:avLst/>
            </a:prstGeom>
          </p:spPr>
        </p:pic>
        <p:sp>
          <p:nvSpPr>
            <p:cNvPr id="8" name="Rectangle 7"/>
            <p:cNvSpPr/>
            <p:nvPr/>
          </p:nvSpPr>
          <p:spPr>
            <a:xfrm>
              <a:off x="303932" y="1709760"/>
              <a:ext cx="1919115" cy="215444"/>
            </a:xfrm>
            <a:prstGeom prst="rect">
              <a:avLst/>
            </a:prstGeom>
          </p:spPr>
          <p:txBody>
            <a:bodyPr wrap="none">
              <a:spAutoFit/>
            </a:bodyPr>
            <a:lstStyle/>
            <a:p>
              <a:r>
                <a:rPr lang="en-US" sz="800" dirty="0">
                  <a:solidFill>
                    <a:schemeClr val="accent5">
                      <a:lumMod val="75000"/>
                    </a:schemeClr>
                  </a:solidFill>
                </a:rPr>
                <a:t>https://www.inaturalist.org/photos/4192</a:t>
              </a:r>
            </a:p>
          </p:txBody>
        </p:sp>
        <p:sp>
          <p:nvSpPr>
            <p:cNvPr id="11" name="TextBox 10"/>
            <p:cNvSpPr txBox="1"/>
            <p:nvPr/>
          </p:nvSpPr>
          <p:spPr>
            <a:xfrm>
              <a:off x="35448" y="1814802"/>
              <a:ext cx="2217979" cy="276999"/>
            </a:xfrm>
            <a:prstGeom prst="rect">
              <a:avLst/>
            </a:prstGeom>
            <a:noFill/>
          </p:spPr>
          <p:txBody>
            <a:bodyPr wrap="none" rtlCol="0">
              <a:spAutoFit/>
            </a:bodyPr>
            <a:lstStyle/>
            <a:p>
              <a:r>
                <a:rPr lang="en-US" sz="1200" dirty="0" smtClean="0"/>
                <a:t>Stonefly larva (Order</a:t>
              </a:r>
              <a:r>
                <a:rPr lang="en-US" sz="1200" i="1" dirty="0" smtClean="0"/>
                <a:t> </a:t>
              </a:r>
              <a:r>
                <a:rPr lang="en-US" sz="1200" i="1" dirty="0" err="1" smtClean="0"/>
                <a:t>Plecoptera</a:t>
              </a:r>
              <a:r>
                <a:rPr lang="en-US" sz="1200" dirty="0" smtClean="0"/>
                <a:t>)</a:t>
              </a:r>
              <a:endParaRPr lang="en-US" sz="1200" dirty="0"/>
            </a:p>
          </p:txBody>
        </p:sp>
      </p:grpSp>
      <p:grpSp>
        <p:nvGrpSpPr>
          <p:cNvPr id="23" name="Group 22"/>
          <p:cNvGrpSpPr/>
          <p:nvPr/>
        </p:nvGrpSpPr>
        <p:grpSpPr>
          <a:xfrm>
            <a:off x="-16423" y="2161672"/>
            <a:ext cx="2461643" cy="1327305"/>
            <a:chOff x="-36213" y="2116588"/>
            <a:chExt cx="2461643" cy="1327305"/>
          </a:xfrm>
        </p:grpSpPr>
        <p:pic>
          <p:nvPicPr>
            <p:cNvPr id="9" name="Picture 8"/>
            <p:cNvPicPr>
              <a:picLocks noChangeAspect="1"/>
            </p:cNvPicPr>
            <p:nvPr/>
          </p:nvPicPr>
          <p:blipFill>
            <a:blip r:embed="rId7"/>
            <a:stretch>
              <a:fillRect/>
            </a:stretch>
          </p:blipFill>
          <p:spPr>
            <a:xfrm>
              <a:off x="879966" y="2116588"/>
              <a:ext cx="1397531" cy="914400"/>
            </a:xfrm>
            <a:prstGeom prst="rect">
              <a:avLst/>
            </a:prstGeom>
          </p:spPr>
        </p:pic>
        <p:sp>
          <p:nvSpPr>
            <p:cNvPr id="10" name="Rectangle 9"/>
            <p:cNvSpPr/>
            <p:nvPr/>
          </p:nvSpPr>
          <p:spPr>
            <a:xfrm>
              <a:off x="-36213" y="3030988"/>
              <a:ext cx="2371162" cy="215444"/>
            </a:xfrm>
            <a:prstGeom prst="rect">
              <a:avLst/>
            </a:prstGeom>
          </p:spPr>
          <p:txBody>
            <a:bodyPr wrap="none">
              <a:spAutoFit/>
            </a:bodyPr>
            <a:lstStyle/>
            <a:p>
              <a:r>
                <a:rPr lang="en-US" sz="800" dirty="0">
                  <a:solidFill>
                    <a:schemeClr val="accent5">
                      <a:lumMod val="75000"/>
                    </a:schemeClr>
                  </a:solidFill>
                </a:rPr>
                <a:t>https://www.inaturalist.org/observations/72101327</a:t>
              </a:r>
            </a:p>
          </p:txBody>
        </p:sp>
        <p:sp>
          <p:nvSpPr>
            <p:cNvPr id="12" name="TextBox 11"/>
            <p:cNvSpPr txBox="1"/>
            <p:nvPr/>
          </p:nvSpPr>
          <p:spPr>
            <a:xfrm>
              <a:off x="65168" y="3166894"/>
              <a:ext cx="2360262" cy="276999"/>
            </a:xfrm>
            <a:prstGeom prst="rect">
              <a:avLst/>
            </a:prstGeom>
            <a:noFill/>
          </p:spPr>
          <p:txBody>
            <a:bodyPr wrap="none" rtlCol="0">
              <a:spAutoFit/>
            </a:bodyPr>
            <a:lstStyle/>
            <a:p>
              <a:r>
                <a:rPr lang="en-US" sz="1200" dirty="0" smtClean="0"/>
                <a:t>Caddisfly larva </a:t>
              </a:r>
              <a:r>
                <a:rPr lang="en-US" sz="1200" dirty="0"/>
                <a:t>(</a:t>
              </a:r>
              <a:r>
                <a:rPr lang="en-US" sz="1200" dirty="0" smtClean="0"/>
                <a:t>Order</a:t>
              </a:r>
              <a:r>
                <a:rPr lang="en-US" sz="1200" i="1" dirty="0" smtClean="0"/>
                <a:t> </a:t>
              </a:r>
              <a:r>
                <a:rPr lang="en-US" sz="1200" i="1" dirty="0" err="1" smtClean="0"/>
                <a:t>Trichoptera</a:t>
              </a:r>
              <a:r>
                <a:rPr lang="en-US" sz="1200" dirty="0" smtClean="0"/>
                <a:t>)</a:t>
              </a:r>
              <a:endParaRPr lang="en-US" sz="1200" dirty="0"/>
            </a:p>
          </p:txBody>
        </p:sp>
      </p:grpSp>
      <p:sp>
        <p:nvSpPr>
          <p:cNvPr id="14" name="TextBox 13"/>
          <p:cNvSpPr txBox="1"/>
          <p:nvPr/>
        </p:nvSpPr>
        <p:spPr>
          <a:xfrm>
            <a:off x="74365" y="4942155"/>
            <a:ext cx="2237600" cy="461665"/>
          </a:xfrm>
          <a:prstGeom prst="rect">
            <a:avLst/>
          </a:prstGeom>
          <a:noFill/>
        </p:spPr>
        <p:txBody>
          <a:bodyPr wrap="none" rtlCol="0">
            <a:spAutoFit/>
          </a:bodyPr>
          <a:lstStyle/>
          <a:p>
            <a:r>
              <a:rPr lang="en-US" sz="1200" dirty="0" smtClean="0"/>
              <a:t>Predaceous diving beetle larva – </a:t>
            </a:r>
          </a:p>
          <a:p>
            <a:r>
              <a:rPr lang="en-US" sz="1200" dirty="0" smtClean="0"/>
              <a:t>Beetle larva (Order </a:t>
            </a:r>
            <a:r>
              <a:rPr lang="en-US" sz="1200" i="1" dirty="0" err="1" smtClean="0"/>
              <a:t>Coleoptera</a:t>
            </a:r>
            <a:r>
              <a:rPr lang="en-US" sz="1200" dirty="0" smtClean="0"/>
              <a:t>)</a:t>
            </a:r>
            <a:endParaRPr lang="en-US" sz="1200" dirty="0"/>
          </a:p>
        </p:txBody>
      </p:sp>
      <p:grpSp>
        <p:nvGrpSpPr>
          <p:cNvPr id="24" name="Group 23"/>
          <p:cNvGrpSpPr/>
          <p:nvPr/>
        </p:nvGrpSpPr>
        <p:grpSpPr>
          <a:xfrm>
            <a:off x="75799" y="5493094"/>
            <a:ext cx="2384152" cy="1384985"/>
            <a:chOff x="75799" y="5493094"/>
            <a:chExt cx="2384152" cy="1384985"/>
          </a:xfrm>
        </p:grpSpPr>
        <p:pic>
          <p:nvPicPr>
            <p:cNvPr id="2052" name="Picture 4" descr="https://inaturalist-open-data.s3.amazonaws.com/photos/140169389/large.jpe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617" t="17351" r="5794" b="9064"/>
            <a:stretch/>
          </p:blipFill>
          <p:spPr bwMode="auto">
            <a:xfrm>
              <a:off x="615386" y="5493094"/>
              <a:ext cx="1487654" cy="82296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8789" y="6289991"/>
              <a:ext cx="2371162" cy="215444"/>
            </a:xfrm>
            <a:prstGeom prst="rect">
              <a:avLst/>
            </a:prstGeom>
          </p:spPr>
          <p:txBody>
            <a:bodyPr wrap="none">
              <a:spAutoFit/>
            </a:bodyPr>
            <a:lstStyle/>
            <a:p>
              <a:r>
                <a:rPr lang="en-US" sz="800" dirty="0">
                  <a:solidFill>
                    <a:schemeClr val="accent5">
                      <a:lumMod val="75000"/>
                    </a:schemeClr>
                  </a:solidFill>
                </a:rPr>
                <a:t>https://www.inaturalist.org/observations/85213645</a:t>
              </a:r>
            </a:p>
          </p:txBody>
        </p:sp>
        <p:sp>
          <p:nvSpPr>
            <p:cNvPr id="19" name="TextBox 18"/>
            <p:cNvSpPr txBox="1"/>
            <p:nvPr/>
          </p:nvSpPr>
          <p:spPr>
            <a:xfrm>
              <a:off x="75799" y="6416414"/>
              <a:ext cx="2278940" cy="461665"/>
            </a:xfrm>
            <a:prstGeom prst="rect">
              <a:avLst/>
            </a:prstGeom>
            <a:noFill/>
          </p:spPr>
          <p:txBody>
            <a:bodyPr wrap="square" rtlCol="0">
              <a:spAutoFit/>
            </a:bodyPr>
            <a:lstStyle/>
            <a:p>
              <a:r>
                <a:rPr lang="en-US" sz="1200" dirty="0" smtClean="0"/>
                <a:t>Dragonfly larva – </a:t>
              </a:r>
              <a:r>
                <a:rPr lang="en-US" sz="1200" dirty="0"/>
                <a:t>dragonflies and </a:t>
              </a:r>
              <a:r>
                <a:rPr lang="en-US" sz="1200" dirty="0" smtClean="0"/>
                <a:t>damselflies (Order </a:t>
              </a:r>
              <a:r>
                <a:rPr lang="en-US" sz="1200" i="1" dirty="0" err="1" smtClean="0"/>
                <a:t>Odonata</a:t>
              </a:r>
              <a:r>
                <a:rPr lang="en-US" sz="1200" dirty="0" smtClean="0"/>
                <a:t>)</a:t>
              </a:r>
              <a:endParaRPr lang="en-US" sz="1200" dirty="0"/>
            </a:p>
          </p:txBody>
        </p:sp>
      </p:grpSp>
      <p:pic>
        <p:nvPicPr>
          <p:cNvPr id="20" name="Picture 19"/>
          <p:cNvPicPr>
            <a:picLocks noChangeAspect="1"/>
          </p:cNvPicPr>
          <p:nvPr/>
        </p:nvPicPr>
        <p:blipFill rotWithShape="1">
          <a:blip r:embed="rId9"/>
          <a:srcRect l="4627" t="55542" r="62029" b="15782"/>
          <a:stretch/>
        </p:blipFill>
        <p:spPr>
          <a:xfrm>
            <a:off x="1455186" y="3737234"/>
            <a:ext cx="956931" cy="1097280"/>
          </a:xfrm>
          <a:prstGeom prst="rect">
            <a:avLst/>
          </a:prstGeom>
        </p:spPr>
      </p:pic>
      <p:sp>
        <p:nvSpPr>
          <p:cNvPr id="21" name="Rectangle 20"/>
          <p:cNvSpPr/>
          <p:nvPr/>
        </p:nvSpPr>
        <p:spPr>
          <a:xfrm>
            <a:off x="40955" y="4813368"/>
            <a:ext cx="2371162" cy="215444"/>
          </a:xfrm>
          <a:prstGeom prst="rect">
            <a:avLst/>
          </a:prstGeom>
        </p:spPr>
        <p:txBody>
          <a:bodyPr wrap="none">
            <a:spAutoFit/>
          </a:bodyPr>
          <a:lstStyle/>
          <a:p>
            <a:r>
              <a:rPr lang="en-US" sz="800" dirty="0">
                <a:solidFill>
                  <a:schemeClr val="accent5">
                    <a:lumMod val="75000"/>
                  </a:schemeClr>
                </a:solidFill>
              </a:rPr>
              <a:t>https://www.inaturalist.org/observations/11277225</a:t>
            </a:r>
          </a:p>
        </p:txBody>
      </p:sp>
      <p:sp>
        <p:nvSpPr>
          <p:cNvPr id="3" name="Rectangle 2"/>
          <p:cNvSpPr/>
          <p:nvPr/>
        </p:nvSpPr>
        <p:spPr>
          <a:xfrm>
            <a:off x="6448596" y="6624904"/>
            <a:ext cx="5766063" cy="261610"/>
          </a:xfrm>
          <a:prstGeom prst="rect">
            <a:avLst/>
          </a:prstGeom>
        </p:spPr>
        <p:txBody>
          <a:bodyPr wrap="square">
            <a:spAutoFit/>
          </a:bodyPr>
          <a:lstStyle/>
          <a:p>
            <a:r>
              <a:rPr lang="en-US" sz="1100" dirty="0">
                <a:hlinkClick r:id="rId10"/>
              </a:rPr>
              <a:t>https://</a:t>
            </a:r>
            <a:r>
              <a:rPr lang="en-US" sz="1100" dirty="0" smtClean="0">
                <a:hlinkClick r:id="rId10"/>
              </a:rPr>
              <a:t>www.deq.louisiana.gov/assets/docs/Envirothon/Aquaticmacroinvertebratedocuments.pdf</a:t>
            </a:r>
            <a:r>
              <a:rPr lang="en-US" sz="1100" dirty="0" smtClean="0"/>
              <a:t> </a:t>
            </a:r>
            <a:endParaRPr lang="en-US" sz="1100" dirty="0"/>
          </a:p>
        </p:txBody>
      </p:sp>
    </p:spTree>
    <p:extLst>
      <p:ext uri="{BB962C8B-B14F-4D97-AF65-F5344CB8AC3E}">
        <p14:creationId xmlns:p14="http://schemas.microsoft.com/office/powerpoint/2010/main" val="173524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Wetland Types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Freshwater – no saltwater; &lt; 2 ppt salinity</a:t>
            </a:r>
          </a:p>
          <a:p>
            <a:r>
              <a:rPr lang="en-US" dirty="0" smtClean="0"/>
              <a:t>Brackish – intermediate salt content; between 3 and 15 ppt</a:t>
            </a:r>
          </a:p>
          <a:p>
            <a:r>
              <a:rPr lang="en-US" dirty="0" smtClean="0"/>
              <a:t>Saline – higher salt content; &gt; 16 ppt</a:t>
            </a:r>
          </a:p>
          <a:p>
            <a:r>
              <a:rPr lang="en-US" dirty="0" smtClean="0"/>
              <a:t>Forested Wetlands – have trees like cypress, tupelo, buttonbush and willow</a:t>
            </a:r>
          </a:p>
          <a:p>
            <a:r>
              <a:rPr lang="en-US" dirty="0" smtClean="0"/>
              <a:t>Marsh Wetlands – have mostly grass like species</a:t>
            </a:r>
          </a:p>
          <a:p>
            <a:r>
              <a:rPr lang="en-US" dirty="0" smtClean="0"/>
              <a:t>Vernal Pools</a:t>
            </a:r>
          </a:p>
          <a:p>
            <a:pPr lvl="1"/>
            <a:r>
              <a:rPr lang="en-US" dirty="0"/>
              <a:t>small but important form of </a:t>
            </a:r>
            <a:r>
              <a:rPr lang="en-US" dirty="0" smtClean="0"/>
              <a:t>wetland</a:t>
            </a:r>
          </a:p>
          <a:p>
            <a:pPr lvl="1"/>
            <a:r>
              <a:rPr lang="en-US" dirty="0" smtClean="0"/>
              <a:t>only holds </a:t>
            </a:r>
            <a:r>
              <a:rPr lang="en-US" dirty="0"/>
              <a:t>water for short periods of </a:t>
            </a:r>
            <a:r>
              <a:rPr lang="en-US" dirty="0" smtClean="0"/>
              <a:t>time</a:t>
            </a:r>
          </a:p>
          <a:p>
            <a:pPr lvl="1"/>
            <a:r>
              <a:rPr lang="en-US" dirty="0" smtClean="0"/>
              <a:t>many </a:t>
            </a:r>
            <a:r>
              <a:rPr lang="en-US" dirty="0"/>
              <a:t>animals like frogs, toads, salamanders, and insects can rapidly locate the pool, breed, hatch, and grow into adults before once again dispersing into the surrounding areas when the pool dries up. </a:t>
            </a:r>
          </a:p>
        </p:txBody>
      </p:sp>
    </p:spTree>
    <p:extLst>
      <p:ext uri="{BB962C8B-B14F-4D97-AF65-F5344CB8AC3E}">
        <p14:creationId xmlns:p14="http://schemas.microsoft.com/office/powerpoint/2010/main" val="1743144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Estuaries, a Special Type of Wetland</a:t>
            </a:r>
            <a:endParaRPr lang="en-US" dirty="0"/>
          </a:p>
        </p:txBody>
      </p:sp>
      <p:sp>
        <p:nvSpPr>
          <p:cNvPr id="3" name="Content Placeholder 2"/>
          <p:cNvSpPr>
            <a:spLocks noGrp="1"/>
          </p:cNvSpPr>
          <p:nvPr>
            <p:ph idx="1"/>
          </p:nvPr>
        </p:nvSpPr>
        <p:spPr/>
        <p:txBody>
          <a:bodyPr/>
          <a:lstStyle/>
          <a:p>
            <a:r>
              <a:rPr lang="en-US" dirty="0"/>
              <a:t>In between freshwater and saltwater systems is an area known as brackish systems. These are often found in what are known as estuaries or estuarine systems. Estuaries are areas where freshwater from the land mixes with saltwater from the ocean. They create an area with a vast mixture of plants and animals adapted to the gradations from fresh to saline marshes, with different plants and animals occupying different salinity ranges or niches. Salinity in brackish systems ranges from about 2 parts per thousand to about 10 parts per thousand. </a:t>
            </a:r>
          </a:p>
          <a:p>
            <a:endParaRPr lang="en-US" dirty="0"/>
          </a:p>
        </p:txBody>
      </p:sp>
    </p:spTree>
    <p:extLst>
      <p:ext uri="{BB962C8B-B14F-4D97-AF65-F5344CB8AC3E}">
        <p14:creationId xmlns:p14="http://schemas.microsoft.com/office/powerpoint/2010/main" val="1487205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3106</TotalTime>
  <Words>1364</Words>
  <Application>Microsoft Office PowerPoint</Application>
  <PresentationFormat>Widescreen</PresentationFormat>
  <Paragraphs>130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Helvetica Neue</vt:lpstr>
      <vt:lpstr>Times New Roman</vt:lpstr>
      <vt:lpstr>Office Theme</vt:lpstr>
      <vt:lpstr>2023 National Conservation Foundation - Envirothon</vt:lpstr>
      <vt:lpstr>1. The Hydrologic Cycle</vt:lpstr>
      <vt:lpstr>Watersheds</vt:lpstr>
      <vt:lpstr>17. Watersheds and catchment areas</vt:lpstr>
      <vt:lpstr>14. Aquatic food web</vt:lpstr>
      <vt:lpstr>15. Energy and Trophic Levels</vt:lpstr>
      <vt:lpstr>52. Common macroinvertebrates of Louisiana</vt:lpstr>
      <vt:lpstr>Wetland Types</vt:lpstr>
      <vt:lpstr>Estuaries, a Special Type of Wetland</vt:lpstr>
      <vt:lpstr>5. Brackish water systems or estuaries</vt:lpstr>
      <vt:lpstr>Estuarine Plants</vt:lpstr>
      <vt:lpstr>10. Aquifers</vt:lpstr>
      <vt:lpstr>Potable (drinkable) Water in the World</vt:lpstr>
      <vt:lpstr>Dissolved Oxygen </vt:lpstr>
      <vt:lpstr>Fecal Coliform Bacteria</vt:lpstr>
      <vt:lpstr>Nutrients: Nitrogen</vt:lpstr>
      <vt:lpstr>Metals</vt:lpstr>
      <vt:lpstr>44. Point Source vs. Non-point Source Pollution</vt:lpstr>
      <vt:lpstr>LDEQ Water Quality Discharge Permits</vt:lpstr>
      <vt:lpstr>24. Cyanobacteria and harmful algal blooms</vt:lpstr>
      <vt:lpstr>Ocean Acidification</vt:lpstr>
      <vt:lpstr>47. Ocean Acidification</vt:lpstr>
      <vt:lpstr>56. Equipment: Electronic &amp;  Water Sampling Devices</vt:lpstr>
      <vt:lpstr>56. Equipment: Sediment Sampling Devices</vt:lpstr>
      <vt:lpstr>56. Equipment: Flow meters</vt:lpstr>
      <vt:lpstr>57. Interpreting Water Quality Data</vt:lpstr>
      <vt:lpstr>Thank You</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Meyers</dc:creator>
  <cp:lastModifiedBy>Tomeka Prioleau</cp:lastModifiedBy>
  <cp:revision>172</cp:revision>
  <cp:lastPrinted>2021-09-27T15:51:41Z</cp:lastPrinted>
  <dcterms:created xsi:type="dcterms:W3CDTF">2021-08-24T19:17:13Z</dcterms:created>
  <dcterms:modified xsi:type="dcterms:W3CDTF">2023-02-04T16:34:12Z</dcterms:modified>
</cp:coreProperties>
</file>