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diagrams/colors6.xml" ContentType="application/vnd.openxmlformats-officedocument.drawingml.diagramColors+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quickStyle1.xml" ContentType="application/vnd.openxmlformats-officedocument.drawingml.diagramStyl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handoutMasterIdLst>
    <p:handoutMasterId r:id="rId106"/>
  </p:handoutMasterIdLst>
  <p:sldIdLst>
    <p:sldId id="259" r:id="rId2"/>
    <p:sldId id="482" r:id="rId3"/>
    <p:sldId id="436" r:id="rId4"/>
    <p:sldId id="437" r:id="rId5"/>
    <p:sldId id="438" r:id="rId6"/>
    <p:sldId id="439" r:id="rId7"/>
    <p:sldId id="440" r:id="rId8"/>
    <p:sldId id="441" r:id="rId9"/>
    <p:sldId id="442" r:id="rId10"/>
    <p:sldId id="443" r:id="rId11"/>
    <p:sldId id="444" r:id="rId12"/>
    <p:sldId id="445" r:id="rId13"/>
    <p:sldId id="446" r:id="rId14"/>
    <p:sldId id="447" r:id="rId15"/>
    <p:sldId id="448" r:id="rId16"/>
    <p:sldId id="449" r:id="rId17"/>
    <p:sldId id="450" r:id="rId18"/>
    <p:sldId id="451" r:id="rId19"/>
    <p:sldId id="452" r:id="rId20"/>
    <p:sldId id="453" r:id="rId21"/>
    <p:sldId id="454" r:id="rId22"/>
    <p:sldId id="455" r:id="rId23"/>
    <p:sldId id="456" r:id="rId24"/>
    <p:sldId id="457" r:id="rId25"/>
    <p:sldId id="458" r:id="rId26"/>
    <p:sldId id="459" r:id="rId27"/>
    <p:sldId id="460" r:id="rId28"/>
    <p:sldId id="461" r:id="rId29"/>
    <p:sldId id="462" r:id="rId30"/>
    <p:sldId id="463" r:id="rId31"/>
    <p:sldId id="464" r:id="rId32"/>
    <p:sldId id="465" r:id="rId33"/>
    <p:sldId id="466" r:id="rId34"/>
    <p:sldId id="467" r:id="rId35"/>
    <p:sldId id="468" r:id="rId36"/>
    <p:sldId id="469" r:id="rId37"/>
    <p:sldId id="470" r:id="rId38"/>
    <p:sldId id="471" r:id="rId39"/>
    <p:sldId id="472" r:id="rId40"/>
    <p:sldId id="473" r:id="rId41"/>
    <p:sldId id="474" r:id="rId42"/>
    <p:sldId id="475" r:id="rId43"/>
    <p:sldId id="476" r:id="rId44"/>
    <p:sldId id="477" r:id="rId45"/>
    <p:sldId id="478" r:id="rId46"/>
    <p:sldId id="479" r:id="rId47"/>
    <p:sldId id="480" r:id="rId48"/>
    <p:sldId id="481" r:id="rId49"/>
    <p:sldId id="372" r:id="rId50"/>
    <p:sldId id="373" r:id="rId51"/>
    <p:sldId id="374" r:id="rId52"/>
    <p:sldId id="375" r:id="rId53"/>
    <p:sldId id="376" r:id="rId54"/>
    <p:sldId id="377" r:id="rId55"/>
    <p:sldId id="378" r:id="rId56"/>
    <p:sldId id="379" r:id="rId57"/>
    <p:sldId id="383" r:id="rId58"/>
    <p:sldId id="385" r:id="rId59"/>
    <p:sldId id="386" r:id="rId60"/>
    <p:sldId id="387" r:id="rId61"/>
    <p:sldId id="388" r:id="rId62"/>
    <p:sldId id="389" r:id="rId63"/>
    <p:sldId id="390" r:id="rId64"/>
    <p:sldId id="391" r:id="rId65"/>
    <p:sldId id="392" r:id="rId66"/>
    <p:sldId id="396" r:id="rId67"/>
    <p:sldId id="398" r:id="rId68"/>
    <p:sldId id="399" r:id="rId69"/>
    <p:sldId id="400" r:id="rId70"/>
    <p:sldId id="401" r:id="rId71"/>
    <p:sldId id="402" r:id="rId72"/>
    <p:sldId id="403" r:id="rId73"/>
    <p:sldId id="432" r:id="rId74"/>
    <p:sldId id="404" r:id="rId75"/>
    <p:sldId id="405" r:id="rId76"/>
    <p:sldId id="406" r:id="rId77"/>
    <p:sldId id="407" r:id="rId78"/>
    <p:sldId id="408" r:id="rId79"/>
    <p:sldId id="409" r:id="rId80"/>
    <p:sldId id="410" r:id="rId81"/>
    <p:sldId id="411" r:id="rId82"/>
    <p:sldId id="412" r:id="rId83"/>
    <p:sldId id="413" r:id="rId84"/>
    <p:sldId id="414" r:id="rId85"/>
    <p:sldId id="415" r:id="rId86"/>
    <p:sldId id="416" r:id="rId87"/>
    <p:sldId id="417" r:id="rId88"/>
    <p:sldId id="434" r:id="rId89"/>
    <p:sldId id="435" r:id="rId90"/>
    <p:sldId id="419" r:id="rId91"/>
    <p:sldId id="420" r:id="rId92"/>
    <p:sldId id="421" r:id="rId93"/>
    <p:sldId id="422" r:id="rId94"/>
    <p:sldId id="423" r:id="rId95"/>
    <p:sldId id="424" r:id="rId96"/>
    <p:sldId id="425" r:id="rId97"/>
    <p:sldId id="426" r:id="rId98"/>
    <p:sldId id="427" r:id="rId99"/>
    <p:sldId id="428" r:id="rId100"/>
    <p:sldId id="429" r:id="rId101"/>
    <p:sldId id="430" r:id="rId102"/>
    <p:sldId id="431" r:id="rId103"/>
    <p:sldId id="433" r:id="rId10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71076" autoAdjust="0"/>
  </p:normalViewPr>
  <p:slideViewPr>
    <p:cSldViewPr>
      <p:cViewPr varScale="1">
        <p:scale>
          <a:sx n="52" d="100"/>
          <a:sy n="52" d="100"/>
        </p:scale>
        <p:origin x="-468" y="-84"/>
      </p:cViewPr>
      <p:guideLst>
        <p:guide orient="horz" pos="2160"/>
        <p:guide pos="2880"/>
      </p:guideLst>
    </p:cSldViewPr>
  </p:slideViewPr>
  <p:outlineViewPr>
    <p:cViewPr>
      <p:scale>
        <a:sx n="33" d="100"/>
        <a:sy n="33" d="100"/>
      </p:scale>
      <p:origin x="12" y="3018"/>
    </p:cViewPr>
  </p:outlineViewPr>
  <p:notesTextViewPr>
    <p:cViewPr>
      <p:scale>
        <a:sx n="100" d="100"/>
        <a:sy n="100" d="100"/>
      </p:scale>
      <p:origin x="0" y="0"/>
    </p:cViewPr>
  </p:notesTextViewPr>
  <p:sorterViewPr>
    <p:cViewPr>
      <p:scale>
        <a:sx n="66" d="100"/>
        <a:sy n="66" d="100"/>
      </p:scale>
      <p:origin x="0" y="13452"/>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presProps" Target="pres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71FE13-628E-43CF-8EA3-C874F81A7B92}" type="doc">
      <dgm:prSet loTypeId="urn:microsoft.com/office/officeart/2005/8/layout/list1" loCatId="list" qsTypeId="urn:microsoft.com/office/officeart/2005/8/quickstyle/simple4" qsCatId="simple" csTypeId="urn:microsoft.com/office/officeart/2005/8/colors/accent6_2" csCatId="accent6" phldr="1"/>
      <dgm:spPr/>
      <dgm:t>
        <a:bodyPr/>
        <a:lstStyle/>
        <a:p>
          <a:endParaRPr lang="en-US"/>
        </a:p>
      </dgm:t>
    </dgm:pt>
    <dgm:pt modelId="{6A8E249D-5E21-4AA2-976E-66797F1A03DF}">
      <dgm:prSet phldrT="[Text]" custT="1"/>
      <dgm:spPr/>
      <dgm:t>
        <a:bodyPr/>
        <a:lstStyle/>
        <a:p>
          <a:pPr>
            <a:lnSpc>
              <a:spcPct val="100000"/>
            </a:lnSpc>
            <a:spcAft>
              <a:spcPts val="0"/>
            </a:spcAft>
          </a:pPr>
          <a:r>
            <a:rPr lang="en-US" sz="1200" b="1" i="0" cap="small" baseline="0" dirty="0" smtClean="0">
              <a:solidFill>
                <a:schemeClr val="bg1"/>
              </a:solidFill>
            </a:rPr>
            <a:t>Waste Permits </a:t>
          </a:r>
        </a:p>
      </dgm:t>
    </dgm:pt>
    <dgm:pt modelId="{FC3E6AE8-0C16-424C-AFD1-7EA34FB0498D}" type="parTrans" cxnId="{207E0BF4-1C94-444D-B008-53CB28AC2EF7}">
      <dgm:prSet/>
      <dgm:spPr/>
      <dgm:t>
        <a:bodyPr/>
        <a:lstStyle/>
        <a:p>
          <a:endParaRPr lang="en-US" sz="1200"/>
        </a:p>
      </dgm:t>
    </dgm:pt>
    <dgm:pt modelId="{377F1E98-903D-4768-B027-8C2A7E50F728}" type="sibTrans" cxnId="{207E0BF4-1C94-444D-B008-53CB28AC2EF7}">
      <dgm:prSet/>
      <dgm:spPr/>
      <dgm:t>
        <a:bodyPr/>
        <a:lstStyle/>
        <a:p>
          <a:endParaRPr lang="en-US" sz="1200"/>
        </a:p>
      </dgm:t>
    </dgm:pt>
    <dgm:pt modelId="{A89AB916-999E-498E-95CA-8B385ECA6FCA}">
      <dgm:prSet phldrT="[Text]" custT="1"/>
      <dgm:spPr>
        <a:solidFill>
          <a:schemeClr val="accent2"/>
        </a:solidFill>
      </dgm:spPr>
      <dgm:t>
        <a:bodyPr/>
        <a:lstStyle/>
        <a:p>
          <a:pPr>
            <a:lnSpc>
              <a:spcPct val="100000"/>
            </a:lnSpc>
            <a:spcAft>
              <a:spcPts val="0"/>
            </a:spcAft>
          </a:pPr>
          <a:r>
            <a:rPr lang="en-US" sz="1200" b="1" cap="small" baseline="0" dirty="0" smtClean="0">
              <a:solidFill>
                <a:schemeClr val="bg1"/>
              </a:solidFill>
            </a:rPr>
            <a:t>Air Permits</a:t>
          </a:r>
        </a:p>
      </dgm:t>
    </dgm:pt>
    <dgm:pt modelId="{86C5A057-5715-46D7-9EA2-BB0B4ADB7638}" type="parTrans" cxnId="{20D4566C-510B-4C6F-9F58-75D987885236}">
      <dgm:prSet/>
      <dgm:spPr/>
      <dgm:t>
        <a:bodyPr/>
        <a:lstStyle/>
        <a:p>
          <a:endParaRPr lang="en-US" sz="1200"/>
        </a:p>
      </dgm:t>
    </dgm:pt>
    <dgm:pt modelId="{DAF3B028-99A4-42E9-8150-69E16D7420F0}" type="sibTrans" cxnId="{20D4566C-510B-4C6F-9F58-75D987885236}">
      <dgm:prSet/>
      <dgm:spPr/>
      <dgm:t>
        <a:bodyPr/>
        <a:lstStyle/>
        <a:p>
          <a:endParaRPr lang="en-US" sz="1200"/>
        </a:p>
      </dgm:t>
    </dgm:pt>
    <dgm:pt modelId="{A29C9F7D-EA21-41C8-BD8C-2DEF336CE2E7}">
      <dgm:prSet phldrT="[Text]" custT="1"/>
      <dgm:spPr/>
      <dgm:t>
        <a:bodyPr/>
        <a:lstStyle/>
        <a:p>
          <a:pPr>
            <a:lnSpc>
              <a:spcPct val="100000"/>
            </a:lnSpc>
            <a:spcAft>
              <a:spcPts val="0"/>
            </a:spcAft>
          </a:pPr>
          <a:r>
            <a:rPr lang="en-US" sz="1200" b="1" i="0" cap="small" baseline="0" dirty="0" smtClean="0">
              <a:solidFill>
                <a:schemeClr val="bg1"/>
              </a:solidFill>
            </a:rPr>
            <a:t>Permits Support Division </a:t>
          </a:r>
        </a:p>
      </dgm:t>
    </dgm:pt>
    <dgm:pt modelId="{3FAD46A5-D175-4353-8166-988C5AE8AA60}" type="parTrans" cxnId="{283EADCF-2AF6-4976-B39C-568B94805BB7}">
      <dgm:prSet/>
      <dgm:spPr/>
      <dgm:t>
        <a:bodyPr/>
        <a:lstStyle/>
        <a:p>
          <a:endParaRPr lang="en-US" sz="1200"/>
        </a:p>
      </dgm:t>
    </dgm:pt>
    <dgm:pt modelId="{F0FDE593-0963-448F-BFCE-E6A968FC5B40}" type="sibTrans" cxnId="{283EADCF-2AF6-4976-B39C-568B94805BB7}">
      <dgm:prSet/>
      <dgm:spPr/>
      <dgm:t>
        <a:bodyPr/>
        <a:lstStyle/>
        <a:p>
          <a:endParaRPr lang="en-US" sz="1200"/>
        </a:p>
      </dgm:t>
    </dgm:pt>
    <dgm:pt modelId="{8432279C-C073-41B3-B49D-B89971326049}">
      <dgm:prSet phldrT="[Text]" custT="1"/>
      <dgm:spPr/>
      <dgm:t>
        <a:bodyPr/>
        <a:lstStyle/>
        <a:p>
          <a:pPr>
            <a:lnSpc>
              <a:spcPct val="100000"/>
            </a:lnSpc>
            <a:spcAft>
              <a:spcPts val="0"/>
            </a:spcAft>
          </a:pPr>
          <a:r>
            <a:rPr lang="en-US" sz="1200" b="1" cap="small" baseline="0" dirty="0" smtClean="0">
              <a:solidFill>
                <a:schemeClr val="bg1"/>
              </a:solidFill>
            </a:rPr>
            <a:t>Water Permits </a:t>
          </a:r>
        </a:p>
      </dgm:t>
    </dgm:pt>
    <dgm:pt modelId="{C5F49DBF-2A8F-4688-946B-026F97F7CFCD}" type="parTrans" cxnId="{5B3C5F72-92EC-4C05-A16D-36A14329B55A}">
      <dgm:prSet/>
      <dgm:spPr/>
      <dgm:t>
        <a:bodyPr/>
        <a:lstStyle/>
        <a:p>
          <a:endParaRPr lang="en-US" sz="1200"/>
        </a:p>
      </dgm:t>
    </dgm:pt>
    <dgm:pt modelId="{C455FF5E-B17F-44B1-B76B-5CFF312F2E10}" type="sibTrans" cxnId="{5B3C5F72-92EC-4C05-A16D-36A14329B55A}">
      <dgm:prSet/>
      <dgm:spPr/>
      <dgm:t>
        <a:bodyPr/>
        <a:lstStyle/>
        <a:p>
          <a:endParaRPr lang="en-US" sz="1200"/>
        </a:p>
      </dgm:t>
    </dgm:pt>
    <dgm:pt modelId="{E2030AA3-CEB3-4CB6-A62B-BD4463FB393F}" type="pres">
      <dgm:prSet presAssocID="{1C71FE13-628E-43CF-8EA3-C874F81A7B92}" presName="linear" presStyleCnt="0">
        <dgm:presLayoutVars>
          <dgm:dir/>
          <dgm:animLvl val="lvl"/>
          <dgm:resizeHandles val="exact"/>
        </dgm:presLayoutVars>
      </dgm:prSet>
      <dgm:spPr/>
      <dgm:t>
        <a:bodyPr/>
        <a:lstStyle/>
        <a:p>
          <a:endParaRPr lang="en-US"/>
        </a:p>
      </dgm:t>
    </dgm:pt>
    <dgm:pt modelId="{EBEE02EF-064E-42CE-B15B-C41A208856A8}" type="pres">
      <dgm:prSet presAssocID="{8432279C-C073-41B3-B49D-B89971326049}" presName="parentLin" presStyleCnt="0"/>
      <dgm:spPr/>
    </dgm:pt>
    <dgm:pt modelId="{E75756FA-A5A0-4FE5-BA63-8425AE9A3A67}" type="pres">
      <dgm:prSet presAssocID="{8432279C-C073-41B3-B49D-B89971326049}" presName="parentLeftMargin" presStyleLbl="node1" presStyleIdx="0" presStyleCnt="4"/>
      <dgm:spPr/>
      <dgm:t>
        <a:bodyPr/>
        <a:lstStyle/>
        <a:p>
          <a:endParaRPr lang="en-US"/>
        </a:p>
      </dgm:t>
    </dgm:pt>
    <dgm:pt modelId="{CB383053-90B9-4AE7-8DF7-1ABDEFA55D0D}" type="pres">
      <dgm:prSet presAssocID="{8432279C-C073-41B3-B49D-B89971326049}" presName="parentText" presStyleLbl="node1" presStyleIdx="0" presStyleCnt="4">
        <dgm:presLayoutVars>
          <dgm:chMax val="0"/>
          <dgm:bulletEnabled val="1"/>
        </dgm:presLayoutVars>
      </dgm:prSet>
      <dgm:spPr/>
      <dgm:t>
        <a:bodyPr/>
        <a:lstStyle/>
        <a:p>
          <a:endParaRPr lang="en-US"/>
        </a:p>
      </dgm:t>
    </dgm:pt>
    <dgm:pt modelId="{94EE1BDD-E324-413B-A275-DD534AE1AA64}" type="pres">
      <dgm:prSet presAssocID="{8432279C-C073-41B3-B49D-B89971326049}" presName="negativeSpace" presStyleCnt="0"/>
      <dgm:spPr/>
    </dgm:pt>
    <dgm:pt modelId="{073E3457-215E-41A8-9D68-C011EB3A4E98}" type="pres">
      <dgm:prSet presAssocID="{8432279C-C073-41B3-B49D-B89971326049}" presName="childText" presStyleLbl="conFgAcc1" presStyleIdx="0" presStyleCnt="4">
        <dgm:presLayoutVars>
          <dgm:bulletEnabled val="1"/>
        </dgm:presLayoutVars>
      </dgm:prSet>
      <dgm:spPr>
        <a:ln>
          <a:solidFill>
            <a:schemeClr val="bg1">
              <a:lumMod val="50000"/>
            </a:schemeClr>
          </a:solidFill>
        </a:ln>
      </dgm:spPr>
      <dgm:t>
        <a:bodyPr/>
        <a:lstStyle/>
        <a:p>
          <a:endParaRPr lang="en-US"/>
        </a:p>
      </dgm:t>
    </dgm:pt>
    <dgm:pt modelId="{A4596413-B0D1-42B7-80DC-B2F00A170010}" type="pres">
      <dgm:prSet presAssocID="{C455FF5E-B17F-44B1-B76B-5CFF312F2E10}" presName="spaceBetweenRectangles" presStyleCnt="0"/>
      <dgm:spPr/>
    </dgm:pt>
    <dgm:pt modelId="{5B0F1523-FD3B-40DB-96ED-A3927717EE31}" type="pres">
      <dgm:prSet presAssocID="{6A8E249D-5E21-4AA2-976E-66797F1A03DF}" presName="parentLin" presStyleCnt="0"/>
      <dgm:spPr/>
    </dgm:pt>
    <dgm:pt modelId="{3BE74FAF-8D2E-4371-ADBA-511E010D6A79}" type="pres">
      <dgm:prSet presAssocID="{6A8E249D-5E21-4AA2-976E-66797F1A03DF}" presName="parentLeftMargin" presStyleLbl="node1" presStyleIdx="0" presStyleCnt="4"/>
      <dgm:spPr/>
      <dgm:t>
        <a:bodyPr/>
        <a:lstStyle/>
        <a:p>
          <a:endParaRPr lang="en-US"/>
        </a:p>
      </dgm:t>
    </dgm:pt>
    <dgm:pt modelId="{3073376A-D381-497B-AA19-C365B2C8051C}" type="pres">
      <dgm:prSet presAssocID="{6A8E249D-5E21-4AA2-976E-66797F1A03DF}" presName="parentText" presStyleLbl="node1" presStyleIdx="1" presStyleCnt="4" custLinFactNeighborX="-25000" custLinFactNeighborY="-1387">
        <dgm:presLayoutVars>
          <dgm:chMax val="0"/>
          <dgm:bulletEnabled val="1"/>
        </dgm:presLayoutVars>
      </dgm:prSet>
      <dgm:spPr/>
      <dgm:t>
        <a:bodyPr/>
        <a:lstStyle/>
        <a:p>
          <a:endParaRPr lang="en-US"/>
        </a:p>
      </dgm:t>
    </dgm:pt>
    <dgm:pt modelId="{3C30C3C1-2851-4015-8B4C-BC048A45D39A}" type="pres">
      <dgm:prSet presAssocID="{6A8E249D-5E21-4AA2-976E-66797F1A03DF}" presName="negativeSpace" presStyleCnt="0"/>
      <dgm:spPr/>
    </dgm:pt>
    <dgm:pt modelId="{8766E096-1C7B-41D3-B815-20512B525EA3}" type="pres">
      <dgm:prSet presAssocID="{6A8E249D-5E21-4AA2-976E-66797F1A03DF}" presName="childText" presStyleLbl="conFgAcc1" presStyleIdx="1" presStyleCnt="4">
        <dgm:presLayoutVars>
          <dgm:bulletEnabled val="1"/>
        </dgm:presLayoutVars>
      </dgm:prSet>
      <dgm:spPr>
        <a:ln>
          <a:solidFill>
            <a:schemeClr val="bg1">
              <a:lumMod val="50000"/>
            </a:schemeClr>
          </a:solidFill>
        </a:ln>
      </dgm:spPr>
      <dgm:t>
        <a:bodyPr/>
        <a:lstStyle/>
        <a:p>
          <a:endParaRPr lang="en-US"/>
        </a:p>
      </dgm:t>
    </dgm:pt>
    <dgm:pt modelId="{31A13E92-EA23-4F82-BE86-F347DCEEE9AF}" type="pres">
      <dgm:prSet presAssocID="{377F1E98-903D-4768-B027-8C2A7E50F728}" presName="spaceBetweenRectangles" presStyleCnt="0"/>
      <dgm:spPr/>
    </dgm:pt>
    <dgm:pt modelId="{8AE3C24C-AE4F-4315-9766-73CFC2F47574}" type="pres">
      <dgm:prSet presAssocID="{A89AB916-999E-498E-95CA-8B385ECA6FCA}" presName="parentLin" presStyleCnt="0"/>
      <dgm:spPr/>
    </dgm:pt>
    <dgm:pt modelId="{5A0CF0B3-0184-4973-A3E1-BAE96B757E72}" type="pres">
      <dgm:prSet presAssocID="{A89AB916-999E-498E-95CA-8B385ECA6FCA}" presName="parentLeftMargin" presStyleLbl="node1" presStyleIdx="1" presStyleCnt="4"/>
      <dgm:spPr/>
      <dgm:t>
        <a:bodyPr/>
        <a:lstStyle/>
        <a:p>
          <a:endParaRPr lang="en-US"/>
        </a:p>
      </dgm:t>
    </dgm:pt>
    <dgm:pt modelId="{507AA2FF-85BD-459F-9559-1C6AA09028DF}" type="pres">
      <dgm:prSet presAssocID="{A89AB916-999E-498E-95CA-8B385ECA6FCA}" presName="parentText" presStyleLbl="node1" presStyleIdx="2" presStyleCnt="4">
        <dgm:presLayoutVars>
          <dgm:chMax val="0"/>
          <dgm:bulletEnabled val="1"/>
        </dgm:presLayoutVars>
      </dgm:prSet>
      <dgm:spPr/>
      <dgm:t>
        <a:bodyPr/>
        <a:lstStyle/>
        <a:p>
          <a:endParaRPr lang="en-US"/>
        </a:p>
      </dgm:t>
    </dgm:pt>
    <dgm:pt modelId="{4B0D3315-223B-4807-8109-0C3C4FA2E05E}" type="pres">
      <dgm:prSet presAssocID="{A89AB916-999E-498E-95CA-8B385ECA6FCA}" presName="negativeSpace" presStyleCnt="0"/>
      <dgm:spPr/>
    </dgm:pt>
    <dgm:pt modelId="{3BF93F7F-E797-470A-A0E9-AE35E97A7A86}" type="pres">
      <dgm:prSet presAssocID="{A89AB916-999E-498E-95CA-8B385ECA6FCA}" presName="childText" presStyleLbl="conFgAcc1" presStyleIdx="2" presStyleCnt="4">
        <dgm:presLayoutVars>
          <dgm:bulletEnabled val="1"/>
        </dgm:presLayoutVars>
      </dgm:prSet>
      <dgm:spPr>
        <a:ln>
          <a:solidFill>
            <a:schemeClr val="bg1">
              <a:lumMod val="50000"/>
            </a:schemeClr>
          </a:solidFill>
        </a:ln>
      </dgm:spPr>
    </dgm:pt>
    <dgm:pt modelId="{6CAA3801-9CAF-4400-966A-57F05D56A5C4}" type="pres">
      <dgm:prSet presAssocID="{DAF3B028-99A4-42E9-8150-69E16D7420F0}" presName="spaceBetweenRectangles" presStyleCnt="0"/>
      <dgm:spPr/>
    </dgm:pt>
    <dgm:pt modelId="{720362B3-41BA-4EBB-BF5E-EDB91B6EA205}" type="pres">
      <dgm:prSet presAssocID="{A29C9F7D-EA21-41C8-BD8C-2DEF336CE2E7}" presName="parentLin" presStyleCnt="0"/>
      <dgm:spPr/>
    </dgm:pt>
    <dgm:pt modelId="{636F962D-A9F7-4C0B-8EA5-D25CF1FF1CF9}" type="pres">
      <dgm:prSet presAssocID="{A29C9F7D-EA21-41C8-BD8C-2DEF336CE2E7}" presName="parentLeftMargin" presStyleLbl="node1" presStyleIdx="2" presStyleCnt="4"/>
      <dgm:spPr/>
      <dgm:t>
        <a:bodyPr/>
        <a:lstStyle/>
        <a:p>
          <a:endParaRPr lang="en-US"/>
        </a:p>
      </dgm:t>
    </dgm:pt>
    <dgm:pt modelId="{850FEB19-4E81-42F9-A5B3-8E21DA13944F}" type="pres">
      <dgm:prSet presAssocID="{A29C9F7D-EA21-41C8-BD8C-2DEF336CE2E7}" presName="parentText" presStyleLbl="node1" presStyleIdx="3" presStyleCnt="4">
        <dgm:presLayoutVars>
          <dgm:chMax val="0"/>
          <dgm:bulletEnabled val="1"/>
        </dgm:presLayoutVars>
      </dgm:prSet>
      <dgm:spPr/>
      <dgm:t>
        <a:bodyPr/>
        <a:lstStyle/>
        <a:p>
          <a:endParaRPr lang="en-US"/>
        </a:p>
      </dgm:t>
    </dgm:pt>
    <dgm:pt modelId="{E79E2BB9-C975-49E1-BD6E-2EE5D631D2C1}" type="pres">
      <dgm:prSet presAssocID="{A29C9F7D-EA21-41C8-BD8C-2DEF336CE2E7}" presName="negativeSpace" presStyleCnt="0"/>
      <dgm:spPr/>
    </dgm:pt>
    <dgm:pt modelId="{A807D95A-B615-4BFC-8914-05DEA2BFC863}" type="pres">
      <dgm:prSet presAssocID="{A29C9F7D-EA21-41C8-BD8C-2DEF336CE2E7}" presName="childText" presStyleLbl="conFgAcc1" presStyleIdx="3" presStyleCnt="4">
        <dgm:presLayoutVars>
          <dgm:bulletEnabled val="1"/>
        </dgm:presLayoutVars>
      </dgm:prSet>
      <dgm:spPr>
        <a:ln>
          <a:solidFill>
            <a:schemeClr val="bg1">
              <a:lumMod val="50000"/>
            </a:schemeClr>
          </a:solidFill>
        </a:ln>
      </dgm:spPr>
    </dgm:pt>
  </dgm:ptLst>
  <dgm:cxnLst>
    <dgm:cxn modelId="{3201FCBC-834B-449F-8488-C406E3EC9A6F}" type="presOf" srcId="{6A8E249D-5E21-4AA2-976E-66797F1A03DF}" destId="{3073376A-D381-497B-AA19-C365B2C8051C}" srcOrd="1" destOrd="0" presId="urn:microsoft.com/office/officeart/2005/8/layout/list1"/>
    <dgm:cxn modelId="{283EADCF-2AF6-4976-B39C-568B94805BB7}" srcId="{1C71FE13-628E-43CF-8EA3-C874F81A7B92}" destId="{A29C9F7D-EA21-41C8-BD8C-2DEF336CE2E7}" srcOrd="3" destOrd="0" parTransId="{3FAD46A5-D175-4353-8166-988C5AE8AA60}" sibTransId="{F0FDE593-0963-448F-BFCE-E6A968FC5B40}"/>
    <dgm:cxn modelId="{3D4D924D-B2C0-4D78-B64F-000F9BED030F}" type="presOf" srcId="{A89AB916-999E-498E-95CA-8B385ECA6FCA}" destId="{5A0CF0B3-0184-4973-A3E1-BAE96B757E72}" srcOrd="0" destOrd="0" presId="urn:microsoft.com/office/officeart/2005/8/layout/list1"/>
    <dgm:cxn modelId="{54ADB131-734F-432A-99E4-30C3A021E9C5}" type="presOf" srcId="{A29C9F7D-EA21-41C8-BD8C-2DEF336CE2E7}" destId="{636F962D-A9F7-4C0B-8EA5-D25CF1FF1CF9}" srcOrd="0" destOrd="0" presId="urn:microsoft.com/office/officeart/2005/8/layout/list1"/>
    <dgm:cxn modelId="{20D4566C-510B-4C6F-9F58-75D987885236}" srcId="{1C71FE13-628E-43CF-8EA3-C874F81A7B92}" destId="{A89AB916-999E-498E-95CA-8B385ECA6FCA}" srcOrd="2" destOrd="0" parTransId="{86C5A057-5715-46D7-9EA2-BB0B4ADB7638}" sibTransId="{DAF3B028-99A4-42E9-8150-69E16D7420F0}"/>
    <dgm:cxn modelId="{0420466C-B2BC-4C3C-BC30-3F7423B1C205}" type="presOf" srcId="{A29C9F7D-EA21-41C8-BD8C-2DEF336CE2E7}" destId="{850FEB19-4E81-42F9-A5B3-8E21DA13944F}" srcOrd="1" destOrd="0" presId="urn:microsoft.com/office/officeart/2005/8/layout/list1"/>
    <dgm:cxn modelId="{207E0BF4-1C94-444D-B008-53CB28AC2EF7}" srcId="{1C71FE13-628E-43CF-8EA3-C874F81A7B92}" destId="{6A8E249D-5E21-4AA2-976E-66797F1A03DF}" srcOrd="1" destOrd="0" parTransId="{FC3E6AE8-0C16-424C-AFD1-7EA34FB0498D}" sibTransId="{377F1E98-903D-4768-B027-8C2A7E50F728}"/>
    <dgm:cxn modelId="{7B726D74-1196-47FD-A24F-3B1D61D5A19C}" type="presOf" srcId="{8432279C-C073-41B3-B49D-B89971326049}" destId="{CB383053-90B9-4AE7-8DF7-1ABDEFA55D0D}" srcOrd="1" destOrd="0" presId="urn:microsoft.com/office/officeart/2005/8/layout/list1"/>
    <dgm:cxn modelId="{670D08A0-265D-4D67-A4F4-80D300A89492}" type="presOf" srcId="{A89AB916-999E-498E-95CA-8B385ECA6FCA}" destId="{507AA2FF-85BD-459F-9559-1C6AA09028DF}" srcOrd="1" destOrd="0" presId="urn:microsoft.com/office/officeart/2005/8/layout/list1"/>
    <dgm:cxn modelId="{CA316CFA-0501-4C70-A43D-359610FB3F89}" type="presOf" srcId="{8432279C-C073-41B3-B49D-B89971326049}" destId="{E75756FA-A5A0-4FE5-BA63-8425AE9A3A67}" srcOrd="0" destOrd="0" presId="urn:microsoft.com/office/officeart/2005/8/layout/list1"/>
    <dgm:cxn modelId="{5B3C5F72-92EC-4C05-A16D-36A14329B55A}" srcId="{1C71FE13-628E-43CF-8EA3-C874F81A7B92}" destId="{8432279C-C073-41B3-B49D-B89971326049}" srcOrd="0" destOrd="0" parTransId="{C5F49DBF-2A8F-4688-946B-026F97F7CFCD}" sibTransId="{C455FF5E-B17F-44B1-B76B-5CFF312F2E10}"/>
    <dgm:cxn modelId="{C438BF82-F0E7-4BA2-AE2B-B623B1574001}" type="presOf" srcId="{1C71FE13-628E-43CF-8EA3-C874F81A7B92}" destId="{E2030AA3-CEB3-4CB6-A62B-BD4463FB393F}" srcOrd="0" destOrd="0" presId="urn:microsoft.com/office/officeart/2005/8/layout/list1"/>
    <dgm:cxn modelId="{83A19547-F5FC-481D-B947-8DDE04E2C2D2}" type="presOf" srcId="{6A8E249D-5E21-4AA2-976E-66797F1A03DF}" destId="{3BE74FAF-8D2E-4371-ADBA-511E010D6A79}" srcOrd="0" destOrd="0" presId="urn:microsoft.com/office/officeart/2005/8/layout/list1"/>
    <dgm:cxn modelId="{E9C4964C-D292-4A46-8E62-1B3B7D06310B}" type="presParOf" srcId="{E2030AA3-CEB3-4CB6-A62B-BD4463FB393F}" destId="{EBEE02EF-064E-42CE-B15B-C41A208856A8}" srcOrd="0" destOrd="0" presId="urn:microsoft.com/office/officeart/2005/8/layout/list1"/>
    <dgm:cxn modelId="{18D5EE9B-A827-4F84-9096-C25EF7D37862}" type="presParOf" srcId="{EBEE02EF-064E-42CE-B15B-C41A208856A8}" destId="{E75756FA-A5A0-4FE5-BA63-8425AE9A3A67}" srcOrd="0" destOrd="0" presId="urn:microsoft.com/office/officeart/2005/8/layout/list1"/>
    <dgm:cxn modelId="{9970509E-FA96-4D37-9BCB-142B79D18591}" type="presParOf" srcId="{EBEE02EF-064E-42CE-B15B-C41A208856A8}" destId="{CB383053-90B9-4AE7-8DF7-1ABDEFA55D0D}" srcOrd="1" destOrd="0" presId="urn:microsoft.com/office/officeart/2005/8/layout/list1"/>
    <dgm:cxn modelId="{B4F2C7D9-C1FB-419B-BFFD-087255C25202}" type="presParOf" srcId="{E2030AA3-CEB3-4CB6-A62B-BD4463FB393F}" destId="{94EE1BDD-E324-413B-A275-DD534AE1AA64}" srcOrd="1" destOrd="0" presId="urn:microsoft.com/office/officeart/2005/8/layout/list1"/>
    <dgm:cxn modelId="{83ABE594-0727-4E37-B946-FD2DC98753FB}" type="presParOf" srcId="{E2030AA3-CEB3-4CB6-A62B-BD4463FB393F}" destId="{073E3457-215E-41A8-9D68-C011EB3A4E98}" srcOrd="2" destOrd="0" presId="urn:microsoft.com/office/officeart/2005/8/layout/list1"/>
    <dgm:cxn modelId="{5B370CA8-12A8-4A7A-8CDE-17FBA616DA36}" type="presParOf" srcId="{E2030AA3-CEB3-4CB6-A62B-BD4463FB393F}" destId="{A4596413-B0D1-42B7-80DC-B2F00A170010}" srcOrd="3" destOrd="0" presId="urn:microsoft.com/office/officeart/2005/8/layout/list1"/>
    <dgm:cxn modelId="{940E5627-E872-4781-B880-F97743B8EAAE}" type="presParOf" srcId="{E2030AA3-CEB3-4CB6-A62B-BD4463FB393F}" destId="{5B0F1523-FD3B-40DB-96ED-A3927717EE31}" srcOrd="4" destOrd="0" presId="urn:microsoft.com/office/officeart/2005/8/layout/list1"/>
    <dgm:cxn modelId="{FC00C35E-4E10-4E39-B0B6-6A6DDA677A95}" type="presParOf" srcId="{5B0F1523-FD3B-40DB-96ED-A3927717EE31}" destId="{3BE74FAF-8D2E-4371-ADBA-511E010D6A79}" srcOrd="0" destOrd="0" presId="urn:microsoft.com/office/officeart/2005/8/layout/list1"/>
    <dgm:cxn modelId="{682A0EF4-B212-4F6B-8BB0-2D2859DBBB7C}" type="presParOf" srcId="{5B0F1523-FD3B-40DB-96ED-A3927717EE31}" destId="{3073376A-D381-497B-AA19-C365B2C8051C}" srcOrd="1" destOrd="0" presId="urn:microsoft.com/office/officeart/2005/8/layout/list1"/>
    <dgm:cxn modelId="{C5892164-BC4E-4DA4-8CDF-B5DBB4DAA164}" type="presParOf" srcId="{E2030AA3-CEB3-4CB6-A62B-BD4463FB393F}" destId="{3C30C3C1-2851-4015-8B4C-BC048A45D39A}" srcOrd="5" destOrd="0" presId="urn:microsoft.com/office/officeart/2005/8/layout/list1"/>
    <dgm:cxn modelId="{F9EE8150-0048-402B-9453-1A692E9AF086}" type="presParOf" srcId="{E2030AA3-CEB3-4CB6-A62B-BD4463FB393F}" destId="{8766E096-1C7B-41D3-B815-20512B525EA3}" srcOrd="6" destOrd="0" presId="urn:microsoft.com/office/officeart/2005/8/layout/list1"/>
    <dgm:cxn modelId="{B768FFA5-F433-4DB3-80FD-97627768C74A}" type="presParOf" srcId="{E2030AA3-CEB3-4CB6-A62B-BD4463FB393F}" destId="{31A13E92-EA23-4F82-BE86-F347DCEEE9AF}" srcOrd="7" destOrd="0" presId="urn:microsoft.com/office/officeart/2005/8/layout/list1"/>
    <dgm:cxn modelId="{39548F62-65B7-47EC-8729-4C7D43745E7E}" type="presParOf" srcId="{E2030AA3-CEB3-4CB6-A62B-BD4463FB393F}" destId="{8AE3C24C-AE4F-4315-9766-73CFC2F47574}" srcOrd="8" destOrd="0" presId="urn:microsoft.com/office/officeart/2005/8/layout/list1"/>
    <dgm:cxn modelId="{BBCDA264-E414-4ED3-B4D6-D0E384BBF045}" type="presParOf" srcId="{8AE3C24C-AE4F-4315-9766-73CFC2F47574}" destId="{5A0CF0B3-0184-4973-A3E1-BAE96B757E72}" srcOrd="0" destOrd="0" presId="urn:microsoft.com/office/officeart/2005/8/layout/list1"/>
    <dgm:cxn modelId="{BDF00BAF-0325-4CB8-88D2-407002CD1EC7}" type="presParOf" srcId="{8AE3C24C-AE4F-4315-9766-73CFC2F47574}" destId="{507AA2FF-85BD-459F-9559-1C6AA09028DF}" srcOrd="1" destOrd="0" presId="urn:microsoft.com/office/officeart/2005/8/layout/list1"/>
    <dgm:cxn modelId="{97C13DFD-E34E-461D-87B0-93077C80EF3D}" type="presParOf" srcId="{E2030AA3-CEB3-4CB6-A62B-BD4463FB393F}" destId="{4B0D3315-223B-4807-8109-0C3C4FA2E05E}" srcOrd="9" destOrd="0" presId="urn:microsoft.com/office/officeart/2005/8/layout/list1"/>
    <dgm:cxn modelId="{1CFA6FB2-A33E-4BAE-B0CD-942EB5FEA9E1}" type="presParOf" srcId="{E2030AA3-CEB3-4CB6-A62B-BD4463FB393F}" destId="{3BF93F7F-E797-470A-A0E9-AE35E97A7A86}" srcOrd="10" destOrd="0" presId="urn:microsoft.com/office/officeart/2005/8/layout/list1"/>
    <dgm:cxn modelId="{B24C932A-BFA4-4D34-96A2-EE30F6555087}" type="presParOf" srcId="{E2030AA3-CEB3-4CB6-A62B-BD4463FB393F}" destId="{6CAA3801-9CAF-4400-966A-57F05D56A5C4}" srcOrd="11" destOrd="0" presId="urn:microsoft.com/office/officeart/2005/8/layout/list1"/>
    <dgm:cxn modelId="{E4A0E896-EC4A-4242-9AD8-8506D76215A1}" type="presParOf" srcId="{E2030AA3-CEB3-4CB6-A62B-BD4463FB393F}" destId="{720362B3-41BA-4EBB-BF5E-EDB91B6EA205}" srcOrd="12" destOrd="0" presId="urn:microsoft.com/office/officeart/2005/8/layout/list1"/>
    <dgm:cxn modelId="{FC06B6A5-86F8-46AF-B84F-80C020358E62}" type="presParOf" srcId="{720362B3-41BA-4EBB-BF5E-EDB91B6EA205}" destId="{636F962D-A9F7-4C0B-8EA5-D25CF1FF1CF9}" srcOrd="0" destOrd="0" presId="urn:microsoft.com/office/officeart/2005/8/layout/list1"/>
    <dgm:cxn modelId="{5B8215A9-17CD-40E1-9F7C-0D06720B172D}" type="presParOf" srcId="{720362B3-41BA-4EBB-BF5E-EDB91B6EA205}" destId="{850FEB19-4E81-42F9-A5B3-8E21DA13944F}" srcOrd="1" destOrd="0" presId="urn:microsoft.com/office/officeart/2005/8/layout/list1"/>
    <dgm:cxn modelId="{4559CC84-4EE7-4DBC-ACB5-BE42FB12C362}" type="presParOf" srcId="{E2030AA3-CEB3-4CB6-A62B-BD4463FB393F}" destId="{E79E2BB9-C975-49E1-BD6E-2EE5D631D2C1}" srcOrd="13" destOrd="0" presId="urn:microsoft.com/office/officeart/2005/8/layout/list1"/>
    <dgm:cxn modelId="{5B23AAC3-9886-4D86-89F1-B817402CA6E7}" type="presParOf" srcId="{E2030AA3-CEB3-4CB6-A62B-BD4463FB393F}" destId="{A807D95A-B615-4BFC-8914-05DEA2BFC863}" srcOrd="14"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1C71FE13-628E-43CF-8EA3-C874F81A7B92}" type="doc">
      <dgm:prSet loTypeId="urn:microsoft.com/office/officeart/2005/8/layout/list1" loCatId="list" qsTypeId="urn:microsoft.com/office/officeart/2005/8/quickstyle/simple4" qsCatId="simple" csTypeId="urn:microsoft.com/office/officeart/2005/8/colors/accent6_2" csCatId="accent6" phldr="1"/>
      <dgm:spPr/>
      <dgm:t>
        <a:bodyPr/>
        <a:lstStyle/>
        <a:p>
          <a:endParaRPr lang="en-US"/>
        </a:p>
      </dgm:t>
    </dgm:pt>
    <dgm:pt modelId="{6A8E249D-5E21-4AA2-976E-66797F1A03DF}">
      <dgm:prSet phldrT="[Text]" custT="1"/>
      <dgm:spPr/>
      <dgm:t>
        <a:bodyPr/>
        <a:lstStyle/>
        <a:p>
          <a:pPr>
            <a:lnSpc>
              <a:spcPct val="100000"/>
            </a:lnSpc>
            <a:spcAft>
              <a:spcPts val="0"/>
            </a:spcAft>
          </a:pPr>
          <a:r>
            <a:rPr lang="en-US" sz="1200" b="1" i="0" cap="small" baseline="0" dirty="0" smtClean="0">
              <a:solidFill>
                <a:schemeClr val="bg1"/>
              </a:solidFill>
            </a:rPr>
            <a:t>Enforcement</a:t>
          </a:r>
        </a:p>
      </dgm:t>
    </dgm:pt>
    <dgm:pt modelId="{FC3E6AE8-0C16-424C-AFD1-7EA34FB0498D}" type="parTrans" cxnId="{207E0BF4-1C94-444D-B008-53CB28AC2EF7}">
      <dgm:prSet/>
      <dgm:spPr/>
      <dgm:t>
        <a:bodyPr/>
        <a:lstStyle/>
        <a:p>
          <a:endParaRPr lang="en-US" sz="1200"/>
        </a:p>
      </dgm:t>
    </dgm:pt>
    <dgm:pt modelId="{377F1E98-903D-4768-B027-8C2A7E50F728}" type="sibTrans" cxnId="{207E0BF4-1C94-444D-B008-53CB28AC2EF7}">
      <dgm:prSet/>
      <dgm:spPr/>
      <dgm:t>
        <a:bodyPr/>
        <a:lstStyle/>
        <a:p>
          <a:endParaRPr lang="en-US" sz="1200"/>
        </a:p>
      </dgm:t>
    </dgm:pt>
    <dgm:pt modelId="{A89AB916-999E-498E-95CA-8B385ECA6FCA}">
      <dgm:prSet phldrT="[Text]" custT="1"/>
      <dgm:spPr/>
      <dgm:t>
        <a:bodyPr/>
        <a:lstStyle/>
        <a:p>
          <a:pPr>
            <a:lnSpc>
              <a:spcPct val="100000"/>
            </a:lnSpc>
            <a:spcAft>
              <a:spcPts val="0"/>
            </a:spcAft>
          </a:pPr>
          <a:r>
            <a:rPr lang="en-US" sz="1200" b="1" cap="small" baseline="0" dirty="0" smtClean="0">
              <a:solidFill>
                <a:schemeClr val="bg1"/>
              </a:solidFill>
            </a:rPr>
            <a:t>Emergency Response &amp; Radiological Services </a:t>
          </a:r>
        </a:p>
      </dgm:t>
    </dgm:pt>
    <dgm:pt modelId="{86C5A057-5715-46D7-9EA2-BB0B4ADB7638}" type="parTrans" cxnId="{20D4566C-510B-4C6F-9F58-75D987885236}">
      <dgm:prSet/>
      <dgm:spPr/>
      <dgm:t>
        <a:bodyPr/>
        <a:lstStyle/>
        <a:p>
          <a:endParaRPr lang="en-US" sz="1200"/>
        </a:p>
      </dgm:t>
    </dgm:pt>
    <dgm:pt modelId="{DAF3B028-99A4-42E9-8150-69E16D7420F0}" type="sibTrans" cxnId="{20D4566C-510B-4C6F-9F58-75D987885236}">
      <dgm:prSet/>
      <dgm:spPr/>
      <dgm:t>
        <a:bodyPr/>
        <a:lstStyle/>
        <a:p>
          <a:endParaRPr lang="en-US" sz="1200"/>
        </a:p>
      </dgm:t>
    </dgm:pt>
    <dgm:pt modelId="{8432279C-C073-41B3-B49D-B89971326049}">
      <dgm:prSet phldrT="[Text]" custT="1"/>
      <dgm:spPr/>
      <dgm:t>
        <a:bodyPr/>
        <a:lstStyle/>
        <a:p>
          <a:pPr>
            <a:lnSpc>
              <a:spcPct val="100000"/>
            </a:lnSpc>
            <a:spcAft>
              <a:spcPts val="0"/>
            </a:spcAft>
          </a:pPr>
          <a:r>
            <a:rPr lang="en-US" sz="1200" b="1" cap="small" baseline="0" dirty="0" smtClean="0">
              <a:solidFill>
                <a:schemeClr val="bg1"/>
              </a:solidFill>
            </a:rPr>
            <a:t>Surveillance</a:t>
          </a:r>
        </a:p>
      </dgm:t>
    </dgm:pt>
    <dgm:pt modelId="{C5F49DBF-2A8F-4688-946B-026F97F7CFCD}" type="parTrans" cxnId="{5B3C5F72-92EC-4C05-A16D-36A14329B55A}">
      <dgm:prSet/>
      <dgm:spPr/>
      <dgm:t>
        <a:bodyPr/>
        <a:lstStyle/>
        <a:p>
          <a:endParaRPr lang="en-US" sz="1200"/>
        </a:p>
      </dgm:t>
    </dgm:pt>
    <dgm:pt modelId="{C455FF5E-B17F-44B1-B76B-5CFF312F2E10}" type="sibTrans" cxnId="{5B3C5F72-92EC-4C05-A16D-36A14329B55A}">
      <dgm:prSet/>
      <dgm:spPr/>
      <dgm:t>
        <a:bodyPr/>
        <a:lstStyle/>
        <a:p>
          <a:endParaRPr lang="en-US" sz="1200"/>
        </a:p>
      </dgm:t>
    </dgm:pt>
    <dgm:pt modelId="{E2030AA3-CEB3-4CB6-A62B-BD4463FB393F}" type="pres">
      <dgm:prSet presAssocID="{1C71FE13-628E-43CF-8EA3-C874F81A7B92}" presName="linear" presStyleCnt="0">
        <dgm:presLayoutVars>
          <dgm:dir/>
          <dgm:animLvl val="lvl"/>
          <dgm:resizeHandles val="exact"/>
        </dgm:presLayoutVars>
      </dgm:prSet>
      <dgm:spPr/>
      <dgm:t>
        <a:bodyPr/>
        <a:lstStyle/>
        <a:p>
          <a:endParaRPr lang="en-US"/>
        </a:p>
      </dgm:t>
    </dgm:pt>
    <dgm:pt modelId="{EBEE02EF-064E-42CE-B15B-C41A208856A8}" type="pres">
      <dgm:prSet presAssocID="{8432279C-C073-41B3-B49D-B89971326049}" presName="parentLin" presStyleCnt="0"/>
      <dgm:spPr/>
    </dgm:pt>
    <dgm:pt modelId="{E75756FA-A5A0-4FE5-BA63-8425AE9A3A67}" type="pres">
      <dgm:prSet presAssocID="{8432279C-C073-41B3-B49D-B89971326049}" presName="parentLeftMargin" presStyleLbl="node1" presStyleIdx="0" presStyleCnt="3"/>
      <dgm:spPr/>
      <dgm:t>
        <a:bodyPr/>
        <a:lstStyle/>
        <a:p>
          <a:endParaRPr lang="en-US"/>
        </a:p>
      </dgm:t>
    </dgm:pt>
    <dgm:pt modelId="{CB383053-90B9-4AE7-8DF7-1ABDEFA55D0D}" type="pres">
      <dgm:prSet presAssocID="{8432279C-C073-41B3-B49D-B89971326049}" presName="parentText" presStyleLbl="node1" presStyleIdx="0" presStyleCnt="3">
        <dgm:presLayoutVars>
          <dgm:chMax val="0"/>
          <dgm:bulletEnabled val="1"/>
        </dgm:presLayoutVars>
      </dgm:prSet>
      <dgm:spPr/>
      <dgm:t>
        <a:bodyPr/>
        <a:lstStyle/>
        <a:p>
          <a:endParaRPr lang="en-US"/>
        </a:p>
      </dgm:t>
    </dgm:pt>
    <dgm:pt modelId="{94EE1BDD-E324-413B-A275-DD534AE1AA64}" type="pres">
      <dgm:prSet presAssocID="{8432279C-C073-41B3-B49D-B89971326049}" presName="negativeSpace" presStyleCnt="0"/>
      <dgm:spPr/>
    </dgm:pt>
    <dgm:pt modelId="{073E3457-215E-41A8-9D68-C011EB3A4E98}" type="pres">
      <dgm:prSet presAssocID="{8432279C-C073-41B3-B49D-B89971326049}" presName="childText" presStyleLbl="conFgAcc1" presStyleIdx="0" presStyleCnt="3">
        <dgm:presLayoutVars>
          <dgm:bulletEnabled val="1"/>
        </dgm:presLayoutVars>
      </dgm:prSet>
      <dgm:spPr>
        <a:ln>
          <a:solidFill>
            <a:schemeClr val="bg1">
              <a:lumMod val="50000"/>
            </a:schemeClr>
          </a:solidFill>
        </a:ln>
      </dgm:spPr>
      <dgm:t>
        <a:bodyPr/>
        <a:lstStyle/>
        <a:p>
          <a:endParaRPr lang="en-US"/>
        </a:p>
      </dgm:t>
    </dgm:pt>
    <dgm:pt modelId="{A4596413-B0D1-42B7-80DC-B2F00A170010}" type="pres">
      <dgm:prSet presAssocID="{C455FF5E-B17F-44B1-B76B-5CFF312F2E10}" presName="spaceBetweenRectangles" presStyleCnt="0"/>
      <dgm:spPr/>
    </dgm:pt>
    <dgm:pt modelId="{5B0F1523-FD3B-40DB-96ED-A3927717EE31}" type="pres">
      <dgm:prSet presAssocID="{6A8E249D-5E21-4AA2-976E-66797F1A03DF}" presName="parentLin" presStyleCnt="0"/>
      <dgm:spPr/>
    </dgm:pt>
    <dgm:pt modelId="{3BE74FAF-8D2E-4371-ADBA-511E010D6A79}" type="pres">
      <dgm:prSet presAssocID="{6A8E249D-5E21-4AA2-976E-66797F1A03DF}" presName="parentLeftMargin" presStyleLbl="node1" presStyleIdx="0" presStyleCnt="3"/>
      <dgm:spPr/>
      <dgm:t>
        <a:bodyPr/>
        <a:lstStyle/>
        <a:p>
          <a:endParaRPr lang="en-US"/>
        </a:p>
      </dgm:t>
    </dgm:pt>
    <dgm:pt modelId="{3073376A-D381-497B-AA19-C365B2C8051C}" type="pres">
      <dgm:prSet presAssocID="{6A8E249D-5E21-4AA2-976E-66797F1A03DF}" presName="parentText" presStyleLbl="node1" presStyleIdx="1" presStyleCnt="3" custLinFactNeighborX="-25000" custLinFactNeighborY="-1387">
        <dgm:presLayoutVars>
          <dgm:chMax val="0"/>
          <dgm:bulletEnabled val="1"/>
        </dgm:presLayoutVars>
      </dgm:prSet>
      <dgm:spPr/>
      <dgm:t>
        <a:bodyPr/>
        <a:lstStyle/>
        <a:p>
          <a:endParaRPr lang="en-US"/>
        </a:p>
      </dgm:t>
    </dgm:pt>
    <dgm:pt modelId="{3C30C3C1-2851-4015-8B4C-BC048A45D39A}" type="pres">
      <dgm:prSet presAssocID="{6A8E249D-5E21-4AA2-976E-66797F1A03DF}" presName="negativeSpace" presStyleCnt="0"/>
      <dgm:spPr/>
    </dgm:pt>
    <dgm:pt modelId="{8766E096-1C7B-41D3-B815-20512B525EA3}" type="pres">
      <dgm:prSet presAssocID="{6A8E249D-5E21-4AA2-976E-66797F1A03DF}" presName="childText" presStyleLbl="conFgAcc1" presStyleIdx="1" presStyleCnt="3">
        <dgm:presLayoutVars>
          <dgm:bulletEnabled val="1"/>
        </dgm:presLayoutVars>
      </dgm:prSet>
      <dgm:spPr>
        <a:ln>
          <a:solidFill>
            <a:schemeClr val="bg1">
              <a:lumMod val="50000"/>
            </a:schemeClr>
          </a:solidFill>
        </a:ln>
      </dgm:spPr>
      <dgm:t>
        <a:bodyPr/>
        <a:lstStyle/>
        <a:p>
          <a:endParaRPr lang="en-US"/>
        </a:p>
      </dgm:t>
    </dgm:pt>
    <dgm:pt modelId="{31A13E92-EA23-4F82-BE86-F347DCEEE9AF}" type="pres">
      <dgm:prSet presAssocID="{377F1E98-903D-4768-B027-8C2A7E50F728}" presName="spaceBetweenRectangles" presStyleCnt="0"/>
      <dgm:spPr/>
    </dgm:pt>
    <dgm:pt modelId="{8AE3C24C-AE4F-4315-9766-73CFC2F47574}" type="pres">
      <dgm:prSet presAssocID="{A89AB916-999E-498E-95CA-8B385ECA6FCA}" presName="parentLin" presStyleCnt="0"/>
      <dgm:spPr/>
    </dgm:pt>
    <dgm:pt modelId="{5A0CF0B3-0184-4973-A3E1-BAE96B757E72}" type="pres">
      <dgm:prSet presAssocID="{A89AB916-999E-498E-95CA-8B385ECA6FCA}" presName="parentLeftMargin" presStyleLbl="node1" presStyleIdx="1" presStyleCnt="3"/>
      <dgm:spPr/>
      <dgm:t>
        <a:bodyPr/>
        <a:lstStyle/>
        <a:p>
          <a:endParaRPr lang="en-US"/>
        </a:p>
      </dgm:t>
    </dgm:pt>
    <dgm:pt modelId="{507AA2FF-85BD-459F-9559-1C6AA09028DF}" type="pres">
      <dgm:prSet presAssocID="{A89AB916-999E-498E-95CA-8B385ECA6FCA}" presName="parentText" presStyleLbl="node1" presStyleIdx="2" presStyleCnt="3" custScaleX="120408">
        <dgm:presLayoutVars>
          <dgm:chMax val="0"/>
          <dgm:bulletEnabled val="1"/>
        </dgm:presLayoutVars>
      </dgm:prSet>
      <dgm:spPr/>
      <dgm:t>
        <a:bodyPr/>
        <a:lstStyle/>
        <a:p>
          <a:endParaRPr lang="en-US"/>
        </a:p>
      </dgm:t>
    </dgm:pt>
    <dgm:pt modelId="{4B0D3315-223B-4807-8109-0C3C4FA2E05E}" type="pres">
      <dgm:prSet presAssocID="{A89AB916-999E-498E-95CA-8B385ECA6FCA}" presName="negativeSpace" presStyleCnt="0"/>
      <dgm:spPr/>
    </dgm:pt>
    <dgm:pt modelId="{3BF93F7F-E797-470A-A0E9-AE35E97A7A86}" type="pres">
      <dgm:prSet presAssocID="{A89AB916-999E-498E-95CA-8B385ECA6FCA}" presName="childText" presStyleLbl="conFgAcc1" presStyleIdx="2" presStyleCnt="3">
        <dgm:presLayoutVars>
          <dgm:bulletEnabled val="1"/>
        </dgm:presLayoutVars>
      </dgm:prSet>
      <dgm:spPr>
        <a:ln>
          <a:solidFill>
            <a:schemeClr val="bg1">
              <a:lumMod val="50000"/>
            </a:schemeClr>
          </a:solidFill>
        </a:ln>
      </dgm:spPr>
    </dgm:pt>
  </dgm:ptLst>
  <dgm:cxnLst>
    <dgm:cxn modelId="{E0C4A416-0CDE-4D74-A049-993E324B63CE}" type="presOf" srcId="{1C71FE13-628E-43CF-8EA3-C874F81A7B92}" destId="{E2030AA3-CEB3-4CB6-A62B-BD4463FB393F}" srcOrd="0" destOrd="0" presId="urn:microsoft.com/office/officeart/2005/8/layout/list1"/>
    <dgm:cxn modelId="{E0D2D828-3E88-464B-BEE8-5D5E069E3B83}" type="presOf" srcId="{6A8E249D-5E21-4AA2-976E-66797F1A03DF}" destId="{3073376A-D381-497B-AA19-C365B2C8051C}" srcOrd="1" destOrd="0" presId="urn:microsoft.com/office/officeart/2005/8/layout/list1"/>
    <dgm:cxn modelId="{1480A9AD-6617-435B-99A7-482F3E48A8C5}" type="presOf" srcId="{8432279C-C073-41B3-B49D-B89971326049}" destId="{CB383053-90B9-4AE7-8DF7-1ABDEFA55D0D}" srcOrd="1" destOrd="0" presId="urn:microsoft.com/office/officeart/2005/8/layout/list1"/>
    <dgm:cxn modelId="{20D4566C-510B-4C6F-9F58-75D987885236}" srcId="{1C71FE13-628E-43CF-8EA3-C874F81A7B92}" destId="{A89AB916-999E-498E-95CA-8B385ECA6FCA}" srcOrd="2" destOrd="0" parTransId="{86C5A057-5715-46D7-9EA2-BB0B4ADB7638}" sibTransId="{DAF3B028-99A4-42E9-8150-69E16D7420F0}"/>
    <dgm:cxn modelId="{86DE834E-438F-48E6-B7CE-5DCA88946BAF}" type="presOf" srcId="{6A8E249D-5E21-4AA2-976E-66797F1A03DF}" destId="{3BE74FAF-8D2E-4371-ADBA-511E010D6A79}" srcOrd="0" destOrd="0" presId="urn:microsoft.com/office/officeart/2005/8/layout/list1"/>
    <dgm:cxn modelId="{5B3C5F72-92EC-4C05-A16D-36A14329B55A}" srcId="{1C71FE13-628E-43CF-8EA3-C874F81A7B92}" destId="{8432279C-C073-41B3-B49D-B89971326049}" srcOrd="0" destOrd="0" parTransId="{C5F49DBF-2A8F-4688-946B-026F97F7CFCD}" sibTransId="{C455FF5E-B17F-44B1-B76B-5CFF312F2E10}"/>
    <dgm:cxn modelId="{432AE6AF-5AA3-46D9-ADDC-FDBC61466A6D}" type="presOf" srcId="{A89AB916-999E-498E-95CA-8B385ECA6FCA}" destId="{507AA2FF-85BD-459F-9559-1C6AA09028DF}" srcOrd="1" destOrd="0" presId="urn:microsoft.com/office/officeart/2005/8/layout/list1"/>
    <dgm:cxn modelId="{2899E0E2-6023-462F-A8EA-BD12E74AD677}" type="presOf" srcId="{8432279C-C073-41B3-B49D-B89971326049}" destId="{E75756FA-A5A0-4FE5-BA63-8425AE9A3A67}" srcOrd="0" destOrd="0" presId="urn:microsoft.com/office/officeart/2005/8/layout/list1"/>
    <dgm:cxn modelId="{207E0BF4-1C94-444D-B008-53CB28AC2EF7}" srcId="{1C71FE13-628E-43CF-8EA3-C874F81A7B92}" destId="{6A8E249D-5E21-4AA2-976E-66797F1A03DF}" srcOrd="1" destOrd="0" parTransId="{FC3E6AE8-0C16-424C-AFD1-7EA34FB0498D}" sibTransId="{377F1E98-903D-4768-B027-8C2A7E50F728}"/>
    <dgm:cxn modelId="{9F35DB17-D4A1-470C-AE28-098D10AD7F67}" type="presOf" srcId="{A89AB916-999E-498E-95CA-8B385ECA6FCA}" destId="{5A0CF0B3-0184-4973-A3E1-BAE96B757E72}" srcOrd="0" destOrd="0" presId="urn:microsoft.com/office/officeart/2005/8/layout/list1"/>
    <dgm:cxn modelId="{BC24592A-EC7A-42DD-A465-381E9EF9E646}" type="presParOf" srcId="{E2030AA3-CEB3-4CB6-A62B-BD4463FB393F}" destId="{EBEE02EF-064E-42CE-B15B-C41A208856A8}" srcOrd="0" destOrd="0" presId="urn:microsoft.com/office/officeart/2005/8/layout/list1"/>
    <dgm:cxn modelId="{8FB63450-E31B-4EB9-904D-21A771E6BC67}" type="presParOf" srcId="{EBEE02EF-064E-42CE-B15B-C41A208856A8}" destId="{E75756FA-A5A0-4FE5-BA63-8425AE9A3A67}" srcOrd="0" destOrd="0" presId="urn:microsoft.com/office/officeart/2005/8/layout/list1"/>
    <dgm:cxn modelId="{0B8F3178-24DB-488F-B71F-885537AEA3C2}" type="presParOf" srcId="{EBEE02EF-064E-42CE-B15B-C41A208856A8}" destId="{CB383053-90B9-4AE7-8DF7-1ABDEFA55D0D}" srcOrd="1" destOrd="0" presId="urn:microsoft.com/office/officeart/2005/8/layout/list1"/>
    <dgm:cxn modelId="{2FA465B0-9301-4BD8-8ED6-886E91097F21}" type="presParOf" srcId="{E2030AA3-CEB3-4CB6-A62B-BD4463FB393F}" destId="{94EE1BDD-E324-413B-A275-DD534AE1AA64}" srcOrd="1" destOrd="0" presId="urn:microsoft.com/office/officeart/2005/8/layout/list1"/>
    <dgm:cxn modelId="{ED02EEE5-36DC-4B0D-8EB6-E7DB75D9545E}" type="presParOf" srcId="{E2030AA3-CEB3-4CB6-A62B-BD4463FB393F}" destId="{073E3457-215E-41A8-9D68-C011EB3A4E98}" srcOrd="2" destOrd="0" presId="urn:microsoft.com/office/officeart/2005/8/layout/list1"/>
    <dgm:cxn modelId="{D8DBCBDE-1F65-424F-A1E8-2E8EA34282AC}" type="presParOf" srcId="{E2030AA3-CEB3-4CB6-A62B-BD4463FB393F}" destId="{A4596413-B0D1-42B7-80DC-B2F00A170010}" srcOrd="3" destOrd="0" presId="urn:microsoft.com/office/officeart/2005/8/layout/list1"/>
    <dgm:cxn modelId="{89BB91E5-2FF6-42D5-9C3E-EC17271EDC9D}" type="presParOf" srcId="{E2030AA3-CEB3-4CB6-A62B-BD4463FB393F}" destId="{5B0F1523-FD3B-40DB-96ED-A3927717EE31}" srcOrd="4" destOrd="0" presId="urn:microsoft.com/office/officeart/2005/8/layout/list1"/>
    <dgm:cxn modelId="{4E20A166-6E6E-4C52-A3A8-B19B22BE64EC}" type="presParOf" srcId="{5B0F1523-FD3B-40DB-96ED-A3927717EE31}" destId="{3BE74FAF-8D2E-4371-ADBA-511E010D6A79}" srcOrd="0" destOrd="0" presId="urn:microsoft.com/office/officeart/2005/8/layout/list1"/>
    <dgm:cxn modelId="{F97875C5-DEFE-4708-B66D-CB8550086574}" type="presParOf" srcId="{5B0F1523-FD3B-40DB-96ED-A3927717EE31}" destId="{3073376A-D381-497B-AA19-C365B2C8051C}" srcOrd="1" destOrd="0" presId="urn:microsoft.com/office/officeart/2005/8/layout/list1"/>
    <dgm:cxn modelId="{E8519EDB-0C33-467C-91EB-84646E0F5FCC}" type="presParOf" srcId="{E2030AA3-CEB3-4CB6-A62B-BD4463FB393F}" destId="{3C30C3C1-2851-4015-8B4C-BC048A45D39A}" srcOrd="5" destOrd="0" presId="urn:microsoft.com/office/officeart/2005/8/layout/list1"/>
    <dgm:cxn modelId="{D2D4394B-C4CD-46D8-9B63-DC8A6E2B5A3A}" type="presParOf" srcId="{E2030AA3-CEB3-4CB6-A62B-BD4463FB393F}" destId="{8766E096-1C7B-41D3-B815-20512B525EA3}" srcOrd="6" destOrd="0" presId="urn:microsoft.com/office/officeart/2005/8/layout/list1"/>
    <dgm:cxn modelId="{F6A7B631-42EA-4CB8-A2A2-FF2470643291}" type="presParOf" srcId="{E2030AA3-CEB3-4CB6-A62B-BD4463FB393F}" destId="{31A13E92-EA23-4F82-BE86-F347DCEEE9AF}" srcOrd="7" destOrd="0" presId="urn:microsoft.com/office/officeart/2005/8/layout/list1"/>
    <dgm:cxn modelId="{81347A11-8E08-4100-ABF0-246EC508D617}" type="presParOf" srcId="{E2030AA3-CEB3-4CB6-A62B-BD4463FB393F}" destId="{8AE3C24C-AE4F-4315-9766-73CFC2F47574}" srcOrd="8" destOrd="0" presId="urn:microsoft.com/office/officeart/2005/8/layout/list1"/>
    <dgm:cxn modelId="{8DB4C67E-2894-4800-840D-FE266B83B0F6}" type="presParOf" srcId="{8AE3C24C-AE4F-4315-9766-73CFC2F47574}" destId="{5A0CF0B3-0184-4973-A3E1-BAE96B757E72}" srcOrd="0" destOrd="0" presId="urn:microsoft.com/office/officeart/2005/8/layout/list1"/>
    <dgm:cxn modelId="{1E278B45-8D45-4071-B909-2409C1491AB1}" type="presParOf" srcId="{8AE3C24C-AE4F-4315-9766-73CFC2F47574}" destId="{507AA2FF-85BD-459F-9559-1C6AA09028DF}" srcOrd="1" destOrd="0" presId="urn:microsoft.com/office/officeart/2005/8/layout/list1"/>
    <dgm:cxn modelId="{57AE31B6-03BB-4BC6-81AD-4821DE624498}" type="presParOf" srcId="{E2030AA3-CEB3-4CB6-A62B-BD4463FB393F}" destId="{4B0D3315-223B-4807-8109-0C3C4FA2E05E}" srcOrd="9" destOrd="0" presId="urn:microsoft.com/office/officeart/2005/8/layout/list1"/>
    <dgm:cxn modelId="{B17042CD-B089-4630-8DCB-35A4A2A99137}" type="presParOf" srcId="{E2030AA3-CEB3-4CB6-A62B-BD4463FB393F}" destId="{3BF93F7F-E797-470A-A0E9-AE35E97A7A86}" srcOrd="10"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1C71FE13-628E-43CF-8EA3-C874F81A7B92}" type="doc">
      <dgm:prSet loTypeId="urn:microsoft.com/office/officeart/2005/8/layout/list1" loCatId="list" qsTypeId="urn:microsoft.com/office/officeart/2005/8/quickstyle/simple4" qsCatId="simple" csTypeId="urn:microsoft.com/office/officeart/2005/8/colors/accent6_2" csCatId="accent6" phldr="1"/>
      <dgm:spPr/>
      <dgm:t>
        <a:bodyPr/>
        <a:lstStyle/>
        <a:p>
          <a:endParaRPr lang="en-US"/>
        </a:p>
      </dgm:t>
    </dgm:pt>
    <dgm:pt modelId="{6A8E249D-5E21-4AA2-976E-66797F1A03DF}">
      <dgm:prSet phldrT="[Text]" custT="1"/>
      <dgm:spPr/>
      <dgm:t>
        <a:bodyPr/>
        <a:lstStyle/>
        <a:p>
          <a:pPr>
            <a:lnSpc>
              <a:spcPct val="100000"/>
            </a:lnSpc>
            <a:spcAft>
              <a:spcPts val="0"/>
            </a:spcAft>
          </a:pPr>
          <a:r>
            <a:rPr lang="en-US" sz="1200" b="1" i="0" cap="small" baseline="0" dirty="0" smtClean="0">
              <a:solidFill>
                <a:schemeClr val="bg1"/>
              </a:solidFill>
            </a:rPr>
            <a:t>Water Quality Assessment</a:t>
          </a:r>
        </a:p>
      </dgm:t>
    </dgm:pt>
    <dgm:pt modelId="{FC3E6AE8-0C16-424C-AFD1-7EA34FB0498D}" type="parTrans" cxnId="{207E0BF4-1C94-444D-B008-53CB28AC2EF7}">
      <dgm:prSet/>
      <dgm:spPr/>
      <dgm:t>
        <a:bodyPr/>
        <a:lstStyle/>
        <a:p>
          <a:endParaRPr lang="en-US" sz="1200"/>
        </a:p>
      </dgm:t>
    </dgm:pt>
    <dgm:pt modelId="{377F1E98-903D-4768-B027-8C2A7E50F728}" type="sibTrans" cxnId="{207E0BF4-1C94-444D-B008-53CB28AC2EF7}">
      <dgm:prSet/>
      <dgm:spPr/>
      <dgm:t>
        <a:bodyPr/>
        <a:lstStyle/>
        <a:p>
          <a:endParaRPr lang="en-US" sz="1200"/>
        </a:p>
      </dgm:t>
    </dgm:pt>
    <dgm:pt modelId="{A89AB916-999E-498E-95CA-8B385ECA6FCA}">
      <dgm:prSet phldrT="[Text]" custT="1"/>
      <dgm:spPr/>
      <dgm:t>
        <a:bodyPr/>
        <a:lstStyle/>
        <a:p>
          <a:pPr>
            <a:lnSpc>
              <a:spcPct val="100000"/>
            </a:lnSpc>
            <a:spcAft>
              <a:spcPts val="0"/>
            </a:spcAft>
          </a:pPr>
          <a:r>
            <a:rPr lang="en-US" sz="1200" b="1" cap="small" baseline="0" dirty="0" smtClean="0">
              <a:solidFill>
                <a:schemeClr val="bg1"/>
              </a:solidFill>
            </a:rPr>
            <a:t>Technology</a:t>
          </a:r>
        </a:p>
      </dgm:t>
    </dgm:pt>
    <dgm:pt modelId="{86C5A057-5715-46D7-9EA2-BB0B4ADB7638}" type="parTrans" cxnId="{20D4566C-510B-4C6F-9F58-75D987885236}">
      <dgm:prSet/>
      <dgm:spPr/>
      <dgm:t>
        <a:bodyPr/>
        <a:lstStyle/>
        <a:p>
          <a:endParaRPr lang="en-US" sz="1200"/>
        </a:p>
      </dgm:t>
    </dgm:pt>
    <dgm:pt modelId="{DAF3B028-99A4-42E9-8150-69E16D7420F0}" type="sibTrans" cxnId="{20D4566C-510B-4C6F-9F58-75D987885236}">
      <dgm:prSet/>
      <dgm:spPr/>
      <dgm:t>
        <a:bodyPr/>
        <a:lstStyle/>
        <a:p>
          <a:endParaRPr lang="en-US" sz="1200"/>
        </a:p>
      </dgm:t>
    </dgm:pt>
    <dgm:pt modelId="{A29C9F7D-EA21-41C8-BD8C-2DEF336CE2E7}">
      <dgm:prSet phldrT="[Text]" custT="1"/>
      <dgm:spPr/>
      <dgm:t>
        <a:bodyPr/>
        <a:lstStyle/>
        <a:p>
          <a:pPr>
            <a:lnSpc>
              <a:spcPct val="100000"/>
            </a:lnSpc>
            <a:spcAft>
              <a:spcPts val="0"/>
            </a:spcAft>
          </a:pPr>
          <a:r>
            <a:rPr lang="en-US" sz="1200" b="1" i="0" cap="small" baseline="0" dirty="0" smtClean="0">
              <a:solidFill>
                <a:schemeClr val="bg1"/>
              </a:solidFill>
            </a:rPr>
            <a:t>Remediation</a:t>
          </a:r>
        </a:p>
      </dgm:t>
    </dgm:pt>
    <dgm:pt modelId="{3FAD46A5-D175-4353-8166-988C5AE8AA60}" type="parTrans" cxnId="{283EADCF-2AF6-4976-B39C-568B94805BB7}">
      <dgm:prSet/>
      <dgm:spPr/>
      <dgm:t>
        <a:bodyPr/>
        <a:lstStyle/>
        <a:p>
          <a:endParaRPr lang="en-US" sz="1200"/>
        </a:p>
      </dgm:t>
    </dgm:pt>
    <dgm:pt modelId="{F0FDE593-0963-448F-BFCE-E6A968FC5B40}" type="sibTrans" cxnId="{283EADCF-2AF6-4976-B39C-568B94805BB7}">
      <dgm:prSet/>
      <dgm:spPr/>
      <dgm:t>
        <a:bodyPr/>
        <a:lstStyle/>
        <a:p>
          <a:endParaRPr lang="en-US" sz="1200"/>
        </a:p>
      </dgm:t>
    </dgm:pt>
    <dgm:pt modelId="{8432279C-C073-41B3-B49D-B89971326049}">
      <dgm:prSet phldrT="[Text]" custT="1"/>
      <dgm:spPr/>
      <dgm:t>
        <a:bodyPr/>
        <a:lstStyle/>
        <a:p>
          <a:pPr>
            <a:lnSpc>
              <a:spcPct val="100000"/>
            </a:lnSpc>
            <a:spcAft>
              <a:spcPts val="0"/>
            </a:spcAft>
          </a:pPr>
          <a:r>
            <a:rPr lang="en-US" sz="1200" b="1" cap="small" baseline="0" dirty="0" smtClean="0">
              <a:solidFill>
                <a:schemeClr val="bg1"/>
              </a:solidFill>
            </a:rPr>
            <a:t>Air Quality Assessment</a:t>
          </a:r>
        </a:p>
      </dgm:t>
    </dgm:pt>
    <dgm:pt modelId="{C5F49DBF-2A8F-4688-946B-026F97F7CFCD}" type="parTrans" cxnId="{5B3C5F72-92EC-4C05-A16D-36A14329B55A}">
      <dgm:prSet/>
      <dgm:spPr/>
      <dgm:t>
        <a:bodyPr/>
        <a:lstStyle/>
        <a:p>
          <a:endParaRPr lang="en-US" sz="1200"/>
        </a:p>
      </dgm:t>
    </dgm:pt>
    <dgm:pt modelId="{C455FF5E-B17F-44B1-B76B-5CFF312F2E10}" type="sibTrans" cxnId="{5B3C5F72-92EC-4C05-A16D-36A14329B55A}">
      <dgm:prSet/>
      <dgm:spPr/>
      <dgm:t>
        <a:bodyPr/>
        <a:lstStyle/>
        <a:p>
          <a:endParaRPr lang="en-US" sz="1200"/>
        </a:p>
      </dgm:t>
    </dgm:pt>
    <dgm:pt modelId="{A30D83B2-E7A2-4876-8009-E208102F2145}">
      <dgm:prSet phldrT="[Text]" custT="1"/>
      <dgm:spPr/>
      <dgm:t>
        <a:bodyPr/>
        <a:lstStyle/>
        <a:p>
          <a:pPr>
            <a:lnSpc>
              <a:spcPct val="100000"/>
            </a:lnSpc>
            <a:spcAft>
              <a:spcPts val="0"/>
            </a:spcAft>
          </a:pPr>
          <a:r>
            <a:rPr lang="en-US" sz="1200" b="1" i="0" cap="small" baseline="0" dirty="0" smtClean="0">
              <a:solidFill>
                <a:schemeClr val="bg1"/>
              </a:solidFill>
            </a:rPr>
            <a:t>Laboratory Services</a:t>
          </a:r>
        </a:p>
      </dgm:t>
    </dgm:pt>
    <dgm:pt modelId="{6357CF78-6E76-4A0A-A626-D263E9270058}" type="parTrans" cxnId="{6A74DEB9-DAE3-4E46-9ED0-956C831A73DF}">
      <dgm:prSet/>
      <dgm:spPr/>
      <dgm:t>
        <a:bodyPr/>
        <a:lstStyle/>
        <a:p>
          <a:endParaRPr lang="en-US" sz="1200"/>
        </a:p>
      </dgm:t>
    </dgm:pt>
    <dgm:pt modelId="{C8A0FBB2-F504-46C2-A555-BB18511FC540}" type="sibTrans" cxnId="{6A74DEB9-DAE3-4E46-9ED0-956C831A73DF}">
      <dgm:prSet/>
      <dgm:spPr/>
      <dgm:t>
        <a:bodyPr/>
        <a:lstStyle/>
        <a:p>
          <a:endParaRPr lang="en-US" sz="1200"/>
        </a:p>
      </dgm:t>
    </dgm:pt>
    <dgm:pt modelId="{BA8C04CB-CA72-46C1-8358-D16024A84F5F}">
      <dgm:prSet phldrT="[Text]" custT="1"/>
      <dgm:spPr/>
      <dgm:t>
        <a:bodyPr/>
        <a:lstStyle/>
        <a:p>
          <a:pPr>
            <a:lnSpc>
              <a:spcPct val="100000"/>
            </a:lnSpc>
            <a:spcAft>
              <a:spcPts val="0"/>
            </a:spcAft>
          </a:pPr>
          <a:r>
            <a:rPr lang="en-US" sz="1200" b="1" i="0" cap="small" baseline="0" dirty="0" smtClean="0">
              <a:solidFill>
                <a:schemeClr val="bg1"/>
              </a:solidFill>
            </a:rPr>
            <a:t>Underground Storage Tank</a:t>
          </a:r>
        </a:p>
      </dgm:t>
    </dgm:pt>
    <dgm:pt modelId="{DBC6EA40-DF33-4EAB-BDE0-562976A58071}" type="parTrans" cxnId="{F60E91FE-99EE-4532-8E87-80CDB887CD22}">
      <dgm:prSet/>
      <dgm:spPr/>
      <dgm:t>
        <a:bodyPr/>
        <a:lstStyle/>
        <a:p>
          <a:endParaRPr lang="en-US" sz="1200"/>
        </a:p>
      </dgm:t>
    </dgm:pt>
    <dgm:pt modelId="{E05812D5-A40F-461F-817F-0015916AF18B}" type="sibTrans" cxnId="{F60E91FE-99EE-4532-8E87-80CDB887CD22}">
      <dgm:prSet/>
      <dgm:spPr/>
      <dgm:t>
        <a:bodyPr/>
        <a:lstStyle/>
        <a:p>
          <a:endParaRPr lang="en-US" sz="1200"/>
        </a:p>
      </dgm:t>
    </dgm:pt>
    <dgm:pt modelId="{E2030AA3-CEB3-4CB6-A62B-BD4463FB393F}" type="pres">
      <dgm:prSet presAssocID="{1C71FE13-628E-43CF-8EA3-C874F81A7B92}" presName="linear" presStyleCnt="0">
        <dgm:presLayoutVars>
          <dgm:dir/>
          <dgm:animLvl val="lvl"/>
          <dgm:resizeHandles val="exact"/>
        </dgm:presLayoutVars>
      </dgm:prSet>
      <dgm:spPr/>
      <dgm:t>
        <a:bodyPr/>
        <a:lstStyle/>
        <a:p>
          <a:endParaRPr lang="en-US"/>
        </a:p>
      </dgm:t>
    </dgm:pt>
    <dgm:pt modelId="{EBEE02EF-064E-42CE-B15B-C41A208856A8}" type="pres">
      <dgm:prSet presAssocID="{8432279C-C073-41B3-B49D-B89971326049}" presName="parentLin" presStyleCnt="0"/>
      <dgm:spPr/>
    </dgm:pt>
    <dgm:pt modelId="{E75756FA-A5A0-4FE5-BA63-8425AE9A3A67}" type="pres">
      <dgm:prSet presAssocID="{8432279C-C073-41B3-B49D-B89971326049}" presName="parentLeftMargin" presStyleLbl="node1" presStyleIdx="0" presStyleCnt="6"/>
      <dgm:spPr/>
      <dgm:t>
        <a:bodyPr/>
        <a:lstStyle/>
        <a:p>
          <a:endParaRPr lang="en-US"/>
        </a:p>
      </dgm:t>
    </dgm:pt>
    <dgm:pt modelId="{CB383053-90B9-4AE7-8DF7-1ABDEFA55D0D}" type="pres">
      <dgm:prSet presAssocID="{8432279C-C073-41B3-B49D-B89971326049}" presName="parentText" presStyleLbl="node1" presStyleIdx="0" presStyleCnt="6">
        <dgm:presLayoutVars>
          <dgm:chMax val="0"/>
          <dgm:bulletEnabled val="1"/>
        </dgm:presLayoutVars>
      </dgm:prSet>
      <dgm:spPr/>
      <dgm:t>
        <a:bodyPr/>
        <a:lstStyle/>
        <a:p>
          <a:endParaRPr lang="en-US"/>
        </a:p>
      </dgm:t>
    </dgm:pt>
    <dgm:pt modelId="{94EE1BDD-E324-413B-A275-DD534AE1AA64}" type="pres">
      <dgm:prSet presAssocID="{8432279C-C073-41B3-B49D-B89971326049}" presName="negativeSpace" presStyleCnt="0"/>
      <dgm:spPr/>
    </dgm:pt>
    <dgm:pt modelId="{073E3457-215E-41A8-9D68-C011EB3A4E98}" type="pres">
      <dgm:prSet presAssocID="{8432279C-C073-41B3-B49D-B89971326049}" presName="childText" presStyleLbl="conFgAcc1" presStyleIdx="0" presStyleCnt="6">
        <dgm:presLayoutVars>
          <dgm:bulletEnabled val="1"/>
        </dgm:presLayoutVars>
      </dgm:prSet>
      <dgm:spPr>
        <a:ln>
          <a:solidFill>
            <a:schemeClr val="bg1">
              <a:lumMod val="50000"/>
            </a:schemeClr>
          </a:solidFill>
        </a:ln>
      </dgm:spPr>
      <dgm:t>
        <a:bodyPr/>
        <a:lstStyle/>
        <a:p>
          <a:endParaRPr lang="en-US"/>
        </a:p>
      </dgm:t>
    </dgm:pt>
    <dgm:pt modelId="{A4596413-B0D1-42B7-80DC-B2F00A170010}" type="pres">
      <dgm:prSet presAssocID="{C455FF5E-B17F-44B1-B76B-5CFF312F2E10}" presName="spaceBetweenRectangles" presStyleCnt="0"/>
      <dgm:spPr/>
    </dgm:pt>
    <dgm:pt modelId="{5B0F1523-FD3B-40DB-96ED-A3927717EE31}" type="pres">
      <dgm:prSet presAssocID="{6A8E249D-5E21-4AA2-976E-66797F1A03DF}" presName="parentLin" presStyleCnt="0"/>
      <dgm:spPr/>
    </dgm:pt>
    <dgm:pt modelId="{3BE74FAF-8D2E-4371-ADBA-511E010D6A79}" type="pres">
      <dgm:prSet presAssocID="{6A8E249D-5E21-4AA2-976E-66797F1A03DF}" presName="parentLeftMargin" presStyleLbl="node1" presStyleIdx="0" presStyleCnt="6"/>
      <dgm:spPr/>
      <dgm:t>
        <a:bodyPr/>
        <a:lstStyle/>
        <a:p>
          <a:endParaRPr lang="en-US"/>
        </a:p>
      </dgm:t>
    </dgm:pt>
    <dgm:pt modelId="{3073376A-D381-497B-AA19-C365B2C8051C}" type="pres">
      <dgm:prSet presAssocID="{6A8E249D-5E21-4AA2-976E-66797F1A03DF}" presName="parentText" presStyleLbl="node1" presStyleIdx="1" presStyleCnt="6" custLinFactNeighborX="-25000" custLinFactNeighborY="-1387">
        <dgm:presLayoutVars>
          <dgm:chMax val="0"/>
          <dgm:bulletEnabled val="1"/>
        </dgm:presLayoutVars>
      </dgm:prSet>
      <dgm:spPr/>
      <dgm:t>
        <a:bodyPr/>
        <a:lstStyle/>
        <a:p>
          <a:endParaRPr lang="en-US"/>
        </a:p>
      </dgm:t>
    </dgm:pt>
    <dgm:pt modelId="{3C30C3C1-2851-4015-8B4C-BC048A45D39A}" type="pres">
      <dgm:prSet presAssocID="{6A8E249D-5E21-4AA2-976E-66797F1A03DF}" presName="negativeSpace" presStyleCnt="0"/>
      <dgm:spPr/>
    </dgm:pt>
    <dgm:pt modelId="{8766E096-1C7B-41D3-B815-20512B525EA3}" type="pres">
      <dgm:prSet presAssocID="{6A8E249D-5E21-4AA2-976E-66797F1A03DF}" presName="childText" presStyleLbl="conFgAcc1" presStyleIdx="1" presStyleCnt="6">
        <dgm:presLayoutVars>
          <dgm:bulletEnabled val="1"/>
        </dgm:presLayoutVars>
      </dgm:prSet>
      <dgm:spPr>
        <a:ln>
          <a:solidFill>
            <a:schemeClr val="bg1">
              <a:lumMod val="50000"/>
            </a:schemeClr>
          </a:solidFill>
        </a:ln>
      </dgm:spPr>
      <dgm:t>
        <a:bodyPr/>
        <a:lstStyle/>
        <a:p>
          <a:endParaRPr lang="en-US"/>
        </a:p>
      </dgm:t>
    </dgm:pt>
    <dgm:pt modelId="{31A13E92-EA23-4F82-BE86-F347DCEEE9AF}" type="pres">
      <dgm:prSet presAssocID="{377F1E98-903D-4768-B027-8C2A7E50F728}" presName="spaceBetweenRectangles" presStyleCnt="0"/>
      <dgm:spPr/>
    </dgm:pt>
    <dgm:pt modelId="{8AE3C24C-AE4F-4315-9766-73CFC2F47574}" type="pres">
      <dgm:prSet presAssocID="{A89AB916-999E-498E-95CA-8B385ECA6FCA}" presName="parentLin" presStyleCnt="0"/>
      <dgm:spPr/>
    </dgm:pt>
    <dgm:pt modelId="{5A0CF0B3-0184-4973-A3E1-BAE96B757E72}" type="pres">
      <dgm:prSet presAssocID="{A89AB916-999E-498E-95CA-8B385ECA6FCA}" presName="parentLeftMargin" presStyleLbl="node1" presStyleIdx="1" presStyleCnt="6"/>
      <dgm:spPr/>
      <dgm:t>
        <a:bodyPr/>
        <a:lstStyle/>
        <a:p>
          <a:endParaRPr lang="en-US"/>
        </a:p>
      </dgm:t>
    </dgm:pt>
    <dgm:pt modelId="{507AA2FF-85BD-459F-9559-1C6AA09028DF}" type="pres">
      <dgm:prSet presAssocID="{A89AB916-999E-498E-95CA-8B385ECA6FCA}" presName="parentText" presStyleLbl="node1" presStyleIdx="2" presStyleCnt="6">
        <dgm:presLayoutVars>
          <dgm:chMax val="0"/>
          <dgm:bulletEnabled val="1"/>
        </dgm:presLayoutVars>
      </dgm:prSet>
      <dgm:spPr/>
      <dgm:t>
        <a:bodyPr/>
        <a:lstStyle/>
        <a:p>
          <a:endParaRPr lang="en-US"/>
        </a:p>
      </dgm:t>
    </dgm:pt>
    <dgm:pt modelId="{4B0D3315-223B-4807-8109-0C3C4FA2E05E}" type="pres">
      <dgm:prSet presAssocID="{A89AB916-999E-498E-95CA-8B385ECA6FCA}" presName="negativeSpace" presStyleCnt="0"/>
      <dgm:spPr/>
    </dgm:pt>
    <dgm:pt modelId="{3BF93F7F-E797-470A-A0E9-AE35E97A7A86}" type="pres">
      <dgm:prSet presAssocID="{A89AB916-999E-498E-95CA-8B385ECA6FCA}" presName="childText" presStyleLbl="conFgAcc1" presStyleIdx="2" presStyleCnt="6">
        <dgm:presLayoutVars>
          <dgm:bulletEnabled val="1"/>
        </dgm:presLayoutVars>
      </dgm:prSet>
      <dgm:spPr>
        <a:ln>
          <a:solidFill>
            <a:schemeClr val="bg1">
              <a:lumMod val="50000"/>
            </a:schemeClr>
          </a:solidFill>
        </a:ln>
      </dgm:spPr>
    </dgm:pt>
    <dgm:pt modelId="{6CAA3801-9CAF-4400-966A-57F05D56A5C4}" type="pres">
      <dgm:prSet presAssocID="{DAF3B028-99A4-42E9-8150-69E16D7420F0}" presName="spaceBetweenRectangles" presStyleCnt="0"/>
      <dgm:spPr/>
    </dgm:pt>
    <dgm:pt modelId="{720362B3-41BA-4EBB-BF5E-EDB91B6EA205}" type="pres">
      <dgm:prSet presAssocID="{A29C9F7D-EA21-41C8-BD8C-2DEF336CE2E7}" presName="parentLin" presStyleCnt="0"/>
      <dgm:spPr/>
    </dgm:pt>
    <dgm:pt modelId="{636F962D-A9F7-4C0B-8EA5-D25CF1FF1CF9}" type="pres">
      <dgm:prSet presAssocID="{A29C9F7D-EA21-41C8-BD8C-2DEF336CE2E7}" presName="parentLeftMargin" presStyleLbl="node1" presStyleIdx="2" presStyleCnt="6"/>
      <dgm:spPr/>
      <dgm:t>
        <a:bodyPr/>
        <a:lstStyle/>
        <a:p>
          <a:endParaRPr lang="en-US"/>
        </a:p>
      </dgm:t>
    </dgm:pt>
    <dgm:pt modelId="{850FEB19-4E81-42F9-A5B3-8E21DA13944F}" type="pres">
      <dgm:prSet presAssocID="{A29C9F7D-EA21-41C8-BD8C-2DEF336CE2E7}" presName="parentText" presStyleLbl="node1" presStyleIdx="3" presStyleCnt="6">
        <dgm:presLayoutVars>
          <dgm:chMax val="0"/>
          <dgm:bulletEnabled val="1"/>
        </dgm:presLayoutVars>
      </dgm:prSet>
      <dgm:spPr/>
      <dgm:t>
        <a:bodyPr/>
        <a:lstStyle/>
        <a:p>
          <a:endParaRPr lang="en-US"/>
        </a:p>
      </dgm:t>
    </dgm:pt>
    <dgm:pt modelId="{E79E2BB9-C975-49E1-BD6E-2EE5D631D2C1}" type="pres">
      <dgm:prSet presAssocID="{A29C9F7D-EA21-41C8-BD8C-2DEF336CE2E7}" presName="negativeSpace" presStyleCnt="0"/>
      <dgm:spPr/>
    </dgm:pt>
    <dgm:pt modelId="{A807D95A-B615-4BFC-8914-05DEA2BFC863}" type="pres">
      <dgm:prSet presAssocID="{A29C9F7D-EA21-41C8-BD8C-2DEF336CE2E7}" presName="childText" presStyleLbl="conFgAcc1" presStyleIdx="3" presStyleCnt="6">
        <dgm:presLayoutVars>
          <dgm:bulletEnabled val="1"/>
        </dgm:presLayoutVars>
      </dgm:prSet>
      <dgm:spPr>
        <a:ln>
          <a:solidFill>
            <a:schemeClr val="bg1">
              <a:lumMod val="50000"/>
            </a:schemeClr>
          </a:solidFill>
        </a:ln>
      </dgm:spPr>
    </dgm:pt>
    <dgm:pt modelId="{10A1FF81-0110-49D1-8E04-D4FC9472650F}" type="pres">
      <dgm:prSet presAssocID="{F0FDE593-0963-448F-BFCE-E6A968FC5B40}" presName="spaceBetweenRectangles" presStyleCnt="0"/>
      <dgm:spPr/>
    </dgm:pt>
    <dgm:pt modelId="{8DC47FB2-2008-4E75-8536-CB8D2E2BA778}" type="pres">
      <dgm:prSet presAssocID="{A30D83B2-E7A2-4876-8009-E208102F2145}" presName="parentLin" presStyleCnt="0"/>
      <dgm:spPr/>
    </dgm:pt>
    <dgm:pt modelId="{3DDD91DC-7CA5-4A93-836F-52E30774AD0E}" type="pres">
      <dgm:prSet presAssocID="{A30D83B2-E7A2-4876-8009-E208102F2145}" presName="parentLeftMargin" presStyleLbl="node1" presStyleIdx="3" presStyleCnt="6"/>
      <dgm:spPr/>
      <dgm:t>
        <a:bodyPr/>
        <a:lstStyle/>
        <a:p>
          <a:endParaRPr lang="en-US"/>
        </a:p>
      </dgm:t>
    </dgm:pt>
    <dgm:pt modelId="{1DEA7650-2704-48B0-96E5-F19A2CA24340}" type="pres">
      <dgm:prSet presAssocID="{A30D83B2-E7A2-4876-8009-E208102F2145}" presName="parentText" presStyleLbl="node1" presStyleIdx="4" presStyleCnt="6">
        <dgm:presLayoutVars>
          <dgm:chMax val="0"/>
          <dgm:bulletEnabled val="1"/>
        </dgm:presLayoutVars>
      </dgm:prSet>
      <dgm:spPr/>
      <dgm:t>
        <a:bodyPr/>
        <a:lstStyle/>
        <a:p>
          <a:endParaRPr lang="en-US"/>
        </a:p>
      </dgm:t>
    </dgm:pt>
    <dgm:pt modelId="{926C36FA-C324-4D6B-9167-5F0816DA9259}" type="pres">
      <dgm:prSet presAssocID="{A30D83B2-E7A2-4876-8009-E208102F2145}" presName="negativeSpace" presStyleCnt="0"/>
      <dgm:spPr/>
    </dgm:pt>
    <dgm:pt modelId="{BC1EB770-AE64-40CB-AD00-E103CF91584C}" type="pres">
      <dgm:prSet presAssocID="{A30D83B2-E7A2-4876-8009-E208102F2145}" presName="childText" presStyleLbl="conFgAcc1" presStyleIdx="4" presStyleCnt="6">
        <dgm:presLayoutVars>
          <dgm:bulletEnabled val="1"/>
        </dgm:presLayoutVars>
      </dgm:prSet>
      <dgm:spPr>
        <a:ln>
          <a:solidFill>
            <a:schemeClr val="bg1">
              <a:lumMod val="50000"/>
            </a:schemeClr>
          </a:solidFill>
        </a:ln>
      </dgm:spPr>
    </dgm:pt>
    <dgm:pt modelId="{3A48A0B1-637C-436A-8803-9C10D3C73618}" type="pres">
      <dgm:prSet presAssocID="{C8A0FBB2-F504-46C2-A555-BB18511FC540}" presName="spaceBetweenRectangles" presStyleCnt="0"/>
      <dgm:spPr/>
    </dgm:pt>
    <dgm:pt modelId="{8C74B16D-A672-40EF-984E-35A53497D7F0}" type="pres">
      <dgm:prSet presAssocID="{BA8C04CB-CA72-46C1-8358-D16024A84F5F}" presName="parentLin" presStyleCnt="0"/>
      <dgm:spPr/>
    </dgm:pt>
    <dgm:pt modelId="{33626291-31BA-485F-B33A-DC088DB46FD9}" type="pres">
      <dgm:prSet presAssocID="{BA8C04CB-CA72-46C1-8358-D16024A84F5F}" presName="parentLeftMargin" presStyleLbl="node1" presStyleIdx="4" presStyleCnt="6"/>
      <dgm:spPr/>
      <dgm:t>
        <a:bodyPr/>
        <a:lstStyle/>
        <a:p>
          <a:endParaRPr lang="en-US"/>
        </a:p>
      </dgm:t>
    </dgm:pt>
    <dgm:pt modelId="{7E7B36C4-A639-4BC3-81F6-41686959E133}" type="pres">
      <dgm:prSet presAssocID="{BA8C04CB-CA72-46C1-8358-D16024A84F5F}" presName="parentText" presStyleLbl="node1" presStyleIdx="5" presStyleCnt="6">
        <dgm:presLayoutVars>
          <dgm:chMax val="0"/>
          <dgm:bulletEnabled val="1"/>
        </dgm:presLayoutVars>
      </dgm:prSet>
      <dgm:spPr/>
      <dgm:t>
        <a:bodyPr/>
        <a:lstStyle/>
        <a:p>
          <a:endParaRPr lang="en-US"/>
        </a:p>
      </dgm:t>
    </dgm:pt>
    <dgm:pt modelId="{DD015872-7C34-4645-9BBE-CA0BBF3A6F0D}" type="pres">
      <dgm:prSet presAssocID="{BA8C04CB-CA72-46C1-8358-D16024A84F5F}" presName="negativeSpace" presStyleCnt="0"/>
      <dgm:spPr/>
    </dgm:pt>
    <dgm:pt modelId="{5B87CD9A-A7E3-4281-A2EB-C7AD05F0641D}" type="pres">
      <dgm:prSet presAssocID="{BA8C04CB-CA72-46C1-8358-D16024A84F5F}" presName="childText" presStyleLbl="conFgAcc1" presStyleIdx="5" presStyleCnt="6">
        <dgm:presLayoutVars>
          <dgm:bulletEnabled val="1"/>
        </dgm:presLayoutVars>
      </dgm:prSet>
      <dgm:spPr>
        <a:ln>
          <a:solidFill>
            <a:schemeClr val="bg1">
              <a:lumMod val="50000"/>
            </a:schemeClr>
          </a:solidFill>
        </a:ln>
      </dgm:spPr>
    </dgm:pt>
  </dgm:ptLst>
  <dgm:cxnLst>
    <dgm:cxn modelId="{207E0BF4-1C94-444D-B008-53CB28AC2EF7}" srcId="{1C71FE13-628E-43CF-8EA3-C874F81A7B92}" destId="{6A8E249D-5E21-4AA2-976E-66797F1A03DF}" srcOrd="1" destOrd="0" parTransId="{FC3E6AE8-0C16-424C-AFD1-7EA34FB0498D}" sibTransId="{377F1E98-903D-4768-B027-8C2A7E50F728}"/>
    <dgm:cxn modelId="{283EADCF-2AF6-4976-B39C-568B94805BB7}" srcId="{1C71FE13-628E-43CF-8EA3-C874F81A7B92}" destId="{A29C9F7D-EA21-41C8-BD8C-2DEF336CE2E7}" srcOrd="3" destOrd="0" parTransId="{3FAD46A5-D175-4353-8166-988C5AE8AA60}" sibTransId="{F0FDE593-0963-448F-BFCE-E6A968FC5B40}"/>
    <dgm:cxn modelId="{BAF3A81C-EF61-43D5-8D5C-43A2BA11ADEE}" type="presOf" srcId="{6A8E249D-5E21-4AA2-976E-66797F1A03DF}" destId="{3BE74FAF-8D2E-4371-ADBA-511E010D6A79}" srcOrd="0" destOrd="0" presId="urn:microsoft.com/office/officeart/2005/8/layout/list1"/>
    <dgm:cxn modelId="{4A7720A0-7844-4104-A995-B0057E8BF494}" type="presOf" srcId="{BA8C04CB-CA72-46C1-8358-D16024A84F5F}" destId="{7E7B36C4-A639-4BC3-81F6-41686959E133}" srcOrd="1" destOrd="0" presId="urn:microsoft.com/office/officeart/2005/8/layout/list1"/>
    <dgm:cxn modelId="{20D4566C-510B-4C6F-9F58-75D987885236}" srcId="{1C71FE13-628E-43CF-8EA3-C874F81A7B92}" destId="{A89AB916-999E-498E-95CA-8B385ECA6FCA}" srcOrd="2" destOrd="0" parTransId="{86C5A057-5715-46D7-9EA2-BB0B4ADB7638}" sibTransId="{DAF3B028-99A4-42E9-8150-69E16D7420F0}"/>
    <dgm:cxn modelId="{F60E91FE-99EE-4532-8E87-80CDB887CD22}" srcId="{1C71FE13-628E-43CF-8EA3-C874F81A7B92}" destId="{BA8C04CB-CA72-46C1-8358-D16024A84F5F}" srcOrd="5" destOrd="0" parTransId="{DBC6EA40-DF33-4EAB-BDE0-562976A58071}" sibTransId="{E05812D5-A40F-461F-817F-0015916AF18B}"/>
    <dgm:cxn modelId="{BC0DF2D6-BC6E-47FF-8FCD-F44EC37504B0}" type="presOf" srcId="{6A8E249D-5E21-4AA2-976E-66797F1A03DF}" destId="{3073376A-D381-497B-AA19-C365B2C8051C}" srcOrd="1" destOrd="0" presId="urn:microsoft.com/office/officeart/2005/8/layout/list1"/>
    <dgm:cxn modelId="{29096F15-CB6D-45D1-9A7F-26EDC4822EB8}" type="presOf" srcId="{A29C9F7D-EA21-41C8-BD8C-2DEF336CE2E7}" destId="{850FEB19-4E81-42F9-A5B3-8E21DA13944F}" srcOrd="1" destOrd="0" presId="urn:microsoft.com/office/officeart/2005/8/layout/list1"/>
    <dgm:cxn modelId="{431FB332-E15A-41B7-9835-C9C9740CCDBC}" type="presOf" srcId="{8432279C-C073-41B3-B49D-B89971326049}" destId="{E75756FA-A5A0-4FE5-BA63-8425AE9A3A67}" srcOrd="0" destOrd="0" presId="urn:microsoft.com/office/officeart/2005/8/layout/list1"/>
    <dgm:cxn modelId="{86C1300F-3A42-4ACF-A3E2-FC5D3171831A}" type="presOf" srcId="{A29C9F7D-EA21-41C8-BD8C-2DEF336CE2E7}" destId="{636F962D-A9F7-4C0B-8EA5-D25CF1FF1CF9}" srcOrd="0" destOrd="0" presId="urn:microsoft.com/office/officeart/2005/8/layout/list1"/>
    <dgm:cxn modelId="{69C766D0-9625-4E17-8D8D-833393B835B1}" type="presOf" srcId="{1C71FE13-628E-43CF-8EA3-C874F81A7B92}" destId="{E2030AA3-CEB3-4CB6-A62B-BD4463FB393F}" srcOrd="0" destOrd="0" presId="urn:microsoft.com/office/officeart/2005/8/layout/list1"/>
    <dgm:cxn modelId="{6A74DEB9-DAE3-4E46-9ED0-956C831A73DF}" srcId="{1C71FE13-628E-43CF-8EA3-C874F81A7B92}" destId="{A30D83B2-E7A2-4876-8009-E208102F2145}" srcOrd="4" destOrd="0" parTransId="{6357CF78-6E76-4A0A-A626-D263E9270058}" sibTransId="{C8A0FBB2-F504-46C2-A555-BB18511FC540}"/>
    <dgm:cxn modelId="{CE2B0511-A000-4F16-B968-61AD39CCE91B}" type="presOf" srcId="{A89AB916-999E-498E-95CA-8B385ECA6FCA}" destId="{507AA2FF-85BD-459F-9559-1C6AA09028DF}" srcOrd="1" destOrd="0" presId="urn:microsoft.com/office/officeart/2005/8/layout/list1"/>
    <dgm:cxn modelId="{9027AFD2-A2DA-45A2-ABC1-4542FA93CBBB}" type="presOf" srcId="{A89AB916-999E-498E-95CA-8B385ECA6FCA}" destId="{5A0CF0B3-0184-4973-A3E1-BAE96B757E72}" srcOrd="0" destOrd="0" presId="urn:microsoft.com/office/officeart/2005/8/layout/list1"/>
    <dgm:cxn modelId="{495783BE-2625-4D55-8E48-7EA2524F2688}" type="presOf" srcId="{BA8C04CB-CA72-46C1-8358-D16024A84F5F}" destId="{33626291-31BA-485F-B33A-DC088DB46FD9}" srcOrd="0" destOrd="0" presId="urn:microsoft.com/office/officeart/2005/8/layout/list1"/>
    <dgm:cxn modelId="{01498D94-51C7-44A2-9EC1-6327BDAC4B42}" type="presOf" srcId="{A30D83B2-E7A2-4876-8009-E208102F2145}" destId="{3DDD91DC-7CA5-4A93-836F-52E30774AD0E}" srcOrd="0" destOrd="0" presId="urn:microsoft.com/office/officeart/2005/8/layout/list1"/>
    <dgm:cxn modelId="{5B3C5F72-92EC-4C05-A16D-36A14329B55A}" srcId="{1C71FE13-628E-43CF-8EA3-C874F81A7B92}" destId="{8432279C-C073-41B3-B49D-B89971326049}" srcOrd="0" destOrd="0" parTransId="{C5F49DBF-2A8F-4688-946B-026F97F7CFCD}" sibTransId="{C455FF5E-B17F-44B1-B76B-5CFF312F2E10}"/>
    <dgm:cxn modelId="{D3676071-C759-417F-8B61-FD80F954BFBD}" type="presOf" srcId="{8432279C-C073-41B3-B49D-B89971326049}" destId="{CB383053-90B9-4AE7-8DF7-1ABDEFA55D0D}" srcOrd="1" destOrd="0" presId="urn:microsoft.com/office/officeart/2005/8/layout/list1"/>
    <dgm:cxn modelId="{98E0178A-0D97-4AB2-ABF9-9404BAB9DA60}" type="presOf" srcId="{A30D83B2-E7A2-4876-8009-E208102F2145}" destId="{1DEA7650-2704-48B0-96E5-F19A2CA24340}" srcOrd="1" destOrd="0" presId="urn:microsoft.com/office/officeart/2005/8/layout/list1"/>
    <dgm:cxn modelId="{F713E798-AA1A-41D1-92C1-B327E67FCE31}" type="presParOf" srcId="{E2030AA3-CEB3-4CB6-A62B-BD4463FB393F}" destId="{EBEE02EF-064E-42CE-B15B-C41A208856A8}" srcOrd="0" destOrd="0" presId="urn:microsoft.com/office/officeart/2005/8/layout/list1"/>
    <dgm:cxn modelId="{974EFD88-192C-4C4C-822E-0B87F4488CC5}" type="presParOf" srcId="{EBEE02EF-064E-42CE-B15B-C41A208856A8}" destId="{E75756FA-A5A0-4FE5-BA63-8425AE9A3A67}" srcOrd="0" destOrd="0" presId="urn:microsoft.com/office/officeart/2005/8/layout/list1"/>
    <dgm:cxn modelId="{ECB24622-9D75-4733-95E6-0F26A7B1EFBB}" type="presParOf" srcId="{EBEE02EF-064E-42CE-B15B-C41A208856A8}" destId="{CB383053-90B9-4AE7-8DF7-1ABDEFA55D0D}" srcOrd="1" destOrd="0" presId="urn:microsoft.com/office/officeart/2005/8/layout/list1"/>
    <dgm:cxn modelId="{0E59F49E-80FC-414B-924B-713DBD35A204}" type="presParOf" srcId="{E2030AA3-CEB3-4CB6-A62B-BD4463FB393F}" destId="{94EE1BDD-E324-413B-A275-DD534AE1AA64}" srcOrd="1" destOrd="0" presId="urn:microsoft.com/office/officeart/2005/8/layout/list1"/>
    <dgm:cxn modelId="{D460D736-BDDD-4B7E-9869-70919106404B}" type="presParOf" srcId="{E2030AA3-CEB3-4CB6-A62B-BD4463FB393F}" destId="{073E3457-215E-41A8-9D68-C011EB3A4E98}" srcOrd="2" destOrd="0" presId="urn:microsoft.com/office/officeart/2005/8/layout/list1"/>
    <dgm:cxn modelId="{F7800432-62D9-48DA-AC4A-6F6421675303}" type="presParOf" srcId="{E2030AA3-CEB3-4CB6-A62B-BD4463FB393F}" destId="{A4596413-B0D1-42B7-80DC-B2F00A170010}" srcOrd="3" destOrd="0" presId="urn:microsoft.com/office/officeart/2005/8/layout/list1"/>
    <dgm:cxn modelId="{540273EC-165E-4F70-90F7-E24245DE0E9E}" type="presParOf" srcId="{E2030AA3-CEB3-4CB6-A62B-BD4463FB393F}" destId="{5B0F1523-FD3B-40DB-96ED-A3927717EE31}" srcOrd="4" destOrd="0" presId="urn:microsoft.com/office/officeart/2005/8/layout/list1"/>
    <dgm:cxn modelId="{69534B28-A047-4628-B510-CF14A003670B}" type="presParOf" srcId="{5B0F1523-FD3B-40DB-96ED-A3927717EE31}" destId="{3BE74FAF-8D2E-4371-ADBA-511E010D6A79}" srcOrd="0" destOrd="0" presId="urn:microsoft.com/office/officeart/2005/8/layout/list1"/>
    <dgm:cxn modelId="{7EF7A5AB-1C8C-49E3-9269-9ACD5E53F9EB}" type="presParOf" srcId="{5B0F1523-FD3B-40DB-96ED-A3927717EE31}" destId="{3073376A-D381-497B-AA19-C365B2C8051C}" srcOrd="1" destOrd="0" presId="urn:microsoft.com/office/officeart/2005/8/layout/list1"/>
    <dgm:cxn modelId="{F80E2B02-6C42-4406-9FAD-ECFA4EDDA6C6}" type="presParOf" srcId="{E2030AA3-CEB3-4CB6-A62B-BD4463FB393F}" destId="{3C30C3C1-2851-4015-8B4C-BC048A45D39A}" srcOrd="5" destOrd="0" presId="urn:microsoft.com/office/officeart/2005/8/layout/list1"/>
    <dgm:cxn modelId="{D5D57CE7-3139-476E-95AA-30661C61187E}" type="presParOf" srcId="{E2030AA3-CEB3-4CB6-A62B-BD4463FB393F}" destId="{8766E096-1C7B-41D3-B815-20512B525EA3}" srcOrd="6" destOrd="0" presId="urn:microsoft.com/office/officeart/2005/8/layout/list1"/>
    <dgm:cxn modelId="{6D17F879-D7D9-4019-ABBC-38AA7FF5FB08}" type="presParOf" srcId="{E2030AA3-CEB3-4CB6-A62B-BD4463FB393F}" destId="{31A13E92-EA23-4F82-BE86-F347DCEEE9AF}" srcOrd="7" destOrd="0" presId="urn:microsoft.com/office/officeart/2005/8/layout/list1"/>
    <dgm:cxn modelId="{8D26B3BD-27D9-449D-B86F-F49D79E882A5}" type="presParOf" srcId="{E2030AA3-CEB3-4CB6-A62B-BD4463FB393F}" destId="{8AE3C24C-AE4F-4315-9766-73CFC2F47574}" srcOrd="8" destOrd="0" presId="urn:microsoft.com/office/officeart/2005/8/layout/list1"/>
    <dgm:cxn modelId="{6BC2B2D6-661C-41F6-80C9-6139FA5FE12A}" type="presParOf" srcId="{8AE3C24C-AE4F-4315-9766-73CFC2F47574}" destId="{5A0CF0B3-0184-4973-A3E1-BAE96B757E72}" srcOrd="0" destOrd="0" presId="urn:microsoft.com/office/officeart/2005/8/layout/list1"/>
    <dgm:cxn modelId="{BC308BEB-BA47-4289-ABBA-40751D0DD8BD}" type="presParOf" srcId="{8AE3C24C-AE4F-4315-9766-73CFC2F47574}" destId="{507AA2FF-85BD-459F-9559-1C6AA09028DF}" srcOrd="1" destOrd="0" presId="urn:microsoft.com/office/officeart/2005/8/layout/list1"/>
    <dgm:cxn modelId="{F315EB76-F174-49E6-851E-89BDFE7D99DA}" type="presParOf" srcId="{E2030AA3-CEB3-4CB6-A62B-BD4463FB393F}" destId="{4B0D3315-223B-4807-8109-0C3C4FA2E05E}" srcOrd="9" destOrd="0" presId="urn:microsoft.com/office/officeart/2005/8/layout/list1"/>
    <dgm:cxn modelId="{33178ADF-623C-46B6-8FF5-C3FA14D0E56D}" type="presParOf" srcId="{E2030AA3-CEB3-4CB6-A62B-BD4463FB393F}" destId="{3BF93F7F-E797-470A-A0E9-AE35E97A7A86}" srcOrd="10" destOrd="0" presId="urn:microsoft.com/office/officeart/2005/8/layout/list1"/>
    <dgm:cxn modelId="{4C5E9B8C-B83F-406D-81B2-9EFD0E9ABD02}" type="presParOf" srcId="{E2030AA3-CEB3-4CB6-A62B-BD4463FB393F}" destId="{6CAA3801-9CAF-4400-966A-57F05D56A5C4}" srcOrd="11" destOrd="0" presId="urn:microsoft.com/office/officeart/2005/8/layout/list1"/>
    <dgm:cxn modelId="{D4DAF4EB-63E5-4E3C-B0F5-9951B5D6CE28}" type="presParOf" srcId="{E2030AA3-CEB3-4CB6-A62B-BD4463FB393F}" destId="{720362B3-41BA-4EBB-BF5E-EDB91B6EA205}" srcOrd="12" destOrd="0" presId="urn:microsoft.com/office/officeart/2005/8/layout/list1"/>
    <dgm:cxn modelId="{0A49B77C-AAC7-42F9-ADA6-E2B4EBA04E75}" type="presParOf" srcId="{720362B3-41BA-4EBB-BF5E-EDB91B6EA205}" destId="{636F962D-A9F7-4C0B-8EA5-D25CF1FF1CF9}" srcOrd="0" destOrd="0" presId="urn:microsoft.com/office/officeart/2005/8/layout/list1"/>
    <dgm:cxn modelId="{5384B73C-F695-4458-8882-B0CCC123066D}" type="presParOf" srcId="{720362B3-41BA-4EBB-BF5E-EDB91B6EA205}" destId="{850FEB19-4E81-42F9-A5B3-8E21DA13944F}" srcOrd="1" destOrd="0" presId="urn:microsoft.com/office/officeart/2005/8/layout/list1"/>
    <dgm:cxn modelId="{0B023A02-AAFE-4368-9B16-8867121078EC}" type="presParOf" srcId="{E2030AA3-CEB3-4CB6-A62B-BD4463FB393F}" destId="{E79E2BB9-C975-49E1-BD6E-2EE5D631D2C1}" srcOrd="13" destOrd="0" presId="urn:microsoft.com/office/officeart/2005/8/layout/list1"/>
    <dgm:cxn modelId="{A441A221-FAA7-44AC-B55A-DB819B4DC54C}" type="presParOf" srcId="{E2030AA3-CEB3-4CB6-A62B-BD4463FB393F}" destId="{A807D95A-B615-4BFC-8914-05DEA2BFC863}" srcOrd="14" destOrd="0" presId="urn:microsoft.com/office/officeart/2005/8/layout/list1"/>
    <dgm:cxn modelId="{C1796441-157D-440B-A148-7B02E8E3555F}" type="presParOf" srcId="{E2030AA3-CEB3-4CB6-A62B-BD4463FB393F}" destId="{10A1FF81-0110-49D1-8E04-D4FC9472650F}" srcOrd="15" destOrd="0" presId="urn:microsoft.com/office/officeart/2005/8/layout/list1"/>
    <dgm:cxn modelId="{91922E46-EF30-454B-91F2-F72928E9DA61}" type="presParOf" srcId="{E2030AA3-CEB3-4CB6-A62B-BD4463FB393F}" destId="{8DC47FB2-2008-4E75-8536-CB8D2E2BA778}" srcOrd="16" destOrd="0" presId="urn:microsoft.com/office/officeart/2005/8/layout/list1"/>
    <dgm:cxn modelId="{ED2722F1-AA60-4CF3-95C0-822F68A1E82B}" type="presParOf" srcId="{8DC47FB2-2008-4E75-8536-CB8D2E2BA778}" destId="{3DDD91DC-7CA5-4A93-836F-52E30774AD0E}" srcOrd="0" destOrd="0" presId="urn:microsoft.com/office/officeart/2005/8/layout/list1"/>
    <dgm:cxn modelId="{9A69B809-1197-4E14-A261-D9A323145C07}" type="presParOf" srcId="{8DC47FB2-2008-4E75-8536-CB8D2E2BA778}" destId="{1DEA7650-2704-48B0-96E5-F19A2CA24340}" srcOrd="1" destOrd="0" presId="urn:microsoft.com/office/officeart/2005/8/layout/list1"/>
    <dgm:cxn modelId="{D73CE182-B684-4EC9-86E8-82679603DA6C}" type="presParOf" srcId="{E2030AA3-CEB3-4CB6-A62B-BD4463FB393F}" destId="{926C36FA-C324-4D6B-9167-5F0816DA9259}" srcOrd="17" destOrd="0" presId="urn:microsoft.com/office/officeart/2005/8/layout/list1"/>
    <dgm:cxn modelId="{A1BDB38E-2C17-4636-A83D-5543CDB77E07}" type="presParOf" srcId="{E2030AA3-CEB3-4CB6-A62B-BD4463FB393F}" destId="{BC1EB770-AE64-40CB-AD00-E103CF91584C}" srcOrd="18" destOrd="0" presId="urn:microsoft.com/office/officeart/2005/8/layout/list1"/>
    <dgm:cxn modelId="{6CED7109-FB3C-4840-9032-0DBC73CE26AD}" type="presParOf" srcId="{E2030AA3-CEB3-4CB6-A62B-BD4463FB393F}" destId="{3A48A0B1-637C-436A-8803-9C10D3C73618}" srcOrd="19" destOrd="0" presId="urn:microsoft.com/office/officeart/2005/8/layout/list1"/>
    <dgm:cxn modelId="{13E339ED-FF86-403D-BF24-6E66777B0392}" type="presParOf" srcId="{E2030AA3-CEB3-4CB6-A62B-BD4463FB393F}" destId="{8C74B16D-A672-40EF-984E-35A53497D7F0}" srcOrd="20" destOrd="0" presId="urn:microsoft.com/office/officeart/2005/8/layout/list1"/>
    <dgm:cxn modelId="{2448BCCA-55E0-403D-85A1-73CF5BF2AEF3}" type="presParOf" srcId="{8C74B16D-A672-40EF-984E-35A53497D7F0}" destId="{33626291-31BA-485F-B33A-DC088DB46FD9}" srcOrd="0" destOrd="0" presId="urn:microsoft.com/office/officeart/2005/8/layout/list1"/>
    <dgm:cxn modelId="{B1B56750-8B23-43D9-AE96-4A4A1959B2FF}" type="presParOf" srcId="{8C74B16D-A672-40EF-984E-35A53497D7F0}" destId="{7E7B36C4-A639-4BC3-81F6-41686959E133}" srcOrd="1" destOrd="0" presId="urn:microsoft.com/office/officeart/2005/8/layout/list1"/>
    <dgm:cxn modelId="{33E14E65-0B6E-466D-8D44-857C69B9F577}" type="presParOf" srcId="{E2030AA3-CEB3-4CB6-A62B-BD4463FB393F}" destId="{DD015872-7C34-4645-9BBE-CA0BBF3A6F0D}" srcOrd="21" destOrd="0" presId="urn:microsoft.com/office/officeart/2005/8/layout/list1"/>
    <dgm:cxn modelId="{C8F00346-CB13-44CC-91E1-14745AE18D18}" type="presParOf" srcId="{E2030AA3-CEB3-4CB6-A62B-BD4463FB393F}" destId="{5B87CD9A-A7E3-4281-A2EB-C7AD05F0641D}" srcOrd="22" destOrd="0" presId="urn:microsoft.com/office/officeart/2005/8/layout/list1"/>
  </dgm:cxnLst>
  <dgm:bg/>
  <dgm:whole/>
</dgm:dataModel>
</file>

<file path=ppt/diagrams/data4.xml><?xml version="1.0" encoding="utf-8"?>
<dgm:dataModel xmlns:dgm="http://schemas.openxmlformats.org/drawingml/2006/diagram" xmlns:a="http://schemas.openxmlformats.org/drawingml/2006/main">
  <dgm:ptLst>
    <dgm:pt modelId="{1C71FE13-628E-43CF-8EA3-C874F81A7B92}" type="doc">
      <dgm:prSet loTypeId="urn:microsoft.com/office/officeart/2005/8/layout/list1" loCatId="list" qsTypeId="urn:microsoft.com/office/officeart/2005/8/quickstyle/simple4" qsCatId="simple" csTypeId="urn:microsoft.com/office/officeart/2005/8/colors/accent6_2" csCatId="accent6" phldr="1"/>
      <dgm:spPr/>
      <dgm:t>
        <a:bodyPr/>
        <a:lstStyle/>
        <a:p>
          <a:endParaRPr lang="en-US"/>
        </a:p>
      </dgm:t>
    </dgm:pt>
    <dgm:pt modelId="{6A8E249D-5E21-4AA2-976E-66797F1A03DF}">
      <dgm:prSet phldrT="[Text]" custT="1"/>
      <dgm:spPr/>
      <dgm:t>
        <a:bodyPr/>
        <a:lstStyle/>
        <a:p>
          <a:pPr>
            <a:lnSpc>
              <a:spcPct val="100000"/>
            </a:lnSpc>
            <a:spcAft>
              <a:spcPts val="0"/>
            </a:spcAft>
          </a:pPr>
          <a:r>
            <a:rPr lang="en-US" sz="1200" b="1" i="0" cap="small" baseline="0" dirty="0" smtClean="0">
              <a:solidFill>
                <a:schemeClr val="bg1"/>
              </a:solidFill>
            </a:rPr>
            <a:t>Information Services</a:t>
          </a:r>
        </a:p>
      </dgm:t>
    </dgm:pt>
    <dgm:pt modelId="{FC3E6AE8-0C16-424C-AFD1-7EA34FB0498D}" type="parTrans" cxnId="{207E0BF4-1C94-444D-B008-53CB28AC2EF7}">
      <dgm:prSet/>
      <dgm:spPr/>
      <dgm:t>
        <a:bodyPr/>
        <a:lstStyle/>
        <a:p>
          <a:endParaRPr lang="en-US" sz="1200"/>
        </a:p>
      </dgm:t>
    </dgm:pt>
    <dgm:pt modelId="{377F1E98-903D-4768-B027-8C2A7E50F728}" type="sibTrans" cxnId="{207E0BF4-1C94-444D-B008-53CB28AC2EF7}">
      <dgm:prSet/>
      <dgm:spPr/>
      <dgm:t>
        <a:bodyPr/>
        <a:lstStyle/>
        <a:p>
          <a:endParaRPr lang="en-US" sz="1200"/>
        </a:p>
      </dgm:t>
    </dgm:pt>
    <dgm:pt modelId="{A89AB916-999E-498E-95CA-8B385ECA6FCA}">
      <dgm:prSet phldrT="[Text]" custT="1"/>
      <dgm:spPr/>
      <dgm:t>
        <a:bodyPr/>
        <a:lstStyle/>
        <a:p>
          <a:pPr>
            <a:lnSpc>
              <a:spcPct val="100000"/>
            </a:lnSpc>
            <a:spcAft>
              <a:spcPts val="0"/>
            </a:spcAft>
          </a:pPr>
          <a:r>
            <a:rPr lang="en-US" sz="1200" b="1" cap="small" baseline="0" dirty="0" smtClean="0">
              <a:solidFill>
                <a:schemeClr val="bg1"/>
              </a:solidFill>
            </a:rPr>
            <a:t>General Services</a:t>
          </a:r>
        </a:p>
      </dgm:t>
    </dgm:pt>
    <dgm:pt modelId="{86C5A057-5715-46D7-9EA2-BB0B4ADB7638}" type="parTrans" cxnId="{20D4566C-510B-4C6F-9F58-75D987885236}">
      <dgm:prSet/>
      <dgm:spPr/>
      <dgm:t>
        <a:bodyPr/>
        <a:lstStyle/>
        <a:p>
          <a:endParaRPr lang="en-US" sz="1200"/>
        </a:p>
      </dgm:t>
    </dgm:pt>
    <dgm:pt modelId="{DAF3B028-99A4-42E9-8150-69E16D7420F0}" type="sibTrans" cxnId="{20D4566C-510B-4C6F-9F58-75D987885236}">
      <dgm:prSet/>
      <dgm:spPr/>
      <dgm:t>
        <a:bodyPr/>
        <a:lstStyle/>
        <a:p>
          <a:endParaRPr lang="en-US" sz="1200"/>
        </a:p>
      </dgm:t>
    </dgm:pt>
    <dgm:pt modelId="{A29C9F7D-EA21-41C8-BD8C-2DEF336CE2E7}">
      <dgm:prSet phldrT="[Text]" custT="1"/>
      <dgm:spPr/>
      <dgm:t>
        <a:bodyPr/>
        <a:lstStyle/>
        <a:p>
          <a:pPr>
            <a:lnSpc>
              <a:spcPct val="100000"/>
            </a:lnSpc>
            <a:spcAft>
              <a:spcPts val="0"/>
            </a:spcAft>
          </a:pPr>
          <a:r>
            <a:rPr lang="en-US" sz="1200" b="1" i="0" cap="small" baseline="0" dirty="0" smtClean="0">
              <a:solidFill>
                <a:schemeClr val="bg1"/>
              </a:solidFill>
            </a:rPr>
            <a:t>Human Resources</a:t>
          </a:r>
        </a:p>
      </dgm:t>
    </dgm:pt>
    <dgm:pt modelId="{3FAD46A5-D175-4353-8166-988C5AE8AA60}" type="parTrans" cxnId="{283EADCF-2AF6-4976-B39C-568B94805BB7}">
      <dgm:prSet/>
      <dgm:spPr/>
      <dgm:t>
        <a:bodyPr/>
        <a:lstStyle/>
        <a:p>
          <a:endParaRPr lang="en-US" sz="1200"/>
        </a:p>
      </dgm:t>
    </dgm:pt>
    <dgm:pt modelId="{F0FDE593-0963-448F-BFCE-E6A968FC5B40}" type="sibTrans" cxnId="{283EADCF-2AF6-4976-B39C-568B94805BB7}">
      <dgm:prSet/>
      <dgm:spPr/>
      <dgm:t>
        <a:bodyPr/>
        <a:lstStyle/>
        <a:p>
          <a:endParaRPr lang="en-US" sz="1200"/>
        </a:p>
      </dgm:t>
    </dgm:pt>
    <dgm:pt modelId="{8432279C-C073-41B3-B49D-B89971326049}">
      <dgm:prSet phldrT="[Text]" custT="1"/>
      <dgm:spPr/>
      <dgm:t>
        <a:bodyPr/>
        <a:lstStyle/>
        <a:p>
          <a:pPr>
            <a:lnSpc>
              <a:spcPct val="100000"/>
            </a:lnSpc>
            <a:spcAft>
              <a:spcPts val="0"/>
            </a:spcAft>
          </a:pPr>
          <a:r>
            <a:rPr lang="en-US" sz="1200" b="1" cap="small" baseline="0" dirty="0" smtClean="0">
              <a:solidFill>
                <a:schemeClr val="bg1"/>
              </a:solidFill>
            </a:rPr>
            <a:t>Financial Services</a:t>
          </a:r>
        </a:p>
      </dgm:t>
    </dgm:pt>
    <dgm:pt modelId="{C5F49DBF-2A8F-4688-946B-026F97F7CFCD}" type="parTrans" cxnId="{5B3C5F72-92EC-4C05-A16D-36A14329B55A}">
      <dgm:prSet/>
      <dgm:spPr/>
      <dgm:t>
        <a:bodyPr/>
        <a:lstStyle/>
        <a:p>
          <a:endParaRPr lang="en-US" sz="1200"/>
        </a:p>
      </dgm:t>
    </dgm:pt>
    <dgm:pt modelId="{C455FF5E-B17F-44B1-B76B-5CFF312F2E10}" type="sibTrans" cxnId="{5B3C5F72-92EC-4C05-A16D-36A14329B55A}">
      <dgm:prSet/>
      <dgm:spPr/>
      <dgm:t>
        <a:bodyPr/>
        <a:lstStyle/>
        <a:p>
          <a:endParaRPr lang="en-US" sz="1200"/>
        </a:p>
      </dgm:t>
    </dgm:pt>
    <dgm:pt modelId="{E2030AA3-CEB3-4CB6-A62B-BD4463FB393F}" type="pres">
      <dgm:prSet presAssocID="{1C71FE13-628E-43CF-8EA3-C874F81A7B92}" presName="linear" presStyleCnt="0">
        <dgm:presLayoutVars>
          <dgm:dir/>
          <dgm:animLvl val="lvl"/>
          <dgm:resizeHandles val="exact"/>
        </dgm:presLayoutVars>
      </dgm:prSet>
      <dgm:spPr/>
      <dgm:t>
        <a:bodyPr/>
        <a:lstStyle/>
        <a:p>
          <a:endParaRPr lang="en-US"/>
        </a:p>
      </dgm:t>
    </dgm:pt>
    <dgm:pt modelId="{EBEE02EF-064E-42CE-B15B-C41A208856A8}" type="pres">
      <dgm:prSet presAssocID="{8432279C-C073-41B3-B49D-B89971326049}" presName="parentLin" presStyleCnt="0"/>
      <dgm:spPr/>
    </dgm:pt>
    <dgm:pt modelId="{E75756FA-A5A0-4FE5-BA63-8425AE9A3A67}" type="pres">
      <dgm:prSet presAssocID="{8432279C-C073-41B3-B49D-B89971326049}" presName="parentLeftMargin" presStyleLbl="node1" presStyleIdx="0" presStyleCnt="4"/>
      <dgm:spPr/>
      <dgm:t>
        <a:bodyPr/>
        <a:lstStyle/>
        <a:p>
          <a:endParaRPr lang="en-US"/>
        </a:p>
      </dgm:t>
    </dgm:pt>
    <dgm:pt modelId="{CB383053-90B9-4AE7-8DF7-1ABDEFA55D0D}" type="pres">
      <dgm:prSet presAssocID="{8432279C-C073-41B3-B49D-B89971326049}" presName="parentText" presStyleLbl="node1" presStyleIdx="0" presStyleCnt="4">
        <dgm:presLayoutVars>
          <dgm:chMax val="0"/>
          <dgm:bulletEnabled val="1"/>
        </dgm:presLayoutVars>
      </dgm:prSet>
      <dgm:spPr/>
      <dgm:t>
        <a:bodyPr/>
        <a:lstStyle/>
        <a:p>
          <a:endParaRPr lang="en-US"/>
        </a:p>
      </dgm:t>
    </dgm:pt>
    <dgm:pt modelId="{94EE1BDD-E324-413B-A275-DD534AE1AA64}" type="pres">
      <dgm:prSet presAssocID="{8432279C-C073-41B3-B49D-B89971326049}" presName="negativeSpace" presStyleCnt="0"/>
      <dgm:spPr/>
    </dgm:pt>
    <dgm:pt modelId="{073E3457-215E-41A8-9D68-C011EB3A4E98}" type="pres">
      <dgm:prSet presAssocID="{8432279C-C073-41B3-B49D-B89971326049}" presName="childText" presStyleLbl="conFgAcc1" presStyleIdx="0" presStyleCnt="4" custScaleX="87816">
        <dgm:presLayoutVars>
          <dgm:bulletEnabled val="1"/>
        </dgm:presLayoutVars>
      </dgm:prSet>
      <dgm:spPr>
        <a:ln>
          <a:solidFill>
            <a:schemeClr val="bg1">
              <a:lumMod val="50000"/>
            </a:schemeClr>
          </a:solidFill>
        </a:ln>
      </dgm:spPr>
      <dgm:t>
        <a:bodyPr/>
        <a:lstStyle/>
        <a:p>
          <a:endParaRPr lang="en-US"/>
        </a:p>
      </dgm:t>
    </dgm:pt>
    <dgm:pt modelId="{A4596413-B0D1-42B7-80DC-B2F00A170010}" type="pres">
      <dgm:prSet presAssocID="{C455FF5E-B17F-44B1-B76B-5CFF312F2E10}" presName="spaceBetweenRectangles" presStyleCnt="0"/>
      <dgm:spPr/>
    </dgm:pt>
    <dgm:pt modelId="{5B0F1523-FD3B-40DB-96ED-A3927717EE31}" type="pres">
      <dgm:prSet presAssocID="{6A8E249D-5E21-4AA2-976E-66797F1A03DF}" presName="parentLin" presStyleCnt="0"/>
      <dgm:spPr/>
    </dgm:pt>
    <dgm:pt modelId="{3BE74FAF-8D2E-4371-ADBA-511E010D6A79}" type="pres">
      <dgm:prSet presAssocID="{6A8E249D-5E21-4AA2-976E-66797F1A03DF}" presName="parentLeftMargin" presStyleLbl="node1" presStyleIdx="0" presStyleCnt="4"/>
      <dgm:spPr/>
      <dgm:t>
        <a:bodyPr/>
        <a:lstStyle/>
        <a:p>
          <a:endParaRPr lang="en-US"/>
        </a:p>
      </dgm:t>
    </dgm:pt>
    <dgm:pt modelId="{3073376A-D381-497B-AA19-C365B2C8051C}" type="pres">
      <dgm:prSet presAssocID="{6A8E249D-5E21-4AA2-976E-66797F1A03DF}" presName="parentText" presStyleLbl="node1" presStyleIdx="1" presStyleCnt="4" custLinFactNeighborX="-25000" custLinFactNeighborY="-1387">
        <dgm:presLayoutVars>
          <dgm:chMax val="0"/>
          <dgm:bulletEnabled val="1"/>
        </dgm:presLayoutVars>
      </dgm:prSet>
      <dgm:spPr/>
      <dgm:t>
        <a:bodyPr/>
        <a:lstStyle/>
        <a:p>
          <a:endParaRPr lang="en-US"/>
        </a:p>
      </dgm:t>
    </dgm:pt>
    <dgm:pt modelId="{3C30C3C1-2851-4015-8B4C-BC048A45D39A}" type="pres">
      <dgm:prSet presAssocID="{6A8E249D-5E21-4AA2-976E-66797F1A03DF}" presName="negativeSpace" presStyleCnt="0"/>
      <dgm:spPr/>
    </dgm:pt>
    <dgm:pt modelId="{8766E096-1C7B-41D3-B815-20512B525EA3}" type="pres">
      <dgm:prSet presAssocID="{6A8E249D-5E21-4AA2-976E-66797F1A03DF}" presName="childText" presStyleLbl="conFgAcc1" presStyleIdx="1" presStyleCnt="4" custScaleX="86206">
        <dgm:presLayoutVars>
          <dgm:bulletEnabled val="1"/>
        </dgm:presLayoutVars>
      </dgm:prSet>
      <dgm:spPr>
        <a:ln>
          <a:solidFill>
            <a:schemeClr val="bg1">
              <a:lumMod val="50000"/>
            </a:schemeClr>
          </a:solidFill>
        </a:ln>
      </dgm:spPr>
      <dgm:t>
        <a:bodyPr/>
        <a:lstStyle/>
        <a:p>
          <a:endParaRPr lang="en-US"/>
        </a:p>
      </dgm:t>
    </dgm:pt>
    <dgm:pt modelId="{31A13E92-EA23-4F82-BE86-F347DCEEE9AF}" type="pres">
      <dgm:prSet presAssocID="{377F1E98-903D-4768-B027-8C2A7E50F728}" presName="spaceBetweenRectangles" presStyleCnt="0"/>
      <dgm:spPr/>
    </dgm:pt>
    <dgm:pt modelId="{8AE3C24C-AE4F-4315-9766-73CFC2F47574}" type="pres">
      <dgm:prSet presAssocID="{A89AB916-999E-498E-95CA-8B385ECA6FCA}" presName="parentLin" presStyleCnt="0"/>
      <dgm:spPr/>
    </dgm:pt>
    <dgm:pt modelId="{5A0CF0B3-0184-4973-A3E1-BAE96B757E72}" type="pres">
      <dgm:prSet presAssocID="{A89AB916-999E-498E-95CA-8B385ECA6FCA}" presName="parentLeftMargin" presStyleLbl="node1" presStyleIdx="1" presStyleCnt="4"/>
      <dgm:spPr/>
      <dgm:t>
        <a:bodyPr/>
        <a:lstStyle/>
        <a:p>
          <a:endParaRPr lang="en-US"/>
        </a:p>
      </dgm:t>
    </dgm:pt>
    <dgm:pt modelId="{507AA2FF-85BD-459F-9559-1C6AA09028DF}" type="pres">
      <dgm:prSet presAssocID="{A89AB916-999E-498E-95CA-8B385ECA6FCA}" presName="parentText" presStyleLbl="node1" presStyleIdx="2" presStyleCnt="4">
        <dgm:presLayoutVars>
          <dgm:chMax val="0"/>
          <dgm:bulletEnabled val="1"/>
        </dgm:presLayoutVars>
      </dgm:prSet>
      <dgm:spPr/>
      <dgm:t>
        <a:bodyPr/>
        <a:lstStyle/>
        <a:p>
          <a:endParaRPr lang="en-US"/>
        </a:p>
      </dgm:t>
    </dgm:pt>
    <dgm:pt modelId="{4B0D3315-223B-4807-8109-0C3C4FA2E05E}" type="pres">
      <dgm:prSet presAssocID="{A89AB916-999E-498E-95CA-8B385ECA6FCA}" presName="negativeSpace" presStyleCnt="0"/>
      <dgm:spPr/>
    </dgm:pt>
    <dgm:pt modelId="{3BF93F7F-E797-470A-A0E9-AE35E97A7A86}" type="pres">
      <dgm:prSet presAssocID="{A89AB916-999E-498E-95CA-8B385ECA6FCA}" presName="childText" presStyleLbl="conFgAcc1" presStyleIdx="2" presStyleCnt="4" custScaleX="86207">
        <dgm:presLayoutVars>
          <dgm:bulletEnabled val="1"/>
        </dgm:presLayoutVars>
      </dgm:prSet>
      <dgm:spPr>
        <a:ln>
          <a:solidFill>
            <a:schemeClr val="bg1">
              <a:lumMod val="50000"/>
            </a:schemeClr>
          </a:solidFill>
        </a:ln>
      </dgm:spPr>
    </dgm:pt>
    <dgm:pt modelId="{6CAA3801-9CAF-4400-966A-57F05D56A5C4}" type="pres">
      <dgm:prSet presAssocID="{DAF3B028-99A4-42E9-8150-69E16D7420F0}" presName="spaceBetweenRectangles" presStyleCnt="0"/>
      <dgm:spPr/>
    </dgm:pt>
    <dgm:pt modelId="{720362B3-41BA-4EBB-BF5E-EDB91B6EA205}" type="pres">
      <dgm:prSet presAssocID="{A29C9F7D-EA21-41C8-BD8C-2DEF336CE2E7}" presName="parentLin" presStyleCnt="0"/>
      <dgm:spPr/>
    </dgm:pt>
    <dgm:pt modelId="{636F962D-A9F7-4C0B-8EA5-D25CF1FF1CF9}" type="pres">
      <dgm:prSet presAssocID="{A29C9F7D-EA21-41C8-BD8C-2DEF336CE2E7}" presName="parentLeftMargin" presStyleLbl="node1" presStyleIdx="2" presStyleCnt="4"/>
      <dgm:spPr/>
      <dgm:t>
        <a:bodyPr/>
        <a:lstStyle/>
        <a:p>
          <a:endParaRPr lang="en-US"/>
        </a:p>
      </dgm:t>
    </dgm:pt>
    <dgm:pt modelId="{850FEB19-4E81-42F9-A5B3-8E21DA13944F}" type="pres">
      <dgm:prSet presAssocID="{A29C9F7D-EA21-41C8-BD8C-2DEF336CE2E7}" presName="parentText" presStyleLbl="node1" presStyleIdx="3" presStyleCnt="4">
        <dgm:presLayoutVars>
          <dgm:chMax val="0"/>
          <dgm:bulletEnabled val="1"/>
        </dgm:presLayoutVars>
      </dgm:prSet>
      <dgm:spPr/>
      <dgm:t>
        <a:bodyPr/>
        <a:lstStyle/>
        <a:p>
          <a:endParaRPr lang="en-US"/>
        </a:p>
      </dgm:t>
    </dgm:pt>
    <dgm:pt modelId="{E79E2BB9-C975-49E1-BD6E-2EE5D631D2C1}" type="pres">
      <dgm:prSet presAssocID="{A29C9F7D-EA21-41C8-BD8C-2DEF336CE2E7}" presName="negativeSpace" presStyleCnt="0"/>
      <dgm:spPr/>
    </dgm:pt>
    <dgm:pt modelId="{A807D95A-B615-4BFC-8914-05DEA2BFC863}" type="pres">
      <dgm:prSet presAssocID="{A29C9F7D-EA21-41C8-BD8C-2DEF336CE2E7}" presName="childText" presStyleLbl="conFgAcc1" presStyleIdx="3" presStyleCnt="4" custScaleX="86206">
        <dgm:presLayoutVars>
          <dgm:bulletEnabled val="1"/>
        </dgm:presLayoutVars>
      </dgm:prSet>
      <dgm:spPr>
        <a:ln>
          <a:solidFill>
            <a:schemeClr val="bg1">
              <a:lumMod val="50000"/>
            </a:schemeClr>
          </a:solidFill>
        </a:ln>
      </dgm:spPr>
    </dgm:pt>
  </dgm:ptLst>
  <dgm:cxnLst>
    <dgm:cxn modelId="{B82B8925-C8B7-48FA-90E2-67F81FFEBE06}" type="presOf" srcId="{6A8E249D-5E21-4AA2-976E-66797F1A03DF}" destId="{3073376A-D381-497B-AA19-C365B2C8051C}" srcOrd="1" destOrd="0" presId="urn:microsoft.com/office/officeart/2005/8/layout/list1"/>
    <dgm:cxn modelId="{7C2BFD01-D2D0-4B55-BC08-CC71F80BD767}" type="presOf" srcId="{A89AB916-999E-498E-95CA-8B385ECA6FCA}" destId="{507AA2FF-85BD-459F-9559-1C6AA09028DF}" srcOrd="1" destOrd="0" presId="urn:microsoft.com/office/officeart/2005/8/layout/list1"/>
    <dgm:cxn modelId="{283EADCF-2AF6-4976-B39C-568B94805BB7}" srcId="{1C71FE13-628E-43CF-8EA3-C874F81A7B92}" destId="{A29C9F7D-EA21-41C8-BD8C-2DEF336CE2E7}" srcOrd="3" destOrd="0" parTransId="{3FAD46A5-D175-4353-8166-988C5AE8AA60}" sibTransId="{F0FDE593-0963-448F-BFCE-E6A968FC5B40}"/>
    <dgm:cxn modelId="{CEBD426F-AFF8-438B-9A99-300CCF68B5A6}" type="presOf" srcId="{A29C9F7D-EA21-41C8-BD8C-2DEF336CE2E7}" destId="{850FEB19-4E81-42F9-A5B3-8E21DA13944F}" srcOrd="1" destOrd="0" presId="urn:microsoft.com/office/officeart/2005/8/layout/list1"/>
    <dgm:cxn modelId="{20D4566C-510B-4C6F-9F58-75D987885236}" srcId="{1C71FE13-628E-43CF-8EA3-C874F81A7B92}" destId="{A89AB916-999E-498E-95CA-8B385ECA6FCA}" srcOrd="2" destOrd="0" parTransId="{86C5A057-5715-46D7-9EA2-BB0B4ADB7638}" sibTransId="{DAF3B028-99A4-42E9-8150-69E16D7420F0}"/>
    <dgm:cxn modelId="{D03444E7-E207-4041-AAAB-E606DEF6FE79}" type="presOf" srcId="{6A8E249D-5E21-4AA2-976E-66797F1A03DF}" destId="{3BE74FAF-8D2E-4371-ADBA-511E010D6A79}" srcOrd="0" destOrd="0" presId="urn:microsoft.com/office/officeart/2005/8/layout/list1"/>
    <dgm:cxn modelId="{207E0BF4-1C94-444D-B008-53CB28AC2EF7}" srcId="{1C71FE13-628E-43CF-8EA3-C874F81A7B92}" destId="{6A8E249D-5E21-4AA2-976E-66797F1A03DF}" srcOrd="1" destOrd="0" parTransId="{FC3E6AE8-0C16-424C-AFD1-7EA34FB0498D}" sibTransId="{377F1E98-903D-4768-B027-8C2A7E50F728}"/>
    <dgm:cxn modelId="{D0A5380D-72B2-4288-A6DD-8F07136FD00A}" type="presOf" srcId="{A29C9F7D-EA21-41C8-BD8C-2DEF336CE2E7}" destId="{636F962D-A9F7-4C0B-8EA5-D25CF1FF1CF9}" srcOrd="0" destOrd="0" presId="urn:microsoft.com/office/officeart/2005/8/layout/list1"/>
    <dgm:cxn modelId="{F03F6E8D-2CDC-4EF3-8195-5546FAEC49CD}" type="presOf" srcId="{8432279C-C073-41B3-B49D-B89971326049}" destId="{CB383053-90B9-4AE7-8DF7-1ABDEFA55D0D}" srcOrd="1" destOrd="0" presId="urn:microsoft.com/office/officeart/2005/8/layout/list1"/>
    <dgm:cxn modelId="{96AD11F6-FC26-4E95-B80F-B42D423F859B}" type="presOf" srcId="{8432279C-C073-41B3-B49D-B89971326049}" destId="{E75756FA-A5A0-4FE5-BA63-8425AE9A3A67}" srcOrd="0" destOrd="0" presId="urn:microsoft.com/office/officeart/2005/8/layout/list1"/>
    <dgm:cxn modelId="{71C23B7B-B0F3-4765-B069-726FB5E1DA9B}" type="presOf" srcId="{A89AB916-999E-498E-95CA-8B385ECA6FCA}" destId="{5A0CF0B3-0184-4973-A3E1-BAE96B757E72}" srcOrd="0" destOrd="0" presId="urn:microsoft.com/office/officeart/2005/8/layout/list1"/>
    <dgm:cxn modelId="{5B3C5F72-92EC-4C05-A16D-36A14329B55A}" srcId="{1C71FE13-628E-43CF-8EA3-C874F81A7B92}" destId="{8432279C-C073-41B3-B49D-B89971326049}" srcOrd="0" destOrd="0" parTransId="{C5F49DBF-2A8F-4688-946B-026F97F7CFCD}" sibTransId="{C455FF5E-B17F-44B1-B76B-5CFF312F2E10}"/>
    <dgm:cxn modelId="{C17AECB7-5F85-41BF-946B-1955B3225149}" type="presOf" srcId="{1C71FE13-628E-43CF-8EA3-C874F81A7B92}" destId="{E2030AA3-CEB3-4CB6-A62B-BD4463FB393F}" srcOrd="0" destOrd="0" presId="urn:microsoft.com/office/officeart/2005/8/layout/list1"/>
    <dgm:cxn modelId="{2D0BF7C5-7C6B-482F-96C5-E59DCEEEC163}" type="presParOf" srcId="{E2030AA3-CEB3-4CB6-A62B-BD4463FB393F}" destId="{EBEE02EF-064E-42CE-B15B-C41A208856A8}" srcOrd="0" destOrd="0" presId="urn:microsoft.com/office/officeart/2005/8/layout/list1"/>
    <dgm:cxn modelId="{9F131842-6CAA-41F9-B1AF-30C233BD7FC0}" type="presParOf" srcId="{EBEE02EF-064E-42CE-B15B-C41A208856A8}" destId="{E75756FA-A5A0-4FE5-BA63-8425AE9A3A67}" srcOrd="0" destOrd="0" presId="urn:microsoft.com/office/officeart/2005/8/layout/list1"/>
    <dgm:cxn modelId="{6221CD2B-169E-428A-9AC7-FCDB8197786D}" type="presParOf" srcId="{EBEE02EF-064E-42CE-B15B-C41A208856A8}" destId="{CB383053-90B9-4AE7-8DF7-1ABDEFA55D0D}" srcOrd="1" destOrd="0" presId="urn:microsoft.com/office/officeart/2005/8/layout/list1"/>
    <dgm:cxn modelId="{CB789172-7814-4168-8BB5-AB132489908A}" type="presParOf" srcId="{E2030AA3-CEB3-4CB6-A62B-BD4463FB393F}" destId="{94EE1BDD-E324-413B-A275-DD534AE1AA64}" srcOrd="1" destOrd="0" presId="urn:microsoft.com/office/officeart/2005/8/layout/list1"/>
    <dgm:cxn modelId="{69A4376F-9F5D-414A-B54D-D977D8D4FEB0}" type="presParOf" srcId="{E2030AA3-CEB3-4CB6-A62B-BD4463FB393F}" destId="{073E3457-215E-41A8-9D68-C011EB3A4E98}" srcOrd="2" destOrd="0" presId="urn:microsoft.com/office/officeart/2005/8/layout/list1"/>
    <dgm:cxn modelId="{2B5482FD-7BC8-42E0-B344-1B4D508F6EB3}" type="presParOf" srcId="{E2030AA3-CEB3-4CB6-A62B-BD4463FB393F}" destId="{A4596413-B0D1-42B7-80DC-B2F00A170010}" srcOrd="3" destOrd="0" presId="urn:microsoft.com/office/officeart/2005/8/layout/list1"/>
    <dgm:cxn modelId="{0705AC30-301A-4E6A-8AE9-BEAFBE488056}" type="presParOf" srcId="{E2030AA3-CEB3-4CB6-A62B-BD4463FB393F}" destId="{5B0F1523-FD3B-40DB-96ED-A3927717EE31}" srcOrd="4" destOrd="0" presId="urn:microsoft.com/office/officeart/2005/8/layout/list1"/>
    <dgm:cxn modelId="{9BC1A3CD-7089-4A0B-B791-AC47AA685446}" type="presParOf" srcId="{5B0F1523-FD3B-40DB-96ED-A3927717EE31}" destId="{3BE74FAF-8D2E-4371-ADBA-511E010D6A79}" srcOrd="0" destOrd="0" presId="urn:microsoft.com/office/officeart/2005/8/layout/list1"/>
    <dgm:cxn modelId="{5CE81107-A550-461E-9F69-41BD94B2A220}" type="presParOf" srcId="{5B0F1523-FD3B-40DB-96ED-A3927717EE31}" destId="{3073376A-D381-497B-AA19-C365B2C8051C}" srcOrd="1" destOrd="0" presId="urn:microsoft.com/office/officeart/2005/8/layout/list1"/>
    <dgm:cxn modelId="{6E2AF79F-F5D9-4E05-BDE9-EFED935829A8}" type="presParOf" srcId="{E2030AA3-CEB3-4CB6-A62B-BD4463FB393F}" destId="{3C30C3C1-2851-4015-8B4C-BC048A45D39A}" srcOrd="5" destOrd="0" presId="urn:microsoft.com/office/officeart/2005/8/layout/list1"/>
    <dgm:cxn modelId="{01CF114D-D472-4414-A4D7-D5ECEEEE1BB6}" type="presParOf" srcId="{E2030AA3-CEB3-4CB6-A62B-BD4463FB393F}" destId="{8766E096-1C7B-41D3-B815-20512B525EA3}" srcOrd="6" destOrd="0" presId="urn:microsoft.com/office/officeart/2005/8/layout/list1"/>
    <dgm:cxn modelId="{1694EA4C-4C50-4FE4-A6AB-0A6C8F986AC3}" type="presParOf" srcId="{E2030AA3-CEB3-4CB6-A62B-BD4463FB393F}" destId="{31A13E92-EA23-4F82-BE86-F347DCEEE9AF}" srcOrd="7" destOrd="0" presId="urn:microsoft.com/office/officeart/2005/8/layout/list1"/>
    <dgm:cxn modelId="{5EA8903C-ED11-4D31-AF68-7BB262823B4C}" type="presParOf" srcId="{E2030AA3-CEB3-4CB6-A62B-BD4463FB393F}" destId="{8AE3C24C-AE4F-4315-9766-73CFC2F47574}" srcOrd="8" destOrd="0" presId="urn:microsoft.com/office/officeart/2005/8/layout/list1"/>
    <dgm:cxn modelId="{D22562B8-CB76-4D75-A15B-4F0A9709F9EF}" type="presParOf" srcId="{8AE3C24C-AE4F-4315-9766-73CFC2F47574}" destId="{5A0CF0B3-0184-4973-A3E1-BAE96B757E72}" srcOrd="0" destOrd="0" presId="urn:microsoft.com/office/officeart/2005/8/layout/list1"/>
    <dgm:cxn modelId="{06B1694A-0C3E-4A9E-B9F5-BA1A0C27BFF8}" type="presParOf" srcId="{8AE3C24C-AE4F-4315-9766-73CFC2F47574}" destId="{507AA2FF-85BD-459F-9559-1C6AA09028DF}" srcOrd="1" destOrd="0" presId="urn:microsoft.com/office/officeart/2005/8/layout/list1"/>
    <dgm:cxn modelId="{224C90E8-5AFC-42D1-B63A-68E4BDD5554F}" type="presParOf" srcId="{E2030AA3-CEB3-4CB6-A62B-BD4463FB393F}" destId="{4B0D3315-223B-4807-8109-0C3C4FA2E05E}" srcOrd="9" destOrd="0" presId="urn:microsoft.com/office/officeart/2005/8/layout/list1"/>
    <dgm:cxn modelId="{B60DC1D0-E63A-4A56-9ECE-6CEBA40E3ED7}" type="presParOf" srcId="{E2030AA3-CEB3-4CB6-A62B-BD4463FB393F}" destId="{3BF93F7F-E797-470A-A0E9-AE35E97A7A86}" srcOrd="10" destOrd="0" presId="urn:microsoft.com/office/officeart/2005/8/layout/list1"/>
    <dgm:cxn modelId="{1FB284DD-420F-41B1-A1F6-1D19DCB86100}" type="presParOf" srcId="{E2030AA3-CEB3-4CB6-A62B-BD4463FB393F}" destId="{6CAA3801-9CAF-4400-966A-57F05D56A5C4}" srcOrd="11" destOrd="0" presId="urn:microsoft.com/office/officeart/2005/8/layout/list1"/>
    <dgm:cxn modelId="{DD70229C-CC67-41F5-AD6E-07B056BA0205}" type="presParOf" srcId="{E2030AA3-CEB3-4CB6-A62B-BD4463FB393F}" destId="{720362B3-41BA-4EBB-BF5E-EDB91B6EA205}" srcOrd="12" destOrd="0" presId="urn:microsoft.com/office/officeart/2005/8/layout/list1"/>
    <dgm:cxn modelId="{BB74C9C8-15E5-42A5-AC24-34394CC01A77}" type="presParOf" srcId="{720362B3-41BA-4EBB-BF5E-EDB91B6EA205}" destId="{636F962D-A9F7-4C0B-8EA5-D25CF1FF1CF9}" srcOrd="0" destOrd="0" presId="urn:microsoft.com/office/officeart/2005/8/layout/list1"/>
    <dgm:cxn modelId="{BD7B8DDD-93B1-453A-B4EC-AE71960ED678}" type="presParOf" srcId="{720362B3-41BA-4EBB-BF5E-EDB91B6EA205}" destId="{850FEB19-4E81-42F9-A5B3-8E21DA13944F}" srcOrd="1" destOrd="0" presId="urn:microsoft.com/office/officeart/2005/8/layout/list1"/>
    <dgm:cxn modelId="{EE62A28F-2A60-4E86-9432-0F630AB6A047}" type="presParOf" srcId="{E2030AA3-CEB3-4CB6-A62B-BD4463FB393F}" destId="{E79E2BB9-C975-49E1-BD6E-2EE5D631D2C1}" srcOrd="13" destOrd="0" presId="urn:microsoft.com/office/officeart/2005/8/layout/list1"/>
    <dgm:cxn modelId="{B5B761E8-055E-4C90-8233-AE666EBFBDB1}" type="presParOf" srcId="{E2030AA3-CEB3-4CB6-A62B-BD4463FB393F}" destId="{A807D95A-B615-4BFC-8914-05DEA2BFC863}" srcOrd="14" destOrd="0" presId="urn:microsoft.com/office/officeart/2005/8/layout/list1"/>
  </dgm:cxnLst>
  <dgm:bg/>
  <dgm:whole/>
</dgm:dataModel>
</file>

<file path=ppt/diagrams/data5.xml><?xml version="1.0" encoding="utf-8"?>
<dgm:dataModel xmlns:dgm="http://schemas.openxmlformats.org/drawingml/2006/diagram" xmlns:a="http://schemas.openxmlformats.org/drawingml/2006/main">
  <dgm:ptLst>
    <dgm:pt modelId="{D4091AAA-3361-4D79-81DA-12DB32EC3AF3}" type="doc">
      <dgm:prSet loTypeId="urn:microsoft.com/office/officeart/2005/8/layout/vList5" loCatId="list" qsTypeId="urn:microsoft.com/office/officeart/2005/8/quickstyle/simple1" qsCatId="simple" csTypeId="urn:microsoft.com/office/officeart/2005/8/colors/accent2_5" csCatId="accent2" phldr="1"/>
      <dgm:spPr/>
      <dgm:t>
        <a:bodyPr/>
        <a:lstStyle/>
        <a:p>
          <a:endParaRPr lang="en-US"/>
        </a:p>
      </dgm:t>
    </dgm:pt>
    <dgm:pt modelId="{DF10158E-71C9-4CCF-942D-1D8A2965E944}">
      <dgm:prSet phldrT="[Text]" custT="1"/>
      <dgm:spPr/>
      <dgm:t>
        <a:bodyPr/>
        <a:lstStyle/>
        <a:p>
          <a:r>
            <a:rPr lang="en-US" sz="2400" b="1" dirty="0" smtClean="0">
              <a:solidFill>
                <a:schemeClr val="tx1"/>
              </a:solidFill>
              <a:latin typeface="Arial Narrow" pitchFamily="34" charset="0"/>
            </a:rPr>
            <a:t>Office of Environmental Services</a:t>
          </a:r>
        </a:p>
      </dgm:t>
    </dgm:pt>
    <dgm:pt modelId="{30DBD8C0-104F-4C98-B0B2-B8A787A9B72C}" type="parTrans" cxnId="{67B0F536-0EE5-4105-9F97-5D89F2C7C602}">
      <dgm:prSet/>
      <dgm:spPr/>
      <dgm:t>
        <a:bodyPr/>
        <a:lstStyle/>
        <a:p>
          <a:endParaRPr lang="en-US">
            <a:latin typeface="Arial Narrow" pitchFamily="34" charset="0"/>
          </a:endParaRPr>
        </a:p>
      </dgm:t>
    </dgm:pt>
    <dgm:pt modelId="{70191B12-CD97-42E1-A681-9C93AFCDAC59}" type="sibTrans" cxnId="{67B0F536-0EE5-4105-9F97-5D89F2C7C602}">
      <dgm:prSet/>
      <dgm:spPr/>
      <dgm:t>
        <a:bodyPr/>
        <a:lstStyle/>
        <a:p>
          <a:endParaRPr lang="en-US">
            <a:latin typeface="Arial Narrow" pitchFamily="34" charset="0"/>
          </a:endParaRPr>
        </a:p>
      </dgm:t>
    </dgm:pt>
    <dgm:pt modelId="{6A7BD8F8-BD4B-4A68-B136-86EEF41D78BF}">
      <dgm:prSet phldrT="[Text]" custT="1"/>
      <dgm:spPr/>
      <dgm:t>
        <a:bodyPr/>
        <a:lstStyle/>
        <a:p>
          <a:r>
            <a:rPr lang="en-US" sz="2400" b="1" dirty="0" smtClean="0">
              <a:solidFill>
                <a:schemeClr val="tx1"/>
              </a:solidFill>
              <a:latin typeface="Arial Narrow" pitchFamily="34" charset="0"/>
            </a:rPr>
            <a:t>Air Permits Division</a:t>
          </a:r>
          <a:endParaRPr lang="en-US" sz="2400" b="1" dirty="0">
            <a:solidFill>
              <a:schemeClr val="tx1"/>
            </a:solidFill>
            <a:latin typeface="Arial Narrow" pitchFamily="34" charset="0"/>
          </a:endParaRPr>
        </a:p>
      </dgm:t>
    </dgm:pt>
    <dgm:pt modelId="{6B7CC91C-509A-4D64-8C87-F5075C7EA323}" type="parTrans" cxnId="{A425E392-2411-4E20-8ACD-462F4B7ACE94}">
      <dgm:prSet/>
      <dgm:spPr/>
      <dgm:t>
        <a:bodyPr/>
        <a:lstStyle/>
        <a:p>
          <a:endParaRPr lang="en-US">
            <a:latin typeface="Arial Narrow" pitchFamily="34" charset="0"/>
          </a:endParaRPr>
        </a:p>
      </dgm:t>
    </dgm:pt>
    <dgm:pt modelId="{7E80C29D-7339-429F-948C-4A4B4801D53F}" type="sibTrans" cxnId="{A425E392-2411-4E20-8ACD-462F4B7ACE94}">
      <dgm:prSet/>
      <dgm:spPr/>
      <dgm:t>
        <a:bodyPr/>
        <a:lstStyle/>
        <a:p>
          <a:endParaRPr lang="en-US">
            <a:latin typeface="Arial Narrow" pitchFamily="34" charset="0"/>
          </a:endParaRPr>
        </a:p>
      </dgm:t>
    </dgm:pt>
    <dgm:pt modelId="{7326812C-5254-4C59-B2DB-AB8458AF89A6}">
      <dgm:prSet phldrT="[Text]" custT="1"/>
      <dgm:spPr/>
      <dgm:t>
        <a:bodyPr/>
        <a:lstStyle/>
        <a:p>
          <a:r>
            <a:rPr lang="en-US" sz="2000" dirty="0" smtClean="0">
              <a:latin typeface="Arial Narrow" pitchFamily="34" charset="0"/>
            </a:rPr>
            <a:t>Writes and Issues </a:t>
          </a:r>
          <a:r>
            <a:rPr lang="en-US" sz="2000" b="1" dirty="0" smtClean="0">
              <a:latin typeface="Arial Narrow" pitchFamily="34" charset="0"/>
            </a:rPr>
            <a:t>Air </a:t>
          </a:r>
          <a:r>
            <a:rPr lang="en-US" sz="2000" dirty="0" smtClean="0">
              <a:latin typeface="Arial Narrow" pitchFamily="34" charset="0"/>
            </a:rPr>
            <a:t>permits </a:t>
          </a:r>
          <a:endParaRPr lang="en-US" sz="2000" dirty="0">
            <a:latin typeface="Arial Narrow" pitchFamily="34" charset="0"/>
          </a:endParaRPr>
        </a:p>
      </dgm:t>
    </dgm:pt>
    <dgm:pt modelId="{BC772D62-D258-4E0D-99C5-E4E31D12B2F8}" type="parTrans" cxnId="{E9CC7946-4A3C-4D2A-AD3A-05086D61DDE2}">
      <dgm:prSet/>
      <dgm:spPr/>
      <dgm:t>
        <a:bodyPr/>
        <a:lstStyle/>
        <a:p>
          <a:endParaRPr lang="en-US">
            <a:latin typeface="Arial Narrow" pitchFamily="34" charset="0"/>
          </a:endParaRPr>
        </a:p>
      </dgm:t>
    </dgm:pt>
    <dgm:pt modelId="{3C871DFD-534B-4FA1-A160-636954F62D9A}" type="sibTrans" cxnId="{E9CC7946-4A3C-4D2A-AD3A-05086D61DDE2}">
      <dgm:prSet/>
      <dgm:spPr/>
      <dgm:t>
        <a:bodyPr/>
        <a:lstStyle/>
        <a:p>
          <a:endParaRPr lang="en-US">
            <a:latin typeface="Arial Narrow" pitchFamily="34" charset="0"/>
          </a:endParaRPr>
        </a:p>
      </dgm:t>
    </dgm:pt>
    <dgm:pt modelId="{AE4DC7FF-8987-40EA-96F4-07F707ABFB1F}">
      <dgm:prSet phldrT="[Text]" custT="1"/>
      <dgm:spPr/>
      <dgm:t>
        <a:bodyPr/>
        <a:lstStyle/>
        <a:p>
          <a:r>
            <a:rPr lang="en-US" sz="2400" b="1" dirty="0" smtClean="0">
              <a:solidFill>
                <a:schemeClr val="tx1"/>
              </a:solidFill>
              <a:latin typeface="Arial Narrow" pitchFamily="34" charset="0"/>
            </a:rPr>
            <a:t>Petrochem </a:t>
          </a:r>
        </a:p>
      </dgm:t>
    </dgm:pt>
    <dgm:pt modelId="{ADCB4A5E-B40F-4C35-BB29-91E7CC53C075}" type="parTrans" cxnId="{680C000F-6EB4-4333-981F-413CA69A12BD}">
      <dgm:prSet/>
      <dgm:spPr/>
      <dgm:t>
        <a:bodyPr/>
        <a:lstStyle/>
        <a:p>
          <a:endParaRPr lang="en-US">
            <a:latin typeface="Arial Narrow" pitchFamily="34" charset="0"/>
          </a:endParaRPr>
        </a:p>
      </dgm:t>
    </dgm:pt>
    <dgm:pt modelId="{A7835258-5D32-4227-9B5B-6D27E97345D5}" type="sibTrans" cxnId="{680C000F-6EB4-4333-981F-413CA69A12BD}">
      <dgm:prSet/>
      <dgm:spPr/>
      <dgm:t>
        <a:bodyPr/>
        <a:lstStyle/>
        <a:p>
          <a:endParaRPr lang="en-US">
            <a:latin typeface="Arial Narrow" pitchFamily="34" charset="0"/>
          </a:endParaRPr>
        </a:p>
      </dgm:t>
    </dgm:pt>
    <dgm:pt modelId="{23471ACA-A1A2-4CD7-9471-6EF7B9B7264A}">
      <dgm:prSet phldrT="[Text]" custT="1"/>
      <dgm:spPr/>
      <dgm:t>
        <a:bodyPr/>
        <a:lstStyle/>
        <a:p>
          <a:r>
            <a:rPr lang="en-US" sz="2000" dirty="0" smtClean="0">
              <a:latin typeface="Arial Narrow" pitchFamily="34" charset="0"/>
            </a:rPr>
            <a:t>Writes air permits for </a:t>
          </a:r>
          <a:r>
            <a:rPr lang="en-US" sz="2000" b="1" dirty="0" smtClean="0">
              <a:solidFill>
                <a:schemeClr val="tx1"/>
              </a:solidFill>
              <a:latin typeface="Arial Narrow" pitchFamily="34" charset="0"/>
            </a:rPr>
            <a:t>petroleum facilities, chemical manufacturing facilities, and oil and gas production facilities</a:t>
          </a:r>
          <a:endParaRPr lang="en-US" sz="2000" b="1" dirty="0">
            <a:latin typeface="Arial Narrow" pitchFamily="34" charset="0"/>
          </a:endParaRPr>
        </a:p>
      </dgm:t>
    </dgm:pt>
    <dgm:pt modelId="{758455B2-66EA-4BCB-ACA2-8C9AE0B293D7}" type="parTrans" cxnId="{DCA97AD1-6998-4611-B5F4-1D5E4B06F948}">
      <dgm:prSet/>
      <dgm:spPr/>
      <dgm:t>
        <a:bodyPr/>
        <a:lstStyle/>
        <a:p>
          <a:endParaRPr lang="en-US">
            <a:latin typeface="Arial Narrow" pitchFamily="34" charset="0"/>
          </a:endParaRPr>
        </a:p>
      </dgm:t>
    </dgm:pt>
    <dgm:pt modelId="{9483D9DE-C97D-4574-87BD-1C5B7DEB749D}" type="sibTrans" cxnId="{DCA97AD1-6998-4611-B5F4-1D5E4B06F948}">
      <dgm:prSet/>
      <dgm:spPr/>
      <dgm:t>
        <a:bodyPr/>
        <a:lstStyle/>
        <a:p>
          <a:endParaRPr lang="en-US">
            <a:latin typeface="Arial Narrow" pitchFamily="34" charset="0"/>
          </a:endParaRPr>
        </a:p>
      </dgm:t>
    </dgm:pt>
    <dgm:pt modelId="{D59263CF-E301-456F-AEC3-92A0D4492DE2}">
      <dgm:prSet phldrT="[Text]" custT="1"/>
      <dgm:spPr/>
      <dgm:t>
        <a:bodyPr/>
        <a:lstStyle/>
        <a:p>
          <a:r>
            <a:rPr lang="en-US" sz="2400" b="1" dirty="0" smtClean="0">
              <a:solidFill>
                <a:schemeClr val="tx1"/>
              </a:solidFill>
              <a:latin typeface="Arial Narrow" pitchFamily="34" charset="0"/>
            </a:rPr>
            <a:t>Manufacturing </a:t>
          </a:r>
          <a:r>
            <a:rPr lang="en-US" sz="2400" b="1" dirty="0" smtClean="0">
              <a:latin typeface="Arial Narrow" pitchFamily="34" charset="0"/>
            </a:rPr>
            <a:t>       </a:t>
          </a:r>
        </a:p>
      </dgm:t>
    </dgm:pt>
    <dgm:pt modelId="{6441C30F-FD71-448C-8241-78742EC44DAA}" type="parTrans" cxnId="{D108F173-1332-4952-8AE9-7E000729E7D0}">
      <dgm:prSet/>
      <dgm:spPr/>
      <dgm:t>
        <a:bodyPr/>
        <a:lstStyle/>
        <a:p>
          <a:endParaRPr lang="en-US">
            <a:latin typeface="Arial Narrow" pitchFamily="34" charset="0"/>
          </a:endParaRPr>
        </a:p>
      </dgm:t>
    </dgm:pt>
    <dgm:pt modelId="{6ECB24B0-ED1F-444A-A7C0-FECC47910EAD}" type="sibTrans" cxnId="{D108F173-1332-4952-8AE9-7E000729E7D0}">
      <dgm:prSet/>
      <dgm:spPr/>
      <dgm:t>
        <a:bodyPr/>
        <a:lstStyle/>
        <a:p>
          <a:endParaRPr lang="en-US">
            <a:latin typeface="Arial Narrow" pitchFamily="34" charset="0"/>
          </a:endParaRPr>
        </a:p>
      </dgm:t>
    </dgm:pt>
    <dgm:pt modelId="{4DE84194-4AE8-477C-ABA0-42E96C00EFBF}">
      <dgm:prSet phldrT="[Text]" custT="1"/>
      <dgm:spPr/>
      <dgm:t>
        <a:bodyPr/>
        <a:lstStyle/>
        <a:p>
          <a:r>
            <a:rPr lang="en-US" sz="2000" dirty="0" smtClean="0">
              <a:latin typeface="Arial Narrow" pitchFamily="34" charset="0"/>
            </a:rPr>
            <a:t>Writes air permits for </a:t>
          </a:r>
          <a:r>
            <a:rPr lang="en-US" sz="2000" b="1" dirty="0" smtClean="0">
              <a:solidFill>
                <a:schemeClr val="tx1"/>
              </a:solidFill>
              <a:latin typeface="Arial Narrow" pitchFamily="34" charset="0"/>
            </a:rPr>
            <a:t>power plants, saw mills, painting and sandblasting, asphalt plants, and miscellaneous</a:t>
          </a:r>
          <a:r>
            <a:rPr lang="en-US" sz="2000" b="1" dirty="0" smtClean="0">
              <a:latin typeface="Arial Narrow" pitchFamily="34" charset="0"/>
            </a:rPr>
            <a:t> facilities</a:t>
          </a:r>
        </a:p>
        <a:p>
          <a:r>
            <a:rPr lang="en-US" sz="1500" dirty="0" smtClean="0">
              <a:latin typeface="Arial Narrow" pitchFamily="34" charset="0"/>
            </a:rPr>
            <a:t>	</a:t>
          </a:r>
          <a:endParaRPr lang="en-US" sz="1500" dirty="0">
            <a:latin typeface="Arial Narrow" pitchFamily="34" charset="0"/>
          </a:endParaRPr>
        </a:p>
      </dgm:t>
    </dgm:pt>
    <dgm:pt modelId="{2D07829A-BC6A-4103-AA7D-6DE15BD281E0}" type="parTrans" cxnId="{5FCDE544-B993-4A3D-A637-BAA467977239}">
      <dgm:prSet/>
      <dgm:spPr/>
      <dgm:t>
        <a:bodyPr/>
        <a:lstStyle/>
        <a:p>
          <a:endParaRPr lang="en-US">
            <a:latin typeface="Arial Narrow" pitchFamily="34" charset="0"/>
          </a:endParaRPr>
        </a:p>
      </dgm:t>
    </dgm:pt>
    <dgm:pt modelId="{3D6252E9-F840-4CF9-814C-35370364F5A7}" type="sibTrans" cxnId="{5FCDE544-B993-4A3D-A637-BAA467977239}">
      <dgm:prSet/>
      <dgm:spPr/>
      <dgm:t>
        <a:bodyPr/>
        <a:lstStyle/>
        <a:p>
          <a:endParaRPr lang="en-US">
            <a:latin typeface="Arial Narrow" pitchFamily="34" charset="0"/>
          </a:endParaRPr>
        </a:p>
      </dgm:t>
    </dgm:pt>
    <dgm:pt modelId="{5C6B7183-F6CA-4765-B005-011D3D7CE020}">
      <dgm:prSet phldrT="[Text]" custT="1"/>
      <dgm:spPr/>
      <dgm:t>
        <a:bodyPr/>
        <a:lstStyle/>
        <a:p>
          <a:r>
            <a:rPr lang="en-US" sz="2000" dirty="0" smtClean="0">
              <a:latin typeface="Arial Narrow" pitchFamily="34" charset="0"/>
            </a:rPr>
            <a:t>Regulates pollution by issuing multi-media permits consistent with laws and regulations</a:t>
          </a:r>
          <a:endParaRPr lang="en-US" sz="2000" dirty="0">
            <a:latin typeface="Arial Narrow" pitchFamily="34" charset="0"/>
          </a:endParaRPr>
        </a:p>
      </dgm:t>
    </dgm:pt>
    <dgm:pt modelId="{0BE23C52-D311-4E7C-B278-91F3B75538AE}" type="sibTrans" cxnId="{56A07A30-45C1-47D0-A25D-19E49F699A2B}">
      <dgm:prSet/>
      <dgm:spPr/>
      <dgm:t>
        <a:bodyPr/>
        <a:lstStyle/>
        <a:p>
          <a:endParaRPr lang="en-US">
            <a:latin typeface="Arial Narrow" pitchFamily="34" charset="0"/>
          </a:endParaRPr>
        </a:p>
      </dgm:t>
    </dgm:pt>
    <dgm:pt modelId="{B33C8D59-852C-4DA8-93B4-770971E917C2}" type="parTrans" cxnId="{56A07A30-45C1-47D0-A25D-19E49F699A2B}">
      <dgm:prSet/>
      <dgm:spPr/>
      <dgm:t>
        <a:bodyPr/>
        <a:lstStyle/>
        <a:p>
          <a:endParaRPr lang="en-US">
            <a:latin typeface="Arial Narrow" pitchFamily="34" charset="0"/>
          </a:endParaRPr>
        </a:p>
      </dgm:t>
    </dgm:pt>
    <dgm:pt modelId="{193EEF62-5AC1-4A4A-A61B-ED7CA57924E2}">
      <dgm:prSet phldrT="[Text]" custT="1"/>
      <dgm:spPr/>
      <dgm:t>
        <a:bodyPr/>
        <a:lstStyle/>
        <a:p>
          <a:endParaRPr lang="en-US" sz="1500" dirty="0">
            <a:latin typeface="Arial Narrow" pitchFamily="34" charset="0"/>
          </a:endParaRPr>
        </a:p>
      </dgm:t>
    </dgm:pt>
    <dgm:pt modelId="{335F198A-EDD7-4682-AF73-8F3F90754D65}" type="parTrans" cxnId="{0E69024F-029C-4DEA-B6A9-75B236B40A99}">
      <dgm:prSet/>
      <dgm:spPr/>
    </dgm:pt>
    <dgm:pt modelId="{567E1E04-4799-445A-A013-79D933DC0E60}" type="sibTrans" cxnId="{0E69024F-029C-4DEA-B6A9-75B236B40A99}">
      <dgm:prSet/>
      <dgm:spPr/>
    </dgm:pt>
    <dgm:pt modelId="{2CE3A7BC-E9D6-4D2A-8EA9-29BA4B7CB77F}">
      <dgm:prSet phldrT="[Text]" custT="1"/>
      <dgm:spPr/>
      <dgm:t>
        <a:bodyPr/>
        <a:lstStyle/>
        <a:p>
          <a:endParaRPr lang="en-US" sz="2000" dirty="0">
            <a:latin typeface="Arial Narrow" pitchFamily="34" charset="0"/>
          </a:endParaRPr>
        </a:p>
      </dgm:t>
    </dgm:pt>
    <dgm:pt modelId="{9A111BEC-2301-4415-BB0C-B0621BDA2495}" type="parTrans" cxnId="{F986EB96-AEB1-4353-86DA-33115EC642C8}">
      <dgm:prSet/>
      <dgm:spPr/>
    </dgm:pt>
    <dgm:pt modelId="{29519158-7391-4D00-B3EB-A95CF727C5E7}" type="sibTrans" cxnId="{F986EB96-AEB1-4353-86DA-33115EC642C8}">
      <dgm:prSet/>
      <dgm:spPr/>
    </dgm:pt>
    <dgm:pt modelId="{8A66B7F4-9ABC-4815-B6C9-C7FC9E04638A}" type="pres">
      <dgm:prSet presAssocID="{D4091AAA-3361-4D79-81DA-12DB32EC3AF3}" presName="Name0" presStyleCnt="0">
        <dgm:presLayoutVars>
          <dgm:dir/>
          <dgm:animLvl val="lvl"/>
          <dgm:resizeHandles val="exact"/>
        </dgm:presLayoutVars>
      </dgm:prSet>
      <dgm:spPr/>
      <dgm:t>
        <a:bodyPr/>
        <a:lstStyle/>
        <a:p>
          <a:endParaRPr lang="en-US"/>
        </a:p>
      </dgm:t>
    </dgm:pt>
    <dgm:pt modelId="{A68906ED-6540-46FA-A438-62449C8F747E}" type="pres">
      <dgm:prSet presAssocID="{DF10158E-71C9-4CCF-942D-1D8A2965E944}" presName="linNode" presStyleCnt="0"/>
      <dgm:spPr/>
    </dgm:pt>
    <dgm:pt modelId="{BB7A0A5D-7E94-46BD-BC3A-F588FF83583B}" type="pres">
      <dgm:prSet presAssocID="{DF10158E-71C9-4CCF-942D-1D8A2965E944}" presName="parentText" presStyleLbl="node1" presStyleIdx="0" presStyleCnt="4">
        <dgm:presLayoutVars>
          <dgm:chMax val="1"/>
          <dgm:bulletEnabled val="1"/>
        </dgm:presLayoutVars>
      </dgm:prSet>
      <dgm:spPr/>
      <dgm:t>
        <a:bodyPr/>
        <a:lstStyle/>
        <a:p>
          <a:endParaRPr lang="en-US"/>
        </a:p>
      </dgm:t>
    </dgm:pt>
    <dgm:pt modelId="{CCBBC58F-6F52-4252-B0A0-10D1791810E6}" type="pres">
      <dgm:prSet presAssocID="{DF10158E-71C9-4CCF-942D-1D8A2965E944}" presName="descendantText" presStyleLbl="alignAccFollowNode1" presStyleIdx="0" presStyleCnt="4">
        <dgm:presLayoutVars>
          <dgm:bulletEnabled val="1"/>
        </dgm:presLayoutVars>
      </dgm:prSet>
      <dgm:spPr/>
      <dgm:t>
        <a:bodyPr/>
        <a:lstStyle/>
        <a:p>
          <a:endParaRPr lang="en-US"/>
        </a:p>
      </dgm:t>
    </dgm:pt>
    <dgm:pt modelId="{AE5DDB75-2F5C-4D08-84CA-0F166C8577FD}" type="pres">
      <dgm:prSet presAssocID="{70191B12-CD97-42E1-A681-9C93AFCDAC59}" presName="sp" presStyleCnt="0"/>
      <dgm:spPr/>
    </dgm:pt>
    <dgm:pt modelId="{57F745B9-264D-41DD-9AFC-C581B18F5627}" type="pres">
      <dgm:prSet presAssocID="{6A7BD8F8-BD4B-4A68-B136-86EEF41D78BF}" presName="linNode" presStyleCnt="0"/>
      <dgm:spPr/>
    </dgm:pt>
    <dgm:pt modelId="{FDC75683-A71D-4C50-A35E-E2D7D8098EF2}" type="pres">
      <dgm:prSet presAssocID="{6A7BD8F8-BD4B-4A68-B136-86EEF41D78BF}" presName="parentText" presStyleLbl="node1" presStyleIdx="1" presStyleCnt="4" custLinFactNeighborX="-2790" custLinFactNeighborY="3754">
        <dgm:presLayoutVars>
          <dgm:chMax val="1"/>
          <dgm:bulletEnabled val="1"/>
        </dgm:presLayoutVars>
      </dgm:prSet>
      <dgm:spPr/>
      <dgm:t>
        <a:bodyPr/>
        <a:lstStyle/>
        <a:p>
          <a:endParaRPr lang="en-US"/>
        </a:p>
      </dgm:t>
    </dgm:pt>
    <dgm:pt modelId="{AC10794F-D38D-4B67-8236-5A4F82E8CB74}" type="pres">
      <dgm:prSet presAssocID="{6A7BD8F8-BD4B-4A68-B136-86EEF41D78BF}" presName="descendantText" presStyleLbl="alignAccFollowNode1" presStyleIdx="1" presStyleCnt="4" custLinFactNeighborX="2480">
        <dgm:presLayoutVars>
          <dgm:bulletEnabled val="1"/>
        </dgm:presLayoutVars>
      </dgm:prSet>
      <dgm:spPr/>
      <dgm:t>
        <a:bodyPr/>
        <a:lstStyle/>
        <a:p>
          <a:endParaRPr lang="en-US"/>
        </a:p>
      </dgm:t>
    </dgm:pt>
    <dgm:pt modelId="{85106A32-8AC3-4EBF-ADD4-56B214C22CDD}" type="pres">
      <dgm:prSet presAssocID="{7E80C29D-7339-429F-948C-4A4B4801D53F}" presName="sp" presStyleCnt="0"/>
      <dgm:spPr/>
    </dgm:pt>
    <dgm:pt modelId="{C3B5BA4A-D130-455F-AEE0-C48A89D1E3A1}" type="pres">
      <dgm:prSet presAssocID="{AE4DC7FF-8987-40EA-96F4-07F707ABFB1F}" presName="linNode" presStyleCnt="0"/>
      <dgm:spPr/>
    </dgm:pt>
    <dgm:pt modelId="{E983AC53-89C6-4AFE-805F-AB48236CD92D}" type="pres">
      <dgm:prSet presAssocID="{AE4DC7FF-8987-40EA-96F4-07F707ABFB1F}" presName="parentText" presStyleLbl="node1" presStyleIdx="2" presStyleCnt="4">
        <dgm:presLayoutVars>
          <dgm:chMax val="1"/>
          <dgm:bulletEnabled val="1"/>
        </dgm:presLayoutVars>
      </dgm:prSet>
      <dgm:spPr/>
      <dgm:t>
        <a:bodyPr/>
        <a:lstStyle/>
        <a:p>
          <a:endParaRPr lang="en-US"/>
        </a:p>
      </dgm:t>
    </dgm:pt>
    <dgm:pt modelId="{11C99BDF-3CD8-4F40-96B4-B6115683F906}" type="pres">
      <dgm:prSet presAssocID="{AE4DC7FF-8987-40EA-96F4-07F707ABFB1F}" presName="descendantText" presStyleLbl="alignAccFollowNode1" presStyleIdx="2" presStyleCnt="4">
        <dgm:presLayoutVars>
          <dgm:bulletEnabled val="1"/>
        </dgm:presLayoutVars>
      </dgm:prSet>
      <dgm:spPr/>
      <dgm:t>
        <a:bodyPr/>
        <a:lstStyle/>
        <a:p>
          <a:endParaRPr lang="en-US"/>
        </a:p>
      </dgm:t>
    </dgm:pt>
    <dgm:pt modelId="{5EE43B6E-2024-40CF-91EB-54D763592F39}" type="pres">
      <dgm:prSet presAssocID="{A7835258-5D32-4227-9B5B-6D27E97345D5}" presName="sp" presStyleCnt="0"/>
      <dgm:spPr/>
    </dgm:pt>
    <dgm:pt modelId="{9BD4CF4A-7BDD-44E7-A2BB-A3E9278861E7}" type="pres">
      <dgm:prSet presAssocID="{D59263CF-E301-456F-AEC3-92A0D4492DE2}" presName="linNode" presStyleCnt="0"/>
      <dgm:spPr/>
    </dgm:pt>
    <dgm:pt modelId="{C19D8E03-E58B-4188-9317-29115A3C9693}" type="pres">
      <dgm:prSet presAssocID="{D59263CF-E301-456F-AEC3-92A0D4492DE2}" presName="parentText" presStyleLbl="node1" presStyleIdx="3" presStyleCnt="4">
        <dgm:presLayoutVars>
          <dgm:chMax val="1"/>
          <dgm:bulletEnabled val="1"/>
        </dgm:presLayoutVars>
      </dgm:prSet>
      <dgm:spPr/>
      <dgm:t>
        <a:bodyPr/>
        <a:lstStyle/>
        <a:p>
          <a:endParaRPr lang="en-US"/>
        </a:p>
      </dgm:t>
    </dgm:pt>
    <dgm:pt modelId="{481DE2FF-309D-4ABB-91ED-C60772EF7C2D}" type="pres">
      <dgm:prSet presAssocID="{D59263CF-E301-456F-AEC3-92A0D4492DE2}" presName="descendantText" presStyleLbl="alignAccFollowNode1" presStyleIdx="3" presStyleCnt="4">
        <dgm:presLayoutVars>
          <dgm:bulletEnabled val="1"/>
        </dgm:presLayoutVars>
      </dgm:prSet>
      <dgm:spPr/>
      <dgm:t>
        <a:bodyPr/>
        <a:lstStyle/>
        <a:p>
          <a:endParaRPr lang="en-US"/>
        </a:p>
      </dgm:t>
    </dgm:pt>
  </dgm:ptLst>
  <dgm:cxnLst>
    <dgm:cxn modelId="{E931BF05-BA3E-4CB0-B38C-4C718D01316E}" type="presOf" srcId="{5C6B7183-F6CA-4765-B005-011D3D7CE020}" destId="{CCBBC58F-6F52-4252-B0A0-10D1791810E6}" srcOrd="0" destOrd="0" presId="urn:microsoft.com/office/officeart/2005/8/layout/vList5"/>
    <dgm:cxn modelId="{A425E392-2411-4E20-8ACD-462F4B7ACE94}" srcId="{D4091AAA-3361-4D79-81DA-12DB32EC3AF3}" destId="{6A7BD8F8-BD4B-4A68-B136-86EEF41D78BF}" srcOrd="1" destOrd="0" parTransId="{6B7CC91C-509A-4D64-8C87-F5075C7EA323}" sibTransId="{7E80C29D-7339-429F-948C-4A4B4801D53F}"/>
    <dgm:cxn modelId="{2C9069AD-441B-417B-92BF-7E654EE334B4}" type="presOf" srcId="{AE4DC7FF-8987-40EA-96F4-07F707ABFB1F}" destId="{E983AC53-89C6-4AFE-805F-AB48236CD92D}" srcOrd="0" destOrd="0" presId="urn:microsoft.com/office/officeart/2005/8/layout/vList5"/>
    <dgm:cxn modelId="{680C000F-6EB4-4333-981F-413CA69A12BD}" srcId="{D4091AAA-3361-4D79-81DA-12DB32EC3AF3}" destId="{AE4DC7FF-8987-40EA-96F4-07F707ABFB1F}" srcOrd="2" destOrd="0" parTransId="{ADCB4A5E-B40F-4C35-BB29-91E7CC53C075}" sibTransId="{A7835258-5D32-4227-9B5B-6D27E97345D5}"/>
    <dgm:cxn modelId="{47F9F073-B655-4A95-82C3-D1327112874D}" type="presOf" srcId="{DF10158E-71C9-4CCF-942D-1D8A2965E944}" destId="{BB7A0A5D-7E94-46BD-BC3A-F588FF83583B}" srcOrd="0" destOrd="0" presId="urn:microsoft.com/office/officeart/2005/8/layout/vList5"/>
    <dgm:cxn modelId="{BDD423CE-8388-4952-905B-61C84AC361FA}" type="presOf" srcId="{2CE3A7BC-E9D6-4D2A-8EA9-29BA4B7CB77F}" destId="{CCBBC58F-6F52-4252-B0A0-10D1791810E6}" srcOrd="0" destOrd="1" presId="urn:microsoft.com/office/officeart/2005/8/layout/vList5"/>
    <dgm:cxn modelId="{9B2D00FC-B72C-45B5-A375-EB8852239FF2}" type="presOf" srcId="{D4091AAA-3361-4D79-81DA-12DB32EC3AF3}" destId="{8A66B7F4-9ABC-4815-B6C9-C7FC9E04638A}" srcOrd="0" destOrd="0" presId="urn:microsoft.com/office/officeart/2005/8/layout/vList5"/>
    <dgm:cxn modelId="{59376F13-E8F7-4ABA-9B76-6DBD16BF5460}" type="presOf" srcId="{193EEF62-5AC1-4A4A-A61B-ED7CA57924E2}" destId="{481DE2FF-309D-4ABB-91ED-C60772EF7C2D}" srcOrd="0" destOrd="0" presId="urn:microsoft.com/office/officeart/2005/8/layout/vList5"/>
    <dgm:cxn modelId="{E0318719-CB1A-47AB-9643-37615E9DC4D9}" type="presOf" srcId="{4DE84194-4AE8-477C-ABA0-42E96C00EFBF}" destId="{481DE2FF-309D-4ABB-91ED-C60772EF7C2D}" srcOrd="0" destOrd="1" presId="urn:microsoft.com/office/officeart/2005/8/layout/vList5"/>
    <dgm:cxn modelId="{67B0F536-0EE5-4105-9F97-5D89F2C7C602}" srcId="{D4091AAA-3361-4D79-81DA-12DB32EC3AF3}" destId="{DF10158E-71C9-4CCF-942D-1D8A2965E944}" srcOrd="0" destOrd="0" parTransId="{30DBD8C0-104F-4C98-B0B2-B8A787A9B72C}" sibTransId="{70191B12-CD97-42E1-A681-9C93AFCDAC59}"/>
    <dgm:cxn modelId="{5FCDE544-B993-4A3D-A637-BAA467977239}" srcId="{D59263CF-E301-456F-AEC3-92A0D4492DE2}" destId="{4DE84194-4AE8-477C-ABA0-42E96C00EFBF}" srcOrd="1" destOrd="0" parTransId="{2D07829A-BC6A-4103-AA7D-6DE15BD281E0}" sibTransId="{3D6252E9-F840-4CF9-814C-35370364F5A7}"/>
    <dgm:cxn modelId="{D108F173-1332-4952-8AE9-7E000729E7D0}" srcId="{D4091AAA-3361-4D79-81DA-12DB32EC3AF3}" destId="{D59263CF-E301-456F-AEC3-92A0D4492DE2}" srcOrd="3" destOrd="0" parTransId="{6441C30F-FD71-448C-8241-78742EC44DAA}" sibTransId="{6ECB24B0-ED1F-444A-A7C0-FECC47910EAD}"/>
    <dgm:cxn modelId="{E9CC7946-4A3C-4D2A-AD3A-05086D61DDE2}" srcId="{6A7BD8F8-BD4B-4A68-B136-86EEF41D78BF}" destId="{7326812C-5254-4C59-B2DB-AB8458AF89A6}" srcOrd="0" destOrd="0" parTransId="{BC772D62-D258-4E0D-99C5-E4E31D12B2F8}" sibTransId="{3C871DFD-534B-4FA1-A160-636954F62D9A}"/>
    <dgm:cxn modelId="{56A07A30-45C1-47D0-A25D-19E49F699A2B}" srcId="{DF10158E-71C9-4CCF-942D-1D8A2965E944}" destId="{5C6B7183-F6CA-4765-B005-011D3D7CE020}" srcOrd="0" destOrd="0" parTransId="{B33C8D59-852C-4DA8-93B4-770971E917C2}" sibTransId="{0BE23C52-D311-4E7C-B278-91F3B75538AE}"/>
    <dgm:cxn modelId="{D4E8D2CB-7CBC-4A30-BBA0-5833B53C9D5A}" type="presOf" srcId="{D59263CF-E301-456F-AEC3-92A0D4492DE2}" destId="{C19D8E03-E58B-4188-9317-29115A3C9693}" srcOrd="0" destOrd="0" presId="urn:microsoft.com/office/officeart/2005/8/layout/vList5"/>
    <dgm:cxn modelId="{D0AC9214-9802-4207-A03D-C74B3CBB96FA}" type="presOf" srcId="{7326812C-5254-4C59-B2DB-AB8458AF89A6}" destId="{AC10794F-D38D-4B67-8236-5A4F82E8CB74}" srcOrd="0" destOrd="0" presId="urn:microsoft.com/office/officeart/2005/8/layout/vList5"/>
    <dgm:cxn modelId="{E4E9384E-090C-412E-A9F9-852ABBC03852}" type="presOf" srcId="{23471ACA-A1A2-4CD7-9471-6EF7B9B7264A}" destId="{11C99BDF-3CD8-4F40-96B4-B6115683F906}" srcOrd="0" destOrd="0" presId="urn:microsoft.com/office/officeart/2005/8/layout/vList5"/>
    <dgm:cxn modelId="{DCA97AD1-6998-4611-B5F4-1D5E4B06F948}" srcId="{AE4DC7FF-8987-40EA-96F4-07F707ABFB1F}" destId="{23471ACA-A1A2-4CD7-9471-6EF7B9B7264A}" srcOrd="0" destOrd="0" parTransId="{758455B2-66EA-4BCB-ACA2-8C9AE0B293D7}" sibTransId="{9483D9DE-C97D-4574-87BD-1C5B7DEB749D}"/>
    <dgm:cxn modelId="{0E69024F-029C-4DEA-B6A9-75B236B40A99}" srcId="{D59263CF-E301-456F-AEC3-92A0D4492DE2}" destId="{193EEF62-5AC1-4A4A-A61B-ED7CA57924E2}" srcOrd="0" destOrd="0" parTransId="{335F198A-EDD7-4682-AF73-8F3F90754D65}" sibTransId="{567E1E04-4799-445A-A013-79D933DC0E60}"/>
    <dgm:cxn modelId="{F986EB96-AEB1-4353-86DA-33115EC642C8}" srcId="{DF10158E-71C9-4CCF-942D-1D8A2965E944}" destId="{2CE3A7BC-E9D6-4D2A-8EA9-29BA4B7CB77F}" srcOrd="1" destOrd="0" parTransId="{9A111BEC-2301-4415-BB0C-B0621BDA2495}" sibTransId="{29519158-7391-4D00-B3EB-A95CF727C5E7}"/>
    <dgm:cxn modelId="{B2E21277-FD72-4227-B00B-CB025C7A6153}" type="presOf" srcId="{6A7BD8F8-BD4B-4A68-B136-86EEF41D78BF}" destId="{FDC75683-A71D-4C50-A35E-E2D7D8098EF2}" srcOrd="0" destOrd="0" presId="urn:microsoft.com/office/officeart/2005/8/layout/vList5"/>
    <dgm:cxn modelId="{CB4F3FE7-170A-4BCA-80A5-E836767379B1}" type="presParOf" srcId="{8A66B7F4-9ABC-4815-B6C9-C7FC9E04638A}" destId="{A68906ED-6540-46FA-A438-62449C8F747E}" srcOrd="0" destOrd="0" presId="urn:microsoft.com/office/officeart/2005/8/layout/vList5"/>
    <dgm:cxn modelId="{52C5024A-23BA-479D-BB0B-0548DA9A03C4}" type="presParOf" srcId="{A68906ED-6540-46FA-A438-62449C8F747E}" destId="{BB7A0A5D-7E94-46BD-BC3A-F588FF83583B}" srcOrd="0" destOrd="0" presId="urn:microsoft.com/office/officeart/2005/8/layout/vList5"/>
    <dgm:cxn modelId="{8443AB56-6AB0-401F-B74C-EFAC47CD2C0A}" type="presParOf" srcId="{A68906ED-6540-46FA-A438-62449C8F747E}" destId="{CCBBC58F-6F52-4252-B0A0-10D1791810E6}" srcOrd="1" destOrd="0" presId="urn:microsoft.com/office/officeart/2005/8/layout/vList5"/>
    <dgm:cxn modelId="{83F4924A-CF70-48BE-A1B6-488476D98ECD}" type="presParOf" srcId="{8A66B7F4-9ABC-4815-B6C9-C7FC9E04638A}" destId="{AE5DDB75-2F5C-4D08-84CA-0F166C8577FD}" srcOrd="1" destOrd="0" presId="urn:microsoft.com/office/officeart/2005/8/layout/vList5"/>
    <dgm:cxn modelId="{903CF1C7-B7DB-41A8-976B-5CD8AD4F2ED0}" type="presParOf" srcId="{8A66B7F4-9ABC-4815-B6C9-C7FC9E04638A}" destId="{57F745B9-264D-41DD-9AFC-C581B18F5627}" srcOrd="2" destOrd="0" presId="urn:microsoft.com/office/officeart/2005/8/layout/vList5"/>
    <dgm:cxn modelId="{256E5490-1836-4163-BC79-AFB470DD78FF}" type="presParOf" srcId="{57F745B9-264D-41DD-9AFC-C581B18F5627}" destId="{FDC75683-A71D-4C50-A35E-E2D7D8098EF2}" srcOrd="0" destOrd="0" presId="urn:microsoft.com/office/officeart/2005/8/layout/vList5"/>
    <dgm:cxn modelId="{4AAA642D-85B7-4267-815E-AB5C0B82BD62}" type="presParOf" srcId="{57F745B9-264D-41DD-9AFC-C581B18F5627}" destId="{AC10794F-D38D-4B67-8236-5A4F82E8CB74}" srcOrd="1" destOrd="0" presId="urn:microsoft.com/office/officeart/2005/8/layout/vList5"/>
    <dgm:cxn modelId="{4D0F11D1-3253-4F28-8648-F8CF017C73BC}" type="presParOf" srcId="{8A66B7F4-9ABC-4815-B6C9-C7FC9E04638A}" destId="{85106A32-8AC3-4EBF-ADD4-56B214C22CDD}" srcOrd="3" destOrd="0" presId="urn:microsoft.com/office/officeart/2005/8/layout/vList5"/>
    <dgm:cxn modelId="{53CBD495-7768-4396-8C01-3A5B28987A09}" type="presParOf" srcId="{8A66B7F4-9ABC-4815-B6C9-C7FC9E04638A}" destId="{C3B5BA4A-D130-455F-AEE0-C48A89D1E3A1}" srcOrd="4" destOrd="0" presId="urn:microsoft.com/office/officeart/2005/8/layout/vList5"/>
    <dgm:cxn modelId="{FD49B58D-5112-498B-BD14-17819FA8DFB6}" type="presParOf" srcId="{C3B5BA4A-D130-455F-AEE0-C48A89D1E3A1}" destId="{E983AC53-89C6-4AFE-805F-AB48236CD92D}" srcOrd="0" destOrd="0" presId="urn:microsoft.com/office/officeart/2005/8/layout/vList5"/>
    <dgm:cxn modelId="{AEB3B20E-8EBC-409A-97D2-E7138822E1F0}" type="presParOf" srcId="{C3B5BA4A-D130-455F-AEE0-C48A89D1E3A1}" destId="{11C99BDF-3CD8-4F40-96B4-B6115683F906}" srcOrd="1" destOrd="0" presId="urn:microsoft.com/office/officeart/2005/8/layout/vList5"/>
    <dgm:cxn modelId="{2DD7D6EF-E743-4984-91C0-F76BD44FE263}" type="presParOf" srcId="{8A66B7F4-9ABC-4815-B6C9-C7FC9E04638A}" destId="{5EE43B6E-2024-40CF-91EB-54D763592F39}" srcOrd="5" destOrd="0" presId="urn:microsoft.com/office/officeart/2005/8/layout/vList5"/>
    <dgm:cxn modelId="{A39EC8D3-4A2E-422A-AE30-3599642748B7}" type="presParOf" srcId="{8A66B7F4-9ABC-4815-B6C9-C7FC9E04638A}" destId="{9BD4CF4A-7BDD-44E7-A2BB-A3E9278861E7}" srcOrd="6" destOrd="0" presId="urn:microsoft.com/office/officeart/2005/8/layout/vList5"/>
    <dgm:cxn modelId="{E760970F-9398-4AFB-9BC7-071C79949464}" type="presParOf" srcId="{9BD4CF4A-7BDD-44E7-A2BB-A3E9278861E7}" destId="{C19D8E03-E58B-4188-9317-29115A3C9693}" srcOrd="0" destOrd="0" presId="urn:microsoft.com/office/officeart/2005/8/layout/vList5"/>
    <dgm:cxn modelId="{89854279-082D-4514-B5CF-4DF64134BEF3}" type="presParOf" srcId="{9BD4CF4A-7BDD-44E7-A2BB-A3E9278861E7}" destId="{481DE2FF-309D-4ABB-91ED-C60772EF7C2D}" srcOrd="1" destOrd="0" presId="urn:microsoft.com/office/officeart/2005/8/layout/vList5"/>
  </dgm:cxnLst>
  <dgm:bg/>
  <dgm:whole/>
</dgm:dataModel>
</file>

<file path=ppt/diagrams/data6.xml><?xml version="1.0" encoding="utf-8"?>
<dgm:dataModel xmlns:dgm="http://schemas.openxmlformats.org/drawingml/2006/diagram" xmlns:a="http://schemas.openxmlformats.org/drawingml/2006/main">
  <dgm:ptLst>
    <dgm:pt modelId="{535CADD7-4214-451E-BBD0-5EFB941BE4A7}" type="doc">
      <dgm:prSet loTypeId="urn:microsoft.com/office/officeart/2005/8/layout/bProcess3" loCatId="process" qsTypeId="urn:microsoft.com/office/officeart/2005/8/quickstyle/simple1" qsCatId="simple" csTypeId="urn:microsoft.com/office/officeart/2005/8/colors/accent1_2" csCatId="accent1" phldr="1"/>
      <dgm:spPr/>
    </dgm:pt>
    <dgm:pt modelId="{5FC812CF-2118-476B-85A3-BDB7058DC6B3}">
      <dgm:prSet phldrT="[Text]"/>
      <dgm:spPr>
        <a:solidFill>
          <a:schemeClr val="accent6"/>
        </a:solidFill>
      </dgm:spPr>
      <dgm:t>
        <a:bodyPr/>
        <a:lstStyle/>
        <a:p>
          <a:r>
            <a:rPr lang="en-US" b="1" dirty="0" smtClean="0"/>
            <a:t>Permit Processing</a:t>
          </a:r>
          <a:endParaRPr lang="en-US" b="1" dirty="0"/>
        </a:p>
      </dgm:t>
    </dgm:pt>
    <dgm:pt modelId="{27113802-8BBE-44B3-A6D8-F3B3E5775043}" type="parTrans" cxnId="{A9453194-CD18-446F-8F81-710B2E41F5C3}">
      <dgm:prSet/>
      <dgm:spPr/>
      <dgm:t>
        <a:bodyPr/>
        <a:lstStyle/>
        <a:p>
          <a:endParaRPr lang="en-US"/>
        </a:p>
      </dgm:t>
    </dgm:pt>
    <dgm:pt modelId="{C63BE645-C6A8-4D09-A073-583F25D990AB}" type="sibTrans" cxnId="{A9453194-CD18-446F-8F81-710B2E41F5C3}">
      <dgm:prSet/>
      <dgm:spPr/>
      <dgm:t>
        <a:bodyPr/>
        <a:lstStyle/>
        <a:p>
          <a:endParaRPr lang="en-US" dirty="0"/>
        </a:p>
      </dgm:t>
    </dgm:pt>
    <dgm:pt modelId="{F12A0EB1-4359-4E05-90B7-75C3A3EA595E}">
      <dgm:prSet phldrT="[Text]"/>
      <dgm:spPr>
        <a:solidFill>
          <a:schemeClr val="accent6"/>
        </a:solidFill>
      </dgm:spPr>
      <dgm:t>
        <a:bodyPr/>
        <a:lstStyle/>
        <a:p>
          <a:r>
            <a:rPr lang="en-US" b="1" i="0" baseline="0" dirty="0" smtClean="0"/>
            <a:t>Technical Review &amp; Drafting</a:t>
          </a:r>
          <a:endParaRPr lang="en-US" b="1" i="0" baseline="0" dirty="0"/>
        </a:p>
      </dgm:t>
    </dgm:pt>
    <dgm:pt modelId="{AB90E755-9BDB-4FEC-BC6B-C1BC35D956D5}" type="parTrans" cxnId="{53F43451-028B-48BD-9D57-45B96C9561AF}">
      <dgm:prSet/>
      <dgm:spPr/>
      <dgm:t>
        <a:bodyPr/>
        <a:lstStyle/>
        <a:p>
          <a:endParaRPr lang="en-US"/>
        </a:p>
      </dgm:t>
    </dgm:pt>
    <dgm:pt modelId="{45AE1B35-9380-4E4D-A828-416EAE49781B}" type="sibTrans" cxnId="{53F43451-028B-48BD-9D57-45B96C9561AF}">
      <dgm:prSet/>
      <dgm:spPr/>
      <dgm:t>
        <a:bodyPr/>
        <a:lstStyle/>
        <a:p>
          <a:endParaRPr lang="en-US" dirty="0"/>
        </a:p>
      </dgm:t>
    </dgm:pt>
    <dgm:pt modelId="{AD148257-E75F-47B8-AA1D-F9F588B419CC}">
      <dgm:prSet phldrT="[Text]"/>
      <dgm:spPr>
        <a:solidFill>
          <a:schemeClr val="accent6"/>
        </a:solidFill>
      </dgm:spPr>
      <dgm:t>
        <a:bodyPr/>
        <a:lstStyle/>
        <a:p>
          <a:r>
            <a:rPr lang="en-US" b="1" dirty="0" smtClean="0"/>
            <a:t>Internal Review of</a:t>
          </a:r>
        </a:p>
        <a:p>
          <a:r>
            <a:rPr lang="en-US" b="1" dirty="0" smtClean="0"/>
            <a:t> Draft Permit</a:t>
          </a:r>
          <a:endParaRPr lang="en-US" b="1" dirty="0"/>
        </a:p>
      </dgm:t>
    </dgm:pt>
    <dgm:pt modelId="{43A8F987-3E56-4D4D-B927-47E2A2F1987E}" type="parTrans" cxnId="{AF8F18E3-D7BB-4C6C-BB7B-F86100F81F35}">
      <dgm:prSet/>
      <dgm:spPr/>
      <dgm:t>
        <a:bodyPr/>
        <a:lstStyle/>
        <a:p>
          <a:endParaRPr lang="en-US"/>
        </a:p>
      </dgm:t>
    </dgm:pt>
    <dgm:pt modelId="{F7B3CECE-7F41-441A-8A7D-6E36AE33B521}" type="sibTrans" cxnId="{AF8F18E3-D7BB-4C6C-BB7B-F86100F81F35}">
      <dgm:prSet/>
      <dgm:spPr/>
      <dgm:t>
        <a:bodyPr/>
        <a:lstStyle/>
        <a:p>
          <a:endParaRPr lang="en-US" dirty="0"/>
        </a:p>
      </dgm:t>
    </dgm:pt>
    <dgm:pt modelId="{256A9F79-BF8B-48BA-BBE4-D2949C852907}">
      <dgm:prSet/>
      <dgm:spPr>
        <a:solidFill>
          <a:schemeClr val="accent2"/>
        </a:solidFill>
      </dgm:spPr>
      <dgm:t>
        <a:bodyPr/>
        <a:lstStyle/>
        <a:p>
          <a:r>
            <a:rPr lang="en-US" b="1" dirty="0" smtClean="0"/>
            <a:t>Public Notice</a:t>
          </a:r>
        </a:p>
        <a:p>
          <a:r>
            <a:rPr lang="en-US" b="1" dirty="0" smtClean="0"/>
            <a:t> (minimum 30 days) </a:t>
          </a:r>
          <a:endParaRPr lang="en-US" b="1" dirty="0"/>
        </a:p>
      </dgm:t>
    </dgm:pt>
    <dgm:pt modelId="{17DDF03B-78AF-4772-AEAF-AFC8399638CF}" type="parTrans" cxnId="{7274DA81-12B2-4D7C-A99D-166A61544DF5}">
      <dgm:prSet/>
      <dgm:spPr/>
      <dgm:t>
        <a:bodyPr/>
        <a:lstStyle/>
        <a:p>
          <a:endParaRPr lang="en-US"/>
        </a:p>
      </dgm:t>
    </dgm:pt>
    <dgm:pt modelId="{4B246F4B-18C2-4ECF-9A02-2AFE3CA3D86F}" type="sibTrans" cxnId="{7274DA81-12B2-4D7C-A99D-166A61544DF5}">
      <dgm:prSet/>
      <dgm:spPr/>
      <dgm:t>
        <a:bodyPr/>
        <a:lstStyle/>
        <a:p>
          <a:endParaRPr lang="en-US" dirty="0"/>
        </a:p>
      </dgm:t>
    </dgm:pt>
    <dgm:pt modelId="{80C2A68C-AF13-48DE-AFDB-8E89B8754B92}">
      <dgm:prSet/>
      <dgm:spPr>
        <a:solidFill>
          <a:schemeClr val="accent6"/>
        </a:solidFill>
      </dgm:spPr>
      <dgm:t>
        <a:bodyPr/>
        <a:lstStyle/>
        <a:p>
          <a:r>
            <a:rPr lang="en-US" b="1" dirty="0" smtClean="0"/>
            <a:t>Final Decision w/ Basis for Decision and Response to Comments, if applicable</a:t>
          </a:r>
          <a:endParaRPr lang="en-US" b="1" dirty="0"/>
        </a:p>
      </dgm:t>
    </dgm:pt>
    <dgm:pt modelId="{4136AD56-C7F7-4138-93A8-87ACB251EE15}" type="parTrans" cxnId="{28449D04-A930-4197-B4DE-46E336FB7263}">
      <dgm:prSet/>
      <dgm:spPr/>
      <dgm:t>
        <a:bodyPr/>
        <a:lstStyle/>
        <a:p>
          <a:endParaRPr lang="en-US"/>
        </a:p>
      </dgm:t>
    </dgm:pt>
    <dgm:pt modelId="{BB31B59B-952D-468C-9A27-7C2A5BC19CF4}" type="sibTrans" cxnId="{28449D04-A930-4197-B4DE-46E336FB7263}">
      <dgm:prSet/>
      <dgm:spPr/>
      <dgm:t>
        <a:bodyPr/>
        <a:lstStyle/>
        <a:p>
          <a:endParaRPr lang="en-US"/>
        </a:p>
      </dgm:t>
    </dgm:pt>
    <dgm:pt modelId="{EE1DBBD4-0E14-4D30-ACD4-F3D3F3A1A8C1}">
      <dgm:prSet/>
      <dgm:spPr>
        <a:solidFill>
          <a:schemeClr val="accent2"/>
        </a:solidFill>
      </dgm:spPr>
      <dgm:t>
        <a:bodyPr/>
        <a:lstStyle/>
        <a:p>
          <a:r>
            <a:rPr lang="en-US" b="1" dirty="0" smtClean="0"/>
            <a:t>Internal Review of </a:t>
          </a:r>
        </a:p>
        <a:p>
          <a:r>
            <a:rPr lang="en-US" b="1" dirty="0" smtClean="0"/>
            <a:t>Revised Draft</a:t>
          </a:r>
          <a:endParaRPr lang="en-US" b="1" dirty="0"/>
        </a:p>
      </dgm:t>
    </dgm:pt>
    <dgm:pt modelId="{1A2640B7-BA21-4AC7-85C8-09B6B3ECE8B1}" type="parTrans" cxnId="{9C2B7A13-1ED8-4831-8A5D-B00CE0F277A0}">
      <dgm:prSet/>
      <dgm:spPr/>
      <dgm:t>
        <a:bodyPr/>
        <a:lstStyle/>
        <a:p>
          <a:endParaRPr lang="en-US"/>
        </a:p>
      </dgm:t>
    </dgm:pt>
    <dgm:pt modelId="{CDE86DAF-8449-410B-A845-20CCEB46F0F4}" type="sibTrans" cxnId="{9C2B7A13-1ED8-4831-8A5D-B00CE0F277A0}">
      <dgm:prSet/>
      <dgm:spPr/>
      <dgm:t>
        <a:bodyPr/>
        <a:lstStyle/>
        <a:p>
          <a:endParaRPr lang="en-US" dirty="0"/>
        </a:p>
      </dgm:t>
    </dgm:pt>
    <dgm:pt modelId="{6BC065DE-612A-4011-AC84-35CD293B7A50}" type="pres">
      <dgm:prSet presAssocID="{535CADD7-4214-451E-BBD0-5EFB941BE4A7}" presName="Name0" presStyleCnt="0">
        <dgm:presLayoutVars>
          <dgm:dir/>
          <dgm:resizeHandles val="exact"/>
        </dgm:presLayoutVars>
      </dgm:prSet>
      <dgm:spPr/>
    </dgm:pt>
    <dgm:pt modelId="{F4258E81-427D-4B9C-8262-4C179E67C1CA}" type="pres">
      <dgm:prSet presAssocID="{5FC812CF-2118-476B-85A3-BDB7058DC6B3}" presName="node" presStyleLbl="node1" presStyleIdx="0" presStyleCnt="6">
        <dgm:presLayoutVars>
          <dgm:bulletEnabled val="1"/>
        </dgm:presLayoutVars>
      </dgm:prSet>
      <dgm:spPr/>
      <dgm:t>
        <a:bodyPr/>
        <a:lstStyle/>
        <a:p>
          <a:endParaRPr lang="en-US"/>
        </a:p>
      </dgm:t>
    </dgm:pt>
    <dgm:pt modelId="{E8D610CA-D965-4311-9A3E-1EFD6EC64774}" type="pres">
      <dgm:prSet presAssocID="{C63BE645-C6A8-4D09-A073-583F25D990AB}" presName="sibTrans" presStyleLbl="sibTrans1D1" presStyleIdx="0" presStyleCnt="5"/>
      <dgm:spPr/>
      <dgm:t>
        <a:bodyPr/>
        <a:lstStyle/>
        <a:p>
          <a:endParaRPr lang="en-US"/>
        </a:p>
      </dgm:t>
    </dgm:pt>
    <dgm:pt modelId="{6BC7DEF0-D2AD-4679-804D-68ECB84C7757}" type="pres">
      <dgm:prSet presAssocID="{C63BE645-C6A8-4D09-A073-583F25D990AB}" presName="connectorText" presStyleLbl="sibTrans1D1" presStyleIdx="0" presStyleCnt="5"/>
      <dgm:spPr/>
      <dgm:t>
        <a:bodyPr/>
        <a:lstStyle/>
        <a:p>
          <a:endParaRPr lang="en-US"/>
        </a:p>
      </dgm:t>
    </dgm:pt>
    <dgm:pt modelId="{3DA841D6-69F7-44A4-A5BA-EF344F40782B}" type="pres">
      <dgm:prSet presAssocID="{F12A0EB1-4359-4E05-90B7-75C3A3EA595E}" presName="node" presStyleLbl="node1" presStyleIdx="1" presStyleCnt="6">
        <dgm:presLayoutVars>
          <dgm:bulletEnabled val="1"/>
        </dgm:presLayoutVars>
      </dgm:prSet>
      <dgm:spPr/>
      <dgm:t>
        <a:bodyPr/>
        <a:lstStyle/>
        <a:p>
          <a:endParaRPr lang="en-US"/>
        </a:p>
      </dgm:t>
    </dgm:pt>
    <dgm:pt modelId="{B72412BF-F51E-49A3-A90A-B74F39CB0AF6}" type="pres">
      <dgm:prSet presAssocID="{45AE1B35-9380-4E4D-A828-416EAE49781B}" presName="sibTrans" presStyleLbl="sibTrans1D1" presStyleIdx="1" presStyleCnt="5"/>
      <dgm:spPr/>
      <dgm:t>
        <a:bodyPr/>
        <a:lstStyle/>
        <a:p>
          <a:endParaRPr lang="en-US"/>
        </a:p>
      </dgm:t>
    </dgm:pt>
    <dgm:pt modelId="{B7D00B78-F13D-44A8-B889-4735D04E340E}" type="pres">
      <dgm:prSet presAssocID="{45AE1B35-9380-4E4D-A828-416EAE49781B}" presName="connectorText" presStyleLbl="sibTrans1D1" presStyleIdx="1" presStyleCnt="5"/>
      <dgm:spPr/>
      <dgm:t>
        <a:bodyPr/>
        <a:lstStyle/>
        <a:p>
          <a:endParaRPr lang="en-US"/>
        </a:p>
      </dgm:t>
    </dgm:pt>
    <dgm:pt modelId="{8F21116C-E813-484B-9BEA-83D4EDF4E3F8}" type="pres">
      <dgm:prSet presAssocID="{AD148257-E75F-47B8-AA1D-F9F588B419CC}" presName="node" presStyleLbl="node1" presStyleIdx="2" presStyleCnt="6">
        <dgm:presLayoutVars>
          <dgm:bulletEnabled val="1"/>
        </dgm:presLayoutVars>
      </dgm:prSet>
      <dgm:spPr/>
      <dgm:t>
        <a:bodyPr/>
        <a:lstStyle/>
        <a:p>
          <a:endParaRPr lang="en-US"/>
        </a:p>
      </dgm:t>
    </dgm:pt>
    <dgm:pt modelId="{7081C088-D986-413E-B5FC-B4E26F16346A}" type="pres">
      <dgm:prSet presAssocID="{F7B3CECE-7F41-441A-8A7D-6E36AE33B521}" presName="sibTrans" presStyleLbl="sibTrans1D1" presStyleIdx="2" presStyleCnt="5"/>
      <dgm:spPr/>
      <dgm:t>
        <a:bodyPr/>
        <a:lstStyle/>
        <a:p>
          <a:endParaRPr lang="en-US"/>
        </a:p>
      </dgm:t>
    </dgm:pt>
    <dgm:pt modelId="{7758E0E8-E5CA-4B82-98A0-E7237B959442}" type="pres">
      <dgm:prSet presAssocID="{F7B3CECE-7F41-441A-8A7D-6E36AE33B521}" presName="connectorText" presStyleLbl="sibTrans1D1" presStyleIdx="2" presStyleCnt="5"/>
      <dgm:spPr/>
      <dgm:t>
        <a:bodyPr/>
        <a:lstStyle/>
        <a:p>
          <a:endParaRPr lang="en-US"/>
        </a:p>
      </dgm:t>
    </dgm:pt>
    <dgm:pt modelId="{5C1D31F3-74F6-4C17-9CBE-58C4DC2E9E68}" type="pres">
      <dgm:prSet presAssocID="{256A9F79-BF8B-48BA-BBE4-D2949C852907}" presName="node" presStyleLbl="node1" presStyleIdx="3" presStyleCnt="6" custLinFactNeighborX="-183" custLinFactNeighborY="13157">
        <dgm:presLayoutVars>
          <dgm:bulletEnabled val="1"/>
        </dgm:presLayoutVars>
      </dgm:prSet>
      <dgm:spPr/>
      <dgm:t>
        <a:bodyPr/>
        <a:lstStyle/>
        <a:p>
          <a:endParaRPr lang="en-US"/>
        </a:p>
      </dgm:t>
    </dgm:pt>
    <dgm:pt modelId="{5005CA08-D962-4CBA-9440-CA031B5BD6C7}" type="pres">
      <dgm:prSet presAssocID="{4B246F4B-18C2-4ECF-9A02-2AFE3CA3D86F}" presName="sibTrans" presStyleLbl="sibTrans1D1" presStyleIdx="3" presStyleCnt="5"/>
      <dgm:spPr/>
      <dgm:t>
        <a:bodyPr/>
        <a:lstStyle/>
        <a:p>
          <a:endParaRPr lang="en-US"/>
        </a:p>
      </dgm:t>
    </dgm:pt>
    <dgm:pt modelId="{DC207431-23A4-4CF3-AF47-CC3A5757C535}" type="pres">
      <dgm:prSet presAssocID="{4B246F4B-18C2-4ECF-9A02-2AFE3CA3D86F}" presName="connectorText" presStyleLbl="sibTrans1D1" presStyleIdx="3" presStyleCnt="5"/>
      <dgm:spPr/>
      <dgm:t>
        <a:bodyPr/>
        <a:lstStyle/>
        <a:p>
          <a:endParaRPr lang="en-US"/>
        </a:p>
      </dgm:t>
    </dgm:pt>
    <dgm:pt modelId="{904FECA0-8095-47E5-AE96-D0A863410A14}" type="pres">
      <dgm:prSet presAssocID="{EE1DBBD4-0E14-4D30-ACD4-F3D3F3A1A8C1}" presName="node" presStyleLbl="node1" presStyleIdx="4" presStyleCnt="6" custScaleX="109189" custLinFactNeighborX="9342" custLinFactNeighborY="13157">
        <dgm:presLayoutVars>
          <dgm:bulletEnabled val="1"/>
        </dgm:presLayoutVars>
      </dgm:prSet>
      <dgm:spPr/>
      <dgm:t>
        <a:bodyPr/>
        <a:lstStyle/>
        <a:p>
          <a:endParaRPr lang="en-US"/>
        </a:p>
      </dgm:t>
    </dgm:pt>
    <dgm:pt modelId="{4A5B7B95-68BD-4CA6-9AF5-A5A4BCC8F25A}" type="pres">
      <dgm:prSet presAssocID="{CDE86DAF-8449-410B-A845-20CCEB46F0F4}" presName="sibTrans" presStyleLbl="sibTrans1D1" presStyleIdx="4" presStyleCnt="5"/>
      <dgm:spPr/>
      <dgm:t>
        <a:bodyPr/>
        <a:lstStyle/>
        <a:p>
          <a:endParaRPr lang="en-US"/>
        </a:p>
      </dgm:t>
    </dgm:pt>
    <dgm:pt modelId="{E3C0B0FD-D8AD-4B07-A103-66D260051F2D}" type="pres">
      <dgm:prSet presAssocID="{CDE86DAF-8449-410B-A845-20CCEB46F0F4}" presName="connectorText" presStyleLbl="sibTrans1D1" presStyleIdx="4" presStyleCnt="5"/>
      <dgm:spPr/>
      <dgm:t>
        <a:bodyPr/>
        <a:lstStyle/>
        <a:p>
          <a:endParaRPr lang="en-US"/>
        </a:p>
      </dgm:t>
    </dgm:pt>
    <dgm:pt modelId="{1247AC79-8251-4FD4-AF0B-B028F7617F40}" type="pres">
      <dgm:prSet presAssocID="{80C2A68C-AF13-48DE-AFDB-8E89B8754B92}" presName="node" presStyleLbl="node1" presStyleIdx="5" presStyleCnt="6" custLinFactNeighborX="-19" custLinFactNeighborY="13157">
        <dgm:presLayoutVars>
          <dgm:bulletEnabled val="1"/>
        </dgm:presLayoutVars>
      </dgm:prSet>
      <dgm:spPr/>
      <dgm:t>
        <a:bodyPr/>
        <a:lstStyle/>
        <a:p>
          <a:endParaRPr lang="en-US"/>
        </a:p>
      </dgm:t>
    </dgm:pt>
  </dgm:ptLst>
  <dgm:cxnLst>
    <dgm:cxn modelId="{82F64AAF-F48F-44FA-B75C-7497D417061E}" type="presOf" srcId="{80C2A68C-AF13-48DE-AFDB-8E89B8754B92}" destId="{1247AC79-8251-4FD4-AF0B-B028F7617F40}" srcOrd="0" destOrd="0" presId="urn:microsoft.com/office/officeart/2005/8/layout/bProcess3"/>
    <dgm:cxn modelId="{5E02DDBD-A262-454E-A854-E5461A96C30F}" type="presOf" srcId="{CDE86DAF-8449-410B-A845-20CCEB46F0F4}" destId="{E3C0B0FD-D8AD-4B07-A103-66D260051F2D}" srcOrd="1" destOrd="0" presId="urn:microsoft.com/office/officeart/2005/8/layout/bProcess3"/>
    <dgm:cxn modelId="{F5EC34FD-EE21-4CF1-939B-3222F25FCC42}" type="presOf" srcId="{F7B3CECE-7F41-441A-8A7D-6E36AE33B521}" destId="{7758E0E8-E5CA-4B82-98A0-E7237B959442}" srcOrd="1" destOrd="0" presId="urn:microsoft.com/office/officeart/2005/8/layout/bProcess3"/>
    <dgm:cxn modelId="{D2B7683C-FCA4-48E5-94CA-F2C1BE75F65C}" type="presOf" srcId="{F12A0EB1-4359-4E05-90B7-75C3A3EA595E}" destId="{3DA841D6-69F7-44A4-A5BA-EF344F40782B}" srcOrd="0" destOrd="0" presId="urn:microsoft.com/office/officeart/2005/8/layout/bProcess3"/>
    <dgm:cxn modelId="{53F43451-028B-48BD-9D57-45B96C9561AF}" srcId="{535CADD7-4214-451E-BBD0-5EFB941BE4A7}" destId="{F12A0EB1-4359-4E05-90B7-75C3A3EA595E}" srcOrd="1" destOrd="0" parTransId="{AB90E755-9BDB-4FEC-BC6B-C1BC35D956D5}" sibTransId="{45AE1B35-9380-4E4D-A828-416EAE49781B}"/>
    <dgm:cxn modelId="{08BEB942-640A-41A2-A0A7-C22EB49F034E}" type="presOf" srcId="{45AE1B35-9380-4E4D-A828-416EAE49781B}" destId="{B72412BF-F51E-49A3-A90A-B74F39CB0AF6}" srcOrd="0" destOrd="0" presId="urn:microsoft.com/office/officeart/2005/8/layout/bProcess3"/>
    <dgm:cxn modelId="{AC8CE0AD-71CE-4D1F-B5D6-1867D0401D33}" type="presOf" srcId="{4B246F4B-18C2-4ECF-9A02-2AFE3CA3D86F}" destId="{DC207431-23A4-4CF3-AF47-CC3A5757C535}" srcOrd="1" destOrd="0" presId="urn:microsoft.com/office/officeart/2005/8/layout/bProcess3"/>
    <dgm:cxn modelId="{AF8F18E3-D7BB-4C6C-BB7B-F86100F81F35}" srcId="{535CADD7-4214-451E-BBD0-5EFB941BE4A7}" destId="{AD148257-E75F-47B8-AA1D-F9F588B419CC}" srcOrd="2" destOrd="0" parTransId="{43A8F987-3E56-4D4D-B927-47E2A2F1987E}" sibTransId="{F7B3CECE-7F41-441A-8A7D-6E36AE33B521}"/>
    <dgm:cxn modelId="{3BA4C110-5C39-4AD1-8391-FC84939613D0}" type="presOf" srcId="{F7B3CECE-7F41-441A-8A7D-6E36AE33B521}" destId="{7081C088-D986-413E-B5FC-B4E26F16346A}" srcOrd="0" destOrd="0" presId="urn:microsoft.com/office/officeart/2005/8/layout/bProcess3"/>
    <dgm:cxn modelId="{8E2B0674-CCED-4851-9DAA-43AD54380EA6}" type="presOf" srcId="{4B246F4B-18C2-4ECF-9A02-2AFE3CA3D86F}" destId="{5005CA08-D962-4CBA-9440-CA031B5BD6C7}" srcOrd="0" destOrd="0" presId="urn:microsoft.com/office/officeart/2005/8/layout/bProcess3"/>
    <dgm:cxn modelId="{8D8D73BD-64CC-4D06-9C4D-434763A30E79}" type="presOf" srcId="{AD148257-E75F-47B8-AA1D-F9F588B419CC}" destId="{8F21116C-E813-484B-9BEA-83D4EDF4E3F8}" srcOrd="0" destOrd="0" presId="urn:microsoft.com/office/officeart/2005/8/layout/bProcess3"/>
    <dgm:cxn modelId="{0893429E-0676-44BB-B87A-AB07ACCDE3DC}" type="presOf" srcId="{CDE86DAF-8449-410B-A845-20CCEB46F0F4}" destId="{4A5B7B95-68BD-4CA6-9AF5-A5A4BCC8F25A}" srcOrd="0" destOrd="0" presId="urn:microsoft.com/office/officeart/2005/8/layout/bProcess3"/>
    <dgm:cxn modelId="{65B0BCFB-C81A-416C-85C9-5099A9A2DE63}" type="presOf" srcId="{45AE1B35-9380-4E4D-A828-416EAE49781B}" destId="{B7D00B78-F13D-44A8-B889-4735D04E340E}" srcOrd="1" destOrd="0" presId="urn:microsoft.com/office/officeart/2005/8/layout/bProcess3"/>
    <dgm:cxn modelId="{7274DA81-12B2-4D7C-A99D-166A61544DF5}" srcId="{535CADD7-4214-451E-BBD0-5EFB941BE4A7}" destId="{256A9F79-BF8B-48BA-BBE4-D2949C852907}" srcOrd="3" destOrd="0" parTransId="{17DDF03B-78AF-4772-AEAF-AFC8399638CF}" sibTransId="{4B246F4B-18C2-4ECF-9A02-2AFE3CA3D86F}"/>
    <dgm:cxn modelId="{D875F62C-2773-4165-A272-A0FF009B7BA3}" type="presOf" srcId="{C63BE645-C6A8-4D09-A073-583F25D990AB}" destId="{E8D610CA-D965-4311-9A3E-1EFD6EC64774}" srcOrd="0" destOrd="0" presId="urn:microsoft.com/office/officeart/2005/8/layout/bProcess3"/>
    <dgm:cxn modelId="{41E66A92-D547-4125-97E2-EA173A64DDA2}" type="presOf" srcId="{535CADD7-4214-451E-BBD0-5EFB941BE4A7}" destId="{6BC065DE-612A-4011-AC84-35CD293B7A50}" srcOrd="0" destOrd="0" presId="urn:microsoft.com/office/officeart/2005/8/layout/bProcess3"/>
    <dgm:cxn modelId="{E95E9A7C-E32A-4EA8-AC76-2F1E0257F67E}" type="presOf" srcId="{EE1DBBD4-0E14-4D30-ACD4-F3D3F3A1A8C1}" destId="{904FECA0-8095-47E5-AE96-D0A863410A14}" srcOrd="0" destOrd="0" presId="urn:microsoft.com/office/officeart/2005/8/layout/bProcess3"/>
    <dgm:cxn modelId="{A9453194-CD18-446F-8F81-710B2E41F5C3}" srcId="{535CADD7-4214-451E-BBD0-5EFB941BE4A7}" destId="{5FC812CF-2118-476B-85A3-BDB7058DC6B3}" srcOrd="0" destOrd="0" parTransId="{27113802-8BBE-44B3-A6D8-F3B3E5775043}" sibTransId="{C63BE645-C6A8-4D09-A073-583F25D990AB}"/>
    <dgm:cxn modelId="{10A235E2-67B9-4087-A3D4-1DF91604A750}" type="presOf" srcId="{256A9F79-BF8B-48BA-BBE4-D2949C852907}" destId="{5C1D31F3-74F6-4C17-9CBE-58C4DC2E9E68}" srcOrd="0" destOrd="0" presId="urn:microsoft.com/office/officeart/2005/8/layout/bProcess3"/>
    <dgm:cxn modelId="{28449D04-A930-4197-B4DE-46E336FB7263}" srcId="{535CADD7-4214-451E-BBD0-5EFB941BE4A7}" destId="{80C2A68C-AF13-48DE-AFDB-8E89B8754B92}" srcOrd="5" destOrd="0" parTransId="{4136AD56-C7F7-4138-93A8-87ACB251EE15}" sibTransId="{BB31B59B-952D-468C-9A27-7C2A5BC19CF4}"/>
    <dgm:cxn modelId="{9FA4E05D-45EA-44F7-9C84-DC22C729E2B3}" type="presOf" srcId="{5FC812CF-2118-476B-85A3-BDB7058DC6B3}" destId="{F4258E81-427D-4B9C-8262-4C179E67C1CA}" srcOrd="0" destOrd="0" presId="urn:microsoft.com/office/officeart/2005/8/layout/bProcess3"/>
    <dgm:cxn modelId="{92F47560-14EA-4E85-8613-1EF70B21E476}" type="presOf" srcId="{C63BE645-C6A8-4D09-A073-583F25D990AB}" destId="{6BC7DEF0-D2AD-4679-804D-68ECB84C7757}" srcOrd="1" destOrd="0" presId="urn:microsoft.com/office/officeart/2005/8/layout/bProcess3"/>
    <dgm:cxn modelId="{9C2B7A13-1ED8-4831-8A5D-B00CE0F277A0}" srcId="{535CADD7-4214-451E-BBD0-5EFB941BE4A7}" destId="{EE1DBBD4-0E14-4D30-ACD4-F3D3F3A1A8C1}" srcOrd="4" destOrd="0" parTransId="{1A2640B7-BA21-4AC7-85C8-09B6B3ECE8B1}" sibTransId="{CDE86DAF-8449-410B-A845-20CCEB46F0F4}"/>
    <dgm:cxn modelId="{E6C7D0B3-39FD-4282-9BBB-2CF89D40AE26}" type="presParOf" srcId="{6BC065DE-612A-4011-AC84-35CD293B7A50}" destId="{F4258E81-427D-4B9C-8262-4C179E67C1CA}" srcOrd="0" destOrd="0" presId="urn:microsoft.com/office/officeart/2005/8/layout/bProcess3"/>
    <dgm:cxn modelId="{7F3B009E-82A8-4901-825D-4B823BF64C81}" type="presParOf" srcId="{6BC065DE-612A-4011-AC84-35CD293B7A50}" destId="{E8D610CA-D965-4311-9A3E-1EFD6EC64774}" srcOrd="1" destOrd="0" presId="urn:microsoft.com/office/officeart/2005/8/layout/bProcess3"/>
    <dgm:cxn modelId="{B46891B0-EB2F-42D7-944B-0B7A1EFD6B2A}" type="presParOf" srcId="{E8D610CA-D965-4311-9A3E-1EFD6EC64774}" destId="{6BC7DEF0-D2AD-4679-804D-68ECB84C7757}" srcOrd="0" destOrd="0" presId="urn:microsoft.com/office/officeart/2005/8/layout/bProcess3"/>
    <dgm:cxn modelId="{1F232E3D-9853-4594-84A2-B0421E022717}" type="presParOf" srcId="{6BC065DE-612A-4011-AC84-35CD293B7A50}" destId="{3DA841D6-69F7-44A4-A5BA-EF344F40782B}" srcOrd="2" destOrd="0" presId="urn:microsoft.com/office/officeart/2005/8/layout/bProcess3"/>
    <dgm:cxn modelId="{941C974F-CF0F-4744-B317-431F55F6F791}" type="presParOf" srcId="{6BC065DE-612A-4011-AC84-35CD293B7A50}" destId="{B72412BF-F51E-49A3-A90A-B74F39CB0AF6}" srcOrd="3" destOrd="0" presId="urn:microsoft.com/office/officeart/2005/8/layout/bProcess3"/>
    <dgm:cxn modelId="{F7C03D5E-2018-4BE6-A726-634C2A46FE76}" type="presParOf" srcId="{B72412BF-F51E-49A3-A90A-B74F39CB0AF6}" destId="{B7D00B78-F13D-44A8-B889-4735D04E340E}" srcOrd="0" destOrd="0" presId="urn:microsoft.com/office/officeart/2005/8/layout/bProcess3"/>
    <dgm:cxn modelId="{977AF2B8-5442-47EE-BB3B-A9B1876FCC3E}" type="presParOf" srcId="{6BC065DE-612A-4011-AC84-35CD293B7A50}" destId="{8F21116C-E813-484B-9BEA-83D4EDF4E3F8}" srcOrd="4" destOrd="0" presId="urn:microsoft.com/office/officeart/2005/8/layout/bProcess3"/>
    <dgm:cxn modelId="{113EED3E-9029-4951-9B0F-28DF9D00AD51}" type="presParOf" srcId="{6BC065DE-612A-4011-AC84-35CD293B7A50}" destId="{7081C088-D986-413E-B5FC-B4E26F16346A}" srcOrd="5" destOrd="0" presId="urn:microsoft.com/office/officeart/2005/8/layout/bProcess3"/>
    <dgm:cxn modelId="{2010BE7B-8F87-440B-BB0C-AEFC40318519}" type="presParOf" srcId="{7081C088-D986-413E-B5FC-B4E26F16346A}" destId="{7758E0E8-E5CA-4B82-98A0-E7237B959442}" srcOrd="0" destOrd="0" presId="urn:microsoft.com/office/officeart/2005/8/layout/bProcess3"/>
    <dgm:cxn modelId="{8201D87C-60C4-4CB2-8269-D4413633195E}" type="presParOf" srcId="{6BC065DE-612A-4011-AC84-35CD293B7A50}" destId="{5C1D31F3-74F6-4C17-9CBE-58C4DC2E9E68}" srcOrd="6" destOrd="0" presId="urn:microsoft.com/office/officeart/2005/8/layout/bProcess3"/>
    <dgm:cxn modelId="{3485EE84-5759-4CD1-9D22-4024175B017D}" type="presParOf" srcId="{6BC065DE-612A-4011-AC84-35CD293B7A50}" destId="{5005CA08-D962-4CBA-9440-CA031B5BD6C7}" srcOrd="7" destOrd="0" presId="urn:microsoft.com/office/officeart/2005/8/layout/bProcess3"/>
    <dgm:cxn modelId="{3A8A56A7-F18D-4290-A0C2-417B52B1F4D2}" type="presParOf" srcId="{5005CA08-D962-4CBA-9440-CA031B5BD6C7}" destId="{DC207431-23A4-4CF3-AF47-CC3A5757C535}" srcOrd="0" destOrd="0" presId="urn:microsoft.com/office/officeart/2005/8/layout/bProcess3"/>
    <dgm:cxn modelId="{65A301DF-8D7D-4E67-B23A-3B1D8AF9A820}" type="presParOf" srcId="{6BC065DE-612A-4011-AC84-35CD293B7A50}" destId="{904FECA0-8095-47E5-AE96-D0A863410A14}" srcOrd="8" destOrd="0" presId="urn:microsoft.com/office/officeart/2005/8/layout/bProcess3"/>
    <dgm:cxn modelId="{2EEEB7B9-2AF1-4813-A34A-78F33047B690}" type="presParOf" srcId="{6BC065DE-612A-4011-AC84-35CD293B7A50}" destId="{4A5B7B95-68BD-4CA6-9AF5-A5A4BCC8F25A}" srcOrd="9" destOrd="0" presId="urn:microsoft.com/office/officeart/2005/8/layout/bProcess3"/>
    <dgm:cxn modelId="{ED148417-6054-4F99-9C98-8F24B21F58BB}" type="presParOf" srcId="{4A5B7B95-68BD-4CA6-9AF5-A5A4BCC8F25A}" destId="{E3C0B0FD-D8AD-4B07-A103-66D260051F2D}" srcOrd="0" destOrd="0" presId="urn:microsoft.com/office/officeart/2005/8/layout/bProcess3"/>
    <dgm:cxn modelId="{AC79D338-D028-4DC4-8A95-947DFF78E69F}" type="presParOf" srcId="{6BC065DE-612A-4011-AC84-35CD293B7A50}" destId="{1247AC79-8251-4FD4-AF0B-B028F7617F40}" srcOrd="10" destOrd="0" presId="urn:microsoft.com/office/officeart/2005/8/layout/bProcess3"/>
  </dgm:cxnLst>
  <dgm:bg/>
  <dgm:whole/>
</dgm:dataModel>
</file>

<file path=ppt/diagrams/data7.xml><?xml version="1.0" encoding="utf-8"?>
<dgm:dataModel xmlns:dgm="http://schemas.openxmlformats.org/drawingml/2006/diagram" xmlns:a="http://schemas.openxmlformats.org/drawingml/2006/main">
  <dgm:ptLst>
    <dgm:pt modelId="{55127650-CAD9-4FEA-8373-F61571E85AD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F7CE870-2A92-43F6-8D68-D77F10530200}">
      <dgm:prSet phldrT="[Text]"/>
      <dgm:spPr/>
      <dgm:t>
        <a:bodyPr/>
        <a:lstStyle/>
        <a:p>
          <a:r>
            <a:rPr lang="en-US" dirty="0" smtClean="0">
              <a:latin typeface="+mn-lt"/>
            </a:rPr>
            <a:t>Administrator</a:t>
          </a:r>
          <a:endParaRPr lang="en-US" dirty="0">
            <a:latin typeface="+mn-lt"/>
          </a:endParaRPr>
        </a:p>
      </dgm:t>
    </dgm:pt>
    <dgm:pt modelId="{5B16BD5D-BA8B-404F-A9DF-BD9DEA860589}" type="parTrans" cxnId="{9724868F-A2F3-4137-B439-4348B90B771F}">
      <dgm:prSet/>
      <dgm:spPr/>
      <dgm:t>
        <a:bodyPr/>
        <a:lstStyle/>
        <a:p>
          <a:endParaRPr lang="en-US"/>
        </a:p>
      </dgm:t>
    </dgm:pt>
    <dgm:pt modelId="{60448008-CC65-4AE9-AE22-6DA95719B0DC}" type="sibTrans" cxnId="{9724868F-A2F3-4137-B439-4348B90B771F}">
      <dgm:prSet/>
      <dgm:spPr/>
      <dgm:t>
        <a:bodyPr/>
        <a:lstStyle/>
        <a:p>
          <a:endParaRPr lang="en-US"/>
        </a:p>
      </dgm:t>
    </dgm:pt>
    <dgm:pt modelId="{122684B1-4C08-4581-8C6E-B8B531D1FC07}" type="asst">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latin typeface="+mn-lt"/>
            </a:rPr>
            <a:t>Solid and Hazardous Waste Permits</a:t>
          </a:r>
        </a:p>
      </dgm:t>
    </dgm:pt>
    <dgm:pt modelId="{C0FF2CD5-DA50-43A7-891B-4C941579D20F}" type="parTrans" cxnId="{7893A37A-B5B1-4CAF-9B8D-4BE129946BB3}">
      <dgm:prSet/>
      <dgm:spPr/>
      <dgm:t>
        <a:bodyPr/>
        <a:lstStyle/>
        <a:p>
          <a:endParaRPr lang="en-US">
            <a:latin typeface="+mn-lt"/>
          </a:endParaRPr>
        </a:p>
      </dgm:t>
    </dgm:pt>
    <dgm:pt modelId="{20A23F68-F9BF-440C-B5B4-4159C37BD434}" type="sibTrans" cxnId="{7893A37A-B5B1-4CAF-9B8D-4BE129946BB3}">
      <dgm:prSet/>
      <dgm:spPr/>
      <dgm:t>
        <a:bodyPr/>
        <a:lstStyle/>
        <a:p>
          <a:endParaRPr lang="en-US"/>
        </a:p>
      </dgm:t>
    </dgm:pt>
    <dgm:pt modelId="{7D33C836-E9B6-4694-A6A5-9247A962470F}">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latin typeface="+mn-lt"/>
            </a:rPr>
            <a:t>Hazardous Waste Engineers</a:t>
          </a:r>
        </a:p>
        <a:p>
          <a:pPr defTabSz="666750">
            <a:lnSpc>
              <a:spcPct val="90000"/>
            </a:lnSpc>
            <a:spcBef>
              <a:spcPct val="0"/>
            </a:spcBef>
            <a:spcAft>
              <a:spcPct val="35000"/>
            </a:spcAft>
          </a:pPr>
          <a:endParaRPr lang="en-US" dirty="0">
            <a:latin typeface="+mn-lt"/>
          </a:endParaRPr>
        </a:p>
      </dgm:t>
    </dgm:pt>
    <dgm:pt modelId="{2FCEBAD5-6019-49E8-9AC0-B0910A2B2AAC}" type="parTrans" cxnId="{D09A1981-484B-45D9-AF91-6EC82D3559AE}">
      <dgm:prSet/>
      <dgm:spPr/>
      <dgm:t>
        <a:bodyPr/>
        <a:lstStyle/>
        <a:p>
          <a:endParaRPr lang="en-US">
            <a:latin typeface="+mn-lt"/>
          </a:endParaRPr>
        </a:p>
      </dgm:t>
    </dgm:pt>
    <dgm:pt modelId="{19A8BDE8-75C6-4492-8C52-9BBFE2C26F40}" type="sibTrans" cxnId="{D09A1981-484B-45D9-AF91-6EC82D3559AE}">
      <dgm:prSet/>
      <dgm:spPr/>
      <dgm:t>
        <a:bodyPr/>
        <a:lstStyle/>
        <a:p>
          <a:endParaRPr lang="en-US"/>
        </a:p>
      </dgm:t>
    </dgm:pt>
    <dgm:pt modelId="{C6263ED9-DDED-48B3-A010-FADD9C2E7A86}">
      <dgm:prSet phldrT="[Text]"/>
      <dgm:spPr/>
      <dgm:t>
        <a:bodyPr/>
        <a:lstStyle/>
        <a:p>
          <a:r>
            <a:rPr lang="en-US" dirty="0" smtClean="0">
              <a:latin typeface="+mn-lt"/>
            </a:rPr>
            <a:t>Geology Support</a:t>
          </a:r>
          <a:endParaRPr lang="en-US" dirty="0">
            <a:latin typeface="+mn-lt"/>
          </a:endParaRPr>
        </a:p>
      </dgm:t>
    </dgm:pt>
    <dgm:pt modelId="{91D3C736-3D0D-4409-992D-0CCF62AEE5A7}" type="parTrans" cxnId="{5D82D785-724E-4ED9-8017-CAF85F44A94D}">
      <dgm:prSet/>
      <dgm:spPr/>
      <dgm:t>
        <a:bodyPr/>
        <a:lstStyle/>
        <a:p>
          <a:endParaRPr lang="en-US">
            <a:latin typeface="+mn-lt"/>
          </a:endParaRPr>
        </a:p>
      </dgm:t>
    </dgm:pt>
    <dgm:pt modelId="{3BA11B45-3EE2-4597-912A-2948B4D09B87}" type="sibTrans" cxnId="{5D82D785-724E-4ED9-8017-CAF85F44A94D}">
      <dgm:prSet/>
      <dgm:spPr/>
      <dgm:t>
        <a:bodyPr/>
        <a:lstStyle/>
        <a:p>
          <a:endParaRPr lang="en-US"/>
        </a:p>
      </dgm:t>
    </dgm:pt>
    <dgm:pt modelId="{BF8CA5B2-5E75-4EE6-9B4D-5DC57734E7FB}">
      <dgm:prSet/>
      <dgm:spPr/>
      <dgm:t>
        <a:bodyPr/>
        <a:lstStyle/>
        <a:p>
          <a:r>
            <a:rPr lang="en-US" dirty="0" smtClean="0">
              <a:latin typeface="+mn-lt"/>
            </a:rPr>
            <a:t>Solid Waste Engineers</a:t>
          </a:r>
          <a:endParaRPr lang="en-US" dirty="0">
            <a:latin typeface="+mn-lt"/>
          </a:endParaRPr>
        </a:p>
      </dgm:t>
    </dgm:pt>
    <dgm:pt modelId="{6D924BE0-C92C-4AD6-83D7-41A9A32ECEE5}" type="parTrans" cxnId="{FA8B8250-DF96-40F7-A603-0A847B5DC604}">
      <dgm:prSet/>
      <dgm:spPr/>
      <dgm:t>
        <a:bodyPr/>
        <a:lstStyle/>
        <a:p>
          <a:endParaRPr lang="en-US">
            <a:latin typeface="+mn-lt"/>
          </a:endParaRPr>
        </a:p>
      </dgm:t>
    </dgm:pt>
    <dgm:pt modelId="{F2BBA10D-5262-4B22-AB17-92EB07F72201}" type="sibTrans" cxnId="{FA8B8250-DF96-40F7-A603-0A847B5DC604}">
      <dgm:prSet/>
      <dgm:spPr/>
      <dgm:t>
        <a:bodyPr/>
        <a:lstStyle/>
        <a:p>
          <a:endParaRPr lang="en-US"/>
        </a:p>
      </dgm:t>
    </dgm:pt>
    <dgm:pt modelId="{ABE03C69-4B33-4943-B6C4-5DBD8FA4993C}" type="pres">
      <dgm:prSet presAssocID="{55127650-CAD9-4FEA-8373-F61571E85AD4}" presName="hierChild1" presStyleCnt="0">
        <dgm:presLayoutVars>
          <dgm:chPref val="1"/>
          <dgm:dir/>
          <dgm:animOne val="branch"/>
          <dgm:animLvl val="lvl"/>
          <dgm:resizeHandles/>
        </dgm:presLayoutVars>
      </dgm:prSet>
      <dgm:spPr/>
      <dgm:t>
        <a:bodyPr/>
        <a:lstStyle/>
        <a:p>
          <a:endParaRPr lang="en-US"/>
        </a:p>
      </dgm:t>
    </dgm:pt>
    <dgm:pt modelId="{5491A543-A94E-4FD2-8352-C4FB0938AA3F}" type="pres">
      <dgm:prSet presAssocID="{FF7CE870-2A92-43F6-8D68-D77F10530200}" presName="hierRoot1" presStyleCnt="0"/>
      <dgm:spPr/>
    </dgm:pt>
    <dgm:pt modelId="{CDCCD544-954C-4EA0-B757-A586CED0B153}" type="pres">
      <dgm:prSet presAssocID="{FF7CE870-2A92-43F6-8D68-D77F10530200}" presName="composite" presStyleCnt="0"/>
      <dgm:spPr/>
    </dgm:pt>
    <dgm:pt modelId="{E917ACC4-EEB6-4789-ACB4-025AAE345E99}" type="pres">
      <dgm:prSet presAssocID="{FF7CE870-2A92-43F6-8D68-D77F10530200}" presName="background" presStyleLbl="node0" presStyleIdx="0" presStyleCnt="1"/>
      <dgm:spPr/>
    </dgm:pt>
    <dgm:pt modelId="{2D42993D-74CD-4C82-BC24-B7F7CCA86F33}" type="pres">
      <dgm:prSet presAssocID="{FF7CE870-2A92-43F6-8D68-D77F10530200}" presName="text" presStyleLbl="fgAcc0" presStyleIdx="0" presStyleCnt="1" custLinFactNeighborX="180" custLinFactNeighborY="-57576">
        <dgm:presLayoutVars>
          <dgm:chPref val="3"/>
        </dgm:presLayoutVars>
      </dgm:prSet>
      <dgm:spPr/>
      <dgm:t>
        <a:bodyPr/>
        <a:lstStyle/>
        <a:p>
          <a:endParaRPr lang="en-US"/>
        </a:p>
      </dgm:t>
    </dgm:pt>
    <dgm:pt modelId="{3AB5CD62-A7F2-4527-BAA2-71E316E06EED}" type="pres">
      <dgm:prSet presAssocID="{FF7CE870-2A92-43F6-8D68-D77F10530200}" presName="hierChild2" presStyleCnt="0"/>
      <dgm:spPr/>
    </dgm:pt>
    <dgm:pt modelId="{E2297FFA-3619-4A26-89D1-ED490372FF62}" type="pres">
      <dgm:prSet presAssocID="{C0FF2CD5-DA50-43A7-891B-4C941579D20F}" presName="Name10" presStyleLbl="parChTrans1D2" presStyleIdx="0" presStyleCnt="4"/>
      <dgm:spPr/>
      <dgm:t>
        <a:bodyPr/>
        <a:lstStyle/>
        <a:p>
          <a:endParaRPr lang="en-US"/>
        </a:p>
      </dgm:t>
    </dgm:pt>
    <dgm:pt modelId="{B357CC2E-E25D-4735-B524-6F87CBFCF574}" type="pres">
      <dgm:prSet presAssocID="{122684B1-4C08-4581-8C6E-B8B531D1FC07}" presName="hierRoot2" presStyleCnt="0"/>
      <dgm:spPr/>
    </dgm:pt>
    <dgm:pt modelId="{7F3022F0-9A70-4302-AA79-4DD7428236F5}" type="pres">
      <dgm:prSet presAssocID="{122684B1-4C08-4581-8C6E-B8B531D1FC07}" presName="composite2" presStyleCnt="0"/>
      <dgm:spPr/>
    </dgm:pt>
    <dgm:pt modelId="{2445A41F-ACE2-4F15-AA31-2D0277FAD406}" type="pres">
      <dgm:prSet presAssocID="{122684B1-4C08-4581-8C6E-B8B531D1FC07}" presName="background2" presStyleLbl="asst1" presStyleIdx="0" presStyleCnt="1"/>
      <dgm:spPr/>
    </dgm:pt>
    <dgm:pt modelId="{3BC0C50A-EADE-457E-BD95-44E014B749D1}" type="pres">
      <dgm:prSet presAssocID="{122684B1-4C08-4581-8C6E-B8B531D1FC07}" presName="text2" presStyleLbl="fgAcc2" presStyleIdx="0" presStyleCnt="4">
        <dgm:presLayoutVars>
          <dgm:chPref val="3"/>
        </dgm:presLayoutVars>
      </dgm:prSet>
      <dgm:spPr/>
      <dgm:t>
        <a:bodyPr/>
        <a:lstStyle/>
        <a:p>
          <a:endParaRPr lang="en-US"/>
        </a:p>
      </dgm:t>
    </dgm:pt>
    <dgm:pt modelId="{3C4CCE5C-8873-4B72-80BD-779FB165D06D}" type="pres">
      <dgm:prSet presAssocID="{122684B1-4C08-4581-8C6E-B8B531D1FC07}" presName="hierChild3" presStyleCnt="0"/>
      <dgm:spPr/>
    </dgm:pt>
    <dgm:pt modelId="{8FB7A4B4-B336-42F7-AEB4-195C748158AD}" type="pres">
      <dgm:prSet presAssocID="{6D924BE0-C92C-4AD6-83D7-41A9A32ECEE5}" presName="Name10" presStyleLbl="parChTrans1D2" presStyleIdx="1" presStyleCnt="4"/>
      <dgm:spPr/>
      <dgm:t>
        <a:bodyPr/>
        <a:lstStyle/>
        <a:p>
          <a:endParaRPr lang="en-US"/>
        </a:p>
      </dgm:t>
    </dgm:pt>
    <dgm:pt modelId="{7C4E6506-A2DA-41C7-84D2-F849E865E850}" type="pres">
      <dgm:prSet presAssocID="{BF8CA5B2-5E75-4EE6-9B4D-5DC57734E7FB}" presName="hierRoot2" presStyleCnt="0"/>
      <dgm:spPr/>
    </dgm:pt>
    <dgm:pt modelId="{AA5A7827-B0BC-4284-8B6C-6E6884A1253E}" type="pres">
      <dgm:prSet presAssocID="{BF8CA5B2-5E75-4EE6-9B4D-5DC57734E7FB}" presName="composite2" presStyleCnt="0"/>
      <dgm:spPr/>
    </dgm:pt>
    <dgm:pt modelId="{6C5DEE55-3E7A-4D6C-A1E4-5ECE4008E6C4}" type="pres">
      <dgm:prSet presAssocID="{BF8CA5B2-5E75-4EE6-9B4D-5DC57734E7FB}" presName="background2" presStyleLbl="node2" presStyleIdx="0" presStyleCnt="3"/>
      <dgm:spPr/>
    </dgm:pt>
    <dgm:pt modelId="{0F64DDD1-40F4-42BC-8C59-4F2C51216E9E}" type="pres">
      <dgm:prSet presAssocID="{BF8CA5B2-5E75-4EE6-9B4D-5DC57734E7FB}" presName="text2" presStyleLbl="fgAcc2" presStyleIdx="1" presStyleCnt="4">
        <dgm:presLayoutVars>
          <dgm:chPref val="3"/>
        </dgm:presLayoutVars>
      </dgm:prSet>
      <dgm:spPr/>
      <dgm:t>
        <a:bodyPr/>
        <a:lstStyle/>
        <a:p>
          <a:endParaRPr lang="en-US"/>
        </a:p>
      </dgm:t>
    </dgm:pt>
    <dgm:pt modelId="{4475A006-7A40-4BF8-9AA1-E4547D353062}" type="pres">
      <dgm:prSet presAssocID="{BF8CA5B2-5E75-4EE6-9B4D-5DC57734E7FB}" presName="hierChild3" presStyleCnt="0"/>
      <dgm:spPr/>
    </dgm:pt>
    <dgm:pt modelId="{66142345-0B76-4969-8496-2476E46BDB19}" type="pres">
      <dgm:prSet presAssocID="{2FCEBAD5-6019-49E8-9AC0-B0910A2B2AAC}" presName="Name10" presStyleLbl="parChTrans1D2" presStyleIdx="2" presStyleCnt="4"/>
      <dgm:spPr/>
      <dgm:t>
        <a:bodyPr/>
        <a:lstStyle/>
        <a:p>
          <a:endParaRPr lang="en-US"/>
        </a:p>
      </dgm:t>
    </dgm:pt>
    <dgm:pt modelId="{F82A48AB-4B63-459F-914F-BC336D63FB14}" type="pres">
      <dgm:prSet presAssocID="{7D33C836-E9B6-4694-A6A5-9247A962470F}" presName="hierRoot2" presStyleCnt="0"/>
      <dgm:spPr/>
    </dgm:pt>
    <dgm:pt modelId="{28E17790-C8A6-48D8-B53E-A46AD1AE7105}" type="pres">
      <dgm:prSet presAssocID="{7D33C836-E9B6-4694-A6A5-9247A962470F}" presName="composite2" presStyleCnt="0"/>
      <dgm:spPr/>
    </dgm:pt>
    <dgm:pt modelId="{D88A23B7-E59D-42C3-996B-EA712F5A44AF}" type="pres">
      <dgm:prSet presAssocID="{7D33C836-E9B6-4694-A6A5-9247A962470F}" presName="background2" presStyleLbl="node2" presStyleIdx="1" presStyleCnt="3"/>
      <dgm:spPr/>
    </dgm:pt>
    <dgm:pt modelId="{F180CE83-5ABB-4FEC-963D-AD67ACAFC6A8}" type="pres">
      <dgm:prSet presAssocID="{7D33C836-E9B6-4694-A6A5-9247A962470F}" presName="text2" presStyleLbl="fgAcc2" presStyleIdx="2" presStyleCnt="4">
        <dgm:presLayoutVars>
          <dgm:chPref val="3"/>
        </dgm:presLayoutVars>
      </dgm:prSet>
      <dgm:spPr/>
      <dgm:t>
        <a:bodyPr/>
        <a:lstStyle/>
        <a:p>
          <a:endParaRPr lang="en-US"/>
        </a:p>
      </dgm:t>
    </dgm:pt>
    <dgm:pt modelId="{AB0800B0-0BB8-49CE-8FB6-C3069A353C2A}" type="pres">
      <dgm:prSet presAssocID="{7D33C836-E9B6-4694-A6A5-9247A962470F}" presName="hierChild3" presStyleCnt="0"/>
      <dgm:spPr/>
    </dgm:pt>
    <dgm:pt modelId="{364A3CDE-B655-4ADA-B8F6-2D96715F4EFC}" type="pres">
      <dgm:prSet presAssocID="{91D3C736-3D0D-4409-992D-0CCF62AEE5A7}" presName="Name10" presStyleLbl="parChTrans1D2" presStyleIdx="3" presStyleCnt="4"/>
      <dgm:spPr/>
      <dgm:t>
        <a:bodyPr/>
        <a:lstStyle/>
        <a:p>
          <a:endParaRPr lang="en-US"/>
        </a:p>
      </dgm:t>
    </dgm:pt>
    <dgm:pt modelId="{D583B0CE-677F-49DD-A089-5EBF77D5F8C2}" type="pres">
      <dgm:prSet presAssocID="{C6263ED9-DDED-48B3-A010-FADD9C2E7A86}" presName="hierRoot2" presStyleCnt="0"/>
      <dgm:spPr/>
    </dgm:pt>
    <dgm:pt modelId="{AE6DA7A7-7A1E-45B1-AC59-0C836CAC7F5B}" type="pres">
      <dgm:prSet presAssocID="{C6263ED9-DDED-48B3-A010-FADD9C2E7A86}" presName="composite2" presStyleCnt="0"/>
      <dgm:spPr/>
    </dgm:pt>
    <dgm:pt modelId="{CA88603D-C8E3-4C2F-AEA0-598B54798DFA}" type="pres">
      <dgm:prSet presAssocID="{C6263ED9-DDED-48B3-A010-FADD9C2E7A86}" presName="background2" presStyleLbl="node2" presStyleIdx="2" presStyleCnt="3"/>
      <dgm:spPr/>
    </dgm:pt>
    <dgm:pt modelId="{9A3BAFB6-B867-4C85-88AB-9F4D0DCA7B02}" type="pres">
      <dgm:prSet presAssocID="{C6263ED9-DDED-48B3-A010-FADD9C2E7A86}" presName="text2" presStyleLbl="fgAcc2" presStyleIdx="3" presStyleCnt="4">
        <dgm:presLayoutVars>
          <dgm:chPref val="3"/>
        </dgm:presLayoutVars>
      </dgm:prSet>
      <dgm:spPr/>
      <dgm:t>
        <a:bodyPr/>
        <a:lstStyle/>
        <a:p>
          <a:endParaRPr lang="en-US"/>
        </a:p>
      </dgm:t>
    </dgm:pt>
    <dgm:pt modelId="{7652FEB0-8F6C-4B67-A06D-252937DC530D}" type="pres">
      <dgm:prSet presAssocID="{C6263ED9-DDED-48B3-A010-FADD9C2E7A86}" presName="hierChild3" presStyleCnt="0"/>
      <dgm:spPr/>
    </dgm:pt>
  </dgm:ptLst>
  <dgm:cxnLst>
    <dgm:cxn modelId="{D09A1981-484B-45D9-AF91-6EC82D3559AE}" srcId="{FF7CE870-2A92-43F6-8D68-D77F10530200}" destId="{7D33C836-E9B6-4694-A6A5-9247A962470F}" srcOrd="2" destOrd="0" parTransId="{2FCEBAD5-6019-49E8-9AC0-B0910A2B2AAC}" sibTransId="{19A8BDE8-75C6-4492-8C52-9BBFE2C26F40}"/>
    <dgm:cxn modelId="{5D82D785-724E-4ED9-8017-CAF85F44A94D}" srcId="{FF7CE870-2A92-43F6-8D68-D77F10530200}" destId="{C6263ED9-DDED-48B3-A010-FADD9C2E7A86}" srcOrd="3" destOrd="0" parTransId="{91D3C736-3D0D-4409-992D-0CCF62AEE5A7}" sibTransId="{3BA11B45-3EE2-4597-912A-2948B4D09B87}"/>
    <dgm:cxn modelId="{7893A37A-B5B1-4CAF-9B8D-4BE129946BB3}" srcId="{FF7CE870-2A92-43F6-8D68-D77F10530200}" destId="{122684B1-4C08-4581-8C6E-B8B531D1FC07}" srcOrd="0" destOrd="0" parTransId="{C0FF2CD5-DA50-43A7-891B-4C941579D20F}" sibTransId="{20A23F68-F9BF-440C-B5B4-4159C37BD434}"/>
    <dgm:cxn modelId="{FEE13EA9-A918-4ADE-9C4B-5A13E142E7A0}" type="presOf" srcId="{122684B1-4C08-4581-8C6E-B8B531D1FC07}" destId="{3BC0C50A-EADE-457E-BD95-44E014B749D1}" srcOrd="0" destOrd="0" presId="urn:microsoft.com/office/officeart/2005/8/layout/hierarchy1"/>
    <dgm:cxn modelId="{EE425BFB-423C-4B44-AC13-EA8511215273}" type="presOf" srcId="{BF8CA5B2-5E75-4EE6-9B4D-5DC57734E7FB}" destId="{0F64DDD1-40F4-42BC-8C59-4F2C51216E9E}" srcOrd="0" destOrd="0" presId="urn:microsoft.com/office/officeart/2005/8/layout/hierarchy1"/>
    <dgm:cxn modelId="{AB645D4D-EAA1-4F1A-AA45-20E9DBD9E197}" type="presOf" srcId="{2FCEBAD5-6019-49E8-9AC0-B0910A2B2AAC}" destId="{66142345-0B76-4969-8496-2476E46BDB19}" srcOrd="0" destOrd="0" presId="urn:microsoft.com/office/officeart/2005/8/layout/hierarchy1"/>
    <dgm:cxn modelId="{FA8B8250-DF96-40F7-A603-0A847B5DC604}" srcId="{FF7CE870-2A92-43F6-8D68-D77F10530200}" destId="{BF8CA5B2-5E75-4EE6-9B4D-5DC57734E7FB}" srcOrd="1" destOrd="0" parTransId="{6D924BE0-C92C-4AD6-83D7-41A9A32ECEE5}" sibTransId="{F2BBA10D-5262-4B22-AB17-92EB07F72201}"/>
    <dgm:cxn modelId="{CAF6ED73-F8C1-49B8-9B43-03EA044A9D7F}" type="presOf" srcId="{C6263ED9-DDED-48B3-A010-FADD9C2E7A86}" destId="{9A3BAFB6-B867-4C85-88AB-9F4D0DCA7B02}" srcOrd="0" destOrd="0" presId="urn:microsoft.com/office/officeart/2005/8/layout/hierarchy1"/>
    <dgm:cxn modelId="{15F8B0DF-C086-40B1-86A5-99A05A18D5AA}" type="presOf" srcId="{55127650-CAD9-4FEA-8373-F61571E85AD4}" destId="{ABE03C69-4B33-4943-B6C4-5DBD8FA4993C}" srcOrd="0" destOrd="0" presId="urn:microsoft.com/office/officeart/2005/8/layout/hierarchy1"/>
    <dgm:cxn modelId="{0E83EC4F-D834-4B01-9593-027C6C3DBC6C}" type="presOf" srcId="{7D33C836-E9B6-4694-A6A5-9247A962470F}" destId="{F180CE83-5ABB-4FEC-963D-AD67ACAFC6A8}" srcOrd="0" destOrd="0" presId="urn:microsoft.com/office/officeart/2005/8/layout/hierarchy1"/>
    <dgm:cxn modelId="{2CEF5215-8E24-4449-B80B-8DF6B2859EB1}" type="presOf" srcId="{FF7CE870-2A92-43F6-8D68-D77F10530200}" destId="{2D42993D-74CD-4C82-BC24-B7F7CCA86F33}" srcOrd="0" destOrd="0" presId="urn:microsoft.com/office/officeart/2005/8/layout/hierarchy1"/>
    <dgm:cxn modelId="{D5048E36-D8C5-4558-AFFE-8D782D1E85E4}" type="presOf" srcId="{C0FF2CD5-DA50-43A7-891B-4C941579D20F}" destId="{E2297FFA-3619-4A26-89D1-ED490372FF62}" srcOrd="0" destOrd="0" presId="urn:microsoft.com/office/officeart/2005/8/layout/hierarchy1"/>
    <dgm:cxn modelId="{9724868F-A2F3-4137-B439-4348B90B771F}" srcId="{55127650-CAD9-4FEA-8373-F61571E85AD4}" destId="{FF7CE870-2A92-43F6-8D68-D77F10530200}" srcOrd="0" destOrd="0" parTransId="{5B16BD5D-BA8B-404F-A9DF-BD9DEA860589}" sibTransId="{60448008-CC65-4AE9-AE22-6DA95719B0DC}"/>
    <dgm:cxn modelId="{B928026D-F5C4-4210-8DA4-6E3723A5850B}" type="presOf" srcId="{6D924BE0-C92C-4AD6-83D7-41A9A32ECEE5}" destId="{8FB7A4B4-B336-42F7-AEB4-195C748158AD}" srcOrd="0" destOrd="0" presId="urn:microsoft.com/office/officeart/2005/8/layout/hierarchy1"/>
    <dgm:cxn modelId="{E358BD6A-9867-47C8-A178-70C72EEAD0C2}" type="presOf" srcId="{91D3C736-3D0D-4409-992D-0CCF62AEE5A7}" destId="{364A3CDE-B655-4ADA-B8F6-2D96715F4EFC}" srcOrd="0" destOrd="0" presId="urn:microsoft.com/office/officeart/2005/8/layout/hierarchy1"/>
    <dgm:cxn modelId="{522B7F09-30FF-40F3-9B8D-15631348B510}" type="presParOf" srcId="{ABE03C69-4B33-4943-B6C4-5DBD8FA4993C}" destId="{5491A543-A94E-4FD2-8352-C4FB0938AA3F}" srcOrd="0" destOrd="0" presId="urn:microsoft.com/office/officeart/2005/8/layout/hierarchy1"/>
    <dgm:cxn modelId="{5C9EEB59-2543-415E-A264-AFD0448A0168}" type="presParOf" srcId="{5491A543-A94E-4FD2-8352-C4FB0938AA3F}" destId="{CDCCD544-954C-4EA0-B757-A586CED0B153}" srcOrd="0" destOrd="0" presId="urn:microsoft.com/office/officeart/2005/8/layout/hierarchy1"/>
    <dgm:cxn modelId="{250423BA-7CAF-4FC6-B269-8BBA77AA2554}" type="presParOf" srcId="{CDCCD544-954C-4EA0-B757-A586CED0B153}" destId="{E917ACC4-EEB6-4789-ACB4-025AAE345E99}" srcOrd="0" destOrd="0" presId="urn:microsoft.com/office/officeart/2005/8/layout/hierarchy1"/>
    <dgm:cxn modelId="{09DD473A-D9AF-4BEF-B33F-B1DFF17AB56C}" type="presParOf" srcId="{CDCCD544-954C-4EA0-B757-A586CED0B153}" destId="{2D42993D-74CD-4C82-BC24-B7F7CCA86F33}" srcOrd="1" destOrd="0" presId="urn:microsoft.com/office/officeart/2005/8/layout/hierarchy1"/>
    <dgm:cxn modelId="{19CFF6BF-B447-4A01-B36C-9F765FB9300A}" type="presParOf" srcId="{5491A543-A94E-4FD2-8352-C4FB0938AA3F}" destId="{3AB5CD62-A7F2-4527-BAA2-71E316E06EED}" srcOrd="1" destOrd="0" presId="urn:microsoft.com/office/officeart/2005/8/layout/hierarchy1"/>
    <dgm:cxn modelId="{400C447E-A039-4374-B42F-21EA3F51A77B}" type="presParOf" srcId="{3AB5CD62-A7F2-4527-BAA2-71E316E06EED}" destId="{E2297FFA-3619-4A26-89D1-ED490372FF62}" srcOrd="0" destOrd="0" presId="urn:microsoft.com/office/officeart/2005/8/layout/hierarchy1"/>
    <dgm:cxn modelId="{2DB520DB-01B0-41E2-BB95-48208CA82FBA}" type="presParOf" srcId="{3AB5CD62-A7F2-4527-BAA2-71E316E06EED}" destId="{B357CC2E-E25D-4735-B524-6F87CBFCF574}" srcOrd="1" destOrd="0" presId="urn:microsoft.com/office/officeart/2005/8/layout/hierarchy1"/>
    <dgm:cxn modelId="{3E443A6A-A1C9-4694-8078-4869F176B687}" type="presParOf" srcId="{B357CC2E-E25D-4735-B524-6F87CBFCF574}" destId="{7F3022F0-9A70-4302-AA79-4DD7428236F5}" srcOrd="0" destOrd="0" presId="urn:microsoft.com/office/officeart/2005/8/layout/hierarchy1"/>
    <dgm:cxn modelId="{12623925-9198-4B2B-BAC6-24E8989A8C7E}" type="presParOf" srcId="{7F3022F0-9A70-4302-AA79-4DD7428236F5}" destId="{2445A41F-ACE2-4F15-AA31-2D0277FAD406}" srcOrd="0" destOrd="0" presId="urn:microsoft.com/office/officeart/2005/8/layout/hierarchy1"/>
    <dgm:cxn modelId="{6A383449-8F8C-4B4D-B387-EBBD8AC15C8A}" type="presParOf" srcId="{7F3022F0-9A70-4302-AA79-4DD7428236F5}" destId="{3BC0C50A-EADE-457E-BD95-44E014B749D1}" srcOrd="1" destOrd="0" presId="urn:microsoft.com/office/officeart/2005/8/layout/hierarchy1"/>
    <dgm:cxn modelId="{89C39A24-9A2A-4AEC-9CCF-27D5D3CF7351}" type="presParOf" srcId="{B357CC2E-E25D-4735-B524-6F87CBFCF574}" destId="{3C4CCE5C-8873-4B72-80BD-779FB165D06D}" srcOrd="1" destOrd="0" presId="urn:microsoft.com/office/officeart/2005/8/layout/hierarchy1"/>
    <dgm:cxn modelId="{18AE20ED-E8DF-4016-B824-17789CAC9598}" type="presParOf" srcId="{3AB5CD62-A7F2-4527-BAA2-71E316E06EED}" destId="{8FB7A4B4-B336-42F7-AEB4-195C748158AD}" srcOrd="2" destOrd="0" presId="urn:microsoft.com/office/officeart/2005/8/layout/hierarchy1"/>
    <dgm:cxn modelId="{069BCDB5-EAB4-489A-BFD7-52470E9B50BF}" type="presParOf" srcId="{3AB5CD62-A7F2-4527-BAA2-71E316E06EED}" destId="{7C4E6506-A2DA-41C7-84D2-F849E865E850}" srcOrd="3" destOrd="0" presId="urn:microsoft.com/office/officeart/2005/8/layout/hierarchy1"/>
    <dgm:cxn modelId="{10F9ED61-410C-4BE5-82D3-4B47E164EA33}" type="presParOf" srcId="{7C4E6506-A2DA-41C7-84D2-F849E865E850}" destId="{AA5A7827-B0BC-4284-8B6C-6E6884A1253E}" srcOrd="0" destOrd="0" presId="urn:microsoft.com/office/officeart/2005/8/layout/hierarchy1"/>
    <dgm:cxn modelId="{46BD2AFD-1C5F-4061-BE3C-55285395D034}" type="presParOf" srcId="{AA5A7827-B0BC-4284-8B6C-6E6884A1253E}" destId="{6C5DEE55-3E7A-4D6C-A1E4-5ECE4008E6C4}" srcOrd="0" destOrd="0" presId="urn:microsoft.com/office/officeart/2005/8/layout/hierarchy1"/>
    <dgm:cxn modelId="{56594D6A-ED27-4491-92DA-96D774F75667}" type="presParOf" srcId="{AA5A7827-B0BC-4284-8B6C-6E6884A1253E}" destId="{0F64DDD1-40F4-42BC-8C59-4F2C51216E9E}" srcOrd="1" destOrd="0" presId="urn:microsoft.com/office/officeart/2005/8/layout/hierarchy1"/>
    <dgm:cxn modelId="{691F7F3A-6145-4AB7-9A75-525E055677CB}" type="presParOf" srcId="{7C4E6506-A2DA-41C7-84D2-F849E865E850}" destId="{4475A006-7A40-4BF8-9AA1-E4547D353062}" srcOrd="1" destOrd="0" presId="urn:microsoft.com/office/officeart/2005/8/layout/hierarchy1"/>
    <dgm:cxn modelId="{BE45EB1C-2641-427E-8F6F-0286CE5925AF}" type="presParOf" srcId="{3AB5CD62-A7F2-4527-BAA2-71E316E06EED}" destId="{66142345-0B76-4969-8496-2476E46BDB19}" srcOrd="4" destOrd="0" presId="urn:microsoft.com/office/officeart/2005/8/layout/hierarchy1"/>
    <dgm:cxn modelId="{E1BEA952-ECC5-4D43-9A8E-4D38BD03EF6B}" type="presParOf" srcId="{3AB5CD62-A7F2-4527-BAA2-71E316E06EED}" destId="{F82A48AB-4B63-459F-914F-BC336D63FB14}" srcOrd="5" destOrd="0" presId="urn:microsoft.com/office/officeart/2005/8/layout/hierarchy1"/>
    <dgm:cxn modelId="{8BEA4567-D605-4874-839B-41FBC72B0CF1}" type="presParOf" srcId="{F82A48AB-4B63-459F-914F-BC336D63FB14}" destId="{28E17790-C8A6-48D8-B53E-A46AD1AE7105}" srcOrd="0" destOrd="0" presId="urn:microsoft.com/office/officeart/2005/8/layout/hierarchy1"/>
    <dgm:cxn modelId="{C800548F-BF78-4ED4-8B42-595A448C3BFB}" type="presParOf" srcId="{28E17790-C8A6-48D8-B53E-A46AD1AE7105}" destId="{D88A23B7-E59D-42C3-996B-EA712F5A44AF}" srcOrd="0" destOrd="0" presId="urn:microsoft.com/office/officeart/2005/8/layout/hierarchy1"/>
    <dgm:cxn modelId="{DB69A08D-59DB-4230-941C-01812FFE40CB}" type="presParOf" srcId="{28E17790-C8A6-48D8-B53E-A46AD1AE7105}" destId="{F180CE83-5ABB-4FEC-963D-AD67ACAFC6A8}" srcOrd="1" destOrd="0" presId="urn:microsoft.com/office/officeart/2005/8/layout/hierarchy1"/>
    <dgm:cxn modelId="{ED05B14B-DE8A-49D5-BDFF-99DB06C56976}" type="presParOf" srcId="{F82A48AB-4B63-459F-914F-BC336D63FB14}" destId="{AB0800B0-0BB8-49CE-8FB6-C3069A353C2A}" srcOrd="1" destOrd="0" presId="urn:microsoft.com/office/officeart/2005/8/layout/hierarchy1"/>
    <dgm:cxn modelId="{C6114A17-BE51-4D33-8D45-934DFC858524}" type="presParOf" srcId="{3AB5CD62-A7F2-4527-BAA2-71E316E06EED}" destId="{364A3CDE-B655-4ADA-B8F6-2D96715F4EFC}" srcOrd="6" destOrd="0" presId="urn:microsoft.com/office/officeart/2005/8/layout/hierarchy1"/>
    <dgm:cxn modelId="{39507EDD-39B9-4BA8-9657-25E3D3340B53}" type="presParOf" srcId="{3AB5CD62-A7F2-4527-BAA2-71E316E06EED}" destId="{D583B0CE-677F-49DD-A089-5EBF77D5F8C2}" srcOrd="7" destOrd="0" presId="urn:microsoft.com/office/officeart/2005/8/layout/hierarchy1"/>
    <dgm:cxn modelId="{6643B8AF-E650-44C2-A932-03276B36AE9C}" type="presParOf" srcId="{D583B0CE-677F-49DD-A089-5EBF77D5F8C2}" destId="{AE6DA7A7-7A1E-45B1-AC59-0C836CAC7F5B}" srcOrd="0" destOrd="0" presId="urn:microsoft.com/office/officeart/2005/8/layout/hierarchy1"/>
    <dgm:cxn modelId="{E3EB8503-8904-411F-BAA7-FC0FAB997E5E}" type="presParOf" srcId="{AE6DA7A7-7A1E-45B1-AC59-0C836CAC7F5B}" destId="{CA88603D-C8E3-4C2F-AEA0-598B54798DFA}" srcOrd="0" destOrd="0" presId="urn:microsoft.com/office/officeart/2005/8/layout/hierarchy1"/>
    <dgm:cxn modelId="{A9F81B5A-37E7-4A84-BCAA-B9127AC83E52}" type="presParOf" srcId="{AE6DA7A7-7A1E-45B1-AC59-0C836CAC7F5B}" destId="{9A3BAFB6-B867-4C85-88AB-9F4D0DCA7B02}" srcOrd="1" destOrd="0" presId="urn:microsoft.com/office/officeart/2005/8/layout/hierarchy1"/>
    <dgm:cxn modelId="{45FB7CCB-6DB3-4E0B-A99A-8CD05A68CD0F}" type="presParOf" srcId="{D583B0CE-677F-49DD-A089-5EBF77D5F8C2}" destId="{7652FEB0-8F6C-4B67-A06D-252937DC530D}"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D5C86D-A4A9-48D5-88C2-C3936F83A68B}" type="datetimeFigureOut">
              <a:rPr lang="en-US" smtClean="0"/>
              <a:pPr/>
              <a:t>11/24/2008</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298C194-D46F-4706-8928-AD32C7AA1EFE}"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CE46883-9D64-4940-A0CB-B53A40D8AA89}" type="datetimeFigureOut">
              <a:rPr lang="en-US" smtClean="0"/>
              <a:pPr/>
              <a:t>11/24/2008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2D0A054-B4A1-423D-9855-4BBF5A79960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A08129-E1E2-4AAD-A9B1-CA5952DC2906}" type="slidenum">
              <a:rPr lang="en-US" smtClean="0"/>
              <a:pPr/>
              <a:t>4</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3EBE55-2B40-4930-8DB8-B209DDC8474A}" type="slidenum">
              <a:rPr lang="en-US"/>
              <a:pPr/>
              <a:t>82</a:t>
            </a:fld>
            <a:endParaRPr lang="en-US"/>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26C725-4839-4368-AEFD-56BB4DA14383}" type="slidenum">
              <a:rPr lang="en-US"/>
              <a:pPr/>
              <a:t>83</a:t>
            </a:fld>
            <a:endParaRPr lang="en-US"/>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057647-2AF7-44BA-A998-E0CF8E9D7531}" type="slidenum">
              <a:rPr lang="en-US"/>
              <a:pPr/>
              <a:t>84</a:t>
            </a:fld>
            <a:endParaRPr lang="en-US"/>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057647-2AF7-44BA-A998-E0CF8E9D7531}" type="slidenum">
              <a:rPr lang="en-US"/>
              <a:pPr/>
              <a:t>85</a:t>
            </a:fld>
            <a:endParaRPr lang="en-US"/>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495B4A-30E3-4CFB-8B10-E895BC77629F}" type="slidenum">
              <a:rPr lang="en-US"/>
              <a:pPr/>
              <a:t>86</a:t>
            </a:fld>
            <a:endParaRPr lang="en-US"/>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23E604-5E7A-4501-9292-1C2091AE70D7}" type="slidenum">
              <a:rPr lang="en-US"/>
              <a:pPr/>
              <a:t>87</a:t>
            </a:fld>
            <a:endParaRPr lang="en-US"/>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98C374-EB4C-4829-BFAA-472B5CA7B526}" type="slidenum">
              <a:rPr lang="en-US"/>
              <a:pPr/>
              <a:t>88</a:t>
            </a:fld>
            <a:endParaRPr lang="en-US"/>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7BE1CB-BC24-4623-9A8F-9AE9BC5E9C4E}" type="slidenum">
              <a:rPr lang="en-US"/>
              <a:pPr/>
              <a:t>89</a:t>
            </a:fld>
            <a:endParaRPr lang="en-US"/>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7BE1CB-BC24-4623-9A8F-9AE9BC5E9C4E}" type="slidenum">
              <a:rPr lang="en-US"/>
              <a:pPr/>
              <a:t>90</a:t>
            </a:fld>
            <a:endParaRPr lang="en-US"/>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1E5CFF-4667-41ED-9AA2-77949EFDB8CB}" type="slidenum">
              <a:rPr lang="en-US"/>
              <a:pPr/>
              <a:t>91</a:t>
            </a:fld>
            <a:endParaRPr lang="en-US"/>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A08129-E1E2-4AAD-A9B1-CA5952DC2906}" type="slidenum">
              <a:rPr lang="en-US" smtClean="0"/>
              <a:pPr/>
              <a:t>5</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1A54-8BCD-4EBD-9DEA-9788ABB5BF6B}" type="slidenum">
              <a:rPr lang="en-US"/>
              <a:pPr/>
              <a:t>92</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1A54-8BCD-4EBD-9DEA-9788ABB5BF6B}" type="slidenum">
              <a:rPr lang="en-US"/>
              <a:pPr/>
              <a:t>93</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1A54-8BCD-4EBD-9DEA-9788ABB5BF6B}" type="slidenum">
              <a:rPr lang="en-US"/>
              <a:pPr/>
              <a:t>94</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1A54-8BCD-4EBD-9DEA-9788ABB5BF6B}" type="slidenum">
              <a:rPr lang="en-US"/>
              <a:pPr/>
              <a:t>95</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1A54-8BCD-4EBD-9DEA-9788ABB5BF6B}" type="slidenum">
              <a:rPr lang="en-US"/>
              <a:pPr/>
              <a:t>96</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621A54-8BCD-4EBD-9DEA-9788ABB5BF6B}" type="slidenum">
              <a:rPr lang="en-US"/>
              <a:pPr/>
              <a:t>97</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dirty="0"/>
          </a:p>
        </p:txBody>
      </p:sp>
      <p:sp>
        <p:nvSpPr>
          <p:cNvPr id="4" name="Slide Number Placeholder 3"/>
          <p:cNvSpPr>
            <a:spLocks noGrp="1"/>
          </p:cNvSpPr>
          <p:nvPr>
            <p:ph type="sldNum" sz="quarter" idx="10"/>
          </p:nvPr>
        </p:nvSpPr>
        <p:spPr/>
        <p:txBody>
          <a:bodyPr/>
          <a:lstStyle/>
          <a:p>
            <a:fld id="{DFA08129-E1E2-4AAD-A9B1-CA5952DC2906}" type="slidenum">
              <a:rPr lang="en-US" smtClean="0"/>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A08129-E1E2-4AAD-A9B1-CA5952DC2906}" type="slidenum">
              <a:rPr lang="en-US" smtClean="0"/>
              <a:pPr/>
              <a:t>11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32943" indent="-232943" defTabSz="931774">
              <a:buFont typeface="Arial" pitchFamily="34" charset="0"/>
              <a:buNone/>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DFA08129-E1E2-4AAD-A9B1-CA5952DC2906}" type="slidenum">
              <a:rPr lang="en-US" smtClean="0"/>
              <a:pPr/>
              <a:t>12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7D53A9-A556-4C06-BF5D-3FF5215F1D5E}" type="slidenum">
              <a:rPr lang="en-US"/>
              <a:pPr/>
              <a:t>74</a:t>
            </a:fld>
            <a:endParaRPr lang="en-US"/>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xfrm>
            <a:off x="701040" y="4415790"/>
            <a:ext cx="5608320" cy="4183380"/>
          </a:xfrm>
        </p:spPr>
        <p:txBody>
          <a:bodyPr/>
          <a:lstStyle/>
          <a:p>
            <a:pPr defTabSz="931774">
              <a:defRPr/>
            </a:pPr>
            <a:endParaRPr lang="en-US" dirty="0" smtClean="0">
              <a:latin typeface="Arial Narrow" pitchFamily="34" charset="0"/>
            </a:endParaRP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D0A054-B4A1-423D-9855-4BBF5A799606}" type="slidenum">
              <a:rPr lang="en-US" smtClean="0"/>
              <a:pPr/>
              <a:t>75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5B5925-93DC-481E-9EAE-EB4E94529E5C}" type="slidenum">
              <a:rPr lang="en-US"/>
              <a:pPr/>
              <a:t>78</a:t>
            </a:fld>
            <a:endParaRPr lang="en-US"/>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8A8E16-E48B-4651-B503-C879F7D9D049}" type="slidenum">
              <a:rPr lang="en-US"/>
              <a:pPr/>
              <a:t>81</a:t>
            </a:fld>
            <a:endParaRPr lang="en-US"/>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xfrm>
            <a:off x="701040" y="4415790"/>
            <a:ext cx="5608320" cy="4183380"/>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7CA987-126E-46E1-BF3A-D8DF52017A09}" type="datetimeFigureOut">
              <a:rPr lang="en-US" smtClean="0"/>
              <a:pPr/>
              <a:t>11/24/2008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B2B32F-02DA-435B-8B13-0306857FD6E4}" type="slidenum">
              <a:rPr lang="en-US" smtClean="0"/>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CA987-126E-46E1-BF3A-D8DF52017A09}" type="datetimeFigureOut">
              <a:rPr lang="en-US" smtClean="0"/>
              <a:pPr/>
              <a:t>11/24/2008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2B32F-02DA-435B-8B13-0306857FD6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www.deq.louisiana.gov/portal/tabid/259/Default.aspx" TargetMode="External"/><Relationship Id="rId7" Type="http://schemas.openxmlformats.org/officeDocument/2006/relationships/hyperlink" Target="http://www.deq.louisiana.gov/portal/Portals/0/permits/haz/Statement%20of%20Acknowledgment%20and%20Non-ApplicabilityADD6.30.pdf" TargetMode="External"/><Relationship Id="rId2" Type="http://schemas.openxmlformats.org/officeDocument/2006/relationships/hyperlink" Target="http://www.deq.louisiana.gov/portal/tabid/1674/Default.aspx#Title33" TargetMode="External"/><Relationship Id="rId1" Type="http://schemas.openxmlformats.org/officeDocument/2006/relationships/slideLayout" Target="../slideLayouts/slideLayout2.xml"/><Relationship Id="rId6" Type="http://schemas.openxmlformats.org/officeDocument/2006/relationships/hyperlink" Target="http://www.deq.louisiana.gov/portal/Portals/0/permits/haz/General%20Guidelines%20HW%20App.pdf" TargetMode="External"/><Relationship Id="rId5" Type="http://schemas.openxmlformats.org/officeDocument/2006/relationships/hyperlink" Target="http://www.deq.louisiana.gov/portal/tabid/2267/Default.aspx" TargetMode="External"/><Relationship Id="rId4" Type="http://schemas.openxmlformats.org/officeDocument/2006/relationships/hyperlink" Target="http://www.deq.louisiana.gov/portal/Default.aspx?tabid=247"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hyperlink" Target="mailto:jason.meyers@la.gov"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deq.louisiana.gov/portal/tabid/2619/Default.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deq.louisiana.gov/portal/tabid/2619/Default.asp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Colors" Target="../diagrams/colors3.xml"/><Relationship Id="rId3" Type="http://schemas.openxmlformats.org/officeDocument/2006/relationships/diagramLayout" Target="../diagrams/layout1.xml"/><Relationship Id="rId7" Type="http://schemas.openxmlformats.org/officeDocument/2006/relationships/diagramLayout" Target="../diagrams/layout2.xml"/><Relationship Id="rId12" Type="http://schemas.openxmlformats.org/officeDocument/2006/relationships/diagramQuickStyle" Target="../diagrams/quickStyle3.xml"/><Relationship Id="rId17" Type="http://schemas.openxmlformats.org/officeDocument/2006/relationships/diagramColors" Target="../diagrams/colors4.xml"/><Relationship Id="rId2" Type="http://schemas.openxmlformats.org/officeDocument/2006/relationships/diagramData" Target="../diagrams/data1.xml"/><Relationship Id="rId16" Type="http://schemas.openxmlformats.org/officeDocument/2006/relationships/diagramQuickStyle" Target="../diagrams/quickStyle4.xml"/><Relationship Id="rId1" Type="http://schemas.openxmlformats.org/officeDocument/2006/relationships/slideLayout" Target="../slideLayouts/slideLayout7.xml"/><Relationship Id="rId6" Type="http://schemas.openxmlformats.org/officeDocument/2006/relationships/diagramData" Target="../diagrams/data2.xml"/><Relationship Id="rId11" Type="http://schemas.openxmlformats.org/officeDocument/2006/relationships/diagramLayout" Target="../diagrams/layout3.xml"/><Relationship Id="rId5" Type="http://schemas.openxmlformats.org/officeDocument/2006/relationships/diagramColors" Target="../diagrams/colors1.xml"/><Relationship Id="rId15" Type="http://schemas.openxmlformats.org/officeDocument/2006/relationships/diagramLayout" Target="../diagrams/layout4.xml"/><Relationship Id="rId10" Type="http://schemas.openxmlformats.org/officeDocument/2006/relationships/diagramData" Target="../diagrams/data3.xml"/><Relationship Id="rId4" Type="http://schemas.openxmlformats.org/officeDocument/2006/relationships/diagramQuickStyle" Target="../diagrams/quickStyle1.xml"/><Relationship Id="rId9" Type="http://schemas.openxmlformats.org/officeDocument/2006/relationships/diagramColors" Target="../diagrams/colors2.xml"/><Relationship Id="rId14" Type="http://schemas.openxmlformats.org/officeDocument/2006/relationships/diagramData" Target="../diagrams/data4.xml"/></Relationships>
</file>

<file path=ppt/slides/_rels/slide30.xml.rels><?xml version="1.0" encoding="UTF-8" standalone="yes"?>
<Relationships xmlns="http://schemas.openxmlformats.org/package/2006/relationships"><Relationship Id="rId2" Type="http://schemas.openxmlformats.org/officeDocument/2006/relationships/hyperlink" Target="http://cfpub.epa.gov/rblc/cfm/basicsearch.cf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edms.deq.louisiana.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http://www.gpoaccess.gov/cfr/retrieve.html" TargetMode="External"/><Relationship Id="rId2" Type="http://schemas.openxmlformats.org/officeDocument/2006/relationships/hyperlink" Target="http://www.deq.louisiana.gov/portal/tabid/96/Default.aspx" TargetMode="External"/><Relationship Id="rId1" Type="http://schemas.openxmlformats.org/officeDocument/2006/relationships/slideLayout" Target="../slideLayouts/slideLayout2.xml"/><Relationship Id="rId4" Type="http://schemas.openxmlformats.org/officeDocument/2006/relationships/hyperlink" Target="http://www.epa.gov/air/caa/peg/"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ww.deq.louisiana.gov/portal/tabid/2824/Default.aspx" TargetMode="External"/><Relationship Id="rId2" Type="http://schemas.openxmlformats.org/officeDocument/2006/relationships/hyperlink" Target="http://www.deq.louisiana.gov/portal/tabid/36/Default.aspx" TargetMode="External"/><Relationship Id="rId1" Type="http://schemas.openxmlformats.org/officeDocument/2006/relationships/slideLayout" Target="../slideLayouts/slideLayout2.xml"/><Relationship Id="rId6" Type="http://schemas.openxmlformats.org/officeDocument/2006/relationships/hyperlink" Target="http://www.deq.louisiana.gov/portal/tabid/2198/Default.aspx" TargetMode="External"/><Relationship Id="rId5" Type="http://schemas.openxmlformats.org/officeDocument/2006/relationships/hyperlink" Target="http://www.deq.louisiana.gov/portal/tabid/2604/Default.aspx" TargetMode="External"/><Relationship Id="rId4" Type="http://schemas.openxmlformats.org/officeDocument/2006/relationships/hyperlink" Target="http://www.deq.louisiana.gov/apps/pubNotice/default.asp"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mailto:Dustin.Duhon@la.gov" TargetMode="External"/><Relationship Id="rId2" Type="http://schemas.openxmlformats.org/officeDocument/2006/relationships/hyperlink" Target="mailto:jada.lewis@la.gov"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deq.louisiana.gov/"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www.deq.louisiana.gov/portal/"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mailto:gary.aydell@la.gov"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057400"/>
            <a:ext cx="8458200" cy="3657600"/>
          </a:xfrm>
          <a:prstGeom prst="rect">
            <a:avLst/>
          </a:prstGeom>
        </p:spPr>
        <p:txBody>
          <a:bodyPr>
            <a:normAutofit fontScale="82500" lnSpcReduction="20000"/>
          </a:bodyPr>
          <a:lstStyle/>
          <a:p>
            <a:pPr algn="ctr" fontAlgn="auto">
              <a:spcAft>
                <a:spcPts val="0"/>
              </a:spcAft>
              <a:defRPr/>
            </a:pPr>
            <a: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r>
              <a:rPr lang="en-US" sz="39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Arial Narrow" pitchFamily="34" charset="0"/>
                <a:ea typeface="+mj-ea"/>
                <a:cs typeface="+mj-cs"/>
              </a:rPr>
              <a:t>Jada Lewis and Dustin Duhon</a:t>
            </a:r>
            <a:endParaRPr lang="en-US" sz="3900" dirty="0">
              <a:ln w="12700">
                <a:solidFill>
                  <a:schemeClr val="tx2">
                    <a:satMod val="155000"/>
                  </a:schemeClr>
                </a:solidFill>
                <a:prstDash val="solid"/>
              </a:ln>
              <a:latin typeface="Arial Narrow" pitchFamily="34" charset="0"/>
            </a:endParaRPr>
          </a:p>
          <a:p>
            <a:pPr algn="ctr" fontAlgn="auto">
              <a:spcAft>
                <a:spcPts val="0"/>
              </a:spcAft>
              <a:defRPr/>
            </a:pPr>
            <a:r>
              <a:rPr lang="en-US" sz="2800" dirty="0" smtClean="0">
                <a:ln w="12700">
                  <a:solidFill>
                    <a:schemeClr val="tx2">
                      <a:satMod val="155000"/>
                    </a:schemeClr>
                  </a:solidFill>
                  <a:prstDash val="solid"/>
                </a:ln>
                <a:latin typeface="Arial Narrow" pitchFamily="34" charset="0"/>
              </a:rPr>
              <a:t>Air Permits Division</a:t>
            </a:r>
          </a:p>
          <a:p>
            <a:pPr algn="ctr" fontAlgn="auto">
              <a:spcAft>
                <a:spcPts val="0"/>
              </a:spcAft>
              <a:defRPr/>
            </a:pPr>
            <a:endParaRPr lang="en-US" sz="2800" dirty="0" smtClean="0">
              <a:ln w="12700">
                <a:solidFill>
                  <a:schemeClr val="tx2">
                    <a:satMod val="155000"/>
                  </a:schemeClr>
                </a:solidFill>
                <a:prstDash val="solid"/>
              </a:ln>
              <a:latin typeface="Arial Narrow" pitchFamily="34" charset="0"/>
            </a:endParaRPr>
          </a:p>
          <a:p>
            <a:pPr algn="ctr" fontAlgn="auto">
              <a:spcAft>
                <a:spcPts val="0"/>
              </a:spcAft>
              <a:defRPr/>
            </a:pPr>
            <a:r>
              <a:rPr lang="en-US" sz="39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Arial Narrow" pitchFamily="34" charset="0"/>
              </a:rPr>
              <a:t>Gary Aydell</a:t>
            </a:r>
          </a:p>
          <a:p>
            <a:pPr algn="ctr">
              <a:defRPr/>
            </a:pPr>
            <a:r>
              <a:rPr lang="en-US" sz="2800" dirty="0" smtClean="0">
                <a:ln w="12700">
                  <a:solidFill>
                    <a:schemeClr val="tx2">
                      <a:satMod val="155000"/>
                    </a:schemeClr>
                  </a:solidFill>
                  <a:prstDash val="solid"/>
                </a:ln>
                <a:latin typeface="Arial Narrow" pitchFamily="34" charset="0"/>
              </a:rPr>
              <a:t>Water Permits Division</a:t>
            </a:r>
          </a:p>
          <a:p>
            <a:pPr algn="ctr">
              <a:defRPr/>
            </a:pPr>
            <a:endParaRPr lang="en-US" sz="28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Arial Narrow" pitchFamily="34" charset="0"/>
            </a:endParaRPr>
          </a:p>
          <a:p>
            <a:pPr algn="ctr">
              <a:defRPr/>
            </a:pPr>
            <a:r>
              <a:rPr lang="en-US" sz="39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Arial Narrow" pitchFamily="34" charset="0"/>
              </a:rPr>
              <a:t>Jason Meyers</a:t>
            </a:r>
            <a:endParaRPr lang="en-US" sz="3900" dirty="0" smtClean="0">
              <a:ln w="12700">
                <a:solidFill>
                  <a:schemeClr val="tx2">
                    <a:satMod val="155000"/>
                  </a:schemeClr>
                </a:solidFill>
                <a:prstDash val="solid"/>
              </a:ln>
              <a:latin typeface="Arial Narrow" pitchFamily="34" charset="0"/>
            </a:endParaRPr>
          </a:p>
          <a:p>
            <a:pPr algn="ctr">
              <a:defRPr/>
            </a:pPr>
            <a:r>
              <a:rPr lang="en-US" sz="2800" dirty="0" smtClean="0">
                <a:ln w="12700">
                  <a:solidFill>
                    <a:schemeClr val="tx2">
                      <a:satMod val="155000"/>
                    </a:schemeClr>
                  </a:solidFill>
                  <a:prstDash val="solid"/>
                </a:ln>
                <a:latin typeface="Arial Narrow" pitchFamily="34" charset="0"/>
              </a:rPr>
              <a:t>Waste Permits Division</a:t>
            </a:r>
          </a:p>
          <a:p>
            <a:pPr algn="ctr" fontAlgn="auto">
              <a:spcAft>
                <a:spcPts val="0"/>
              </a:spcAft>
              <a:defRPr/>
            </a:pPr>
            <a:endParaRPr lang="en-US" sz="2800" dirty="0">
              <a:ln w="12700">
                <a:solidFill>
                  <a:schemeClr val="tx2">
                    <a:satMod val="155000"/>
                  </a:schemeClr>
                </a:solidFill>
                <a:prstDash val="solid"/>
              </a:ln>
              <a:latin typeface="Arial Narrow" pitchFamily="34" charset="0"/>
            </a:endParaRPr>
          </a:p>
          <a:p>
            <a:pPr algn="ctr" fontAlgn="auto">
              <a:spcAft>
                <a:spcPts val="0"/>
              </a:spcAft>
              <a:defRPr/>
            </a:pPr>
            <a:r>
              <a:rPr lang="en-US" sz="2800" dirty="0">
                <a:ln w="12700">
                  <a:solidFill>
                    <a:schemeClr val="tx2">
                      <a:satMod val="155000"/>
                    </a:schemeClr>
                  </a:solidFill>
                  <a:prstDash val="solid"/>
                </a:ln>
                <a:latin typeface="Arial Narrow" pitchFamily="34" charset="0"/>
              </a:rPr>
              <a:t>Louisiana Department of Environmental Quality</a:t>
            </a:r>
          </a:p>
        </p:txBody>
      </p:sp>
      <p:sp>
        <p:nvSpPr>
          <p:cNvPr id="4" name="Title 1"/>
          <p:cNvSpPr txBox="1">
            <a:spLocks/>
          </p:cNvSpPr>
          <p:nvPr/>
        </p:nvSpPr>
        <p:spPr>
          <a:xfrm>
            <a:off x="0" y="228600"/>
            <a:ext cx="7924800" cy="2057400"/>
          </a:xfrm>
          <a:prstGeom prst="rect">
            <a:avLst/>
          </a:prstGeom>
        </p:spPr>
        <p:txBody>
          <a:bodyPr anchor="ctr">
            <a:normAutofit fontScale="25000" lnSpcReduction="20000"/>
          </a:bodyPr>
          <a:lstStyle/>
          <a:p>
            <a:pPr algn="ctr" fontAlgn="auto">
              <a:spcAft>
                <a:spcPts val="0"/>
              </a:spcAft>
              <a:defRPr/>
            </a:pPr>
            <a: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r>
              <a:rPr lang="en-US" sz="14400" b="1" dirty="0">
                <a:ln w="12700">
                  <a:solidFill>
                    <a:schemeClr val="accent3">
                      <a:lumMod val="50000"/>
                    </a:schemeClr>
                  </a:solidFill>
                  <a:prstDash val="solid"/>
                </a:ln>
                <a:solidFill>
                  <a:schemeClr val="accent3">
                    <a:lumMod val="50000"/>
                  </a:schemeClr>
                </a:solidFill>
                <a:effectLst>
                  <a:outerShdw blurRad="41275" dist="20320" dir="1800000" algn="tl" rotWithShape="0">
                    <a:srgbClr val="000000">
                      <a:alpha val="40000"/>
                    </a:srgbClr>
                  </a:outerShdw>
                </a:effectLst>
                <a:latin typeface="Arial Narrow" pitchFamily="34" charset="0"/>
                <a:ea typeface="+mj-ea"/>
                <a:cs typeface="+mj-cs"/>
              </a:rPr>
              <a:t> </a:t>
            </a:r>
            <a:r>
              <a:rPr lang="en-US" sz="14400" b="1" dirty="0" smtClean="0">
                <a:ln w="12700">
                  <a:solidFill>
                    <a:schemeClr val="accent3">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Air Permits 101:</a:t>
            </a:r>
          </a:p>
          <a:p>
            <a:pPr algn="ctr" fontAlgn="auto">
              <a:spcAft>
                <a:spcPts val="0"/>
              </a:spcAft>
              <a:defRPr/>
            </a:pPr>
            <a:r>
              <a:rPr lang="en-US" sz="14400" b="1" dirty="0" smtClean="0">
                <a:ln w="12700">
                  <a:solidFill>
                    <a:schemeClr val="accent3">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Understanding the Process &amp; </a:t>
            </a:r>
          </a:p>
          <a:p>
            <a:pPr algn="ctr" fontAlgn="auto">
              <a:spcAft>
                <a:spcPts val="0"/>
              </a:spcAft>
              <a:defRPr/>
            </a:pPr>
            <a:r>
              <a:rPr lang="en-US" sz="14400" b="1" dirty="0" smtClean="0">
                <a:ln w="12700">
                  <a:solidFill>
                    <a:schemeClr val="accent3">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Permits 101:  Understanding the Basics</a:t>
            </a:r>
            <a:endParaRPr lang="en-US" sz="14400" b="1" dirty="0">
              <a:ln w="12700">
                <a:solidFill>
                  <a:schemeClr val="accent6">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endParaRPr lang="en-US" sz="7500" b="1" dirty="0">
              <a:ln w="12700">
                <a:solidFill>
                  <a:schemeClr val="tx2">
                    <a:satMod val="155000"/>
                  </a:schemeClr>
                </a:solidFill>
                <a:prstDash val="solid"/>
              </a:ln>
              <a:solidFill>
                <a:schemeClr val="tx2"/>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r>
              <a:rPr lang="en-US" sz="2700" dirty="0">
                <a:latin typeface="Arial Narrow" pitchFamily="34" charset="0"/>
                <a:ea typeface="+mj-ea"/>
                <a:cs typeface="+mj-cs"/>
              </a:rPr>
              <a:t/>
            </a:r>
            <a:br>
              <a:rPr lang="en-US" sz="2700" dirty="0">
                <a:latin typeface="Arial Narrow" pitchFamily="34" charset="0"/>
                <a:ea typeface="+mj-ea"/>
                <a:cs typeface="+mj-cs"/>
              </a:rPr>
            </a:br>
            <a:endParaRPr lang="en-US" sz="27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696200" cy="1447800"/>
          </a:xfrm>
        </p:spPr>
        <p:txBody>
          <a:bodyPr>
            <a:noAutofit/>
          </a:bodyPr>
          <a:lstStyle/>
          <a:p>
            <a:r>
              <a:rPr lang="en-US" sz="3600" dirty="0" smtClean="0">
                <a:latin typeface="Arial Black" pitchFamily="34" charset="0"/>
              </a:rPr>
              <a:t/>
            </a:r>
            <a:br>
              <a:rPr lang="en-US" sz="3600" dirty="0" smtClean="0">
                <a:latin typeface="Arial Black" pitchFamily="34" charset="0"/>
              </a:rPr>
            </a:br>
            <a:r>
              <a:rPr lang="en-US" sz="3600" dirty="0" smtClean="0">
                <a:latin typeface="Arial Black" pitchFamily="34" charset="0"/>
              </a:rPr>
              <a:t>The Basics of Air Permits</a:t>
            </a:r>
            <a:br>
              <a:rPr lang="en-US" sz="3600" dirty="0" smtClean="0">
                <a:latin typeface="Arial Black" pitchFamily="34" charset="0"/>
              </a:rPr>
            </a:br>
            <a:endParaRPr lang="en-US" sz="3600" dirty="0">
              <a:latin typeface="Arial Black" pitchFamily="34" charset="0"/>
            </a:endParaRPr>
          </a:p>
        </p:txBody>
      </p:sp>
      <p:sp>
        <p:nvSpPr>
          <p:cNvPr id="3" name="Content Placeholder 2"/>
          <p:cNvSpPr>
            <a:spLocks noGrp="1"/>
          </p:cNvSpPr>
          <p:nvPr>
            <p:ph idx="1"/>
          </p:nvPr>
        </p:nvSpPr>
        <p:spPr>
          <a:xfrm>
            <a:off x="685800" y="1447800"/>
            <a:ext cx="6934200" cy="4572000"/>
          </a:xfrm>
        </p:spPr>
        <p:txBody>
          <a:bodyPr>
            <a:normAutofit/>
          </a:bodyPr>
          <a:lstStyle/>
          <a:p>
            <a:pPr>
              <a:buNone/>
            </a:pPr>
            <a:r>
              <a:rPr lang="en-US" sz="2800" dirty="0" smtClean="0">
                <a:latin typeface="Arial Narrow" pitchFamily="34" charset="0"/>
              </a:rPr>
              <a:t>Clean Air Act (CAA) and </a:t>
            </a:r>
          </a:p>
          <a:p>
            <a:pPr>
              <a:spcBef>
                <a:spcPts val="0"/>
              </a:spcBef>
              <a:buNone/>
            </a:pPr>
            <a:r>
              <a:rPr lang="en-US" sz="2800" dirty="0" smtClean="0">
                <a:latin typeface="Arial Narrow" pitchFamily="34" charset="0"/>
              </a:rPr>
              <a:t>Clean Air Act Amendments (CAAA</a:t>
            </a:r>
            <a:r>
              <a:rPr lang="en-US" sz="2400" dirty="0" smtClean="0">
                <a:latin typeface="Arial Narrow" pitchFamily="34" charset="0"/>
              </a:rPr>
              <a:t>)</a:t>
            </a:r>
          </a:p>
          <a:p>
            <a:pPr lvl="1"/>
            <a:r>
              <a:rPr lang="en-US" sz="2000" dirty="0" smtClean="0">
                <a:latin typeface="Arial Narrow" pitchFamily="34" charset="0"/>
              </a:rPr>
              <a:t>Permitting Authority</a:t>
            </a:r>
          </a:p>
          <a:p>
            <a:pPr lvl="1">
              <a:spcBef>
                <a:spcPts val="600"/>
              </a:spcBef>
            </a:pPr>
            <a:r>
              <a:rPr lang="en-US" sz="2000" dirty="0" smtClean="0">
                <a:latin typeface="Arial Narrow" pitchFamily="34" charset="0"/>
              </a:rPr>
              <a:t>Subdivided into “titles”, i.e., Title IV, Title V, etc.</a:t>
            </a:r>
          </a:p>
          <a:p>
            <a:pPr marL="0" indent="0">
              <a:buNone/>
            </a:pPr>
            <a:r>
              <a:rPr lang="en-US" sz="2800" dirty="0" smtClean="0">
                <a:latin typeface="Arial Narrow" pitchFamily="34" charset="0"/>
              </a:rPr>
              <a:t>Purpose:</a:t>
            </a:r>
            <a:r>
              <a:rPr lang="en-US" sz="2400" dirty="0" smtClean="0">
                <a:latin typeface="Arial Narrow" pitchFamily="34" charset="0"/>
              </a:rPr>
              <a:t>	</a:t>
            </a:r>
          </a:p>
          <a:p>
            <a:pPr marL="466725" lvl="1" indent="-9525">
              <a:buNone/>
            </a:pPr>
            <a:r>
              <a:rPr lang="en-US" sz="2400" dirty="0" smtClean="0">
                <a:latin typeface="Arial Narrow" pitchFamily="34" charset="0"/>
              </a:rPr>
              <a:t>Legally limit the amount of air pollutants released into the air by controlling and limiting releases at the individual source</a:t>
            </a:r>
          </a:p>
          <a:p>
            <a:pPr lvl="1">
              <a:spcBef>
                <a:spcPts val="600"/>
              </a:spcBef>
            </a:pPr>
            <a:r>
              <a:rPr lang="en-US" sz="2000" dirty="0" smtClean="0">
                <a:latin typeface="Arial Narrow" pitchFamily="34" charset="0"/>
              </a:rPr>
              <a:t>Required when businesses and industries are capable of reaching or exceeding certain established thresholds of pollutant release</a:t>
            </a:r>
          </a:p>
          <a:p>
            <a:pPr>
              <a:buNone/>
            </a:pPr>
            <a:endParaRPr lang="en-US" sz="2400" dirty="0" smtClean="0">
              <a:latin typeface="Arial Narrow" pitchFamily="34" charset="0"/>
            </a:endParaRPr>
          </a:p>
          <a:p>
            <a:pPr>
              <a:buNone/>
            </a:pPr>
            <a:endParaRPr lang="en-US" sz="2400" dirty="0" smtClean="0">
              <a:latin typeface="Arial Narrow" pitchFamily="34" charset="0"/>
            </a:endParaRPr>
          </a:p>
          <a:p>
            <a:pPr>
              <a:buNone/>
            </a:pPr>
            <a:endParaRPr lang="en-US" sz="2400" dirty="0" smtClean="0">
              <a:latin typeface="Arial Narrow" pitchFamily="34" charset="0"/>
            </a:endParaRPr>
          </a:p>
          <a:p>
            <a:pPr>
              <a:buNone/>
            </a:pPr>
            <a:endParaRPr lang="en-US" sz="2400" dirty="0" smtClean="0">
              <a:latin typeface="Arial Narrow" pitchFamily="34" charset="0"/>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noAutofit/>
          </a:bodyPr>
          <a:lstStyle/>
          <a:p>
            <a:r>
              <a:rPr lang="en-US" sz="2000" b="1" dirty="0" smtClean="0"/>
              <a:t>Type II Facility</a:t>
            </a:r>
            <a:r>
              <a:rPr lang="en-US" sz="2000" dirty="0" smtClean="0"/>
              <a:t>: A facility used for processing residential or commercial solid waste (e.g. transfer station, incinerator waste-handling facility, refuse-derived fuel facility, shredder, baler, or compactor). (If the facility is also used for processing industrial solid waste , it is also a Type I-A facility).</a:t>
            </a:r>
          </a:p>
          <a:p>
            <a:endParaRPr lang="en-US" sz="2000" b="1" dirty="0" smtClean="0"/>
          </a:p>
          <a:p>
            <a:r>
              <a:rPr lang="en-US" sz="2000" b="1" dirty="0" smtClean="0"/>
              <a:t>Type II-A Facility</a:t>
            </a:r>
            <a:r>
              <a:rPr lang="en-US" sz="2000" dirty="0" smtClean="0"/>
              <a:t>: A facility used for processing residential or commercial solid waste (e.g. transfer station, incinerator waste-handling facility, refuse-derived fuel facility, shredder. baler. or compactor). (If the facility is also used for processing industrial solid waste, it is also a Type I-A facility).</a:t>
            </a:r>
          </a:p>
          <a:p>
            <a:pPr>
              <a:buNone/>
            </a:pPr>
            <a:endParaRPr lang="en-US" sz="2000" b="1" dirty="0" smtClean="0"/>
          </a:p>
          <a:p>
            <a:r>
              <a:rPr lang="en-US" sz="2000" b="1" dirty="0" smtClean="0"/>
              <a:t>Type III Facility</a:t>
            </a:r>
            <a:r>
              <a:rPr lang="en-US" sz="2000" dirty="0" smtClean="0"/>
              <a:t>: A facility used for: disposing of construction/demolition debris or </a:t>
            </a:r>
            <a:r>
              <a:rPr lang="en-US" sz="2000" dirty="0" err="1" smtClean="0"/>
              <a:t>woodwaste</a:t>
            </a:r>
            <a:r>
              <a:rPr lang="en-US" sz="2000" dirty="0" smtClean="0"/>
              <a:t>, composting organic waste to produce a usable material, or separating recyclable wastes (a separation facility). Residential, commercial, or industrial solid waste must not be disposed of in a type III facility.</a:t>
            </a:r>
          </a:p>
          <a:p>
            <a:endParaRPr lang="en-US" sz="2000" dirty="0" smtClean="0"/>
          </a:p>
          <a:p>
            <a:endParaRPr lang="en-US" sz="2000" dirty="0"/>
          </a:p>
        </p:txBody>
      </p:sp>
      <p:sp>
        <p:nvSpPr>
          <p:cNvPr id="5" name="Title 3"/>
          <p:cNvSpPr>
            <a:spLocks noGrp="1"/>
          </p:cNvSpPr>
          <p:nvPr>
            <p:ph type="title"/>
          </p:nvPr>
        </p:nvSpPr>
        <p:spPr>
          <a:xfrm>
            <a:off x="0" y="304800"/>
            <a:ext cx="8229600" cy="1143000"/>
          </a:xfrm>
        </p:spPr>
        <p:txBody>
          <a:bodyPr>
            <a:normAutofit fontScale="90000"/>
          </a:bodyPr>
          <a:lstStyle/>
          <a:p>
            <a:r>
              <a:rPr lang="en-US" dirty="0" smtClean="0"/>
              <a:t>Waste Terms &amp; Definitions</a:t>
            </a:r>
            <a:endParaRPr lang="en-US" dirty="0"/>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457200" y="304800"/>
            <a:ext cx="7772400" cy="1143000"/>
          </a:xfrm>
          <a:prstGeom prst="rect">
            <a:avLst/>
          </a:prstGeom>
        </p:spPr>
        <p:txBody>
          <a:bodyPr>
            <a:normAutofit/>
          </a:bodyPr>
          <a:lstStyle/>
          <a:p>
            <a:pPr fontAlgn="auto">
              <a:spcAft>
                <a:spcPts val="0"/>
              </a:spcAft>
              <a:defRPr/>
            </a:pPr>
            <a:r>
              <a:rPr lang="en-US" sz="4000" b="1" dirty="0">
                <a:latin typeface="Arial Black" pitchFamily="34" charset="0"/>
                <a:ea typeface="+mj-ea"/>
                <a:cs typeface="+mj-cs"/>
              </a:rPr>
              <a:t>Resources</a:t>
            </a:r>
            <a:endParaRPr lang="en-US" sz="4400" b="1" dirty="0">
              <a:latin typeface="Arial Black" pitchFamily="34" charset="0"/>
              <a:ea typeface="+mj-ea"/>
              <a:cs typeface="+mj-cs"/>
            </a:endParaRPr>
          </a:p>
        </p:txBody>
      </p:sp>
      <p:sp>
        <p:nvSpPr>
          <p:cNvPr id="4" name="Rectangle 3"/>
          <p:cNvSpPr txBox="1">
            <a:spLocks noChangeArrowheads="1"/>
          </p:cNvSpPr>
          <p:nvPr/>
        </p:nvSpPr>
        <p:spPr>
          <a:xfrm>
            <a:off x="457200" y="1219200"/>
            <a:ext cx="8001000" cy="464820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1" i="0" u="none" strike="noStrike" kern="1200" cap="none" spc="0" normalizeH="0" baseline="0" noProof="0" dirty="0" smtClean="0">
                <a:ln>
                  <a:noFill/>
                </a:ln>
                <a:solidFill>
                  <a:schemeClr val="tx1"/>
                </a:solidFill>
                <a:effectLst/>
                <a:uLnTx/>
                <a:uFillTx/>
              </a:rPr>
              <a:t>LAC 33:VII (Solid Waste Regulations) or LAC 33:V (Hazardous Waste Regulations)</a:t>
            </a:r>
          </a:p>
          <a:p>
            <a:pPr marL="742950" marR="0" lvl="1" indent="-285750" algn="l" defTabSz="914400" rtl="0" eaLnBrk="1" fontAlgn="auto" latinLnBrk="0" hangingPunct="1">
              <a:lnSpc>
                <a:spcPct val="100000"/>
              </a:lnSpc>
              <a:spcBef>
                <a:spcPct val="20000"/>
              </a:spcBef>
              <a:spcAft>
                <a:spcPts val="0"/>
              </a:spcAft>
              <a:buClrTx/>
              <a:buSzTx/>
              <a:buFont typeface="Courier New" pitchFamily="49" charset="0"/>
              <a:buChar char="o"/>
              <a:tabLst/>
              <a:defRPr/>
            </a:pPr>
            <a:r>
              <a:rPr kumimoji="0" lang="en-US" b="0" i="0" u="none" strike="noStrike" kern="1200" cap="none" spc="0" normalizeH="0" baseline="0" noProof="0" dirty="0" smtClean="0">
                <a:ln>
                  <a:noFill/>
                </a:ln>
                <a:solidFill>
                  <a:schemeClr val="tx1"/>
                </a:solidFill>
                <a:effectLst/>
                <a:uLnTx/>
                <a:uFillTx/>
                <a:hlinkClick r:id="rId2"/>
              </a:rPr>
              <a:t>http://www.deq.louisiana.gov/portal/tabid/1674/Default.aspx#Title33</a:t>
            </a:r>
            <a:endParaRPr kumimoji="0" lang="en-US" b="0" i="0" u="none" strike="noStrike" kern="1200" cap="none" spc="0" normalizeH="0" baseline="0" noProof="0" dirty="0" smtClean="0">
              <a:ln>
                <a:noFill/>
              </a:ln>
              <a:solidFill>
                <a:schemeClr val="tx1"/>
              </a:solidFill>
              <a:effectLst/>
              <a:uLnTx/>
              <a:uFillTx/>
            </a:endParaRPr>
          </a:p>
          <a:p>
            <a:pPr marL="285750" indent="-285750">
              <a:spcBef>
                <a:spcPct val="20000"/>
              </a:spcBef>
              <a:buFont typeface="Arial" pitchFamily="34" charset="0"/>
              <a:buChar char="•"/>
            </a:pPr>
            <a:r>
              <a:rPr lang="en-US" sz="2400" b="1" dirty="0" smtClean="0"/>
              <a:t>Solid Waste Information and Guidance Document</a:t>
            </a:r>
          </a:p>
          <a:p>
            <a:pPr lvl="1">
              <a:lnSpc>
                <a:spcPct val="90000"/>
              </a:lnSpc>
              <a:buFont typeface="Courier New" pitchFamily="49" charset="0"/>
              <a:buChar char="o"/>
            </a:pPr>
            <a:r>
              <a:rPr lang="en-US" dirty="0" smtClean="0">
                <a:hlinkClick r:id="rId3"/>
              </a:rPr>
              <a:t>http://www.deq.louisiana.gov/portal/tabid/259/Default.aspx</a:t>
            </a:r>
            <a:endParaRPr lang="en-US" dirty="0" smtClean="0"/>
          </a:p>
          <a:p>
            <a:pPr lvl="1">
              <a:lnSpc>
                <a:spcPct val="90000"/>
              </a:lnSpc>
              <a:buFont typeface="Courier New" pitchFamily="49" charset="0"/>
              <a:buChar char="o"/>
            </a:pPr>
            <a:endParaRPr lang="en-US" dirty="0" smtClean="0"/>
          </a:p>
          <a:p>
            <a:pPr lvl="1">
              <a:lnSpc>
                <a:spcPct val="90000"/>
              </a:lnSpc>
              <a:buFont typeface="Courier New" pitchFamily="49" charset="0"/>
              <a:buChar char="o"/>
            </a:pPr>
            <a:r>
              <a:rPr lang="en-US" dirty="0" smtClean="0">
                <a:hlinkClick r:id="rId4"/>
              </a:rPr>
              <a:t>http://www.deq.louisiana.gov/portal/Default.aspx?tabid=247</a:t>
            </a:r>
            <a:endParaRPr lang="en-US" dirty="0" smtClean="0"/>
          </a:p>
          <a:p>
            <a:pPr lvl="1">
              <a:lnSpc>
                <a:spcPct val="90000"/>
              </a:lnSpc>
            </a:pPr>
            <a:endParaRPr lang="en-US" sz="2000" dirty="0" smtClean="0"/>
          </a:p>
          <a:p>
            <a:pPr>
              <a:lnSpc>
                <a:spcPct val="90000"/>
              </a:lnSpc>
              <a:buFont typeface="Arial" pitchFamily="34" charset="0"/>
              <a:buChar char="•"/>
            </a:pPr>
            <a:r>
              <a:rPr lang="en-US" sz="2400" b="1" dirty="0" smtClean="0"/>
              <a:t>   Hazardous Waste Information and Guidance Document</a:t>
            </a:r>
          </a:p>
          <a:p>
            <a:pPr lvl="1">
              <a:lnSpc>
                <a:spcPct val="90000"/>
              </a:lnSpc>
              <a:buFont typeface="Courier New" pitchFamily="49" charset="0"/>
              <a:buChar char="o"/>
            </a:pPr>
            <a:r>
              <a:rPr lang="en-US" dirty="0" smtClean="0">
                <a:hlinkClick r:id="rId5"/>
              </a:rPr>
              <a:t>http://www.deq.louisiana.gov/portal/tabid/2267/Default.aspx</a:t>
            </a:r>
            <a:endParaRPr lang="en-US" dirty="0" smtClean="0"/>
          </a:p>
          <a:p>
            <a:pPr lvl="1">
              <a:lnSpc>
                <a:spcPct val="90000"/>
              </a:lnSpc>
              <a:buFont typeface="Courier New" pitchFamily="49" charset="0"/>
              <a:buChar char="o"/>
            </a:pPr>
            <a:endParaRPr lang="en-US" dirty="0" smtClean="0">
              <a:hlinkClick r:id="rId6"/>
            </a:endParaRPr>
          </a:p>
          <a:p>
            <a:pPr lvl="1">
              <a:lnSpc>
                <a:spcPct val="90000"/>
              </a:lnSpc>
              <a:buFont typeface="Courier New" pitchFamily="49" charset="0"/>
              <a:buChar char="o"/>
            </a:pPr>
            <a:r>
              <a:rPr lang="en-US" dirty="0" smtClean="0">
                <a:hlinkClick r:id="rId6"/>
              </a:rPr>
              <a:t>http://www.deq.louisiana.gov/portal/Portals/0/permits/haz/General%20Guidelines%20H W%20App.pdf</a:t>
            </a:r>
            <a:endParaRPr lang="en-US" dirty="0" smtClean="0"/>
          </a:p>
          <a:p>
            <a:pPr lvl="1">
              <a:lnSpc>
                <a:spcPct val="90000"/>
              </a:lnSpc>
              <a:buFont typeface="Courier New" pitchFamily="49" charset="0"/>
              <a:buChar char="o"/>
            </a:pPr>
            <a:endParaRPr lang="en-US" dirty="0" smtClean="0"/>
          </a:p>
          <a:p>
            <a:pPr lvl="1">
              <a:lnSpc>
                <a:spcPct val="90000"/>
              </a:lnSpc>
              <a:buFont typeface="Courier New" pitchFamily="49" charset="0"/>
              <a:buChar char="o"/>
            </a:pPr>
            <a:r>
              <a:rPr lang="en-US" dirty="0" smtClean="0">
                <a:hlinkClick r:id="rId7"/>
              </a:rPr>
              <a:t>http://www.deq.louisiana.gov/portal/Portals/0/permits/haz/Statement%20of%20Acknowledgment%20and%20Non-ApplicabilityADD6.30.pdf</a:t>
            </a:r>
            <a:endParaRPr lang="en-US" dirty="0" smtClean="0"/>
          </a:p>
          <a:p>
            <a:pPr marL="285750" indent="-285750">
              <a:spcBef>
                <a:spcPct val="20000"/>
              </a:spcBef>
              <a:buFont typeface="Arial" pitchFamily="34" charset="0"/>
              <a:buChar char="–"/>
            </a:pPr>
            <a:endParaRPr kumimoji="0" lang="en-US" sz="2800" b="0" i="0" u="none" strike="noStrike" kern="1200" cap="none" spc="0" normalizeH="0" baseline="0" noProof="0" dirty="0" smtClean="0">
              <a:ln>
                <a:noFill/>
              </a:ln>
              <a:solidFill>
                <a:schemeClr val="tx1"/>
              </a:solidFill>
              <a:effectLst/>
              <a:uLnTx/>
              <a:uFillTx/>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ea typeface="+mn-ea"/>
              <a:cs typeface="+mn-cs"/>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381000" y="304800"/>
            <a:ext cx="7772400" cy="1143000"/>
          </a:xfrm>
          <a:prstGeom prst="rect">
            <a:avLst/>
          </a:prstGeom>
        </p:spPr>
        <p:txBody>
          <a:bodyPr>
            <a:normAutofit fontScale="92500"/>
          </a:bodyPr>
          <a:lstStyle/>
          <a:p>
            <a:pPr fontAlgn="auto">
              <a:spcAft>
                <a:spcPts val="0"/>
              </a:spcAft>
              <a:defRPr/>
            </a:pPr>
            <a:r>
              <a:rPr lang="en-US" sz="4000" dirty="0" smtClean="0">
                <a:latin typeface="Arial Black" pitchFamily="34" charset="0"/>
                <a:ea typeface="+mj-ea"/>
                <a:cs typeface="+mj-cs"/>
              </a:rPr>
              <a:t>Division Contact Information</a:t>
            </a:r>
            <a:r>
              <a:rPr lang="en-US" sz="4000" dirty="0">
                <a:latin typeface="Arial Black" pitchFamily="34" charset="0"/>
                <a:ea typeface="+mj-ea"/>
                <a:cs typeface="+mj-cs"/>
              </a:rPr>
              <a:t/>
            </a:r>
            <a:br>
              <a:rPr lang="en-US" sz="4000" dirty="0">
                <a:latin typeface="Arial Black" pitchFamily="34" charset="0"/>
                <a:ea typeface="+mj-ea"/>
                <a:cs typeface="+mj-cs"/>
              </a:rPr>
            </a:br>
            <a:endParaRPr lang="en-US" sz="2600" dirty="0">
              <a:latin typeface="Arial Black" pitchFamily="34" charset="0"/>
              <a:ea typeface="+mj-ea"/>
              <a:cs typeface="+mj-cs"/>
            </a:endParaRPr>
          </a:p>
        </p:txBody>
      </p:sp>
      <p:sp>
        <p:nvSpPr>
          <p:cNvPr id="22531" name="Content Placeholder 3"/>
          <p:cNvSpPr>
            <a:spLocks noGrp="1"/>
          </p:cNvSpPr>
          <p:nvPr>
            <p:ph idx="1"/>
          </p:nvPr>
        </p:nvSpPr>
        <p:spPr>
          <a:xfrm>
            <a:off x="457200" y="1295400"/>
            <a:ext cx="8229600" cy="4525963"/>
          </a:xfrm>
        </p:spPr>
        <p:txBody>
          <a:bodyPr>
            <a:normAutofit fontScale="92500" lnSpcReduction="10000"/>
          </a:bodyPr>
          <a:lstStyle/>
          <a:p>
            <a:pPr algn="ctr">
              <a:buNone/>
            </a:pPr>
            <a:endParaRPr lang="en-US" dirty="0" smtClean="0"/>
          </a:p>
          <a:p>
            <a:pPr>
              <a:buNone/>
            </a:pPr>
            <a:r>
              <a:rPr lang="en-US" sz="4000" dirty="0" smtClean="0"/>
              <a:t>Office of Environmental Services</a:t>
            </a:r>
          </a:p>
          <a:p>
            <a:pPr>
              <a:buNone/>
            </a:pPr>
            <a:r>
              <a:rPr lang="en-US" sz="4000" dirty="0" smtClean="0"/>
              <a:t>Waste Permits Division</a:t>
            </a:r>
          </a:p>
          <a:p>
            <a:pPr>
              <a:buNone/>
            </a:pPr>
            <a:r>
              <a:rPr lang="en-US" sz="4000" dirty="0" smtClean="0"/>
              <a:t>PO Box 4313</a:t>
            </a:r>
          </a:p>
          <a:p>
            <a:pPr>
              <a:buNone/>
            </a:pPr>
            <a:r>
              <a:rPr lang="en-US" sz="4000" dirty="0" smtClean="0"/>
              <a:t>Baton Rouge, LA 70821-4313</a:t>
            </a:r>
          </a:p>
          <a:p>
            <a:pPr>
              <a:buNone/>
            </a:pPr>
            <a:r>
              <a:rPr lang="en-US" sz="4000" dirty="0" smtClean="0"/>
              <a:t>Phone: (225) 219-3462</a:t>
            </a:r>
          </a:p>
          <a:p>
            <a:pPr>
              <a:buNone/>
            </a:pPr>
            <a:r>
              <a:rPr lang="en-US" sz="4000" dirty="0" smtClean="0"/>
              <a:t>Fax: (225) 219-3474</a:t>
            </a:r>
            <a:endParaRPr lang="en-US" sz="4000" dirty="0"/>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304800" y="304800"/>
            <a:ext cx="7772400" cy="1143000"/>
          </a:xfrm>
          <a:prstGeom prst="rect">
            <a:avLst/>
          </a:prstGeom>
        </p:spPr>
        <p:txBody>
          <a:bodyPr>
            <a:normAutofit fontScale="92500"/>
          </a:bodyPr>
          <a:lstStyle/>
          <a:p>
            <a:pPr fontAlgn="auto">
              <a:spcAft>
                <a:spcPts val="0"/>
              </a:spcAft>
              <a:defRPr/>
            </a:pPr>
            <a:r>
              <a:rPr lang="en-US" sz="4000" dirty="0" smtClean="0">
                <a:latin typeface="Arial Black" pitchFamily="34" charset="0"/>
                <a:ea typeface="+mj-ea"/>
                <a:cs typeface="+mj-cs"/>
              </a:rPr>
              <a:t>Speaker Contact Information</a:t>
            </a:r>
            <a:r>
              <a:rPr lang="en-US" sz="4000" dirty="0">
                <a:latin typeface="Arial Black" pitchFamily="34" charset="0"/>
                <a:ea typeface="+mj-ea"/>
                <a:cs typeface="+mj-cs"/>
              </a:rPr>
              <a:t/>
            </a:r>
            <a:br>
              <a:rPr lang="en-US" sz="4000" dirty="0">
                <a:latin typeface="Arial Black" pitchFamily="34" charset="0"/>
                <a:ea typeface="+mj-ea"/>
                <a:cs typeface="+mj-cs"/>
              </a:rPr>
            </a:br>
            <a:endParaRPr lang="en-US" sz="2600" dirty="0">
              <a:latin typeface="Arial Black" pitchFamily="34" charset="0"/>
              <a:ea typeface="+mj-ea"/>
              <a:cs typeface="+mj-cs"/>
            </a:endParaRPr>
          </a:p>
        </p:txBody>
      </p:sp>
      <p:sp>
        <p:nvSpPr>
          <p:cNvPr id="22531" name="Content Placeholder 3"/>
          <p:cNvSpPr>
            <a:spLocks noGrp="1"/>
          </p:cNvSpPr>
          <p:nvPr>
            <p:ph idx="1"/>
          </p:nvPr>
        </p:nvSpPr>
        <p:spPr/>
        <p:txBody>
          <a:bodyPr/>
          <a:lstStyle/>
          <a:p>
            <a:pPr algn="ctr">
              <a:buNone/>
            </a:pPr>
            <a:endParaRPr lang="en-US" dirty="0" smtClean="0"/>
          </a:p>
          <a:p>
            <a:pPr algn="ctr">
              <a:buNone/>
            </a:pPr>
            <a:r>
              <a:rPr lang="en-US" sz="4000" b="1" dirty="0" smtClean="0"/>
              <a:t>Questions:</a:t>
            </a:r>
          </a:p>
          <a:p>
            <a:pPr algn="ctr">
              <a:buNone/>
            </a:pPr>
            <a:endParaRPr lang="en-US" dirty="0" smtClean="0"/>
          </a:p>
          <a:p>
            <a:pPr algn="ctr">
              <a:buNone/>
            </a:pPr>
            <a:r>
              <a:rPr lang="en-US" dirty="0" smtClean="0"/>
              <a:t>Jason Meyers, P.E.</a:t>
            </a:r>
          </a:p>
          <a:p>
            <a:pPr algn="ctr">
              <a:buNone/>
            </a:pPr>
            <a:r>
              <a:rPr lang="en-US" dirty="0" smtClean="0"/>
              <a:t>(225) 219-0791</a:t>
            </a:r>
          </a:p>
          <a:p>
            <a:pPr algn="ctr">
              <a:buNone/>
            </a:pPr>
            <a:r>
              <a:rPr lang="en-US" dirty="0" smtClean="0">
                <a:hlinkClick r:id="rId2"/>
              </a:rPr>
              <a:t>jason.meyers@la.gov</a:t>
            </a:r>
            <a:endParaRPr lang="en-US"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71600"/>
            <a:ext cx="7010400" cy="4419600"/>
          </a:xfrm>
        </p:spPr>
        <p:txBody>
          <a:bodyPr>
            <a:normAutofit/>
          </a:bodyPr>
          <a:lstStyle/>
          <a:p>
            <a:pPr>
              <a:buNone/>
            </a:pPr>
            <a:endParaRPr lang="en-US" sz="2800" b="1" dirty="0" smtClean="0">
              <a:solidFill>
                <a:schemeClr val="accent4"/>
              </a:solidFill>
              <a:latin typeface="Arial Narrow" pitchFamily="34" charset="0"/>
            </a:endParaRPr>
          </a:p>
          <a:p>
            <a:pPr>
              <a:buNone/>
            </a:pPr>
            <a:r>
              <a:rPr lang="en-US" sz="2800" dirty="0" smtClean="0">
                <a:latin typeface="Arial Narrow" pitchFamily="34" charset="0"/>
              </a:rPr>
              <a:t>The final permit usually contains:</a:t>
            </a:r>
          </a:p>
          <a:p>
            <a:r>
              <a:rPr lang="en-US" sz="2800" dirty="0" smtClean="0">
                <a:latin typeface="Arial Narrow" pitchFamily="34" charset="0"/>
              </a:rPr>
              <a:t>A description of the facility</a:t>
            </a:r>
          </a:p>
          <a:p>
            <a:r>
              <a:rPr lang="en-US" sz="2800" dirty="0" smtClean="0">
                <a:latin typeface="Arial Narrow" pitchFamily="34" charset="0"/>
              </a:rPr>
              <a:t>Specific enforceable standards that apply </a:t>
            </a:r>
          </a:p>
          <a:p>
            <a:r>
              <a:rPr lang="en-US" sz="2800" dirty="0" smtClean="0">
                <a:latin typeface="Arial Narrow" pitchFamily="34" charset="0"/>
              </a:rPr>
              <a:t>Specific limits that apply </a:t>
            </a:r>
          </a:p>
          <a:p>
            <a:r>
              <a:rPr lang="en-US" sz="2800" dirty="0" smtClean="0">
                <a:latin typeface="Arial Narrow" pitchFamily="34" charset="0"/>
              </a:rPr>
              <a:t>Specific monitoring and recordkeeping requirements</a:t>
            </a:r>
          </a:p>
          <a:p>
            <a:r>
              <a:rPr lang="en-US" sz="2800" dirty="0" smtClean="0">
                <a:latin typeface="Arial Narrow" pitchFamily="34" charset="0"/>
              </a:rPr>
              <a:t>Specific reporting requirements</a:t>
            </a:r>
          </a:p>
          <a:p>
            <a:pPr lvl="1"/>
            <a:endParaRPr lang="en-US" dirty="0" smtClean="0">
              <a:latin typeface="Arial Narrow" pitchFamily="34" charset="0"/>
            </a:endParaRPr>
          </a:p>
          <a:p>
            <a:pPr lvl="1"/>
            <a:endParaRPr lang="en-US" dirty="0">
              <a:latin typeface="Arial Narrow" pitchFamily="34" charset="0"/>
            </a:endParaRPr>
          </a:p>
        </p:txBody>
      </p:sp>
      <p:sp>
        <p:nvSpPr>
          <p:cNvPr id="4" name="Title 3"/>
          <p:cNvSpPr>
            <a:spLocks noGrp="1"/>
          </p:cNvSpPr>
          <p:nvPr>
            <p:ph type="title"/>
          </p:nvPr>
        </p:nvSpPr>
        <p:spPr/>
        <p:txBody>
          <a:bodyPr/>
          <a:lstStyle/>
          <a:p>
            <a:r>
              <a:rPr lang="en-US" dirty="0" smtClean="0"/>
              <a:t> </a:t>
            </a:r>
            <a:endParaRPr lang="en-US" dirty="0"/>
          </a:p>
        </p:txBody>
      </p:sp>
      <p:sp>
        <p:nvSpPr>
          <p:cNvPr id="5" name="Title 1"/>
          <p:cNvSpPr txBox="1">
            <a:spLocks/>
          </p:cNvSpPr>
          <p:nvPr/>
        </p:nvSpPr>
        <p:spPr>
          <a:xfrm>
            <a:off x="304800" y="152400"/>
            <a:ext cx="7696200" cy="14478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t/>
            </a:r>
            <a:b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br>
            <a: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t>The Basics of Air Permits</a:t>
            </a:r>
            <a:b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br>
            <a:endParaRPr kumimoji="0" lang="en-US" sz="3600" b="0" i="0" u="none" strike="noStrike" kern="1200" cap="none" spc="0" normalizeH="0" baseline="0" noProof="0" dirty="0">
              <a:ln>
                <a:noFill/>
              </a:ln>
              <a:solidFill>
                <a:schemeClr val="tx1"/>
              </a:solidFill>
              <a:effectLst/>
              <a:uLnTx/>
              <a:uFillTx/>
              <a:latin typeface="Arial Black" pitchFamily="34" charset="0"/>
              <a:ea typeface="+mj-ea"/>
              <a:cs typeface="+mj-cs"/>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524000"/>
            <a:ext cx="7010400" cy="3840163"/>
          </a:xfrm>
        </p:spPr>
        <p:txBody>
          <a:bodyPr>
            <a:normAutofit fontScale="47500" lnSpcReduction="20000"/>
          </a:bodyPr>
          <a:lstStyle/>
          <a:p>
            <a:pPr marL="0" indent="0">
              <a:buNone/>
            </a:pPr>
            <a:endParaRPr lang="en-US" sz="5900" b="1" dirty="0" smtClean="0">
              <a:solidFill>
                <a:schemeClr val="accent4"/>
              </a:solidFill>
              <a:latin typeface="Arial Narrow" pitchFamily="34" charset="0"/>
            </a:endParaRPr>
          </a:p>
          <a:p>
            <a:pPr marL="0" indent="0">
              <a:buNone/>
            </a:pPr>
            <a:r>
              <a:rPr lang="en-US" sz="5800" dirty="0" smtClean="0">
                <a:latin typeface="Arial Narrow" pitchFamily="34" charset="0"/>
              </a:rPr>
              <a:t>The type of permit issued to a facility will depend on three things:</a:t>
            </a:r>
          </a:p>
          <a:p>
            <a:endParaRPr lang="en-US" sz="5800" dirty="0" smtClean="0">
              <a:latin typeface="Arial Narrow" pitchFamily="34" charset="0"/>
            </a:endParaRPr>
          </a:p>
          <a:p>
            <a:pPr>
              <a:buNone/>
            </a:pPr>
            <a:r>
              <a:rPr lang="en-US" sz="5800" dirty="0" smtClean="0">
                <a:latin typeface="Arial Narrow" pitchFamily="34" charset="0"/>
              </a:rPr>
              <a:t>	1.	The facility’s potential-to-emit (PTE)</a:t>
            </a:r>
          </a:p>
          <a:p>
            <a:pPr marL="914400" indent="-566738">
              <a:buNone/>
            </a:pPr>
            <a:r>
              <a:rPr lang="en-US" sz="5800" dirty="0" smtClean="0">
                <a:latin typeface="Arial Narrow" pitchFamily="34" charset="0"/>
              </a:rPr>
              <a:t>2.	The type of emissions emitted by the facility</a:t>
            </a:r>
          </a:p>
          <a:p>
            <a:pPr marL="914400" indent="-566738">
              <a:buNone/>
            </a:pPr>
            <a:r>
              <a:rPr lang="en-US" sz="5800" dirty="0" smtClean="0">
                <a:latin typeface="Arial Narrow" pitchFamily="34" charset="0"/>
              </a:rPr>
              <a:t>3.	The status of the area in which the facility 	 is located</a:t>
            </a:r>
            <a:r>
              <a:rPr lang="en-US" sz="5800" b="1" dirty="0" smtClean="0">
                <a:latin typeface="Arial Narrow" pitchFamily="34" charset="0"/>
              </a:rPr>
              <a:t>	</a:t>
            </a:r>
            <a:r>
              <a:rPr lang="en-US" sz="5100" b="1" dirty="0" smtClean="0">
                <a:latin typeface="Arial Narrow" pitchFamily="34" charset="0"/>
              </a:rPr>
              <a:t>	</a:t>
            </a:r>
          </a:p>
          <a:p>
            <a:pPr algn="just">
              <a:buNone/>
            </a:pPr>
            <a:r>
              <a:rPr lang="en-US" dirty="0" smtClean="0">
                <a:latin typeface="Arial Narrow" pitchFamily="34" charset="0"/>
              </a:rPr>
              <a:t>			</a:t>
            </a:r>
          </a:p>
        </p:txBody>
      </p:sp>
      <p:sp>
        <p:nvSpPr>
          <p:cNvPr id="4" name="Title 3"/>
          <p:cNvSpPr>
            <a:spLocks noGrp="1"/>
          </p:cNvSpPr>
          <p:nvPr>
            <p:ph type="title"/>
          </p:nvPr>
        </p:nvSpPr>
        <p:spPr/>
        <p:txBody>
          <a:bodyPr/>
          <a:lstStyle/>
          <a:p>
            <a:r>
              <a:rPr lang="en-US" dirty="0" smtClean="0"/>
              <a:t> </a:t>
            </a:r>
            <a:endParaRPr lang="en-US" dirty="0"/>
          </a:p>
        </p:txBody>
      </p:sp>
      <p:sp>
        <p:nvSpPr>
          <p:cNvPr id="5" name="Title 1"/>
          <p:cNvSpPr txBox="1">
            <a:spLocks/>
          </p:cNvSpPr>
          <p:nvPr/>
        </p:nvSpPr>
        <p:spPr>
          <a:xfrm>
            <a:off x="304800" y="152400"/>
            <a:ext cx="7696200" cy="14478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t/>
            </a:r>
            <a:b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br>
            <a: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t>The Basics of Air Permits</a:t>
            </a:r>
            <a:br>
              <a:rPr kumimoji="0" lang="en-US" sz="3600" b="0" i="0" u="none" strike="noStrike" kern="1200" cap="none" spc="0" normalizeH="0" baseline="0" noProof="0" dirty="0" smtClean="0">
                <a:ln>
                  <a:noFill/>
                </a:ln>
                <a:solidFill>
                  <a:schemeClr val="tx1"/>
                </a:solidFill>
                <a:effectLst/>
                <a:uLnTx/>
                <a:uFillTx/>
                <a:latin typeface="Arial Black" pitchFamily="34" charset="0"/>
                <a:ea typeface="+mj-ea"/>
                <a:cs typeface="+mj-cs"/>
              </a:rPr>
            </a:br>
            <a:endParaRPr kumimoji="0" lang="en-US" sz="3600" b="0" i="0" u="none" strike="noStrike" kern="1200" cap="none" spc="0" normalizeH="0" baseline="0" noProof="0" dirty="0">
              <a:ln>
                <a:noFill/>
              </a:ln>
              <a:solidFill>
                <a:schemeClr val="tx1"/>
              </a:solidFill>
              <a:effectLst/>
              <a:uLnTx/>
              <a:uFillTx/>
              <a:latin typeface="Arial Black" pitchFamily="34" charset="0"/>
              <a:ea typeface="+mj-ea"/>
              <a:cs typeface="+mj-cs"/>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0"/>
            <a:ext cx="7772400" cy="1362075"/>
          </a:xfrm>
        </p:spPr>
        <p:txBody>
          <a:bodyPr/>
          <a:lstStyle/>
          <a:p>
            <a:pPr algn="ctr"/>
            <a:r>
              <a:rPr lang="en-US" dirty="0" smtClean="0"/>
              <a:t>Who needs An air permit?</a:t>
            </a: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Who Needs An </a:t>
            </a:r>
            <a:br>
              <a:rPr lang="en-US" dirty="0" smtClean="0"/>
            </a:br>
            <a:r>
              <a:rPr lang="en-US" dirty="0" smtClean="0"/>
              <a:t>Air Permit?</a:t>
            </a:r>
            <a:endParaRPr lang="en-US" dirty="0"/>
          </a:p>
        </p:txBody>
      </p:sp>
      <p:sp>
        <p:nvSpPr>
          <p:cNvPr id="3" name="Content Placeholder 2"/>
          <p:cNvSpPr>
            <a:spLocks noGrp="1"/>
          </p:cNvSpPr>
          <p:nvPr>
            <p:ph idx="1"/>
          </p:nvPr>
        </p:nvSpPr>
        <p:spPr/>
        <p:txBody>
          <a:bodyPr>
            <a:normAutofit/>
          </a:bodyPr>
          <a:lstStyle/>
          <a:p>
            <a:pPr>
              <a:buNone/>
            </a:pPr>
            <a:r>
              <a:rPr lang="en-US" dirty="0" smtClean="0"/>
              <a:t>Activities that do NOT need an air permit include:</a:t>
            </a:r>
          </a:p>
          <a:p>
            <a:pPr lvl="0"/>
            <a:r>
              <a:rPr lang="en-US" dirty="0" smtClean="0"/>
              <a:t>activities conducted on residential property (unless it constitutes a Part 70 source);</a:t>
            </a:r>
          </a:p>
          <a:p>
            <a:pPr lvl="0"/>
            <a:r>
              <a:rPr lang="en-US" dirty="0" smtClean="0"/>
              <a:t>distribution or use of pesticides;</a:t>
            </a:r>
          </a:p>
          <a:p>
            <a:pPr lvl="0"/>
            <a:r>
              <a:rPr lang="en-US" dirty="0" smtClean="0"/>
              <a:t>mobile sources such as automobiles, trucks and aircraft;</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Who Needs An </a:t>
            </a:r>
            <a:br>
              <a:rPr lang="en-US" dirty="0" smtClean="0"/>
            </a:br>
            <a:r>
              <a:rPr lang="en-US" dirty="0" smtClean="0"/>
              <a:t>Air Permit?</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Activities that do NOT need an air permit include (cont.):</a:t>
            </a:r>
          </a:p>
          <a:p>
            <a:pPr lvl="0"/>
            <a:r>
              <a:rPr lang="en-US" dirty="0" smtClean="0"/>
              <a:t>air pollution that does not leave the boundaries of the commercial or industrial plant from which it is emitted;</a:t>
            </a:r>
          </a:p>
          <a:p>
            <a:pPr lvl="0"/>
            <a:r>
              <a:rPr lang="en-US" dirty="0" smtClean="0"/>
              <a:t>controlled burning of agricultural by-products in the field or cotton gin agricultural waste; or</a:t>
            </a:r>
          </a:p>
          <a:p>
            <a:r>
              <a:rPr lang="en-US" dirty="0" smtClean="0"/>
              <a:t>controlled burning of timberland, pastureland, or marshlands in connection with timber management or trapping or livestock production;</a:t>
            </a:r>
          </a:p>
          <a:p>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Who Needs An </a:t>
            </a:r>
            <a:br>
              <a:rPr lang="en-US" dirty="0" smtClean="0"/>
            </a:br>
            <a:r>
              <a:rPr lang="en-US" dirty="0" smtClean="0"/>
              <a:t>Air Permit?</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Facilities that do NOT need an air permit include those regulated solely because of:</a:t>
            </a:r>
          </a:p>
          <a:p>
            <a:pPr lvl="0">
              <a:buNone/>
            </a:pPr>
            <a:endParaRPr lang="en-US" dirty="0" smtClean="0"/>
          </a:p>
          <a:p>
            <a:pPr lvl="0"/>
            <a:r>
              <a:rPr lang="en-US" dirty="0" smtClean="0"/>
              <a:t>NESHAP for Asbestos Demolition and Renovation                      (40 CFR 61.145);</a:t>
            </a:r>
          </a:p>
          <a:p>
            <a:pPr>
              <a:buNone/>
            </a:pPr>
            <a:endParaRPr lang="en-US" dirty="0" smtClean="0"/>
          </a:p>
          <a:p>
            <a:pPr lvl="0"/>
            <a:r>
              <a:rPr lang="en-US" dirty="0" smtClean="0"/>
              <a:t>Standards of Performance for New Residential Wood Heaters     (40 CFR Part 60 AAA); and</a:t>
            </a:r>
          </a:p>
          <a:p>
            <a:pPr>
              <a:buNone/>
            </a:pPr>
            <a:endParaRPr lang="en-US" dirty="0" smtClean="0"/>
          </a:p>
          <a:p>
            <a:r>
              <a:rPr lang="en-US" dirty="0" smtClean="0"/>
              <a:t>Regulations promulgated pursuant to the federal Clean Air Act under 112(r), Prevention of Accidental Releases (e.g., 40 CFR 68)</a:t>
            </a: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Who Needs An </a:t>
            </a:r>
            <a:br>
              <a:rPr lang="en-US" dirty="0" smtClean="0"/>
            </a:br>
            <a:r>
              <a:rPr lang="en-US" dirty="0" smtClean="0"/>
              <a:t>Air Permit?</a:t>
            </a:r>
            <a:endParaRPr lang="en-US" dirty="0"/>
          </a:p>
        </p:txBody>
      </p:sp>
      <p:sp>
        <p:nvSpPr>
          <p:cNvPr id="3" name="Content Placeholder 2"/>
          <p:cNvSpPr>
            <a:spLocks noGrp="1"/>
          </p:cNvSpPr>
          <p:nvPr>
            <p:ph idx="1"/>
          </p:nvPr>
        </p:nvSpPr>
        <p:spPr/>
        <p:txBody>
          <a:bodyPr>
            <a:normAutofit/>
          </a:bodyPr>
          <a:lstStyle/>
          <a:p>
            <a:pPr lvl="0">
              <a:buNone/>
            </a:pPr>
            <a:r>
              <a:rPr lang="en-US" sz="2400" dirty="0" smtClean="0"/>
              <a:t>Facilities that do NOT need an air permit include those regulated solely because of:</a:t>
            </a:r>
          </a:p>
          <a:p>
            <a:r>
              <a:rPr lang="en-US" sz="2400" dirty="0" smtClean="0"/>
              <a:t>Act 547 of the 2008 Louisiana Legislature</a:t>
            </a:r>
          </a:p>
          <a:p>
            <a:pPr lvl="1"/>
            <a:r>
              <a:rPr lang="en-US" sz="2400" dirty="0" smtClean="0"/>
              <a:t>Less than 5 tons per year (TPY) of any criteria pollutant</a:t>
            </a:r>
          </a:p>
          <a:p>
            <a:pPr lvl="1"/>
            <a:r>
              <a:rPr lang="en-US" sz="2400" dirty="0" smtClean="0"/>
              <a:t>Less than a total of 15 TPY of all criteria pollutants </a:t>
            </a:r>
          </a:p>
          <a:p>
            <a:pPr lvl="1"/>
            <a:r>
              <a:rPr lang="en-US" sz="2400" dirty="0" smtClean="0"/>
              <a:t>Less than Minimum Emission Rate (MER) of any TAP</a:t>
            </a:r>
          </a:p>
          <a:p>
            <a:pPr lvl="1"/>
            <a:r>
              <a:rPr lang="en-US" sz="2400" dirty="0" smtClean="0"/>
              <a:t>Not otherwise required to obtain a permit</a:t>
            </a:r>
          </a:p>
          <a:p>
            <a:r>
              <a:rPr lang="en-US" sz="2400" dirty="0" smtClean="0"/>
              <a:t>More information: </a:t>
            </a:r>
            <a:r>
              <a:rPr lang="en-US" sz="2400" dirty="0" smtClean="0">
                <a:hlinkClick r:id="rId2"/>
              </a:rPr>
              <a:t>http://www.deq.louisiana.gov/portal/tabid/2619/Default.aspx</a:t>
            </a:r>
            <a:r>
              <a:rPr lang="en-US" sz="2400" dirty="0" smtClean="0"/>
              <a:t>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Air Permit Application</a:t>
            </a:r>
            <a:endParaRPr lang="en-US" dirty="0"/>
          </a:p>
        </p:txBody>
      </p:sp>
      <p:sp>
        <p:nvSpPr>
          <p:cNvPr id="3" name="Content Placeholder 2"/>
          <p:cNvSpPr>
            <a:spLocks noGrp="1"/>
          </p:cNvSpPr>
          <p:nvPr>
            <p:ph idx="1"/>
          </p:nvPr>
        </p:nvSpPr>
        <p:spPr/>
        <p:txBody>
          <a:bodyPr>
            <a:normAutofit/>
          </a:bodyPr>
          <a:lstStyle/>
          <a:p>
            <a:pPr>
              <a:buNone/>
            </a:pPr>
            <a:r>
              <a:rPr lang="en-US" dirty="0" smtClean="0"/>
              <a:t>Download appropriate application from LDEQ website:</a:t>
            </a:r>
          </a:p>
          <a:p>
            <a:pPr>
              <a:buNone/>
            </a:pPr>
            <a:r>
              <a:rPr lang="en-US" sz="2900" dirty="0" smtClean="0">
                <a:hlinkClick r:id="rId2"/>
              </a:rPr>
              <a:t>http://www.deq.louisiana.gov/portal/tabid/2619/Default.aspx</a:t>
            </a:r>
            <a:endParaRPr lang="en-US" sz="2900" dirty="0" smtClean="0"/>
          </a:p>
          <a:p>
            <a:r>
              <a:rPr lang="en-US" dirty="0" smtClean="0"/>
              <a:t>Application for Approval of Emissions of Air Pollutants from Part 70 Sources</a:t>
            </a:r>
          </a:p>
          <a:p>
            <a:r>
              <a:rPr lang="en-US" dirty="0" smtClean="0"/>
              <a:t>Application for Approval of Emissions of Air Pollutants from Minor Sources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38400"/>
            <a:ext cx="7772400" cy="1362075"/>
          </a:xfrm>
        </p:spPr>
        <p:txBody>
          <a:bodyPr/>
          <a:lstStyle/>
          <a:p>
            <a:pPr algn="ctr"/>
            <a:r>
              <a:rPr lang="en-US" dirty="0" smtClean="0"/>
              <a:t>Major AIR regulations</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819400"/>
            <a:ext cx="8458200" cy="2133600"/>
          </a:xfrm>
          <a:prstGeom prst="rect">
            <a:avLst/>
          </a:prstGeom>
        </p:spPr>
        <p:txBody>
          <a:bodyPr>
            <a:normAutofit fontScale="97500"/>
          </a:bodyPr>
          <a:lstStyle/>
          <a:p>
            <a:pPr algn="ctr" fontAlgn="auto">
              <a:spcAft>
                <a:spcPts val="0"/>
              </a:spcAft>
              <a:defRPr/>
            </a:pPr>
            <a: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r>
              <a:rPr lang="en-US"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Arial Narrow" pitchFamily="34" charset="0"/>
                <a:ea typeface="+mj-ea"/>
                <a:cs typeface="+mj-cs"/>
              </a:rPr>
              <a:t>Jada Lewis and Dustin Duhon</a:t>
            </a:r>
            <a:endParaRPr lang="en-US" sz="2800" dirty="0">
              <a:ln w="12700">
                <a:solidFill>
                  <a:schemeClr val="tx2">
                    <a:satMod val="155000"/>
                  </a:schemeClr>
                </a:solidFill>
                <a:prstDash val="solid"/>
              </a:ln>
              <a:latin typeface="Arial Narrow" pitchFamily="34" charset="0"/>
            </a:endParaRPr>
          </a:p>
          <a:p>
            <a:pPr algn="ctr" fontAlgn="auto">
              <a:spcAft>
                <a:spcPts val="0"/>
              </a:spcAft>
              <a:defRPr/>
            </a:pPr>
            <a:r>
              <a:rPr lang="en-US" sz="2800" dirty="0" smtClean="0">
                <a:ln w="12700">
                  <a:solidFill>
                    <a:schemeClr val="tx2">
                      <a:satMod val="155000"/>
                    </a:schemeClr>
                  </a:solidFill>
                  <a:prstDash val="solid"/>
                </a:ln>
                <a:latin typeface="Arial Narrow" pitchFamily="34" charset="0"/>
              </a:rPr>
              <a:t>Air Permits Division</a:t>
            </a:r>
            <a:endParaRPr lang="en-US" sz="2800" dirty="0">
              <a:ln w="12700">
                <a:solidFill>
                  <a:schemeClr val="tx2">
                    <a:satMod val="155000"/>
                  </a:schemeClr>
                </a:solidFill>
                <a:prstDash val="solid"/>
              </a:ln>
              <a:latin typeface="Arial Narrow" pitchFamily="34" charset="0"/>
            </a:endParaRPr>
          </a:p>
          <a:p>
            <a:pPr algn="ctr" fontAlgn="auto">
              <a:spcAft>
                <a:spcPts val="0"/>
              </a:spcAft>
              <a:defRPr/>
            </a:pPr>
            <a:r>
              <a:rPr lang="en-US" sz="2800" dirty="0">
                <a:ln w="12700">
                  <a:solidFill>
                    <a:schemeClr val="tx2">
                      <a:satMod val="155000"/>
                    </a:schemeClr>
                  </a:solidFill>
                  <a:prstDash val="solid"/>
                </a:ln>
                <a:latin typeface="Arial Narrow" pitchFamily="34" charset="0"/>
              </a:rPr>
              <a:t>Louisiana Department of Environmental Quality</a:t>
            </a:r>
          </a:p>
        </p:txBody>
      </p:sp>
      <p:sp>
        <p:nvSpPr>
          <p:cNvPr id="4" name="Title 1"/>
          <p:cNvSpPr txBox="1">
            <a:spLocks/>
          </p:cNvSpPr>
          <p:nvPr/>
        </p:nvSpPr>
        <p:spPr>
          <a:xfrm>
            <a:off x="533400" y="1524000"/>
            <a:ext cx="7391400" cy="2057400"/>
          </a:xfrm>
          <a:prstGeom prst="rect">
            <a:avLst/>
          </a:prstGeom>
        </p:spPr>
        <p:txBody>
          <a:bodyPr anchor="ctr">
            <a:normAutofit fontScale="30000" lnSpcReduction="20000"/>
          </a:bodyPr>
          <a:lstStyle/>
          <a:p>
            <a:pPr algn="ctr" fontAlgn="auto">
              <a:spcAft>
                <a:spcPts val="0"/>
              </a:spcAft>
              <a:defRPr/>
            </a:pPr>
            <a: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r>
              <a:rPr lang="en-US" sz="16000" b="1" dirty="0">
                <a:ln w="12700">
                  <a:solidFill>
                    <a:schemeClr val="accent3">
                      <a:lumMod val="50000"/>
                    </a:schemeClr>
                  </a:solidFill>
                  <a:prstDash val="solid"/>
                </a:ln>
                <a:solidFill>
                  <a:schemeClr val="accent3">
                    <a:lumMod val="50000"/>
                  </a:schemeClr>
                </a:solidFill>
                <a:effectLst>
                  <a:outerShdw blurRad="41275" dist="20320" dir="1800000" algn="tl" rotWithShape="0">
                    <a:srgbClr val="000000">
                      <a:alpha val="40000"/>
                    </a:srgbClr>
                  </a:outerShdw>
                </a:effectLst>
                <a:latin typeface="Arial Narrow" pitchFamily="34" charset="0"/>
                <a:ea typeface="+mj-ea"/>
                <a:cs typeface="+mj-cs"/>
              </a:rPr>
              <a:t> </a:t>
            </a:r>
            <a:r>
              <a:rPr lang="en-US" sz="12800" b="1" dirty="0" smtClean="0">
                <a:ln w="12700">
                  <a:solidFill>
                    <a:schemeClr val="accent3">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Air Permits 101:</a:t>
            </a:r>
          </a:p>
          <a:p>
            <a:pPr algn="ctr" fontAlgn="auto">
              <a:spcAft>
                <a:spcPts val="0"/>
              </a:spcAft>
              <a:defRPr/>
            </a:pPr>
            <a:r>
              <a:rPr lang="en-US" sz="12800" b="1" dirty="0" smtClean="0">
                <a:ln w="12700">
                  <a:solidFill>
                    <a:schemeClr val="accent3">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Understanding the Process</a:t>
            </a:r>
            <a:endParaRPr lang="en-US" sz="8900" b="1" dirty="0">
              <a:ln w="12700">
                <a:solidFill>
                  <a:schemeClr val="accent6">
                    <a:lumMod val="50000"/>
                  </a:schemeClr>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endParaRPr lang="en-US" sz="7500" b="1" dirty="0">
              <a:ln w="12700">
                <a:solidFill>
                  <a:schemeClr val="tx2">
                    <a:satMod val="155000"/>
                  </a:schemeClr>
                </a:solidFill>
                <a:prstDash val="solid"/>
              </a:ln>
              <a:solidFill>
                <a:schemeClr val="tx2"/>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r>
              <a:rPr lang="en-US" sz="2700" dirty="0">
                <a:latin typeface="Arial Narrow" pitchFamily="34" charset="0"/>
                <a:ea typeface="+mj-ea"/>
                <a:cs typeface="+mj-cs"/>
              </a:rPr>
              <a:t/>
            </a:r>
            <a:br>
              <a:rPr lang="en-US" sz="2700" dirty="0">
                <a:latin typeface="Arial Narrow" pitchFamily="34" charset="0"/>
                <a:ea typeface="+mj-ea"/>
                <a:cs typeface="+mj-cs"/>
              </a:rPr>
            </a:br>
            <a:endParaRPr lang="en-US" sz="27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381000" y="304800"/>
            <a:ext cx="7772400" cy="1143000"/>
          </a:xfrm>
          <a:prstGeom prst="rect">
            <a:avLst/>
          </a:prstGeom>
        </p:spPr>
        <p:txBody>
          <a:bodyPr>
            <a:normAutofit fontScale="85000" lnSpcReduction="10000"/>
          </a:bodyPr>
          <a:lstStyle/>
          <a:p>
            <a:pPr fontAlgn="auto">
              <a:spcAft>
                <a:spcPts val="0"/>
              </a:spcAft>
              <a:defRPr/>
            </a:pPr>
            <a:r>
              <a:rPr lang="en-US" sz="4000" dirty="0" smtClean="0">
                <a:latin typeface="Arial Black" pitchFamily="22" charset="0"/>
                <a:ea typeface="+mj-ea"/>
                <a:cs typeface="+mj-cs"/>
              </a:rPr>
              <a:t>Major Regulations That Govern</a:t>
            </a:r>
            <a:r>
              <a:rPr lang="en-US" sz="4000" dirty="0">
                <a:latin typeface="Arial Black" pitchFamily="22" charset="0"/>
                <a:ea typeface="+mj-ea"/>
                <a:cs typeface="+mj-cs"/>
              </a:rPr>
              <a:t/>
            </a:r>
            <a:br>
              <a:rPr lang="en-US" sz="4000" dirty="0">
                <a:latin typeface="Arial Black" pitchFamily="22" charset="0"/>
                <a:ea typeface="+mj-ea"/>
                <a:cs typeface="+mj-cs"/>
              </a:rPr>
            </a:br>
            <a:endParaRPr lang="en-US" sz="4400" dirty="0">
              <a:latin typeface="Arial Black" pitchFamily="22" charset="0"/>
              <a:ea typeface="+mj-ea"/>
              <a:cs typeface="+mj-cs"/>
            </a:endParaRPr>
          </a:p>
        </p:txBody>
      </p:sp>
      <p:sp>
        <p:nvSpPr>
          <p:cNvPr id="4" name="Content Placeholder 3"/>
          <p:cNvSpPr>
            <a:spLocks noGrp="1"/>
          </p:cNvSpPr>
          <p:nvPr>
            <p:ph idx="1"/>
          </p:nvPr>
        </p:nvSpPr>
        <p:spPr/>
        <p:txBody>
          <a:bodyPr/>
          <a:lstStyle/>
          <a:p>
            <a:r>
              <a:rPr lang="en-US" dirty="0" smtClean="0"/>
              <a:t>Louisiana Air Quality Regulations [LAC 33:III]</a:t>
            </a:r>
          </a:p>
          <a:p>
            <a:r>
              <a:rPr lang="en-US" dirty="0" smtClean="0"/>
              <a:t>New Source Performance Standards [40 CFR 60]</a:t>
            </a:r>
          </a:p>
          <a:p>
            <a:r>
              <a:rPr lang="en-US" dirty="0" smtClean="0"/>
              <a:t>National Emissions Standards for Hazardous Air Pollutants [40 CFR 61 and 40 CFR 63]</a:t>
            </a:r>
          </a:p>
          <a:p>
            <a:r>
              <a:rPr lang="en-US" dirty="0" smtClean="0"/>
              <a:t>Acid Rain Regulations [40 CFR 72-78]</a:t>
            </a:r>
          </a:p>
          <a:p>
            <a:r>
              <a:rPr lang="en-US" dirty="0" smtClean="0"/>
              <a:t>National Ambient Air Quality Standards (NAAQS)</a:t>
            </a:r>
          </a:p>
          <a:p>
            <a:r>
              <a:rPr lang="en-US" dirty="0" smtClean="0"/>
              <a:t>Prevention of Significant Deterioration [40 CFR 52]</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txBox="1">
            <a:spLocks noChangeArrowheads="1"/>
          </p:cNvSpPr>
          <p:nvPr/>
        </p:nvSpPr>
        <p:spPr bwMode="auto">
          <a:xfrm>
            <a:off x="685800" y="1447800"/>
            <a:ext cx="7848600" cy="4495800"/>
          </a:xfrm>
          <a:prstGeom prst="rect">
            <a:avLst/>
          </a:prstGeom>
          <a:noFill/>
          <a:ln w="9525">
            <a:noFill/>
            <a:miter lim="800000"/>
            <a:headEnd/>
            <a:tailEnd/>
          </a:ln>
        </p:spPr>
        <p:txBody>
          <a:bodyPr/>
          <a:lstStyle/>
          <a:p>
            <a:pPr marL="342900" indent="-342900">
              <a:lnSpc>
                <a:spcPct val="90000"/>
              </a:lnSpc>
              <a:buFont typeface="Arial" charset="0"/>
              <a:buChar char="•"/>
              <a:tabLst>
                <a:tab pos="111125" algn="l"/>
                <a:tab pos="230188" algn="l"/>
                <a:tab pos="339725" algn="l"/>
                <a:tab pos="4113213" algn="l"/>
              </a:tabLst>
            </a:pPr>
            <a:endParaRPr lang="en-US" sz="1600" b="1" dirty="0">
              <a:latin typeface="Arial Narrow" pitchFamily="34" charset="0"/>
            </a:endParaRPr>
          </a:p>
        </p:txBody>
      </p:sp>
      <p:sp>
        <p:nvSpPr>
          <p:cNvPr id="6" name="Rectangle 2"/>
          <p:cNvSpPr txBox="1">
            <a:spLocks noChangeArrowheads="1"/>
          </p:cNvSpPr>
          <p:nvPr/>
        </p:nvSpPr>
        <p:spPr>
          <a:xfrm>
            <a:off x="533400" y="304800"/>
            <a:ext cx="7772400" cy="1143000"/>
          </a:xfrm>
          <a:prstGeom prst="rect">
            <a:avLst/>
          </a:prstGeom>
        </p:spPr>
        <p:txBody>
          <a:bodyPr>
            <a:normAutofit fontScale="92500" lnSpcReduction="10000"/>
          </a:bodyPr>
          <a:lstStyle/>
          <a:p>
            <a:pPr fontAlgn="auto">
              <a:spcAft>
                <a:spcPts val="0"/>
              </a:spcAft>
              <a:defRPr/>
            </a:pPr>
            <a:r>
              <a:rPr lang="en-US" sz="4000" dirty="0" smtClean="0">
                <a:latin typeface="Arial Black" pitchFamily="22" charset="0"/>
                <a:ea typeface="+mj-ea"/>
                <a:cs typeface="+mj-cs"/>
              </a:rPr>
              <a:t>Louisiana Air Quality Regulations [LAC 33:III]</a:t>
            </a:r>
            <a:endParaRPr lang="en-US" sz="2000" dirty="0">
              <a:latin typeface="Arial Black" pitchFamily="22" charset="0"/>
              <a:ea typeface="+mj-ea"/>
              <a:cs typeface="+mj-cs"/>
            </a:endParaRPr>
          </a:p>
        </p:txBody>
      </p:sp>
      <p:sp>
        <p:nvSpPr>
          <p:cNvPr id="6148" name="Content Placeholder 4"/>
          <p:cNvSpPr>
            <a:spLocks noGrp="1"/>
          </p:cNvSpPr>
          <p:nvPr>
            <p:ph idx="1"/>
          </p:nvPr>
        </p:nvSpPr>
        <p:spPr>
          <a:xfrm>
            <a:off x="457200" y="1447800"/>
            <a:ext cx="8229600" cy="4525963"/>
          </a:xfrm>
        </p:spPr>
        <p:txBody>
          <a:bodyPr/>
          <a:lstStyle/>
          <a:p>
            <a:pPr eaLnBrk="1" hangingPunct="1"/>
            <a:r>
              <a:rPr lang="en-US" dirty="0" smtClean="0"/>
              <a:t>State administers its own air quality program</a:t>
            </a:r>
          </a:p>
          <a:p>
            <a:r>
              <a:rPr lang="en-US" dirty="0" smtClean="0"/>
              <a:t>Regulates emissions of criteria pollutants and surrogates (PM</a:t>
            </a:r>
            <a:r>
              <a:rPr lang="en-US" baseline="-25000" dirty="0" smtClean="0"/>
              <a:t>10</a:t>
            </a:r>
            <a:r>
              <a:rPr lang="en-US" dirty="0" smtClean="0"/>
              <a:t>, NO</a:t>
            </a:r>
            <a:r>
              <a:rPr lang="en-US" baseline="-25000" dirty="0" smtClean="0"/>
              <a:t>x</a:t>
            </a:r>
            <a:r>
              <a:rPr lang="en-US" dirty="0" smtClean="0"/>
              <a:t>, CO, VOC, SO</a:t>
            </a:r>
            <a:r>
              <a:rPr lang="en-US" baseline="-25000" dirty="0" smtClean="0"/>
              <a:t>2</a:t>
            </a:r>
            <a:r>
              <a:rPr lang="en-US" dirty="0" smtClean="0"/>
              <a:t>, Lead)</a:t>
            </a:r>
          </a:p>
          <a:p>
            <a:r>
              <a:rPr lang="en-US" dirty="0" smtClean="0"/>
              <a:t>Regulates emissions of Toxic Air Pollutants (LAC 33:III.Chapter 51)</a:t>
            </a:r>
          </a:p>
          <a:p>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457200" y="304800"/>
            <a:ext cx="7772400" cy="1143000"/>
          </a:xfrm>
          <a:prstGeom prst="rect">
            <a:avLst/>
          </a:prstGeom>
        </p:spPr>
        <p:txBody>
          <a:bodyPr>
            <a:normAutofit fontScale="77500" lnSpcReduction="20000"/>
          </a:bodyPr>
          <a:lstStyle/>
          <a:p>
            <a:pPr>
              <a:lnSpc>
                <a:spcPct val="120000"/>
              </a:lnSpc>
            </a:pPr>
            <a:r>
              <a:rPr lang="en-US" sz="3600" dirty="0" smtClean="0">
                <a:latin typeface="+mj-lt"/>
              </a:rPr>
              <a:t>New Source Performance Standards </a:t>
            </a:r>
          </a:p>
          <a:p>
            <a:pPr>
              <a:lnSpc>
                <a:spcPct val="120000"/>
              </a:lnSpc>
            </a:pPr>
            <a:r>
              <a:rPr lang="en-US" sz="3600" dirty="0" smtClean="0">
                <a:latin typeface="+mj-lt"/>
              </a:rPr>
              <a:t>[40 CFR 60]</a:t>
            </a:r>
          </a:p>
        </p:txBody>
      </p:sp>
      <p:sp>
        <p:nvSpPr>
          <p:cNvPr id="4" name="Content Placeholder 3"/>
          <p:cNvSpPr>
            <a:spLocks noGrp="1"/>
          </p:cNvSpPr>
          <p:nvPr>
            <p:ph idx="1"/>
          </p:nvPr>
        </p:nvSpPr>
        <p:spPr/>
        <p:txBody>
          <a:bodyPr/>
          <a:lstStyle/>
          <a:p>
            <a:r>
              <a:rPr lang="en-US" dirty="0" smtClean="0"/>
              <a:t>Typically applies to</a:t>
            </a:r>
          </a:p>
          <a:p>
            <a:pPr lvl="1"/>
            <a:r>
              <a:rPr lang="en-US" dirty="0" smtClean="0"/>
              <a:t>New Sources</a:t>
            </a:r>
          </a:p>
          <a:p>
            <a:pPr lvl="1"/>
            <a:r>
              <a:rPr lang="en-US" dirty="0" smtClean="0"/>
              <a:t>Reconstructed Sources</a:t>
            </a:r>
          </a:p>
          <a:p>
            <a:pPr lvl="1"/>
            <a:r>
              <a:rPr lang="en-US" dirty="0" smtClean="0"/>
              <a:t>Modified Sources</a:t>
            </a:r>
          </a:p>
          <a:p>
            <a:r>
              <a:rPr lang="en-US" dirty="0" smtClean="0"/>
              <a:t>Technology-based limitations</a:t>
            </a:r>
          </a:p>
          <a:p>
            <a:r>
              <a:rPr lang="en-US" dirty="0" smtClean="0"/>
              <a:t>Other federal regulations are generally more stringent</a:t>
            </a:r>
          </a:p>
          <a:p>
            <a:pPr>
              <a:buNone/>
            </a:pPr>
            <a:endParaRPr lang="en-US" dirty="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100" dirty="0" smtClean="0"/>
              <a:t/>
            </a:r>
            <a:br>
              <a:rPr lang="en-US" sz="3100" dirty="0" smtClean="0"/>
            </a:br>
            <a:r>
              <a:rPr lang="en-US" sz="3100" dirty="0" smtClean="0"/>
              <a:t/>
            </a:r>
            <a:br>
              <a:rPr lang="en-US" sz="3100" dirty="0" smtClean="0"/>
            </a:br>
            <a:r>
              <a:rPr lang="en-US" sz="3100" dirty="0" smtClean="0"/>
              <a:t>New Source Performance Standards </a:t>
            </a:r>
            <a:br>
              <a:rPr lang="en-US" sz="3100" dirty="0" smtClean="0"/>
            </a:br>
            <a:r>
              <a:rPr lang="en-US" sz="3100" dirty="0" smtClean="0"/>
              <a:t>[40 CFR 60] (cont.)</a:t>
            </a:r>
            <a:r>
              <a:rPr lang="en-US" sz="3200" dirty="0" smtClean="0"/>
              <a:t/>
            </a:r>
            <a:br>
              <a:rPr lang="en-US" sz="3200" dirty="0" smtClean="0"/>
            </a:b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Examples</a:t>
            </a:r>
          </a:p>
          <a:p>
            <a:pPr lvl="1"/>
            <a:r>
              <a:rPr lang="en-US" dirty="0" smtClean="0"/>
              <a:t>40,000 gallon gasoline tank constructed in 1994 must:</a:t>
            </a:r>
          </a:p>
          <a:p>
            <a:pPr lvl="2"/>
            <a:r>
              <a:rPr lang="en-US" dirty="0" smtClean="0"/>
              <a:t>Install an internal floating roof;</a:t>
            </a:r>
          </a:p>
          <a:p>
            <a:pPr lvl="2"/>
            <a:r>
              <a:rPr lang="en-US" dirty="0" smtClean="0"/>
              <a:t>Install an external floating roof; or</a:t>
            </a:r>
          </a:p>
          <a:p>
            <a:pPr lvl="2"/>
            <a:r>
              <a:rPr lang="en-US" dirty="0" smtClean="0"/>
              <a:t>Install a closed vent system that vents to a control device.</a:t>
            </a:r>
          </a:p>
          <a:p>
            <a:pPr lvl="2"/>
            <a:r>
              <a:rPr lang="en-US" dirty="0" smtClean="0"/>
              <a:t>Required by 40 CFR 60 Subpart Kb</a:t>
            </a:r>
          </a:p>
          <a:p>
            <a:pPr lvl="1"/>
            <a:r>
              <a:rPr lang="en-US" dirty="0" smtClean="0"/>
              <a:t>Lime Kiln at a paper mill combusting natural gas must:</a:t>
            </a:r>
          </a:p>
          <a:p>
            <a:pPr lvl="2"/>
            <a:r>
              <a:rPr lang="en-US" dirty="0" smtClean="0"/>
              <a:t>Control PM emissions to 0.15 g/dscm @ 10% oxygen</a:t>
            </a:r>
          </a:p>
          <a:p>
            <a:pPr lvl="2"/>
            <a:r>
              <a:rPr lang="en-US" dirty="0" smtClean="0"/>
              <a:t>Required by 40 CFR 60 Subpart BB</a:t>
            </a:r>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tabLst>
                <a:tab pos="7315200" algn="l"/>
              </a:tabLst>
            </a:pPr>
            <a:r>
              <a:rPr lang="en-US" sz="3100" dirty="0" smtClean="0"/>
              <a:t/>
            </a:r>
            <a:br>
              <a:rPr lang="en-US" sz="3100" dirty="0" smtClean="0"/>
            </a:br>
            <a:r>
              <a:rPr lang="en-US" sz="3100" dirty="0" smtClean="0"/>
              <a:t>National Emissions Standards for Hazardous Air Pollutants [40 CFR 61</a:t>
            </a:r>
            <a:br>
              <a:rPr lang="en-US" sz="3100" dirty="0" smtClean="0"/>
            </a:br>
            <a:r>
              <a:rPr lang="en-US" sz="3100" dirty="0" smtClean="0"/>
              <a:t> and 40 CFR 63]</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8229600" cy="4190999"/>
          </a:xfrm>
        </p:spPr>
        <p:txBody>
          <a:bodyPr>
            <a:normAutofit lnSpcReduction="10000"/>
          </a:bodyPr>
          <a:lstStyle/>
          <a:p>
            <a:r>
              <a:rPr lang="en-US" dirty="0" smtClean="0"/>
              <a:t>Applies to sources that emit Hazardous Air Pollutants (HAP)</a:t>
            </a:r>
          </a:p>
          <a:p>
            <a:r>
              <a:rPr lang="en-US" dirty="0" smtClean="0"/>
              <a:t>Incorporates Maximum Achievable Control Technology (MACT)</a:t>
            </a:r>
          </a:p>
          <a:p>
            <a:r>
              <a:rPr lang="en-US" dirty="0" smtClean="0"/>
              <a:t>Typically applies to major sources of HAP</a:t>
            </a:r>
          </a:p>
          <a:p>
            <a:r>
              <a:rPr lang="en-US" dirty="0" smtClean="0"/>
              <a:t>Two varieties:</a:t>
            </a:r>
          </a:p>
          <a:p>
            <a:pPr lvl="1"/>
            <a:r>
              <a:rPr lang="en-US" dirty="0" smtClean="0"/>
              <a:t>Pollutant Specific NESHAP (40 CFR 61)</a:t>
            </a:r>
          </a:p>
          <a:p>
            <a:pPr lvl="1"/>
            <a:r>
              <a:rPr lang="en-US" dirty="0" smtClean="0"/>
              <a:t>Source Category NESHAP (40 CFR 63)</a:t>
            </a:r>
          </a:p>
          <a:p>
            <a:endParaRPr lang="en-US"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800" dirty="0" smtClean="0"/>
              <a:t>National Emissions Standards for Hazardous Air Pollutants [40 CFR 61</a:t>
            </a:r>
            <a:br>
              <a:rPr lang="en-US" sz="2800" dirty="0" smtClean="0"/>
            </a:br>
            <a:r>
              <a:rPr lang="en-US" sz="2800" dirty="0" smtClean="0"/>
              <a:t> and 40 CFR 63] (cont.)</a:t>
            </a:r>
            <a:endParaRPr lang="en-US" sz="2800" dirty="0"/>
          </a:p>
        </p:txBody>
      </p:sp>
      <p:sp>
        <p:nvSpPr>
          <p:cNvPr id="3" name="Content Placeholder 2"/>
          <p:cNvSpPr>
            <a:spLocks noGrp="1"/>
          </p:cNvSpPr>
          <p:nvPr>
            <p:ph idx="1"/>
          </p:nvPr>
        </p:nvSpPr>
        <p:spPr/>
        <p:txBody>
          <a:bodyPr/>
          <a:lstStyle/>
          <a:p>
            <a:r>
              <a:rPr lang="en-US" dirty="0" smtClean="0"/>
              <a:t>Examples:</a:t>
            </a:r>
          </a:p>
          <a:p>
            <a:pPr lvl="1"/>
            <a:r>
              <a:rPr lang="en-US" dirty="0" smtClean="0"/>
              <a:t>Shipyard that paints vessels must:</a:t>
            </a:r>
          </a:p>
          <a:p>
            <a:pPr lvl="2"/>
            <a:r>
              <a:rPr lang="en-US" dirty="0" smtClean="0"/>
              <a:t>Comply with VOHAP limits (in grams/liter) for each painting application</a:t>
            </a:r>
          </a:p>
          <a:p>
            <a:pPr lvl="2"/>
            <a:r>
              <a:rPr lang="en-US" dirty="0" smtClean="0"/>
              <a:t>Required by 40 CFR 63 Subpart II</a:t>
            </a:r>
          </a:p>
          <a:p>
            <a:pPr lvl="1"/>
            <a:r>
              <a:rPr lang="en-US" dirty="0" smtClean="0"/>
              <a:t>Incinerator that processes beryllium-containing waste must:</a:t>
            </a:r>
          </a:p>
          <a:p>
            <a:pPr lvl="2"/>
            <a:r>
              <a:rPr lang="en-US" dirty="0" smtClean="0"/>
              <a:t>Not emit more than 10 grams/24 hr. period of Beryllium</a:t>
            </a:r>
          </a:p>
          <a:p>
            <a:pPr lvl="2"/>
            <a:r>
              <a:rPr lang="en-US" dirty="0" smtClean="0"/>
              <a:t>Required by 40 CFR 61 Subpart C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000" dirty="0" smtClean="0"/>
              <a:t/>
            </a:r>
            <a:br>
              <a:rPr lang="en-US" sz="4000" dirty="0" smtClean="0"/>
            </a:br>
            <a:r>
              <a:rPr lang="en-US" sz="4000" dirty="0" smtClean="0"/>
              <a:t>Acid Rain Regulations </a:t>
            </a:r>
            <a:br>
              <a:rPr lang="en-US" sz="4000" dirty="0" smtClean="0"/>
            </a:br>
            <a:r>
              <a:rPr lang="en-US" sz="4000" dirty="0" smtClean="0"/>
              <a:t>[40 CFR 72-78]</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Fossil fuel-fired power plants</a:t>
            </a:r>
          </a:p>
          <a:p>
            <a:endParaRPr lang="en-US" dirty="0" smtClean="0"/>
          </a:p>
          <a:p>
            <a:r>
              <a:rPr lang="en-US" dirty="0" smtClean="0"/>
              <a:t>Affects SO</a:t>
            </a:r>
            <a:r>
              <a:rPr lang="en-US" baseline="-25000" dirty="0" smtClean="0"/>
              <a:t>2</a:t>
            </a:r>
            <a:r>
              <a:rPr lang="en-US" dirty="0" smtClean="0"/>
              <a:t> emissions (cap and trade)</a:t>
            </a:r>
          </a:p>
          <a:p>
            <a:endParaRPr lang="en-US" dirty="0" smtClean="0"/>
          </a:p>
          <a:p>
            <a:r>
              <a:rPr lang="en-US" dirty="0" smtClean="0"/>
              <a:t>Affects NO</a:t>
            </a:r>
            <a:r>
              <a:rPr lang="en-US" baseline="-25000" dirty="0" smtClean="0"/>
              <a:t>x</a:t>
            </a:r>
            <a:r>
              <a:rPr lang="en-US" dirty="0" smtClean="0"/>
              <a:t> emissions (no cap and trade)</a:t>
            </a:r>
          </a:p>
          <a:p>
            <a:endParaRPr lang="en-US" dirty="0" smtClean="0"/>
          </a:p>
          <a:p>
            <a:r>
              <a:rPr lang="en-US" dirty="0" smtClean="0"/>
              <a:t>LDEQ issues permits, but EPA administers cap and trade program</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t>National Ambient Air Quality </a:t>
            </a:r>
            <a:br>
              <a:rPr lang="en-US" sz="2800" dirty="0" smtClean="0"/>
            </a:br>
            <a:r>
              <a:rPr lang="en-US" sz="2800" dirty="0" smtClean="0"/>
              <a:t>Standards (NAAQS)</a:t>
            </a:r>
            <a:endParaRPr lang="en-US" sz="2800" dirty="0"/>
          </a:p>
        </p:txBody>
      </p:sp>
      <p:sp>
        <p:nvSpPr>
          <p:cNvPr id="3" name="Content Placeholder 2"/>
          <p:cNvSpPr>
            <a:spLocks noGrp="1"/>
          </p:cNvSpPr>
          <p:nvPr>
            <p:ph idx="1"/>
          </p:nvPr>
        </p:nvSpPr>
        <p:spPr/>
        <p:txBody>
          <a:bodyPr/>
          <a:lstStyle/>
          <a:p>
            <a:r>
              <a:rPr lang="en-US" dirty="0" smtClean="0"/>
              <a:t>LDEQ can never permit any activity that violates NAAQS</a:t>
            </a:r>
          </a:p>
          <a:p>
            <a:endParaRPr lang="en-US" dirty="0" smtClean="0"/>
          </a:p>
          <a:p>
            <a:r>
              <a:rPr lang="en-US" dirty="0" smtClean="0"/>
              <a:t>Primary Standards set to protect public health</a:t>
            </a:r>
          </a:p>
          <a:p>
            <a:endParaRPr lang="en-US" dirty="0" smtClean="0"/>
          </a:p>
          <a:p>
            <a:r>
              <a:rPr lang="en-US" dirty="0" smtClean="0"/>
              <a:t>Secondary Standards set to protect public welfare</a:t>
            </a:r>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t>National Ambient Air Quality </a:t>
            </a:r>
            <a:br>
              <a:rPr lang="en-US" sz="2800" dirty="0" smtClean="0"/>
            </a:br>
            <a:r>
              <a:rPr lang="en-US" sz="2800" dirty="0" smtClean="0"/>
              <a:t>Standards (NAAQS)</a:t>
            </a:r>
            <a:endParaRPr lang="en-US" sz="2800" dirty="0"/>
          </a:p>
        </p:txBody>
      </p:sp>
      <p:pic>
        <p:nvPicPr>
          <p:cNvPr id="4" name="Content Placeholder 3" descr="UOP plotmap.emf"/>
          <p:cNvPicPr>
            <a:picLocks noGrp="1" noChangeAspect="1"/>
          </p:cNvPicPr>
          <p:nvPr>
            <p:ph idx="1"/>
          </p:nvPr>
        </p:nvPicPr>
        <p:blipFill>
          <a:blip r:embed="rId2"/>
          <a:stretch>
            <a:fillRect/>
          </a:stretch>
        </p:blipFill>
        <p:spPr>
          <a:xfrm>
            <a:off x="1295400" y="1371600"/>
            <a:ext cx="5704946" cy="4525963"/>
          </a:xfrm>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Prevention of Significant Deterioration [40 CFR 52]</a:t>
            </a:r>
            <a:endParaRPr lang="en-US" dirty="0"/>
          </a:p>
        </p:txBody>
      </p:sp>
      <p:sp>
        <p:nvSpPr>
          <p:cNvPr id="3" name="Content Placeholder 2"/>
          <p:cNvSpPr>
            <a:spLocks noGrp="1"/>
          </p:cNvSpPr>
          <p:nvPr>
            <p:ph idx="1"/>
          </p:nvPr>
        </p:nvSpPr>
        <p:spPr/>
        <p:txBody>
          <a:bodyPr/>
          <a:lstStyle/>
          <a:p>
            <a:r>
              <a:rPr lang="en-US" dirty="0" smtClean="0"/>
              <a:t>Prevents deterioration of air quality</a:t>
            </a:r>
          </a:p>
          <a:p>
            <a:r>
              <a:rPr lang="en-US" dirty="0" smtClean="0"/>
              <a:t>More stringent regulatory program</a:t>
            </a:r>
          </a:p>
          <a:p>
            <a:r>
              <a:rPr lang="en-US" dirty="0" smtClean="0"/>
              <a:t>Incorporates Best Available Control Technology (BACT)</a:t>
            </a:r>
          </a:p>
          <a:p>
            <a:r>
              <a:rPr lang="en-US" dirty="0" smtClean="0"/>
              <a:t>Requires sources to control operations at least as well as the best performing similar source, within reason</a:t>
            </a: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04800"/>
            <a:ext cx="7620000" cy="892552"/>
          </a:xfrm>
          <a:prstGeom prst="rect">
            <a:avLst/>
          </a:prstGeom>
          <a:noFill/>
        </p:spPr>
        <p:txBody>
          <a:bodyPr wrap="square" rtlCol="0">
            <a:spAutoFit/>
          </a:bodyPr>
          <a:lstStyle/>
          <a:p>
            <a:pPr algn="ctr"/>
            <a:r>
              <a:rPr lang="en-US" sz="2800" dirty="0" smtClean="0">
                <a:latin typeface="+mj-lt"/>
              </a:rPr>
              <a:t>Office Organizational Chart</a:t>
            </a:r>
          </a:p>
          <a:p>
            <a:endParaRPr lang="en-US" sz="2400" dirty="0">
              <a:solidFill>
                <a:schemeClr val="bg1">
                  <a:lumMod val="50000"/>
                </a:schemeClr>
              </a:solidFill>
              <a:latin typeface="Impact" pitchFamily="34" charset="0"/>
            </a:endParaRPr>
          </a:p>
        </p:txBody>
      </p:sp>
      <p:grpSp>
        <p:nvGrpSpPr>
          <p:cNvPr id="2" name="Group 15"/>
          <p:cNvGrpSpPr/>
          <p:nvPr/>
        </p:nvGrpSpPr>
        <p:grpSpPr>
          <a:xfrm>
            <a:off x="152400" y="1143000"/>
            <a:ext cx="8991600" cy="5181600"/>
            <a:chOff x="152400" y="1143000"/>
            <a:chExt cx="8991600" cy="5181600"/>
          </a:xfrm>
        </p:grpSpPr>
        <p:graphicFrame>
          <p:nvGraphicFramePr>
            <p:cNvPr id="5" name="Diagram 4"/>
            <p:cNvGraphicFramePr/>
            <p:nvPr/>
          </p:nvGraphicFramePr>
          <p:xfrm>
            <a:off x="228600" y="1676400"/>
            <a:ext cx="2057400" cy="414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2514600" y="1676400"/>
            <a:ext cx="1981200" cy="2819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Diagram 7"/>
            <p:cNvGraphicFramePr/>
            <p:nvPr/>
          </p:nvGraphicFramePr>
          <p:xfrm>
            <a:off x="4724400" y="1676400"/>
            <a:ext cx="2057400" cy="46482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9" name="Diagram 8"/>
            <p:cNvGraphicFramePr/>
            <p:nvPr/>
          </p:nvGraphicFramePr>
          <p:xfrm>
            <a:off x="7010400" y="1752600"/>
            <a:ext cx="2133600" cy="39624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0" name="TextBox 9"/>
            <p:cNvSpPr txBox="1"/>
            <p:nvPr/>
          </p:nvSpPr>
          <p:spPr>
            <a:xfrm>
              <a:off x="152400" y="1143000"/>
              <a:ext cx="2057400" cy="584775"/>
            </a:xfrm>
            <a:prstGeom prst="rect">
              <a:avLst/>
            </a:prstGeom>
            <a:noFill/>
          </p:spPr>
          <p:txBody>
            <a:bodyPr wrap="square" rtlCol="0">
              <a:spAutoFit/>
            </a:bodyPr>
            <a:lstStyle/>
            <a:p>
              <a:r>
                <a:rPr lang="en-US" sz="1600" dirty="0" smtClean="0">
                  <a:solidFill>
                    <a:schemeClr val="bg1">
                      <a:lumMod val="50000"/>
                    </a:schemeClr>
                  </a:solidFill>
                  <a:latin typeface="Impact" pitchFamily="34" charset="0"/>
                </a:rPr>
                <a:t>ENVIRONMENTAL </a:t>
              </a:r>
            </a:p>
            <a:p>
              <a:r>
                <a:rPr lang="en-US" sz="1600" dirty="0" smtClean="0">
                  <a:solidFill>
                    <a:schemeClr val="accent6">
                      <a:lumMod val="75000"/>
                    </a:schemeClr>
                  </a:solidFill>
                  <a:latin typeface="Impact" pitchFamily="34" charset="0"/>
                </a:rPr>
                <a:t>SERVICES</a:t>
              </a:r>
              <a:endParaRPr lang="en-US" sz="2400" dirty="0">
                <a:solidFill>
                  <a:schemeClr val="bg1">
                    <a:lumMod val="50000"/>
                  </a:schemeClr>
                </a:solidFill>
                <a:latin typeface="Impact" pitchFamily="34" charset="0"/>
              </a:endParaRPr>
            </a:p>
          </p:txBody>
        </p:sp>
        <p:sp>
          <p:nvSpPr>
            <p:cNvPr id="11" name="TextBox 10"/>
            <p:cNvSpPr txBox="1"/>
            <p:nvPr/>
          </p:nvSpPr>
          <p:spPr>
            <a:xfrm>
              <a:off x="2362200" y="1143000"/>
              <a:ext cx="2057400" cy="584775"/>
            </a:xfrm>
            <a:prstGeom prst="rect">
              <a:avLst/>
            </a:prstGeom>
            <a:noFill/>
          </p:spPr>
          <p:txBody>
            <a:bodyPr wrap="square" rtlCol="0">
              <a:spAutoFit/>
            </a:bodyPr>
            <a:lstStyle/>
            <a:p>
              <a:r>
                <a:rPr lang="en-US" sz="1600" dirty="0" smtClean="0">
                  <a:solidFill>
                    <a:schemeClr val="bg1">
                      <a:lumMod val="50000"/>
                    </a:schemeClr>
                  </a:solidFill>
                  <a:latin typeface="Impact" pitchFamily="34" charset="0"/>
                </a:rPr>
                <a:t>ENVIRONMENTAL </a:t>
              </a:r>
            </a:p>
            <a:p>
              <a:r>
                <a:rPr lang="en-US" sz="1600" dirty="0" smtClean="0">
                  <a:solidFill>
                    <a:schemeClr val="accent6">
                      <a:lumMod val="75000"/>
                    </a:schemeClr>
                  </a:solidFill>
                  <a:latin typeface="Impact" pitchFamily="34" charset="0"/>
                </a:rPr>
                <a:t>COMPLIANCE</a:t>
              </a:r>
              <a:endParaRPr lang="en-US" sz="2400" dirty="0">
                <a:solidFill>
                  <a:schemeClr val="bg1">
                    <a:lumMod val="50000"/>
                  </a:schemeClr>
                </a:solidFill>
                <a:latin typeface="Impact" pitchFamily="34" charset="0"/>
              </a:endParaRPr>
            </a:p>
          </p:txBody>
        </p:sp>
        <p:sp>
          <p:nvSpPr>
            <p:cNvPr id="12" name="TextBox 11"/>
            <p:cNvSpPr txBox="1"/>
            <p:nvPr/>
          </p:nvSpPr>
          <p:spPr>
            <a:xfrm>
              <a:off x="4648200" y="1143000"/>
              <a:ext cx="2057400" cy="584775"/>
            </a:xfrm>
            <a:prstGeom prst="rect">
              <a:avLst/>
            </a:prstGeom>
            <a:noFill/>
          </p:spPr>
          <p:txBody>
            <a:bodyPr wrap="square" rtlCol="0">
              <a:spAutoFit/>
            </a:bodyPr>
            <a:lstStyle/>
            <a:p>
              <a:r>
                <a:rPr lang="en-US" sz="1600" dirty="0" smtClean="0">
                  <a:solidFill>
                    <a:schemeClr val="bg1">
                      <a:lumMod val="50000"/>
                    </a:schemeClr>
                  </a:solidFill>
                  <a:latin typeface="Impact" pitchFamily="34" charset="0"/>
                </a:rPr>
                <a:t>ENVIRONMENTAL </a:t>
              </a:r>
            </a:p>
            <a:p>
              <a:r>
                <a:rPr lang="en-US" sz="1600" dirty="0" smtClean="0">
                  <a:solidFill>
                    <a:schemeClr val="accent6">
                      <a:lumMod val="75000"/>
                    </a:schemeClr>
                  </a:solidFill>
                  <a:latin typeface="Impact" pitchFamily="34" charset="0"/>
                </a:rPr>
                <a:t>ASSESSMENT</a:t>
              </a:r>
              <a:endParaRPr lang="en-US" sz="2400" dirty="0">
                <a:solidFill>
                  <a:schemeClr val="bg1">
                    <a:lumMod val="50000"/>
                  </a:schemeClr>
                </a:solidFill>
                <a:latin typeface="Impact" pitchFamily="34" charset="0"/>
              </a:endParaRPr>
            </a:p>
          </p:txBody>
        </p:sp>
        <p:sp>
          <p:nvSpPr>
            <p:cNvPr id="13" name="TextBox 12"/>
            <p:cNvSpPr txBox="1"/>
            <p:nvPr/>
          </p:nvSpPr>
          <p:spPr>
            <a:xfrm>
              <a:off x="6858000" y="1219200"/>
              <a:ext cx="2057400" cy="584775"/>
            </a:xfrm>
            <a:prstGeom prst="rect">
              <a:avLst/>
            </a:prstGeom>
            <a:noFill/>
          </p:spPr>
          <p:txBody>
            <a:bodyPr wrap="square" rtlCol="0">
              <a:spAutoFit/>
            </a:bodyPr>
            <a:lstStyle/>
            <a:p>
              <a:r>
                <a:rPr lang="en-US" sz="1600" dirty="0" smtClean="0">
                  <a:solidFill>
                    <a:schemeClr val="bg1">
                      <a:lumMod val="50000"/>
                    </a:schemeClr>
                  </a:solidFill>
                  <a:latin typeface="Impact" pitchFamily="34" charset="0"/>
                </a:rPr>
                <a:t>MANAGEMENT &amp; </a:t>
              </a:r>
            </a:p>
            <a:p>
              <a:r>
                <a:rPr lang="en-US" sz="1600" dirty="0" smtClean="0">
                  <a:solidFill>
                    <a:schemeClr val="accent6">
                      <a:lumMod val="75000"/>
                    </a:schemeClr>
                  </a:solidFill>
                  <a:latin typeface="Impact" pitchFamily="34" charset="0"/>
                </a:rPr>
                <a:t>FINANCE</a:t>
              </a:r>
              <a:endParaRPr lang="en-US" sz="2400" dirty="0">
                <a:solidFill>
                  <a:schemeClr val="bg1">
                    <a:lumMod val="50000"/>
                  </a:schemeClr>
                </a:solidFill>
                <a:latin typeface="Impact" pitchFamily="34" charset="0"/>
              </a:endParaRPr>
            </a:p>
          </p:txBody>
        </p:sp>
      </p:gr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Prevention of Significant Deterioration [40 CFR 52]</a:t>
            </a:r>
            <a:endParaRPr lang="en-US" dirty="0"/>
          </a:p>
        </p:txBody>
      </p:sp>
      <p:sp>
        <p:nvSpPr>
          <p:cNvPr id="3" name="Content Placeholder 2"/>
          <p:cNvSpPr>
            <a:spLocks noGrp="1"/>
          </p:cNvSpPr>
          <p:nvPr>
            <p:ph idx="1"/>
          </p:nvPr>
        </p:nvSpPr>
        <p:spPr/>
        <p:txBody>
          <a:bodyPr>
            <a:normAutofit/>
          </a:bodyPr>
          <a:lstStyle/>
          <a:p>
            <a:r>
              <a:rPr lang="en-US" dirty="0" smtClean="0"/>
              <a:t>Source is compared to other similar sources using RACT/BACT/LAER Clearinghouse (RBLC): </a:t>
            </a:r>
            <a:r>
              <a:rPr lang="en-US" dirty="0" smtClean="0">
                <a:hlinkClick r:id="rId2"/>
              </a:rPr>
              <a:t>http://cfpub.epa.gov/rblc/cfm/basicsearch.cfm</a:t>
            </a:r>
            <a:endParaRPr lang="en-US" dirty="0" smtClean="0"/>
          </a:p>
          <a:p>
            <a:r>
              <a:rPr lang="en-US" dirty="0" smtClean="0"/>
              <a:t>Source is allowed to take credit for certain decreases in emissions</a:t>
            </a:r>
          </a:p>
          <a:p>
            <a:r>
              <a:rPr lang="en-US" dirty="0" smtClean="0"/>
              <a:t>Source can use economic, technical, or environmental feasibility studies to suggest alternate BACT</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7772400" cy="1362075"/>
          </a:xfrm>
        </p:spPr>
        <p:txBody>
          <a:bodyPr/>
          <a:lstStyle/>
          <a:p>
            <a:pPr algn="ctr"/>
            <a:r>
              <a:rPr lang="en-US" dirty="0" smtClean="0"/>
              <a:t>internal AIR</a:t>
            </a:r>
            <a:br>
              <a:rPr lang="en-US" dirty="0" smtClean="0"/>
            </a:br>
            <a:r>
              <a:rPr lang="en-US" dirty="0" smtClean="0"/>
              <a:t>permit process</a:t>
            </a:r>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Air Permit Process</a:t>
            </a:r>
            <a:endParaRPr lang="en-US" dirty="0"/>
          </a:p>
        </p:txBody>
      </p:sp>
      <p:graphicFrame>
        <p:nvGraphicFramePr>
          <p:cNvPr id="4" name="Content Placeholder 3"/>
          <p:cNvGraphicFramePr>
            <a:graphicFrameLocks noGrp="1"/>
          </p:cNvGraphicFramePr>
          <p:nvPr>
            <p:ph idx="1"/>
          </p:nvPr>
        </p:nvGraphicFramePr>
        <p:xfrm>
          <a:off x="457200" y="1295400"/>
          <a:ext cx="8382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 Process</a:t>
            </a:r>
            <a:endParaRPr lang="en-US" dirty="0"/>
          </a:p>
        </p:txBody>
      </p:sp>
      <p:sp>
        <p:nvSpPr>
          <p:cNvPr id="3" name="Content Placeholder 2"/>
          <p:cNvSpPr>
            <a:spLocks noGrp="1"/>
          </p:cNvSpPr>
          <p:nvPr>
            <p:ph idx="1"/>
          </p:nvPr>
        </p:nvSpPr>
        <p:spPr>
          <a:xfrm>
            <a:off x="457200" y="1600201"/>
            <a:ext cx="8229600" cy="4190999"/>
          </a:xfrm>
        </p:spPr>
        <p:txBody>
          <a:bodyPr>
            <a:normAutofit lnSpcReduction="10000"/>
          </a:bodyPr>
          <a:lstStyle/>
          <a:p>
            <a:r>
              <a:rPr lang="en-US" dirty="0" smtClean="0"/>
              <a:t>Application is received and reviewed for technical deficiencies, enforcement history, and environmental reputation</a:t>
            </a:r>
          </a:p>
          <a:p>
            <a:r>
              <a:rPr lang="en-US" dirty="0" smtClean="0"/>
              <a:t>Permit Writer obtains any necessary additional information from applicant</a:t>
            </a:r>
          </a:p>
          <a:p>
            <a:r>
              <a:rPr lang="en-US" dirty="0" smtClean="0"/>
              <a:t>“Give and take” to draft permit</a:t>
            </a:r>
          </a:p>
          <a:p>
            <a:r>
              <a:rPr lang="en-US" dirty="0" smtClean="0"/>
              <a:t>Applicant is more likely to alter original request than to let LDEQ deny permit</a:t>
            </a:r>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09800"/>
            <a:ext cx="7772400" cy="1362075"/>
          </a:xfrm>
        </p:spPr>
        <p:txBody>
          <a:bodyPr/>
          <a:lstStyle/>
          <a:p>
            <a:pPr algn="ctr"/>
            <a:r>
              <a:rPr lang="en-US" dirty="0" smtClean="0"/>
              <a:t>Community involvement</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1143000"/>
          </a:xfrm>
        </p:spPr>
        <p:txBody>
          <a:bodyPr/>
          <a:lstStyle/>
          <a:p>
            <a:pPr algn="l"/>
            <a:r>
              <a:rPr lang="en-US" dirty="0" smtClean="0"/>
              <a:t>Community Involvement</a:t>
            </a:r>
            <a:endParaRPr lang="en-US" dirty="0"/>
          </a:p>
        </p:txBody>
      </p:sp>
      <p:sp>
        <p:nvSpPr>
          <p:cNvPr id="3" name="Content Placeholder 2"/>
          <p:cNvSpPr>
            <a:spLocks noGrp="1"/>
          </p:cNvSpPr>
          <p:nvPr>
            <p:ph idx="1"/>
          </p:nvPr>
        </p:nvSpPr>
        <p:spPr>
          <a:xfrm>
            <a:off x="457200" y="1600201"/>
            <a:ext cx="8229600" cy="3962399"/>
          </a:xfrm>
        </p:spPr>
        <p:txBody>
          <a:bodyPr>
            <a:normAutofit lnSpcReduction="10000"/>
          </a:bodyPr>
          <a:lstStyle/>
          <a:p>
            <a:r>
              <a:rPr lang="en-US" dirty="0" smtClean="0"/>
              <a:t>Submit comments during Public Notice Period</a:t>
            </a:r>
          </a:p>
          <a:p>
            <a:endParaRPr lang="en-US" dirty="0" smtClean="0"/>
          </a:p>
          <a:p>
            <a:r>
              <a:rPr lang="en-US" dirty="0" smtClean="0"/>
              <a:t>Participate in Public Hearings</a:t>
            </a:r>
          </a:p>
          <a:p>
            <a:endParaRPr lang="en-US" dirty="0" smtClean="0"/>
          </a:p>
          <a:p>
            <a:r>
              <a:rPr lang="en-US" dirty="0" smtClean="0"/>
              <a:t>Coordinate with environmental advocacy groups</a:t>
            </a:r>
          </a:p>
          <a:p>
            <a:endParaRPr lang="en-US" dirty="0" smtClean="0"/>
          </a:p>
          <a:p>
            <a:r>
              <a:rPr lang="en-US" dirty="0" smtClean="0"/>
              <a:t>Contact LDEQ staff with questions </a:t>
            </a:r>
          </a:p>
          <a:p>
            <a:endParaRPr lang="en-US" dirty="0"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990600" y="304800"/>
            <a:ext cx="6858000" cy="990600"/>
          </a:xfrm>
          <a:prstGeom prst="rect">
            <a:avLst/>
          </a:prstGeom>
        </p:spPr>
        <p:txBody>
          <a:bodyPr>
            <a:normAutofit fontScale="85000" lnSpcReduction="20000"/>
          </a:bodyPr>
          <a:lstStyle/>
          <a:p>
            <a:pPr fontAlgn="auto">
              <a:spcAft>
                <a:spcPts val="0"/>
              </a:spcAft>
              <a:defRPr/>
            </a:pPr>
            <a:r>
              <a:rPr lang="en-US" sz="4000" dirty="0">
                <a:latin typeface="Arial Black" pitchFamily="22" charset="0"/>
                <a:ea typeface="+mj-ea"/>
                <a:cs typeface="+mj-cs"/>
              </a:rPr>
              <a:t>Title</a:t>
            </a:r>
            <a:br>
              <a:rPr lang="en-US" sz="4000" dirty="0">
                <a:latin typeface="Arial Black" pitchFamily="22" charset="0"/>
                <a:ea typeface="+mj-ea"/>
                <a:cs typeface="+mj-cs"/>
              </a:rPr>
            </a:br>
            <a:endParaRPr lang="en-US" sz="4400" dirty="0">
              <a:latin typeface="Arial Black" pitchFamily="22" charset="0"/>
              <a:ea typeface="+mj-ea"/>
              <a:cs typeface="+mj-cs"/>
            </a:endParaRPr>
          </a:p>
        </p:txBody>
      </p:sp>
      <p:pic>
        <p:nvPicPr>
          <p:cNvPr id="34819" name="Picture 4" descr="Pub-PN-WM (hearing) (2)_Page_1"/>
          <p:cNvPicPr>
            <a:picLocks noChangeAspect="1" noChangeArrowheads="1"/>
          </p:cNvPicPr>
          <p:nvPr/>
        </p:nvPicPr>
        <p:blipFill>
          <a:blip r:embed="rId2"/>
          <a:srcRect/>
          <a:stretch>
            <a:fillRect/>
          </a:stretch>
        </p:blipFill>
        <p:spPr bwMode="auto">
          <a:xfrm>
            <a:off x="0" y="-1601788"/>
            <a:ext cx="9144000" cy="100631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990600" y="304800"/>
            <a:ext cx="6858000" cy="990600"/>
          </a:xfrm>
          <a:prstGeom prst="rect">
            <a:avLst/>
          </a:prstGeom>
        </p:spPr>
        <p:txBody>
          <a:bodyPr>
            <a:normAutofit fontScale="85000" lnSpcReduction="20000"/>
          </a:bodyPr>
          <a:lstStyle/>
          <a:p>
            <a:pPr fontAlgn="auto">
              <a:spcAft>
                <a:spcPts val="0"/>
              </a:spcAft>
              <a:defRPr/>
            </a:pPr>
            <a:r>
              <a:rPr lang="en-US" sz="4000" dirty="0">
                <a:latin typeface="Arial Black" pitchFamily="22" charset="0"/>
                <a:ea typeface="+mj-ea"/>
                <a:cs typeface="+mj-cs"/>
              </a:rPr>
              <a:t>Title</a:t>
            </a:r>
            <a:br>
              <a:rPr lang="en-US" sz="4000" dirty="0">
                <a:latin typeface="Arial Black" pitchFamily="22" charset="0"/>
                <a:ea typeface="+mj-ea"/>
                <a:cs typeface="+mj-cs"/>
              </a:rPr>
            </a:br>
            <a:endParaRPr lang="en-US" sz="4400" dirty="0">
              <a:latin typeface="Arial Black" pitchFamily="22" charset="0"/>
              <a:ea typeface="+mj-ea"/>
              <a:cs typeface="+mj-cs"/>
            </a:endParaRPr>
          </a:p>
        </p:txBody>
      </p:sp>
      <p:pic>
        <p:nvPicPr>
          <p:cNvPr id="35843" name="Picture 4" descr="Pub-PN-WM (hearing) (2)_Page_2"/>
          <p:cNvPicPr>
            <a:picLocks noChangeAspect="1" noChangeArrowheads="1"/>
          </p:cNvPicPr>
          <p:nvPr/>
        </p:nvPicPr>
        <p:blipFill>
          <a:blip r:embed="rId2"/>
          <a:srcRect/>
          <a:stretch>
            <a:fillRect/>
          </a:stretch>
        </p:blipFill>
        <p:spPr bwMode="auto">
          <a:xfrm>
            <a:off x="0" y="-1601788"/>
            <a:ext cx="9144000" cy="100631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990600" y="304800"/>
            <a:ext cx="6858000" cy="990600"/>
          </a:xfrm>
          <a:prstGeom prst="rect">
            <a:avLst/>
          </a:prstGeom>
        </p:spPr>
        <p:txBody>
          <a:bodyPr>
            <a:normAutofit fontScale="85000" lnSpcReduction="20000"/>
          </a:bodyPr>
          <a:lstStyle/>
          <a:p>
            <a:pPr fontAlgn="auto">
              <a:spcAft>
                <a:spcPts val="0"/>
              </a:spcAft>
              <a:defRPr/>
            </a:pPr>
            <a:r>
              <a:rPr lang="en-US" sz="4000" dirty="0">
                <a:latin typeface="Arial Black" pitchFamily="22" charset="0"/>
                <a:ea typeface="+mj-ea"/>
                <a:cs typeface="+mj-cs"/>
              </a:rPr>
              <a:t>Title</a:t>
            </a:r>
            <a:br>
              <a:rPr lang="en-US" sz="4000" dirty="0">
                <a:latin typeface="Arial Black" pitchFamily="22" charset="0"/>
                <a:ea typeface="+mj-ea"/>
                <a:cs typeface="+mj-cs"/>
              </a:rPr>
            </a:br>
            <a:endParaRPr lang="en-US" sz="4400" dirty="0">
              <a:latin typeface="Arial Black" pitchFamily="22" charset="0"/>
              <a:ea typeface="+mj-ea"/>
              <a:cs typeface="+mj-cs"/>
            </a:endParaRPr>
          </a:p>
        </p:txBody>
      </p:sp>
      <p:pic>
        <p:nvPicPr>
          <p:cNvPr id="36867" name="Picture 4" descr="Pub-PN-WM (hearing) (2)_Page_3"/>
          <p:cNvPicPr>
            <a:picLocks noChangeAspect="1" noChangeArrowheads="1"/>
          </p:cNvPicPr>
          <p:nvPr/>
        </p:nvPicPr>
        <p:blipFill>
          <a:blip r:embed="rId2"/>
          <a:srcRect b="42451"/>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pPr algn="l"/>
            <a:r>
              <a:rPr lang="en-US" dirty="0" smtClean="0"/>
              <a:t>Community Involvement</a:t>
            </a:r>
            <a:endParaRPr lang="en-US" dirty="0"/>
          </a:p>
        </p:txBody>
      </p:sp>
      <p:sp>
        <p:nvSpPr>
          <p:cNvPr id="3" name="Content Placeholder 2"/>
          <p:cNvSpPr>
            <a:spLocks noGrp="1"/>
          </p:cNvSpPr>
          <p:nvPr>
            <p:ph idx="1"/>
          </p:nvPr>
        </p:nvSpPr>
        <p:spPr>
          <a:xfrm>
            <a:off x="457200" y="1524001"/>
            <a:ext cx="8229600" cy="4114800"/>
          </a:xfrm>
        </p:spPr>
        <p:txBody>
          <a:bodyPr>
            <a:normAutofit fontScale="85000" lnSpcReduction="20000"/>
          </a:bodyPr>
          <a:lstStyle/>
          <a:p>
            <a:r>
              <a:rPr lang="en-US" dirty="0" smtClean="0"/>
              <a:t>Materials made available for review during Public Notice period:</a:t>
            </a:r>
          </a:p>
          <a:p>
            <a:pPr lvl="1"/>
            <a:r>
              <a:rPr lang="en-US" dirty="0" smtClean="0"/>
              <a:t>Draft permit</a:t>
            </a:r>
          </a:p>
          <a:p>
            <a:pPr lvl="1"/>
            <a:r>
              <a:rPr lang="en-US" dirty="0" smtClean="0"/>
              <a:t>Permit application and any additional information submitted</a:t>
            </a:r>
          </a:p>
          <a:p>
            <a:pPr lvl="1"/>
            <a:r>
              <a:rPr lang="en-US" dirty="0" smtClean="0"/>
              <a:t>Statement of Basis (if required)</a:t>
            </a:r>
          </a:p>
          <a:p>
            <a:pPr lvl="1"/>
            <a:r>
              <a:rPr lang="en-US" dirty="0" smtClean="0"/>
              <a:t>Environmental Assessment Statement (for new facilities and PSD projects)</a:t>
            </a:r>
          </a:p>
          <a:p>
            <a:r>
              <a:rPr lang="en-US" dirty="0" smtClean="0"/>
              <a:t>Materials can be viewed via:</a:t>
            </a:r>
          </a:p>
          <a:p>
            <a:pPr lvl="1"/>
            <a:r>
              <a:rPr lang="en-US" dirty="0" smtClean="0"/>
              <a:t>Local Library</a:t>
            </a:r>
          </a:p>
          <a:p>
            <a:pPr lvl="1"/>
            <a:r>
              <a:rPr lang="en-US" dirty="0" smtClean="0"/>
              <a:t>Electronic Document Management System (EDMS):  </a:t>
            </a:r>
            <a:r>
              <a:rPr lang="en-US" dirty="0" smtClean="0">
                <a:hlinkClick r:id="rId2"/>
              </a:rPr>
              <a:t>http://edms.deq.louisiana.gov</a:t>
            </a:r>
            <a:endParaRPr lang="en-US" dirty="0" smtClean="0"/>
          </a:p>
          <a:p>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467600" cy="1371600"/>
          </a:xfrm>
        </p:spPr>
        <p:txBody>
          <a:bodyPr>
            <a:normAutofit/>
          </a:bodyPr>
          <a:lstStyle/>
          <a:p>
            <a:r>
              <a:rPr lang="en-US" sz="4000" b="1" dirty="0" smtClean="0">
                <a:latin typeface="Arial Black" pitchFamily="34" charset="0"/>
              </a:rPr>
              <a:t>Organization</a:t>
            </a:r>
            <a:endParaRPr lang="en-US" sz="4000" dirty="0">
              <a:latin typeface="Arial Black" pitchFamily="34" charset="0"/>
            </a:endParaRPr>
          </a:p>
        </p:txBody>
      </p:sp>
      <p:graphicFrame>
        <p:nvGraphicFramePr>
          <p:cNvPr id="13" name="Diagram 12"/>
          <p:cNvGraphicFramePr/>
          <p:nvPr/>
        </p:nvGraphicFramePr>
        <p:xfrm>
          <a:off x="381000" y="1143000"/>
          <a:ext cx="85344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362200"/>
            <a:ext cx="7772400" cy="1362075"/>
          </a:xfrm>
        </p:spPr>
        <p:txBody>
          <a:bodyPr>
            <a:normAutofit fontScale="90000"/>
          </a:bodyPr>
          <a:lstStyle/>
          <a:p>
            <a:pPr algn="ctr"/>
            <a:r>
              <a:rPr lang="en-US" dirty="0" smtClean="0"/>
              <a:t>Resources, definitions, and acronyms</a:t>
            </a:r>
            <a:endParaRPr lang="en-US"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705600" cy="1143000"/>
          </a:xfrm>
        </p:spPr>
        <p:txBody>
          <a:bodyPr>
            <a:normAutofit/>
          </a:bodyPr>
          <a:lstStyle/>
          <a:p>
            <a:pPr algn="l"/>
            <a:r>
              <a:rPr lang="en-US" sz="4000" dirty="0" smtClean="0">
                <a:latin typeface="Arial Black" pitchFamily="34" charset="0"/>
              </a:rPr>
              <a:t> Resources</a:t>
            </a:r>
            <a:endParaRPr lang="en-US" sz="4000" dirty="0">
              <a:latin typeface="Arial Black" pitchFamily="34" charset="0"/>
            </a:endParaRPr>
          </a:p>
        </p:txBody>
      </p:sp>
      <p:sp>
        <p:nvSpPr>
          <p:cNvPr id="3" name="Content Placeholder 2"/>
          <p:cNvSpPr>
            <a:spLocks noGrp="1"/>
          </p:cNvSpPr>
          <p:nvPr>
            <p:ph idx="1"/>
          </p:nvPr>
        </p:nvSpPr>
        <p:spPr>
          <a:xfrm>
            <a:off x="609600" y="1219200"/>
            <a:ext cx="7848600" cy="4572000"/>
          </a:xfrm>
        </p:spPr>
        <p:txBody>
          <a:bodyPr>
            <a:normAutofit/>
          </a:bodyPr>
          <a:lstStyle/>
          <a:p>
            <a:pPr>
              <a:spcBef>
                <a:spcPts val="0"/>
              </a:spcBef>
              <a:buNone/>
            </a:pPr>
            <a:endParaRPr lang="en-US" sz="2000" b="1" dirty="0" smtClean="0">
              <a:solidFill>
                <a:schemeClr val="accent4"/>
              </a:solidFill>
              <a:latin typeface="Arial Narrow" pitchFamily="34" charset="0"/>
            </a:endParaRPr>
          </a:p>
          <a:p>
            <a:pPr>
              <a:spcBef>
                <a:spcPts val="0"/>
              </a:spcBef>
              <a:buNone/>
            </a:pPr>
            <a:r>
              <a:rPr lang="en-US" sz="2000" b="1" dirty="0" smtClean="0">
                <a:latin typeface="Arial Narrow" pitchFamily="34" charset="0"/>
              </a:rPr>
              <a:t>Louisiana Environmental Regulatory Code (LAC)</a:t>
            </a:r>
          </a:p>
          <a:p>
            <a:pPr>
              <a:spcBef>
                <a:spcPts val="0"/>
              </a:spcBef>
              <a:buNone/>
            </a:pPr>
            <a:r>
              <a:rPr lang="en-US" sz="2000" b="1" dirty="0" smtClean="0">
                <a:latin typeface="Arial Narrow" pitchFamily="34" charset="0"/>
              </a:rPr>
              <a:t>Title 33 :Part III.Air</a:t>
            </a:r>
          </a:p>
          <a:p>
            <a:pPr>
              <a:spcBef>
                <a:spcPts val="0"/>
              </a:spcBef>
              <a:buNone/>
            </a:pPr>
            <a:r>
              <a:rPr lang="en-US" sz="2000" b="1" dirty="0" smtClean="0">
                <a:latin typeface="Arial Narrow" pitchFamily="34" charset="0"/>
              </a:rPr>
              <a:t>Part I. Office of the Secretary </a:t>
            </a:r>
          </a:p>
          <a:p>
            <a:pPr indent="0">
              <a:spcBef>
                <a:spcPts val="0"/>
              </a:spcBef>
              <a:buNone/>
            </a:pPr>
            <a:r>
              <a:rPr lang="en-US" sz="1800" b="1" dirty="0" smtClean="0">
                <a:latin typeface="Arial Narrow" pitchFamily="34" charset="0"/>
                <a:hlinkClick r:id="rId2"/>
              </a:rPr>
              <a:t>http://www.deq.louisiana.gov/portal/tabid/96/Default.aspx</a:t>
            </a:r>
            <a:endParaRPr lang="en-US" sz="1800" b="1" dirty="0" smtClean="0">
              <a:latin typeface="Arial Narrow" pitchFamily="34" charset="0"/>
            </a:endParaRPr>
          </a:p>
          <a:p>
            <a:pPr>
              <a:spcBef>
                <a:spcPts val="0"/>
              </a:spcBef>
              <a:buNone/>
            </a:pPr>
            <a:endParaRPr lang="en-US" sz="800" dirty="0" smtClean="0">
              <a:latin typeface="Arial Narrow" pitchFamily="34" charset="0"/>
            </a:endParaRPr>
          </a:p>
          <a:p>
            <a:pPr>
              <a:spcBef>
                <a:spcPts val="0"/>
              </a:spcBef>
              <a:buNone/>
            </a:pPr>
            <a:endParaRPr lang="en-US" sz="800" dirty="0" smtClean="0">
              <a:latin typeface="Arial Narrow" pitchFamily="34" charset="0"/>
            </a:endParaRPr>
          </a:p>
          <a:p>
            <a:pPr>
              <a:spcBef>
                <a:spcPts val="0"/>
              </a:spcBef>
              <a:buNone/>
            </a:pPr>
            <a:r>
              <a:rPr lang="en-US" sz="2000" b="1" dirty="0" smtClean="0">
                <a:latin typeface="Arial Narrow" pitchFamily="34" charset="0"/>
              </a:rPr>
              <a:t>The Code of Federal Regulation (CFR</a:t>
            </a:r>
            <a:r>
              <a:rPr lang="en-US" sz="2000" dirty="0" smtClean="0">
                <a:latin typeface="Arial Narrow" pitchFamily="34" charset="0"/>
              </a:rPr>
              <a:t>)</a:t>
            </a:r>
          </a:p>
          <a:p>
            <a:pPr marL="1087438" indent="-1087438">
              <a:spcBef>
                <a:spcPts val="0"/>
              </a:spcBef>
              <a:buNone/>
            </a:pPr>
            <a:r>
              <a:rPr lang="en-US" sz="2000" b="1" dirty="0" smtClean="0">
                <a:latin typeface="Arial Narrow" pitchFamily="34" charset="0"/>
              </a:rPr>
              <a:t>NSPS (40 CFR 60)</a:t>
            </a:r>
          </a:p>
          <a:p>
            <a:pPr>
              <a:spcBef>
                <a:spcPts val="0"/>
              </a:spcBef>
              <a:buNone/>
            </a:pPr>
            <a:r>
              <a:rPr lang="en-US" sz="2000" b="1" dirty="0" smtClean="0">
                <a:latin typeface="Arial Narrow" pitchFamily="34" charset="0"/>
              </a:rPr>
              <a:t>NESHAP (40 CFR 61)</a:t>
            </a:r>
            <a:endParaRPr lang="en-US" sz="2000" dirty="0" smtClean="0">
              <a:latin typeface="Arial Narrow" pitchFamily="34" charset="0"/>
            </a:endParaRPr>
          </a:p>
          <a:p>
            <a:pPr lvl="1">
              <a:spcBef>
                <a:spcPts val="0"/>
              </a:spcBef>
              <a:buNone/>
            </a:pPr>
            <a:r>
              <a:rPr lang="en-US" sz="1800" b="1" dirty="0" smtClean="0">
                <a:latin typeface="Arial Narrow" pitchFamily="34" charset="0"/>
                <a:hlinkClick r:id="rId3"/>
              </a:rPr>
              <a:t>http://www.gpoaccess.gov/cfr/retrieve.html</a:t>
            </a:r>
            <a:endParaRPr lang="en-US" sz="1800" b="1" dirty="0" smtClean="0">
              <a:latin typeface="Arial Narrow" pitchFamily="34" charset="0"/>
            </a:endParaRPr>
          </a:p>
          <a:p>
            <a:pPr lvl="1">
              <a:spcBef>
                <a:spcPts val="0"/>
              </a:spcBef>
              <a:buNone/>
            </a:pPr>
            <a:endParaRPr lang="en-US" sz="1400" b="1" dirty="0" smtClean="0">
              <a:latin typeface="Arial Narrow" pitchFamily="34" charset="0"/>
            </a:endParaRPr>
          </a:p>
          <a:p>
            <a:pPr>
              <a:spcBef>
                <a:spcPts val="0"/>
              </a:spcBef>
              <a:buNone/>
            </a:pPr>
            <a:r>
              <a:rPr lang="en-US" sz="2000" b="1" dirty="0" smtClean="0">
                <a:latin typeface="Arial Narrow" pitchFamily="34" charset="0"/>
              </a:rPr>
              <a:t>The Clean Air Act (CAA)</a:t>
            </a:r>
          </a:p>
          <a:p>
            <a:pPr>
              <a:spcBef>
                <a:spcPts val="0"/>
              </a:spcBef>
              <a:buNone/>
            </a:pPr>
            <a:r>
              <a:rPr lang="en-US" sz="2000" b="1" dirty="0" smtClean="0">
                <a:latin typeface="Arial Narrow" pitchFamily="34" charset="0"/>
              </a:rPr>
              <a:t>The Clean Air Act Amendments (CAAA)</a:t>
            </a:r>
          </a:p>
          <a:p>
            <a:pPr>
              <a:spcBef>
                <a:spcPts val="0"/>
              </a:spcBef>
              <a:buNone/>
            </a:pPr>
            <a:r>
              <a:rPr lang="en-US" sz="2000" b="1" dirty="0" smtClean="0">
                <a:latin typeface="Arial Narrow" pitchFamily="34" charset="0"/>
                <a:hlinkClick r:id="rId4"/>
              </a:rPr>
              <a:t>http://www.epa.gov/air/caa/peg/</a:t>
            </a:r>
            <a:endParaRPr lang="en-US" sz="2000" b="1" dirty="0" smtClean="0">
              <a:latin typeface="Arial Narrow" pitchFamily="34" charset="0"/>
            </a:endParaRPr>
          </a:p>
          <a:p>
            <a:pPr>
              <a:spcBef>
                <a:spcPts val="0"/>
              </a:spcBef>
              <a:buNone/>
            </a:pPr>
            <a:endParaRPr lang="en-US" sz="2000" b="1" dirty="0" smtClean="0">
              <a:solidFill>
                <a:schemeClr val="accent4"/>
              </a:solidFill>
              <a:latin typeface="Arial Narrow" pitchFamily="34" charset="0"/>
            </a:endParaRPr>
          </a:p>
          <a:p>
            <a:pPr lvl="1">
              <a:spcBef>
                <a:spcPts val="0"/>
              </a:spcBef>
              <a:buNone/>
            </a:pPr>
            <a:endParaRPr lang="en-US" b="1" dirty="0" smtClean="0">
              <a:solidFill>
                <a:schemeClr val="accent4"/>
              </a:solidFill>
              <a:latin typeface="Arial Narrow" pitchFamily="34" charset="0"/>
            </a:endParaRPr>
          </a:p>
          <a:p>
            <a:pPr>
              <a:spcBef>
                <a:spcPts val="0"/>
              </a:spcBef>
              <a:buNone/>
            </a:pPr>
            <a:endParaRPr lang="en-US" sz="2000" dirty="0">
              <a:latin typeface="Arial Narrow" pitchFamily="34"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10600" cy="1143000"/>
          </a:xfrm>
        </p:spPr>
        <p:txBody>
          <a:bodyPr>
            <a:noAutofit/>
          </a:bodyPr>
          <a:lstStyle/>
          <a:p>
            <a:pPr algn="l"/>
            <a:r>
              <a:rPr lang="en-US" sz="4000" dirty="0" smtClean="0">
                <a:latin typeface="Arial Black" pitchFamily="34" charset="0"/>
              </a:rPr>
              <a:t>   Resources</a:t>
            </a:r>
            <a:endParaRPr lang="en-US" sz="4000" dirty="0">
              <a:latin typeface="Arial Black" pitchFamily="34" charset="0"/>
            </a:endParaRPr>
          </a:p>
        </p:txBody>
      </p:sp>
      <p:sp>
        <p:nvSpPr>
          <p:cNvPr id="3" name="Content Placeholder 2"/>
          <p:cNvSpPr>
            <a:spLocks noGrp="1"/>
          </p:cNvSpPr>
          <p:nvPr>
            <p:ph idx="1"/>
          </p:nvPr>
        </p:nvSpPr>
        <p:spPr>
          <a:xfrm>
            <a:off x="609600" y="1295400"/>
            <a:ext cx="7086600" cy="4572000"/>
          </a:xfrm>
        </p:spPr>
        <p:txBody>
          <a:bodyPr>
            <a:normAutofit/>
          </a:bodyPr>
          <a:lstStyle/>
          <a:p>
            <a:pPr marL="365760" indent="-283464">
              <a:spcBef>
                <a:spcPts val="0"/>
              </a:spcBef>
              <a:buNone/>
              <a:defRPr/>
            </a:pPr>
            <a:r>
              <a:rPr lang="en-US" sz="2400" b="1" dirty="0" smtClean="0">
                <a:latin typeface="Arial Narrow" pitchFamily="34" charset="0"/>
              </a:rPr>
              <a:t>DEQ Website</a:t>
            </a:r>
          </a:p>
          <a:p>
            <a:pPr marL="365760" indent="-283464">
              <a:spcBef>
                <a:spcPts val="0"/>
              </a:spcBef>
              <a:buNone/>
              <a:defRPr/>
            </a:pPr>
            <a:r>
              <a:rPr lang="en-US" sz="1900" b="1" dirty="0" smtClean="0">
                <a:latin typeface="Arial Narrow" pitchFamily="34" charset="0"/>
                <a:hlinkClick r:id="rId2"/>
              </a:rPr>
              <a:t>h</a:t>
            </a:r>
            <a:r>
              <a:rPr lang="en-US" sz="1800" b="1" dirty="0" smtClean="0">
                <a:latin typeface="Arial Narrow" pitchFamily="34" charset="0"/>
                <a:hlinkClick r:id="rId2"/>
              </a:rPr>
              <a:t>ttp://www.deq.louisiana.gov/portal/tabid/36/Default.aspx</a:t>
            </a:r>
            <a:endParaRPr lang="en-US" sz="1800" b="1" dirty="0" smtClean="0">
              <a:latin typeface="Arial Narrow" pitchFamily="34" charset="0"/>
            </a:endParaRPr>
          </a:p>
          <a:p>
            <a:pPr marL="47625" indent="34925">
              <a:spcBef>
                <a:spcPts val="0"/>
              </a:spcBef>
              <a:buNone/>
              <a:defRPr/>
            </a:pPr>
            <a:endParaRPr lang="en-US" sz="1400" b="1" dirty="0" smtClean="0">
              <a:latin typeface="Arial Narrow" pitchFamily="34" charset="0"/>
            </a:endParaRPr>
          </a:p>
          <a:p>
            <a:pPr marL="117475" indent="-34925">
              <a:spcBef>
                <a:spcPts val="0"/>
              </a:spcBef>
              <a:buNone/>
              <a:defRPr/>
            </a:pPr>
            <a:r>
              <a:rPr lang="en-US" sz="2400" b="1" dirty="0" smtClean="0">
                <a:latin typeface="Arial Narrow" pitchFamily="34" charset="0"/>
              </a:rPr>
              <a:t>A weekly list of permit applications received </a:t>
            </a:r>
            <a:r>
              <a:rPr lang="en-US" sz="1800" b="1" dirty="0" smtClean="0">
                <a:latin typeface="Arial Narrow" pitchFamily="34" charset="0"/>
                <a:hlinkClick r:id="rId3"/>
              </a:rPr>
              <a:t>http://www.deq.louisiana.gov/portal/tabid/2824/Default.aspx</a:t>
            </a:r>
            <a:endParaRPr lang="en-US" sz="1800" b="1" dirty="0" smtClean="0">
              <a:latin typeface="Arial Narrow" pitchFamily="34" charset="0"/>
            </a:endParaRPr>
          </a:p>
          <a:p>
            <a:pPr marL="47625" indent="34925">
              <a:spcBef>
                <a:spcPts val="0"/>
              </a:spcBef>
              <a:buNone/>
              <a:defRPr/>
            </a:pPr>
            <a:r>
              <a:rPr lang="en-US" sz="1200" b="1" dirty="0" smtClean="0">
                <a:latin typeface="Arial Narrow" pitchFamily="34" charset="0"/>
              </a:rPr>
              <a:t> </a:t>
            </a:r>
          </a:p>
          <a:p>
            <a:pPr marL="117475" indent="34925">
              <a:spcBef>
                <a:spcPts val="0"/>
              </a:spcBef>
              <a:buNone/>
              <a:defRPr/>
            </a:pPr>
            <a:r>
              <a:rPr lang="en-US" sz="2400" b="1" dirty="0" smtClean="0">
                <a:latin typeface="Arial Narrow" pitchFamily="34" charset="0"/>
              </a:rPr>
              <a:t>A list of permits on public notice </a:t>
            </a:r>
            <a:r>
              <a:rPr lang="en-US" sz="1800" b="1" dirty="0" smtClean="0">
                <a:latin typeface="Arial Narrow" pitchFamily="34" charset="0"/>
                <a:hlinkClick r:id="rId4"/>
              </a:rPr>
              <a:t>http://www.deq.louisiana.gov/apps/pubNotice/default.asp</a:t>
            </a:r>
            <a:endParaRPr lang="en-US" sz="1800" b="1" dirty="0" smtClean="0">
              <a:latin typeface="Arial Narrow" pitchFamily="34" charset="0"/>
            </a:endParaRPr>
          </a:p>
          <a:p>
            <a:pPr marL="365760" indent="-283464">
              <a:spcBef>
                <a:spcPts val="0"/>
              </a:spcBef>
              <a:buNone/>
              <a:defRPr/>
            </a:pPr>
            <a:endParaRPr lang="en-US" sz="1400" dirty="0" smtClean="0">
              <a:latin typeface="Arial Narrow" pitchFamily="34" charset="0"/>
            </a:endParaRPr>
          </a:p>
          <a:p>
            <a:pPr indent="-225425">
              <a:spcBef>
                <a:spcPts val="0"/>
              </a:spcBef>
              <a:buNone/>
            </a:pPr>
            <a:r>
              <a:rPr lang="en-US" sz="2400" b="1" dirty="0" smtClean="0">
                <a:latin typeface="Arial Narrow" pitchFamily="34" charset="0"/>
              </a:rPr>
              <a:t>EDMS – Can be accessed on-line</a:t>
            </a:r>
          </a:p>
          <a:p>
            <a:pPr marL="117475" indent="0">
              <a:spcBef>
                <a:spcPts val="0"/>
              </a:spcBef>
              <a:buNone/>
            </a:pPr>
            <a:r>
              <a:rPr lang="en-US" sz="1800" b="1" dirty="0" smtClean="0">
                <a:latin typeface="Arial Narrow" pitchFamily="34" charset="0"/>
                <a:hlinkClick r:id="rId5"/>
              </a:rPr>
              <a:t>http://www.deq.louisiana.gov/portal/tabid/2604/Default.aspx</a:t>
            </a:r>
            <a:endParaRPr lang="en-US" sz="1800" b="1" dirty="0" smtClean="0">
              <a:latin typeface="Arial Narrow" pitchFamily="34" charset="0"/>
            </a:endParaRPr>
          </a:p>
          <a:p>
            <a:pPr marL="365760" indent="-283464">
              <a:spcBef>
                <a:spcPts val="0"/>
              </a:spcBef>
              <a:buNone/>
              <a:defRPr/>
            </a:pPr>
            <a:endParaRPr lang="en-US" sz="1400" dirty="0" smtClean="0">
              <a:latin typeface="Arial Narrow" pitchFamily="34" charset="0"/>
            </a:endParaRPr>
          </a:p>
          <a:p>
            <a:pPr indent="-225425">
              <a:spcBef>
                <a:spcPts val="0"/>
              </a:spcBef>
              <a:buNone/>
            </a:pPr>
            <a:r>
              <a:rPr lang="en-US" sz="2400" b="1" dirty="0" smtClean="0">
                <a:latin typeface="Arial Narrow" pitchFamily="34" charset="0"/>
              </a:rPr>
              <a:t>Public Participation Group</a:t>
            </a:r>
          </a:p>
          <a:p>
            <a:pPr indent="-179388">
              <a:spcBef>
                <a:spcPts val="0"/>
              </a:spcBef>
              <a:buNone/>
            </a:pPr>
            <a:r>
              <a:rPr lang="en-US" sz="1900" b="1" dirty="0" smtClean="0">
                <a:latin typeface="Arial Narrow" pitchFamily="34" charset="0"/>
                <a:hlinkClick r:id="rId6"/>
              </a:rPr>
              <a:t>http://www.deq.louisiana.gov/portal/tabid/2198/Default.aspx</a:t>
            </a:r>
            <a:endParaRPr lang="en-US" sz="1900" b="1" dirty="0" smtClean="0">
              <a:latin typeface="Arial Narrow" pitchFamily="34" charset="0"/>
            </a:endParaRPr>
          </a:p>
          <a:p>
            <a:pPr>
              <a:spcBef>
                <a:spcPts val="0"/>
              </a:spcBef>
              <a:buNone/>
            </a:pPr>
            <a:endParaRPr lang="en-US" sz="2400" dirty="0">
              <a:solidFill>
                <a:schemeClr val="accent4"/>
              </a:solidFill>
              <a:latin typeface="Arial Narrow" pitchFamily="34"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543800" cy="1143000"/>
          </a:xfrm>
        </p:spPr>
        <p:txBody>
          <a:bodyPr>
            <a:normAutofit fontScale="90000"/>
          </a:bodyPr>
          <a:lstStyle/>
          <a:p>
            <a:pPr algn="l"/>
            <a:r>
              <a:rPr lang="en-US" dirty="0" smtClean="0">
                <a:latin typeface="Arial Black" pitchFamily="34" charset="0"/>
              </a:rPr>
              <a:t>Definitions and Acronyms</a:t>
            </a:r>
            <a:endParaRPr lang="en-US" dirty="0">
              <a:latin typeface="Arial Black" pitchFamily="34" charset="0"/>
            </a:endParaRPr>
          </a:p>
        </p:txBody>
      </p:sp>
      <p:sp>
        <p:nvSpPr>
          <p:cNvPr id="3" name="Content Placeholder 2"/>
          <p:cNvSpPr>
            <a:spLocks noGrp="1"/>
          </p:cNvSpPr>
          <p:nvPr>
            <p:ph idx="1"/>
          </p:nvPr>
        </p:nvSpPr>
        <p:spPr>
          <a:xfrm>
            <a:off x="381000" y="914400"/>
            <a:ext cx="8153400" cy="5029200"/>
          </a:xfrm>
        </p:spPr>
        <p:txBody>
          <a:bodyPr>
            <a:noAutofit/>
          </a:bodyPr>
          <a:lstStyle/>
          <a:p>
            <a:pPr marL="63500" indent="-63500">
              <a:spcBef>
                <a:spcPts val="600"/>
              </a:spcBef>
              <a:buFont typeface="Wingdings 2"/>
              <a:buChar char=""/>
              <a:tabLst>
                <a:tab pos="914400" algn="l"/>
              </a:tabLst>
              <a:defRPr/>
            </a:pPr>
            <a:endParaRPr lang="en-US" sz="1400" b="1" dirty="0" smtClean="0">
              <a:latin typeface="Arial Narrow" pitchFamily="34" charset="0"/>
            </a:endParaRPr>
          </a:p>
          <a:p>
            <a:pPr marL="63500" indent="-63500">
              <a:spcBef>
                <a:spcPts val="600"/>
              </a:spcBef>
              <a:buFont typeface="Wingdings 2"/>
              <a:buChar char=""/>
              <a:tabLst>
                <a:tab pos="914400" algn="l"/>
              </a:tabLst>
              <a:defRPr/>
            </a:pPr>
            <a:r>
              <a:rPr lang="en-US" sz="1400" b="1" dirty="0" smtClean="0">
                <a:latin typeface="Arial Narrow" pitchFamily="34" charset="0"/>
              </a:rPr>
              <a:t>APD		Air Permits Division</a:t>
            </a:r>
          </a:p>
          <a:p>
            <a:pPr marL="63500" indent="-63500">
              <a:spcBef>
                <a:spcPts val="600"/>
              </a:spcBef>
              <a:buFont typeface="Wingdings 2"/>
              <a:buChar char=""/>
              <a:tabLst>
                <a:tab pos="914400" algn="l"/>
              </a:tabLst>
              <a:defRPr/>
            </a:pPr>
            <a:r>
              <a:rPr lang="en-US" sz="1400" b="1" dirty="0" smtClean="0">
                <a:latin typeface="Arial Narrow" pitchFamily="34" charset="0"/>
              </a:rPr>
              <a:t>BACT 		Best Achievable Control Technology</a:t>
            </a:r>
          </a:p>
          <a:p>
            <a:pPr marL="63500" indent="-63500">
              <a:spcBef>
                <a:spcPts val="600"/>
              </a:spcBef>
              <a:buFont typeface="Wingdings 2"/>
              <a:buChar char=""/>
              <a:tabLst>
                <a:tab pos="914400" algn="l"/>
              </a:tabLst>
              <a:defRPr/>
            </a:pPr>
            <a:r>
              <a:rPr lang="en-US" sz="1400" b="1" dirty="0" smtClean="0">
                <a:latin typeface="Arial Narrow" pitchFamily="34" charset="0"/>
              </a:rPr>
              <a:t>BART 		Best Available Retrofit Technology</a:t>
            </a:r>
          </a:p>
          <a:p>
            <a:pPr marL="63500" indent="-63500">
              <a:spcBef>
                <a:spcPts val="600"/>
              </a:spcBef>
              <a:buFont typeface="Wingdings 2"/>
              <a:buChar char=""/>
              <a:tabLst>
                <a:tab pos="914400" algn="l"/>
              </a:tabLst>
              <a:defRPr/>
            </a:pPr>
            <a:r>
              <a:rPr lang="en-US" sz="1400" b="1" dirty="0" smtClean="0">
                <a:latin typeface="Arial Narrow" pitchFamily="34" charset="0"/>
              </a:rPr>
              <a:t>BMP 		Best Management Practices (Plan) </a:t>
            </a:r>
          </a:p>
          <a:p>
            <a:pPr marL="63500" indent="-63500">
              <a:spcBef>
                <a:spcPts val="600"/>
              </a:spcBef>
              <a:buFont typeface="Wingdings 2"/>
              <a:buChar char=""/>
              <a:tabLst>
                <a:tab pos="914400" algn="l"/>
              </a:tabLst>
              <a:defRPr/>
            </a:pPr>
            <a:r>
              <a:rPr lang="en-US" sz="1400" b="1" dirty="0" smtClean="0">
                <a:latin typeface="Arial Narrow" pitchFamily="34" charset="0"/>
              </a:rPr>
              <a:t>CAA 		Clean Air Act</a:t>
            </a:r>
          </a:p>
          <a:p>
            <a:pPr marL="63500" indent="-63500">
              <a:spcBef>
                <a:spcPts val="600"/>
              </a:spcBef>
              <a:buFont typeface="Wingdings 2"/>
              <a:buChar char=""/>
              <a:tabLst>
                <a:tab pos="914400" algn="l"/>
              </a:tabLst>
              <a:defRPr/>
            </a:pPr>
            <a:r>
              <a:rPr lang="en-US" sz="1400" b="1" dirty="0" smtClean="0">
                <a:latin typeface="Arial Narrow" pitchFamily="34" charset="0"/>
              </a:rPr>
              <a:t>CAAA 		Clean Air Act Amendments</a:t>
            </a:r>
          </a:p>
          <a:p>
            <a:pPr marL="63500" indent="-63500">
              <a:spcBef>
                <a:spcPts val="600"/>
              </a:spcBef>
              <a:buFont typeface="Wingdings 2"/>
              <a:buChar char=""/>
              <a:tabLst>
                <a:tab pos="914400" algn="l"/>
              </a:tabLst>
              <a:defRPr/>
            </a:pPr>
            <a:r>
              <a:rPr lang="en-US" sz="1400" b="1" dirty="0" smtClean="0">
                <a:latin typeface="Arial Narrow" pitchFamily="34" charset="0"/>
              </a:rPr>
              <a:t>CEMS 		Continuous Emission Monitoring System</a:t>
            </a:r>
          </a:p>
          <a:p>
            <a:pPr marL="63500" indent="-63500">
              <a:spcBef>
                <a:spcPts val="600"/>
              </a:spcBef>
              <a:buFont typeface="Wingdings 2"/>
              <a:buChar char=""/>
              <a:tabLst>
                <a:tab pos="914400" algn="l"/>
              </a:tabLst>
              <a:defRPr/>
            </a:pPr>
            <a:r>
              <a:rPr lang="en-US" sz="1400" b="1" dirty="0" smtClean="0">
                <a:latin typeface="Arial Narrow" pitchFamily="34" charset="0"/>
              </a:rPr>
              <a:t>CFR 		Code of Federal Regulations</a:t>
            </a:r>
          </a:p>
          <a:p>
            <a:pPr marL="63500" indent="-63500">
              <a:spcBef>
                <a:spcPts val="600"/>
              </a:spcBef>
              <a:buFont typeface="Wingdings 2"/>
              <a:buChar char=""/>
              <a:tabLst>
                <a:tab pos="914400" algn="l"/>
              </a:tabLst>
              <a:defRPr/>
            </a:pPr>
            <a:r>
              <a:rPr lang="en-US" sz="1400" b="1" dirty="0" smtClean="0">
                <a:latin typeface="Arial Narrow" pitchFamily="34" charset="0"/>
              </a:rPr>
              <a:t>CMS 		Continuous Monitoring System</a:t>
            </a:r>
          </a:p>
          <a:p>
            <a:pPr marL="63500" indent="-63500">
              <a:spcBef>
                <a:spcPts val="600"/>
              </a:spcBef>
              <a:buFont typeface="Wingdings 2"/>
              <a:buChar char=""/>
              <a:tabLst>
                <a:tab pos="914400" algn="l"/>
              </a:tabLst>
              <a:defRPr/>
            </a:pPr>
            <a:r>
              <a:rPr lang="en-US" sz="1400" b="1" dirty="0" smtClean="0">
                <a:latin typeface="Arial Narrow" pitchFamily="34" charset="0"/>
              </a:rPr>
              <a:t>CO		Carbon monoxide</a:t>
            </a:r>
          </a:p>
          <a:p>
            <a:pPr marL="63500" indent="-63500">
              <a:spcBef>
                <a:spcPts val="600"/>
              </a:spcBef>
              <a:buFont typeface="Wingdings 2"/>
              <a:buChar char=""/>
              <a:tabLst>
                <a:tab pos="914400" algn="l"/>
              </a:tabLst>
              <a:defRPr/>
            </a:pPr>
            <a:r>
              <a:rPr lang="en-US" sz="1400" b="1" dirty="0" smtClean="0">
                <a:latin typeface="Arial Narrow" pitchFamily="34" charset="0"/>
              </a:rPr>
              <a:t>Criteria Pollutants	These are nitrogen oxide (NOx), sulfur dioxide (SO2), Particulate Matter (PM), 			Carbon Monoxide (CO), Volatile Organic Compounds (VOC), and Lead (Pb).   </a:t>
            </a:r>
          </a:p>
          <a:p>
            <a:pPr marL="63500" indent="-63500">
              <a:spcBef>
                <a:spcPts val="600"/>
              </a:spcBef>
              <a:buFont typeface="Wingdings 2"/>
              <a:buChar char=""/>
              <a:tabLst>
                <a:tab pos="914400" algn="l"/>
              </a:tabLst>
              <a:defRPr/>
            </a:pPr>
            <a:r>
              <a:rPr lang="en-US" sz="1400" b="1" dirty="0" smtClean="0">
                <a:latin typeface="Arial Narrow" pitchFamily="34" charset="0"/>
              </a:rPr>
              <a:t>DEQ 		Department of Environmental Quality</a:t>
            </a:r>
          </a:p>
          <a:p>
            <a:pPr marL="63500" indent="-63500">
              <a:spcBef>
                <a:spcPts val="600"/>
              </a:spcBef>
              <a:buFont typeface="Wingdings 2"/>
              <a:buChar char=""/>
              <a:tabLst>
                <a:tab pos="914400" algn="l"/>
              </a:tabLst>
              <a:defRPr/>
            </a:pPr>
            <a:r>
              <a:rPr lang="en-US" sz="1400" b="1" dirty="0" smtClean="0">
                <a:latin typeface="Arial Narrow" pitchFamily="34" charset="0"/>
              </a:rPr>
              <a:t>EPA		Environmental Protection Agency</a:t>
            </a:r>
          </a:p>
          <a:p>
            <a:pPr marL="63500" indent="-63500">
              <a:spcBef>
                <a:spcPts val="600"/>
              </a:spcBef>
              <a:buFont typeface="Wingdings 2"/>
              <a:buChar char=""/>
              <a:tabLst>
                <a:tab pos="914400" algn="l"/>
              </a:tabLst>
              <a:defRPr/>
            </a:pPr>
            <a:r>
              <a:rPr lang="en-US" sz="1400" b="1" dirty="0" smtClean="0">
                <a:latin typeface="Arial Narrow" pitchFamily="34" charset="0"/>
              </a:rPr>
              <a:t>EDMS		Electronic Documents Management System :  The repository for all official 			records created or received by the Department</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391400" cy="1143000"/>
          </a:xfrm>
        </p:spPr>
        <p:txBody>
          <a:bodyPr>
            <a:normAutofit fontScale="90000"/>
          </a:bodyPr>
          <a:lstStyle/>
          <a:p>
            <a:pPr algn="ctr"/>
            <a:r>
              <a:rPr lang="en-US" dirty="0" smtClean="0">
                <a:latin typeface="Arial Black" pitchFamily="34" charset="0"/>
              </a:rPr>
              <a:t>Definitions and Acronyms</a:t>
            </a:r>
            <a:endParaRPr lang="en-US" dirty="0">
              <a:latin typeface="Arial Black" pitchFamily="34" charset="0"/>
            </a:endParaRPr>
          </a:p>
        </p:txBody>
      </p:sp>
      <p:sp>
        <p:nvSpPr>
          <p:cNvPr id="3" name="Content Placeholder 2"/>
          <p:cNvSpPr>
            <a:spLocks noGrp="1"/>
          </p:cNvSpPr>
          <p:nvPr>
            <p:ph idx="1"/>
          </p:nvPr>
        </p:nvSpPr>
        <p:spPr>
          <a:xfrm>
            <a:off x="457200" y="1066800"/>
            <a:ext cx="7848600" cy="4572000"/>
          </a:xfrm>
        </p:spPr>
        <p:txBody>
          <a:bodyPr>
            <a:noAutofit/>
          </a:bodyPr>
          <a:lstStyle/>
          <a:p>
            <a:pPr marL="63500" indent="-63500">
              <a:spcBef>
                <a:spcPts val="600"/>
              </a:spcBef>
              <a:buFont typeface="Wingdings 2"/>
              <a:buChar char=""/>
              <a:tabLst>
                <a:tab pos="914400" algn="l"/>
              </a:tabLst>
              <a:defRPr/>
            </a:pPr>
            <a:r>
              <a:rPr lang="en-US" sz="1400" b="1" dirty="0" smtClean="0">
                <a:latin typeface="Arial Narrow" pitchFamily="34" charset="0"/>
              </a:rPr>
              <a:t>HAP 		Hazardous Air Pollutant</a:t>
            </a:r>
          </a:p>
          <a:p>
            <a:pPr marL="63500" indent="-63500">
              <a:spcBef>
                <a:spcPts val="600"/>
              </a:spcBef>
              <a:buFont typeface="Wingdings 2"/>
              <a:buChar char=""/>
              <a:tabLst>
                <a:tab pos="914400" algn="l"/>
              </a:tabLst>
              <a:defRPr/>
            </a:pPr>
            <a:r>
              <a:rPr lang="en-US" sz="1400" b="1" dirty="0" smtClean="0">
                <a:latin typeface="Arial Narrow" pitchFamily="34" charset="0"/>
              </a:rPr>
              <a:t>HON 		Hazardous Organic NESHAPS</a:t>
            </a:r>
          </a:p>
          <a:p>
            <a:pPr marL="63500" indent="-63500">
              <a:spcBef>
                <a:spcPts val="600"/>
              </a:spcBef>
              <a:buFont typeface="Wingdings 2"/>
              <a:buChar char=""/>
              <a:tabLst>
                <a:tab pos="914400" algn="l"/>
              </a:tabLst>
              <a:defRPr/>
            </a:pPr>
            <a:r>
              <a:rPr lang="en-US" sz="1400" b="1" dirty="0" smtClean="0">
                <a:latin typeface="Arial Narrow" pitchFamily="34" charset="0"/>
              </a:rPr>
              <a:t>LAC 		Louisiana Administrative Code</a:t>
            </a:r>
          </a:p>
          <a:p>
            <a:pPr marL="63500" indent="-63500">
              <a:spcBef>
                <a:spcPts val="600"/>
              </a:spcBef>
              <a:buFont typeface="Wingdings 2"/>
              <a:buChar char=""/>
              <a:tabLst>
                <a:tab pos="914400" algn="l"/>
              </a:tabLst>
              <a:defRPr/>
            </a:pPr>
            <a:r>
              <a:rPr lang="en-US" sz="1400" b="1" dirty="0" smtClean="0">
                <a:latin typeface="Arial Narrow" pitchFamily="34" charset="0"/>
              </a:rPr>
              <a:t>LAER		Lowest Achievable Emission Rate</a:t>
            </a:r>
          </a:p>
          <a:p>
            <a:pPr marL="63500" indent="-63500">
              <a:spcBef>
                <a:spcPts val="600"/>
              </a:spcBef>
              <a:buFont typeface="Wingdings 2"/>
              <a:buChar char=""/>
              <a:tabLst>
                <a:tab pos="914400" algn="l"/>
              </a:tabLst>
              <a:defRPr/>
            </a:pPr>
            <a:r>
              <a:rPr lang="en-US" sz="1400" b="1" dirty="0" smtClean="0">
                <a:latin typeface="Arial Narrow" pitchFamily="34" charset="0"/>
              </a:rPr>
              <a:t>Major Source	Facilities with emissions of criteria emissions that equal or exceed 			100 tons per year (TPY) or emissions of any one federally-regulated 			HAP that equals or exceeds 10 TPY or if total HAP emissions for the 			facility equal or exceed 25 TPY</a:t>
            </a:r>
            <a:r>
              <a:rPr lang="en-US" sz="1400" b="1" dirty="0" smtClean="0">
                <a:solidFill>
                  <a:schemeClr val="accent4"/>
                </a:solidFill>
                <a:latin typeface="Arial Narrow" pitchFamily="34" charset="0"/>
              </a:rPr>
              <a:t>. </a:t>
            </a:r>
            <a:r>
              <a:rPr lang="en-US" sz="1400" b="1" dirty="0" smtClean="0">
                <a:latin typeface="Arial Narrow" pitchFamily="34" charset="0"/>
              </a:rPr>
              <a:t> Lower emission thresholds for a 				criteria pollutant may apply in nonattainment areas.  A facility which 			has emissions of one or more criteria pollutants above 100 tpy. </a:t>
            </a:r>
          </a:p>
          <a:p>
            <a:pPr marL="63500" indent="-63500">
              <a:spcBef>
                <a:spcPts val="600"/>
              </a:spcBef>
              <a:buFont typeface="Arial" pitchFamily="34" charset="0"/>
              <a:buChar char="•"/>
              <a:tabLst>
                <a:tab pos="914400" algn="l"/>
              </a:tabLst>
              <a:defRPr/>
            </a:pPr>
            <a:r>
              <a:rPr lang="en-US" sz="1400" b="1" dirty="0" smtClean="0">
                <a:latin typeface="Arial Narrow" pitchFamily="34" charset="0"/>
              </a:rPr>
              <a:t>MACT 		Maximum Achievable Control Technology</a:t>
            </a:r>
          </a:p>
          <a:p>
            <a:pPr marL="63500" indent="-63500">
              <a:spcBef>
                <a:spcPts val="600"/>
              </a:spcBef>
              <a:buFont typeface="Wingdings 2"/>
              <a:buChar char=""/>
              <a:tabLst>
                <a:tab pos="914400" algn="l"/>
              </a:tabLst>
              <a:defRPr/>
            </a:pPr>
            <a:r>
              <a:rPr lang="en-US" sz="1400" b="1" dirty="0" smtClean="0">
                <a:latin typeface="Arial Narrow" pitchFamily="34" charset="0"/>
              </a:rPr>
              <a:t>MER 		Minimum Emission Rate</a:t>
            </a:r>
          </a:p>
          <a:p>
            <a:pPr marL="63500" indent="-63500">
              <a:spcBef>
                <a:spcPts val="600"/>
              </a:spcBef>
              <a:buFont typeface="Wingdings 2"/>
              <a:buChar char=""/>
              <a:tabLst>
                <a:tab pos="914400" algn="l"/>
              </a:tabLst>
              <a:defRPr/>
            </a:pPr>
            <a:r>
              <a:rPr lang="en-US" sz="1400" b="1" dirty="0" smtClean="0">
                <a:latin typeface="Arial Narrow" pitchFamily="34" charset="0"/>
              </a:rPr>
              <a:t>Minor Source	Facilities with emissions of criteria emissions that are less than 100 			tons per year (TPY) or emissions of any one federally-regulated HAP 			is less than 10 TPY or if total HAP emissions for the facility are less 			than 25 TPY</a:t>
            </a:r>
            <a:r>
              <a:rPr lang="en-US" sz="1400" b="1" dirty="0" smtClean="0">
                <a:solidFill>
                  <a:schemeClr val="accent4"/>
                </a:solidFill>
                <a:latin typeface="Arial Narrow" pitchFamily="34" charset="0"/>
              </a:rPr>
              <a:t>. </a:t>
            </a:r>
            <a:r>
              <a:rPr lang="en-US" sz="1400" b="1" dirty="0" smtClean="0">
                <a:latin typeface="Arial Narrow" pitchFamily="34" charset="0"/>
              </a:rPr>
              <a:t>  </a:t>
            </a:r>
          </a:p>
          <a:p>
            <a:pPr marL="63500" indent="-63500">
              <a:spcBef>
                <a:spcPts val="600"/>
              </a:spcBef>
              <a:buFont typeface="Arial" pitchFamily="34" charset="0"/>
              <a:buChar char="•"/>
              <a:tabLst>
                <a:tab pos="914400" algn="l"/>
              </a:tabLst>
              <a:defRPr/>
            </a:pPr>
            <a:r>
              <a:rPr lang="en-US" sz="1400" b="1" dirty="0" smtClean="0">
                <a:latin typeface="Arial Narrow" pitchFamily="34" charset="0"/>
              </a:rPr>
              <a:t>MM 		Million</a:t>
            </a:r>
          </a:p>
          <a:p>
            <a:pPr marL="63500" indent="-63500">
              <a:spcBef>
                <a:spcPts val="600"/>
              </a:spcBef>
              <a:buFont typeface="Wingdings 2"/>
              <a:buChar char=""/>
              <a:tabLst>
                <a:tab pos="914400" algn="l"/>
              </a:tabLst>
              <a:defRPr/>
            </a:pPr>
            <a:r>
              <a:rPr lang="en-US" sz="1400" b="1" dirty="0" smtClean="0">
                <a:latin typeface="Arial Narrow" pitchFamily="34" charset="0"/>
              </a:rPr>
              <a:t>MMBTU		Millions of British thermal units</a:t>
            </a:r>
          </a:p>
          <a:p>
            <a:pPr marL="977900" lvl="2" indent="-63500">
              <a:spcBef>
                <a:spcPts val="600"/>
              </a:spcBef>
              <a:buNone/>
              <a:tabLst>
                <a:tab pos="914400" algn="l"/>
              </a:tabLst>
              <a:defRPr/>
            </a:pPr>
            <a:endParaRPr lang="en-US" sz="1400" dirty="0" smtClean="0">
              <a:latin typeface="Arial Narrow" pitchFamily="34" charset="0"/>
            </a:endParaRPr>
          </a:p>
          <a:p>
            <a:pPr marL="63500" indent="-63500">
              <a:spcBef>
                <a:spcPts val="600"/>
              </a:spcBef>
              <a:buFont typeface="Wingdings 2"/>
              <a:buChar char=""/>
              <a:tabLst>
                <a:tab pos="914400" algn="l"/>
              </a:tabLst>
              <a:defRPr/>
            </a:pPr>
            <a:endParaRPr lang="en-US" sz="1400" b="1" dirty="0" smtClean="0">
              <a:latin typeface="Arial Narrow" pitchFamily="34" charset="0"/>
            </a:endParaRPr>
          </a:p>
          <a:p>
            <a:pPr marL="63500" indent="-63500">
              <a:spcBef>
                <a:spcPts val="600"/>
              </a:spcBef>
              <a:buFont typeface="Wingdings 2"/>
              <a:buChar char=""/>
              <a:tabLst>
                <a:tab pos="914400" algn="l"/>
              </a:tabLst>
              <a:defRPr/>
            </a:pPr>
            <a:endParaRPr lang="en-US" sz="1400" b="1" dirty="0" smtClean="0">
              <a:latin typeface="Arial Narrow" pitchFamily="34" charset="0"/>
            </a:endParaRPr>
          </a:p>
          <a:p>
            <a:pPr>
              <a:spcBef>
                <a:spcPts val="600"/>
              </a:spcBef>
            </a:pPr>
            <a:endParaRPr lang="en-US" sz="1400" b="1" dirty="0">
              <a:latin typeface="Arial Narrow" pitchFamily="34"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7467600" cy="1143000"/>
          </a:xfrm>
        </p:spPr>
        <p:txBody>
          <a:bodyPr>
            <a:noAutofit/>
          </a:bodyPr>
          <a:lstStyle/>
          <a:p>
            <a:pPr algn="ctr"/>
            <a:r>
              <a:rPr lang="en-US" sz="4000" dirty="0" smtClean="0">
                <a:latin typeface="Arial Black" pitchFamily="34" charset="0"/>
              </a:rPr>
              <a:t>Definitions and Acronyms</a:t>
            </a:r>
            <a:endParaRPr lang="en-US" sz="4000" dirty="0">
              <a:latin typeface="Arial Black" pitchFamily="34" charset="0"/>
            </a:endParaRPr>
          </a:p>
        </p:txBody>
      </p:sp>
      <p:sp>
        <p:nvSpPr>
          <p:cNvPr id="3" name="Content Placeholder 2"/>
          <p:cNvSpPr>
            <a:spLocks noGrp="1"/>
          </p:cNvSpPr>
          <p:nvPr>
            <p:ph idx="1"/>
          </p:nvPr>
        </p:nvSpPr>
        <p:spPr>
          <a:xfrm>
            <a:off x="609600" y="838200"/>
            <a:ext cx="7239000" cy="4648200"/>
          </a:xfrm>
        </p:spPr>
        <p:txBody>
          <a:bodyPr>
            <a:noAutofit/>
          </a:bodyPr>
          <a:lstStyle/>
          <a:p>
            <a:pPr marL="63500" indent="-63500">
              <a:spcBef>
                <a:spcPts val="600"/>
              </a:spcBef>
              <a:buFont typeface="Wingdings 2"/>
              <a:buChar char=""/>
              <a:tabLst>
                <a:tab pos="914400" algn="l"/>
              </a:tabLst>
              <a:defRPr/>
            </a:pPr>
            <a:r>
              <a:rPr lang="en-US" sz="1400" b="1" dirty="0" smtClean="0">
                <a:latin typeface="Arial Narrow" pitchFamily="34" charset="0"/>
              </a:rPr>
              <a:t>NAA		Nonattainment area</a:t>
            </a:r>
          </a:p>
          <a:p>
            <a:pPr marL="63500" indent="-63500">
              <a:spcBef>
                <a:spcPts val="600"/>
              </a:spcBef>
              <a:buFont typeface="Wingdings 2"/>
              <a:buChar char=""/>
              <a:tabLst>
                <a:tab pos="914400" algn="l"/>
              </a:tabLst>
              <a:defRPr/>
            </a:pPr>
            <a:r>
              <a:rPr lang="en-US" sz="1400" b="1" dirty="0" smtClean="0">
                <a:latin typeface="Arial Narrow" pitchFamily="34" charset="0"/>
              </a:rPr>
              <a:t>NAAQS 		National Ambient Air Quality Standards</a:t>
            </a:r>
          </a:p>
          <a:p>
            <a:pPr marL="63500" indent="-63500">
              <a:spcBef>
                <a:spcPts val="600"/>
              </a:spcBef>
              <a:buFont typeface="Wingdings 2"/>
              <a:buChar char=""/>
              <a:tabLst>
                <a:tab pos="914400" algn="l"/>
              </a:tabLst>
              <a:defRPr/>
            </a:pPr>
            <a:r>
              <a:rPr lang="en-US" sz="1400" b="1" dirty="0" smtClean="0">
                <a:latin typeface="Arial Narrow" pitchFamily="34" charset="0"/>
              </a:rPr>
              <a:t>PM2.5 		Particulate Matter of 2.5 microns or less aerodynamic diameter</a:t>
            </a:r>
          </a:p>
          <a:p>
            <a:pPr marL="63500" indent="-63500">
              <a:spcBef>
                <a:spcPts val="600"/>
              </a:spcBef>
              <a:buFont typeface="Wingdings 2"/>
              <a:buChar char=""/>
              <a:tabLst>
                <a:tab pos="914400" algn="l"/>
              </a:tabLst>
              <a:defRPr/>
            </a:pPr>
            <a:r>
              <a:rPr lang="en-US" sz="1400" b="1" dirty="0" smtClean="0">
                <a:latin typeface="Arial Narrow" pitchFamily="34" charset="0"/>
              </a:rPr>
              <a:t>PM-10		Particulate matter, 10 microns or less in size</a:t>
            </a:r>
          </a:p>
          <a:p>
            <a:pPr marL="63500" indent="-63500">
              <a:spcBef>
                <a:spcPts val="600"/>
              </a:spcBef>
              <a:buFont typeface="Wingdings 2"/>
              <a:buChar char=""/>
              <a:tabLst>
                <a:tab pos="914400" algn="l"/>
              </a:tabLst>
              <a:defRPr/>
            </a:pPr>
            <a:r>
              <a:rPr lang="en-US" sz="1400" b="1" dirty="0" smtClean="0">
                <a:latin typeface="Arial Narrow" pitchFamily="34" charset="0"/>
              </a:rPr>
              <a:t>NESHAP		</a:t>
            </a:r>
            <a:r>
              <a:rPr lang="en-US" sz="1400" b="1" u="sng" dirty="0" smtClean="0">
                <a:latin typeface="Arial Narrow" pitchFamily="34" charset="0"/>
              </a:rPr>
              <a:t>N</a:t>
            </a:r>
            <a:r>
              <a:rPr lang="en-US" sz="1400" b="1" dirty="0" smtClean="0">
                <a:latin typeface="Arial Narrow" pitchFamily="34" charset="0"/>
              </a:rPr>
              <a:t>ational </a:t>
            </a:r>
            <a:r>
              <a:rPr lang="en-US" sz="1400" b="1" u="sng" dirty="0" smtClean="0">
                <a:latin typeface="Arial Narrow" pitchFamily="34" charset="0"/>
              </a:rPr>
              <a:t>E</a:t>
            </a:r>
            <a:r>
              <a:rPr lang="en-US" sz="1400" b="1" dirty="0" smtClean="0">
                <a:latin typeface="Arial Narrow" pitchFamily="34" charset="0"/>
              </a:rPr>
              <a:t>mission </a:t>
            </a:r>
            <a:r>
              <a:rPr lang="en-US" sz="1400" b="1" u="sng" dirty="0" smtClean="0">
                <a:latin typeface="Arial Narrow" pitchFamily="34" charset="0"/>
              </a:rPr>
              <a:t>S</a:t>
            </a:r>
            <a:r>
              <a:rPr lang="en-US" sz="1400" b="1" dirty="0" smtClean="0">
                <a:latin typeface="Arial Narrow" pitchFamily="34" charset="0"/>
              </a:rPr>
              <a:t>tandards for </a:t>
            </a:r>
            <a:r>
              <a:rPr lang="en-US" sz="1400" b="1" u="sng" dirty="0" smtClean="0">
                <a:latin typeface="Arial Narrow" pitchFamily="34" charset="0"/>
              </a:rPr>
              <a:t>H</a:t>
            </a:r>
            <a:r>
              <a:rPr lang="en-US" sz="1400" b="1" dirty="0" smtClean="0">
                <a:latin typeface="Arial Narrow" pitchFamily="34" charset="0"/>
              </a:rPr>
              <a:t>azardous </a:t>
            </a:r>
            <a:r>
              <a:rPr lang="en-US" sz="1400" b="1" u="sng" dirty="0" smtClean="0">
                <a:latin typeface="Arial Narrow" pitchFamily="34" charset="0"/>
              </a:rPr>
              <a:t>A</a:t>
            </a:r>
            <a:r>
              <a:rPr lang="en-US" sz="1400" b="1" dirty="0" smtClean="0">
                <a:latin typeface="Arial Narrow" pitchFamily="34" charset="0"/>
              </a:rPr>
              <a:t>ir </a:t>
            </a:r>
            <a:r>
              <a:rPr lang="en-US" sz="1400" b="1" u="sng" dirty="0" smtClean="0">
                <a:latin typeface="Arial Narrow" pitchFamily="34" charset="0"/>
              </a:rPr>
              <a:t>P</a:t>
            </a:r>
            <a:r>
              <a:rPr lang="en-US" sz="1400" b="1" dirty="0" smtClean="0">
                <a:latin typeface="Arial Narrow" pitchFamily="34" charset="0"/>
              </a:rPr>
              <a:t>ollutants</a:t>
            </a:r>
          </a:p>
          <a:p>
            <a:pPr marL="63500" indent="-63500">
              <a:spcBef>
                <a:spcPts val="600"/>
              </a:spcBef>
              <a:buFont typeface="Wingdings 2"/>
              <a:buChar char=""/>
              <a:tabLst>
                <a:tab pos="914400" algn="l"/>
              </a:tabLst>
              <a:defRPr/>
            </a:pPr>
            <a:r>
              <a:rPr lang="en-US" sz="1400" b="1" dirty="0" smtClean="0">
                <a:latin typeface="Arial Narrow" pitchFamily="34" charset="0"/>
              </a:rPr>
              <a:t>NSPS		</a:t>
            </a:r>
            <a:r>
              <a:rPr lang="en-US" sz="1400" b="1" u="sng" dirty="0" smtClean="0">
                <a:latin typeface="Arial Narrow" pitchFamily="34" charset="0"/>
              </a:rPr>
              <a:t>N</a:t>
            </a:r>
            <a:r>
              <a:rPr lang="en-US" sz="1400" b="1" dirty="0" smtClean="0">
                <a:latin typeface="Arial Narrow" pitchFamily="34" charset="0"/>
              </a:rPr>
              <a:t>ew </a:t>
            </a:r>
            <a:r>
              <a:rPr lang="en-US" sz="1400" b="1" u="sng" dirty="0" smtClean="0">
                <a:latin typeface="Arial Narrow" pitchFamily="34" charset="0"/>
              </a:rPr>
              <a:t>S</a:t>
            </a:r>
            <a:r>
              <a:rPr lang="en-US" sz="1400" b="1" dirty="0" smtClean="0">
                <a:latin typeface="Arial Narrow" pitchFamily="34" charset="0"/>
              </a:rPr>
              <a:t>ource </a:t>
            </a:r>
            <a:r>
              <a:rPr lang="en-US" sz="1400" b="1" u="sng" dirty="0" smtClean="0">
                <a:latin typeface="Arial Narrow" pitchFamily="34" charset="0"/>
              </a:rPr>
              <a:t>P</a:t>
            </a:r>
            <a:r>
              <a:rPr lang="en-US" sz="1400" b="1" dirty="0" smtClean="0">
                <a:latin typeface="Arial Narrow" pitchFamily="34" charset="0"/>
              </a:rPr>
              <a:t>erformance </a:t>
            </a:r>
            <a:r>
              <a:rPr lang="en-US" sz="1400" b="1" u="sng" dirty="0" smtClean="0">
                <a:latin typeface="Arial Narrow" pitchFamily="34" charset="0"/>
              </a:rPr>
              <a:t>S</a:t>
            </a:r>
            <a:r>
              <a:rPr lang="en-US" sz="1400" b="1" dirty="0" smtClean="0">
                <a:latin typeface="Arial Narrow" pitchFamily="34" charset="0"/>
              </a:rPr>
              <a:t>tandards</a:t>
            </a:r>
          </a:p>
          <a:p>
            <a:pPr marL="63500" indent="-63500">
              <a:spcBef>
                <a:spcPts val="600"/>
              </a:spcBef>
              <a:buFont typeface="Wingdings 2"/>
              <a:buChar char=""/>
              <a:tabLst>
                <a:tab pos="914400" algn="l"/>
              </a:tabLst>
              <a:defRPr/>
            </a:pPr>
            <a:r>
              <a:rPr lang="en-US" sz="1400" b="1" dirty="0" smtClean="0">
                <a:latin typeface="Arial Narrow" pitchFamily="34" charset="0"/>
              </a:rPr>
              <a:t>NSR 		New Source Review</a:t>
            </a:r>
          </a:p>
          <a:p>
            <a:pPr marL="63500" indent="-63500">
              <a:spcBef>
                <a:spcPts val="600"/>
              </a:spcBef>
              <a:buFont typeface="Wingdings 2"/>
              <a:buChar char=""/>
              <a:tabLst>
                <a:tab pos="914400" algn="l"/>
              </a:tabLst>
              <a:defRPr/>
            </a:pPr>
            <a:r>
              <a:rPr lang="en-US" sz="1400" b="1" dirty="0" smtClean="0">
                <a:latin typeface="Arial Narrow" pitchFamily="34" charset="0"/>
              </a:rPr>
              <a:t>NNSR		Non-attainment New Source Review</a:t>
            </a:r>
          </a:p>
          <a:p>
            <a:pPr marL="63500" indent="-63500">
              <a:spcBef>
                <a:spcPts val="600"/>
              </a:spcBef>
              <a:buFont typeface="Wingdings 2"/>
              <a:buChar char=""/>
              <a:tabLst>
                <a:tab pos="914400" algn="l"/>
              </a:tabLst>
              <a:defRPr/>
            </a:pPr>
            <a:r>
              <a:rPr lang="en-US" sz="1400" b="1" dirty="0" smtClean="0">
                <a:latin typeface="Arial Narrow" pitchFamily="34" charset="0"/>
              </a:rPr>
              <a:t>Pb		Lead</a:t>
            </a:r>
          </a:p>
          <a:p>
            <a:pPr marL="63500" indent="-63500">
              <a:spcBef>
                <a:spcPts val="600"/>
              </a:spcBef>
              <a:buFont typeface="Wingdings 2"/>
              <a:buChar char=""/>
              <a:tabLst>
                <a:tab pos="914400" algn="l"/>
              </a:tabLst>
              <a:defRPr/>
            </a:pPr>
            <a:r>
              <a:rPr lang="en-US" sz="1400" b="1" dirty="0" smtClean="0">
                <a:latin typeface="Arial Narrow" pitchFamily="34" charset="0"/>
              </a:rPr>
              <a:t>PPB 		Parts per Billion</a:t>
            </a:r>
          </a:p>
          <a:p>
            <a:pPr marL="63500" indent="-63500">
              <a:spcBef>
                <a:spcPts val="600"/>
              </a:spcBef>
              <a:buFont typeface="Wingdings 2"/>
              <a:buChar char=""/>
              <a:tabLst>
                <a:tab pos="914400" algn="l"/>
              </a:tabLst>
              <a:defRPr/>
            </a:pPr>
            <a:r>
              <a:rPr lang="en-US" sz="1400" b="1" dirty="0" smtClean="0">
                <a:latin typeface="Arial Narrow" pitchFamily="34" charset="0"/>
              </a:rPr>
              <a:t>PPM 		Parts Per Million</a:t>
            </a:r>
          </a:p>
          <a:p>
            <a:pPr marL="63500" indent="-63500">
              <a:spcBef>
                <a:spcPts val="600"/>
              </a:spcBef>
              <a:buFont typeface="Wingdings 2"/>
              <a:buChar char=""/>
              <a:tabLst>
                <a:tab pos="914400" algn="l"/>
              </a:tabLst>
              <a:defRPr/>
            </a:pPr>
            <a:r>
              <a:rPr lang="en-US" sz="1400" b="1" dirty="0" smtClean="0">
                <a:latin typeface="Arial Narrow" pitchFamily="34" charset="0"/>
              </a:rPr>
              <a:t>PSD		Prevention of Significant Deterioration</a:t>
            </a:r>
          </a:p>
          <a:p>
            <a:pPr marL="63500" indent="-63500">
              <a:spcBef>
                <a:spcPts val="600"/>
              </a:spcBef>
              <a:buFont typeface="Wingdings 2"/>
              <a:buChar char=""/>
              <a:tabLst>
                <a:tab pos="914400" algn="l"/>
              </a:tabLst>
              <a:defRPr/>
            </a:pPr>
            <a:r>
              <a:rPr lang="en-US" sz="1400" b="1" dirty="0" smtClean="0">
                <a:latin typeface="Arial Narrow" pitchFamily="34" charset="0"/>
              </a:rPr>
              <a:t>PTE 		Potential To Emit is the emissions from a facility if it is run at maximum 		all year long.</a:t>
            </a:r>
          </a:p>
          <a:p>
            <a:pPr marL="63500" indent="-63500">
              <a:spcBef>
                <a:spcPts val="600"/>
              </a:spcBef>
              <a:buFont typeface="Wingdings 2"/>
              <a:buChar char=""/>
              <a:tabLst>
                <a:tab pos="914400" algn="l"/>
              </a:tabLst>
              <a:defRPr/>
            </a:pPr>
            <a:r>
              <a:rPr lang="en-US" sz="1400" b="1" dirty="0" smtClean="0">
                <a:latin typeface="Arial Narrow" pitchFamily="34" charset="0"/>
              </a:rPr>
              <a:t>SCF 		Standard Cubic Foot</a:t>
            </a:r>
          </a:p>
          <a:p>
            <a:pPr marL="63500" indent="-63500">
              <a:spcBef>
                <a:spcPts val="600"/>
              </a:spcBef>
              <a:buFont typeface="Wingdings 2"/>
              <a:buChar char=""/>
              <a:tabLst>
                <a:tab pos="914400" algn="l"/>
              </a:tabLst>
              <a:defRPr/>
            </a:pPr>
            <a:r>
              <a:rPr lang="en-US" sz="1400" b="1" dirty="0" smtClean="0">
                <a:latin typeface="Arial Narrow" pitchFamily="34" charset="0"/>
              </a:rPr>
              <a:t>SCFH 		Standard Cubic Feet per Hour</a:t>
            </a:r>
          </a:p>
          <a:p>
            <a:pPr marL="63500" indent="-63500">
              <a:spcBef>
                <a:spcPts val="600"/>
              </a:spcBef>
              <a:buFont typeface="Wingdings 2"/>
              <a:buChar char=""/>
              <a:tabLst>
                <a:tab pos="914400" algn="l"/>
              </a:tabLst>
              <a:defRPr/>
            </a:pPr>
            <a:r>
              <a:rPr lang="en-US" sz="1400" b="1" dirty="0" smtClean="0">
                <a:latin typeface="Arial Narrow" pitchFamily="34" charset="0"/>
              </a:rPr>
              <a:t>SCFM 		Standard Cubic Feet per Minute</a:t>
            </a:r>
          </a:p>
          <a:p>
            <a:pPr>
              <a:spcBef>
                <a:spcPts val="600"/>
              </a:spcBef>
              <a:buNone/>
            </a:pPr>
            <a:endParaRPr lang="en-US" sz="1400" b="1" dirty="0">
              <a:latin typeface="Arial Narrow" pitchFamily="34"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696200" cy="1143000"/>
          </a:xfrm>
        </p:spPr>
        <p:txBody>
          <a:bodyPr>
            <a:normAutofit fontScale="90000"/>
          </a:bodyPr>
          <a:lstStyle/>
          <a:p>
            <a:pPr algn="l"/>
            <a:r>
              <a:rPr lang="en-US" dirty="0" smtClean="0">
                <a:latin typeface="Arial Black" pitchFamily="34" charset="0"/>
              </a:rPr>
              <a:t>Definitions and Acronyms</a:t>
            </a:r>
            <a:endParaRPr lang="en-US" dirty="0">
              <a:latin typeface="Arial Black" pitchFamily="34" charset="0"/>
            </a:endParaRPr>
          </a:p>
        </p:txBody>
      </p:sp>
      <p:sp>
        <p:nvSpPr>
          <p:cNvPr id="3" name="Content Placeholder 2"/>
          <p:cNvSpPr>
            <a:spLocks noGrp="1"/>
          </p:cNvSpPr>
          <p:nvPr>
            <p:ph idx="1"/>
          </p:nvPr>
        </p:nvSpPr>
        <p:spPr>
          <a:xfrm>
            <a:off x="685800" y="1295400"/>
            <a:ext cx="7315200" cy="4343400"/>
          </a:xfrm>
        </p:spPr>
        <p:txBody>
          <a:bodyPr>
            <a:noAutofit/>
          </a:bodyPr>
          <a:lstStyle/>
          <a:p>
            <a:pPr marL="63500" indent="-63500">
              <a:spcBef>
                <a:spcPts val="600"/>
              </a:spcBef>
              <a:buFont typeface="Wingdings 2"/>
              <a:buChar char=""/>
              <a:tabLst>
                <a:tab pos="914400" algn="l"/>
              </a:tabLst>
              <a:defRPr/>
            </a:pPr>
            <a:r>
              <a:rPr lang="en-US" sz="1400" b="1" dirty="0" smtClean="0">
                <a:latin typeface="Arial Narrow" pitchFamily="34" charset="0"/>
              </a:rPr>
              <a:t>SCM 		Standard Cubic Meter</a:t>
            </a:r>
          </a:p>
          <a:p>
            <a:pPr marL="63500" indent="-63500">
              <a:spcBef>
                <a:spcPts val="600"/>
              </a:spcBef>
              <a:buFont typeface="Wingdings 2"/>
              <a:buChar char=""/>
              <a:tabLst>
                <a:tab pos="914400" algn="l"/>
              </a:tabLst>
              <a:defRPr/>
            </a:pPr>
            <a:r>
              <a:rPr lang="en-US" sz="1400" b="1" dirty="0" smtClean="0">
                <a:latin typeface="Arial Narrow" pitchFamily="34" charset="0"/>
              </a:rPr>
              <a:t>SIC 		Standard Industrial Classification</a:t>
            </a:r>
          </a:p>
          <a:p>
            <a:pPr marL="63500" indent="-63500">
              <a:spcBef>
                <a:spcPts val="600"/>
              </a:spcBef>
              <a:buFont typeface="Wingdings 2"/>
              <a:buChar char=""/>
              <a:tabLst>
                <a:tab pos="914400" algn="l"/>
              </a:tabLst>
              <a:defRPr/>
            </a:pPr>
            <a:r>
              <a:rPr lang="en-US" sz="1400" b="1" dirty="0" smtClean="0">
                <a:latin typeface="Arial Narrow" pitchFamily="34" charset="0"/>
              </a:rPr>
              <a:t>SIP 		State Implementation Plan</a:t>
            </a:r>
          </a:p>
          <a:p>
            <a:pPr marL="63500" indent="-63500">
              <a:spcBef>
                <a:spcPts val="600"/>
              </a:spcBef>
              <a:buFont typeface="Wingdings 2"/>
              <a:buChar char=""/>
              <a:tabLst>
                <a:tab pos="914400" algn="l"/>
              </a:tabLst>
              <a:defRPr/>
            </a:pPr>
            <a:r>
              <a:rPr lang="en-US" sz="1400" b="1" dirty="0" smtClean="0">
                <a:latin typeface="Arial Narrow" pitchFamily="34" charset="0"/>
              </a:rPr>
              <a:t>SO</a:t>
            </a:r>
            <a:r>
              <a:rPr lang="en-US" sz="1400" b="1" baseline="-25000" dirty="0" smtClean="0">
                <a:latin typeface="Arial Narrow" pitchFamily="34" charset="0"/>
              </a:rPr>
              <a:t>2		</a:t>
            </a:r>
            <a:r>
              <a:rPr lang="en-US" sz="1400" b="1" dirty="0" smtClean="0">
                <a:latin typeface="Arial Narrow" pitchFamily="34" charset="0"/>
              </a:rPr>
              <a:t>Sulfur dioxide</a:t>
            </a:r>
          </a:p>
          <a:p>
            <a:pPr marL="63500" indent="-63500">
              <a:spcBef>
                <a:spcPts val="600"/>
              </a:spcBef>
              <a:buFont typeface="Wingdings 2"/>
              <a:buChar char=""/>
              <a:tabLst>
                <a:tab pos="914400" algn="l"/>
              </a:tabLst>
              <a:defRPr/>
            </a:pPr>
            <a:r>
              <a:rPr lang="en-US" sz="1400" b="1" dirty="0" smtClean="0">
                <a:latin typeface="Arial Narrow" pitchFamily="34" charset="0"/>
              </a:rPr>
              <a:t>SOCMI 		Synthetic Organic Chemical Manufacturing Industry</a:t>
            </a:r>
          </a:p>
          <a:p>
            <a:pPr marL="63500" indent="-63500">
              <a:spcBef>
                <a:spcPts val="600"/>
              </a:spcBef>
              <a:buFont typeface="Wingdings 2"/>
              <a:buChar char=""/>
              <a:tabLst>
                <a:tab pos="914400" algn="l"/>
              </a:tabLst>
              <a:defRPr/>
            </a:pPr>
            <a:r>
              <a:rPr lang="en-US" sz="1400" b="1" dirty="0" smtClean="0">
                <a:latin typeface="Arial Narrow" pitchFamily="34" charset="0"/>
              </a:rPr>
              <a:t>SOP 		Standard Operating Procedures</a:t>
            </a:r>
          </a:p>
          <a:p>
            <a:pPr marL="63500" indent="-63500">
              <a:spcBef>
                <a:spcPts val="600"/>
              </a:spcBef>
              <a:buFont typeface="Wingdings 2"/>
              <a:buChar char=""/>
              <a:tabLst>
                <a:tab pos="914400" algn="l"/>
              </a:tabLst>
              <a:defRPr/>
            </a:pPr>
            <a:r>
              <a:rPr lang="en-US" sz="1400" b="1" dirty="0" smtClean="0">
                <a:latin typeface="Arial Narrow" pitchFamily="34" charset="0"/>
              </a:rPr>
              <a:t>Synthetic minor source  A facility that would be major source except that  the 			emissions are being controlled below the major source 			emission level.  The facility is permitted as a minor source.</a:t>
            </a:r>
          </a:p>
          <a:p>
            <a:pPr marL="63500" indent="-63500">
              <a:spcBef>
                <a:spcPts val="600"/>
              </a:spcBef>
              <a:buFont typeface="Wingdings 2"/>
              <a:buChar char=""/>
              <a:tabLst>
                <a:tab pos="914400" algn="l"/>
              </a:tabLst>
              <a:defRPr/>
            </a:pPr>
            <a:r>
              <a:rPr lang="en-US" sz="1400" b="1" dirty="0" smtClean="0">
                <a:latin typeface="Arial Narrow" pitchFamily="34" charset="0"/>
              </a:rPr>
              <a:t>Title V		Operating Permit Program authorized by Title V of the Clean Air 			Act</a:t>
            </a:r>
          </a:p>
          <a:p>
            <a:pPr marL="63500" indent="-63500">
              <a:spcBef>
                <a:spcPts val="600"/>
              </a:spcBef>
              <a:buFont typeface="Wingdings 2"/>
              <a:buChar char=""/>
              <a:tabLst>
                <a:tab pos="914400" algn="l"/>
              </a:tabLst>
              <a:defRPr/>
            </a:pPr>
            <a:r>
              <a:rPr lang="en-US" sz="1400" b="1" dirty="0" smtClean="0">
                <a:latin typeface="Arial Narrow" pitchFamily="34" charset="0"/>
              </a:rPr>
              <a:t>TPY		Tons per year</a:t>
            </a:r>
          </a:p>
          <a:p>
            <a:pPr marL="63500" indent="-63500">
              <a:spcBef>
                <a:spcPts val="600"/>
              </a:spcBef>
              <a:buFont typeface="Wingdings 2"/>
              <a:buChar char=""/>
              <a:tabLst>
                <a:tab pos="914400" algn="l"/>
              </a:tabLst>
              <a:defRPr/>
            </a:pPr>
            <a:r>
              <a:rPr lang="en-US" sz="1400" b="1" dirty="0" smtClean="0">
                <a:latin typeface="Arial Narrow" pitchFamily="34" charset="0"/>
              </a:rPr>
              <a:t>VOC 		Volatile Organic Compound</a:t>
            </a:r>
          </a:p>
          <a:p>
            <a:pPr marL="63500" indent="-63500">
              <a:spcBef>
                <a:spcPts val="600"/>
              </a:spcBef>
              <a:buFont typeface="Wingdings 2"/>
              <a:buChar char=""/>
              <a:tabLst>
                <a:tab pos="914400" algn="l"/>
              </a:tabLst>
              <a:defRPr/>
            </a:pPr>
            <a:r>
              <a:rPr lang="en-US" sz="1400" b="1" dirty="0" smtClean="0">
                <a:latin typeface="Arial Narrow" pitchFamily="34" charset="0"/>
              </a:rPr>
              <a:t>TEMPO		Tools for Environmental Management and Protection 			Organizations.:  The Department’s  official database into 			which all data  for every facility is entered.</a:t>
            </a:r>
          </a:p>
          <a:p>
            <a:pPr>
              <a:spcBef>
                <a:spcPts val="600"/>
              </a:spcBef>
            </a:pPr>
            <a:endParaRPr lang="en-US" sz="1400" dirty="0">
              <a:latin typeface="Arial Narrow" pitchFamily="34"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457200" y="304800"/>
            <a:ext cx="7772400" cy="1143000"/>
          </a:xfrm>
          <a:prstGeom prst="rect">
            <a:avLst/>
          </a:prstGeom>
        </p:spPr>
        <p:txBody>
          <a:bodyPr>
            <a:noAutofit/>
          </a:bodyPr>
          <a:lstStyle/>
          <a:p>
            <a:pPr fontAlgn="auto">
              <a:spcAft>
                <a:spcPts val="0"/>
              </a:spcAft>
              <a:defRPr/>
            </a:pPr>
            <a:r>
              <a:rPr lang="en-US" sz="4000" dirty="0" smtClean="0">
                <a:latin typeface="Arial Black" pitchFamily="34" charset="0"/>
                <a:ea typeface="+mj-ea"/>
                <a:cs typeface="+mj-cs"/>
              </a:rPr>
              <a:t>Office </a:t>
            </a:r>
            <a:r>
              <a:rPr lang="en-US" sz="4000" dirty="0">
                <a:latin typeface="Arial Black" pitchFamily="34" charset="0"/>
                <a:ea typeface="+mj-ea"/>
                <a:cs typeface="+mj-cs"/>
              </a:rPr>
              <a:t>&amp; Division </a:t>
            </a:r>
            <a:endParaRPr lang="en-US" sz="4000" dirty="0" smtClean="0">
              <a:latin typeface="Arial Black" pitchFamily="34" charset="0"/>
              <a:ea typeface="+mj-ea"/>
              <a:cs typeface="+mj-cs"/>
            </a:endParaRPr>
          </a:p>
          <a:p>
            <a:pPr fontAlgn="auto">
              <a:spcAft>
                <a:spcPts val="0"/>
              </a:spcAft>
              <a:defRPr/>
            </a:pPr>
            <a:r>
              <a:rPr lang="en-US" sz="4000" dirty="0" smtClean="0">
                <a:latin typeface="Arial Black" pitchFamily="34" charset="0"/>
                <a:ea typeface="+mj-ea"/>
                <a:cs typeface="+mj-cs"/>
              </a:rPr>
              <a:t>Contact </a:t>
            </a:r>
            <a:r>
              <a:rPr lang="en-US" sz="4000" dirty="0">
                <a:latin typeface="Arial Black" pitchFamily="34" charset="0"/>
                <a:ea typeface="+mj-ea"/>
                <a:cs typeface="+mj-cs"/>
              </a:rPr>
              <a:t>Information</a:t>
            </a:r>
          </a:p>
        </p:txBody>
      </p:sp>
      <p:sp>
        <p:nvSpPr>
          <p:cNvPr id="4" name="Content Placeholder 3"/>
          <p:cNvSpPr>
            <a:spLocks noGrp="1"/>
          </p:cNvSpPr>
          <p:nvPr>
            <p:ph idx="1"/>
          </p:nvPr>
        </p:nvSpPr>
        <p:spPr/>
        <p:txBody>
          <a:bodyPr/>
          <a:lstStyle/>
          <a:p>
            <a:pPr algn="just">
              <a:lnSpc>
                <a:spcPct val="90000"/>
              </a:lnSpc>
              <a:spcBef>
                <a:spcPts val="0"/>
              </a:spcBef>
              <a:buNone/>
            </a:pPr>
            <a:r>
              <a:rPr lang="en-US" b="1" dirty="0" smtClean="0">
                <a:solidFill>
                  <a:schemeClr val="accent4"/>
                </a:solidFill>
                <a:latin typeface="Arial Narrow" pitchFamily="34" charset="0"/>
              </a:rPr>
              <a:t>	</a:t>
            </a:r>
            <a:r>
              <a:rPr lang="en-US" b="1" dirty="0" smtClean="0">
                <a:latin typeface="Arial Narrow" pitchFamily="34" charset="0"/>
              </a:rPr>
              <a:t>Air Permits Division</a:t>
            </a:r>
          </a:p>
          <a:p>
            <a:pPr algn="just">
              <a:lnSpc>
                <a:spcPct val="90000"/>
              </a:lnSpc>
              <a:spcBef>
                <a:spcPts val="0"/>
              </a:spcBef>
              <a:buNone/>
            </a:pPr>
            <a:r>
              <a:rPr lang="en-US" b="1" dirty="0" smtClean="0">
                <a:latin typeface="Arial Narrow" pitchFamily="34" charset="0"/>
              </a:rPr>
              <a:t>    602 N. Fifth Street</a:t>
            </a:r>
          </a:p>
          <a:p>
            <a:pPr algn="just">
              <a:lnSpc>
                <a:spcPct val="90000"/>
              </a:lnSpc>
              <a:spcBef>
                <a:spcPts val="0"/>
              </a:spcBef>
              <a:buNone/>
            </a:pPr>
            <a:r>
              <a:rPr lang="en-US" b="1" dirty="0" smtClean="0">
                <a:latin typeface="Arial Narrow" pitchFamily="34" charset="0"/>
              </a:rPr>
              <a:t>	Baton Rouge, LA 70802</a:t>
            </a:r>
          </a:p>
          <a:p>
            <a:pPr algn="just">
              <a:lnSpc>
                <a:spcPct val="90000"/>
              </a:lnSpc>
              <a:spcBef>
                <a:spcPts val="0"/>
              </a:spcBef>
              <a:buNone/>
            </a:pPr>
            <a:r>
              <a:rPr lang="en-US" b="1" dirty="0" smtClean="0">
                <a:latin typeface="Arial Narrow" pitchFamily="34" charset="0"/>
              </a:rPr>
              <a:t>	225.219.3181</a:t>
            </a:r>
          </a:p>
          <a:p>
            <a:pPr algn="just">
              <a:lnSpc>
                <a:spcPct val="90000"/>
              </a:lnSpc>
              <a:spcBef>
                <a:spcPts val="0"/>
              </a:spcBef>
              <a:buNone/>
            </a:pPr>
            <a:r>
              <a:rPr lang="en-US" b="1" dirty="0" smtClean="0">
                <a:latin typeface="Arial Narrow" pitchFamily="34" charset="0"/>
              </a:rPr>
              <a:t>	</a:t>
            </a:r>
          </a:p>
          <a:p>
            <a:pPr algn="just">
              <a:lnSpc>
                <a:spcPct val="90000"/>
              </a:lnSpc>
              <a:spcBef>
                <a:spcPts val="0"/>
              </a:spcBef>
              <a:buNone/>
            </a:pPr>
            <a:r>
              <a:rPr lang="en-US" b="1" dirty="0" smtClean="0">
                <a:latin typeface="Arial Narrow" pitchFamily="34" charset="0"/>
              </a:rPr>
              <a:t>	Customer Service Center</a:t>
            </a:r>
          </a:p>
          <a:p>
            <a:pPr algn="just">
              <a:lnSpc>
                <a:spcPct val="90000"/>
              </a:lnSpc>
              <a:spcBef>
                <a:spcPts val="0"/>
              </a:spcBef>
              <a:buNone/>
            </a:pPr>
            <a:r>
              <a:rPr lang="en-US" b="1" dirty="0" smtClean="0">
                <a:latin typeface="Arial Narrow" pitchFamily="34" charset="0"/>
              </a:rPr>
              <a:t>	225-219-LDEQ (5337) </a:t>
            </a:r>
          </a:p>
          <a:p>
            <a:pPr algn="just">
              <a:lnSpc>
                <a:spcPct val="90000"/>
              </a:lnSpc>
              <a:spcBef>
                <a:spcPts val="0"/>
              </a:spcBef>
              <a:buNone/>
            </a:pPr>
            <a:r>
              <a:rPr lang="en-US" b="1" dirty="0" smtClean="0">
                <a:latin typeface="Arial Narrow" pitchFamily="34" charset="0"/>
              </a:rPr>
              <a:t>	Toll Free 1-866-896-LDEQ (5337) </a:t>
            </a:r>
          </a:p>
          <a:p>
            <a:pPr algn="just">
              <a:lnSpc>
                <a:spcPct val="90000"/>
              </a:lnSpc>
              <a:spcBef>
                <a:spcPts val="0"/>
              </a:spcBef>
              <a:buNone/>
            </a:pPr>
            <a:r>
              <a:rPr lang="en-US" b="1" dirty="0" smtClean="0">
                <a:latin typeface="Arial Narrow" pitchFamily="34" charset="0"/>
              </a:rPr>
              <a:t>	Hours 8-4:30 M-F</a:t>
            </a:r>
          </a:p>
          <a:p>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a:xfrm>
            <a:off x="0" y="304800"/>
            <a:ext cx="7772400" cy="1143000"/>
          </a:xfrm>
          <a:prstGeom prst="rect">
            <a:avLst/>
          </a:prstGeom>
        </p:spPr>
        <p:txBody>
          <a:bodyPr>
            <a:normAutofit fontScale="77500" lnSpcReduction="20000"/>
          </a:bodyPr>
          <a:lstStyle/>
          <a:p>
            <a:pPr fontAlgn="auto">
              <a:spcAft>
                <a:spcPts val="0"/>
              </a:spcAft>
              <a:defRPr/>
            </a:pPr>
            <a:endParaRPr lang="en-US" sz="4000" dirty="0" smtClean="0">
              <a:latin typeface="Arial Black" pitchFamily="34" charset="0"/>
            </a:endParaRPr>
          </a:p>
          <a:p>
            <a:pPr algn="ctr" fontAlgn="auto">
              <a:spcAft>
                <a:spcPts val="0"/>
              </a:spcAft>
              <a:defRPr/>
            </a:pPr>
            <a:r>
              <a:rPr lang="en-US" sz="4000" dirty="0" smtClean="0">
                <a:latin typeface="Arial Black" pitchFamily="34" charset="0"/>
              </a:rPr>
              <a:t>Speakers’ Contact Information </a:t>
            </a:r>
            <a:r>
              <a:rPr lang="en-US" sz="4000" dirty="0">
                <a:latin typeface="Arial Black" pitchFamily="34" charset="0"/>
                <a:ea typeface="+mj-ea"/>
                <a:cs typeface="+mj-cs"/>
              </a:rPr>
              <a:t/>
            </a:r>
            <a:br>
              <a:rPr lang="en-US" sz="4000" dirty="0">
                <a:latin typeface="Arial Black" pitchFamily="34" charset="0"/>
                <a:ea typeface="+mj-ea"/>
                <a:cs typeface="+mj-cs"/>
              </a:rPr>
            </a:br>
            <a:endParaRPr lang="en-US" sz="2600" dirty="0">
              <a:latin typeface="Arial Black" pitchFamily="34" charset="0"/>
              <a:ea typeface="+mj-ea"/>
              <a:cs typeface="+mj-cs"/>
            </a:endParaRPr>
          </a:p>
        </p:txBody>
      </p:sp>
      <p:sp>
        <p:nvSpPr>
          <p:cNvPr id="22531" name="Content Placeholder 3"/>
          <p:cNvSpPr>
            <a:spLocks noGrp="1"/>
          </p:cNvSpPr>
          <p:nvPr>
            <p:ph idx="1"/>
          </p:nvPr>
        </p:nvSpPr>
        <p:spPr>
          <a:xfrm>
            <a:off x="381000" y="1295400"/>
            <a:ext cx="8229600" cy="4525963"/>
          </a:xfrm>
        </p:spPr>
        <p:txBody>
          <a:bodyPr>
            <a:normAutofit fontScale="92500" lnSpcReduction="20000"/>
          </a:bodyPr>
          <a:lstStyle/>
          <a:p>
            <a:pPr marL="0" indent="0" defTabSz="173038">
              <a:lnSpc>
                <a:spcPct val="110000"/>
              </a:lnSpc>
              <a:spcBef>
                <a:spcPts val="0"/>
              </a:spcBef>
              <a:buNone/>
            </a:pPr>
            <a:r>
              <a:rPr lang="en-US" b="1" dirty="0" smtClean="0">
                <a:latin typeface="Arial Narrow" pitchFamily="34" charset="0"/>
              </a:rPr>
              <a:t>Jada Lewis</a:t>
            </a:r>
          </a:p>
          <a:p>
            <a:pPr marL="0" indent="0" defTabSz="173038">
              <a:lnSpc>
                <a:spcPct val="110000"/>
              </a:lnSpc>
              <a:spcBef>
                <a:spcPts val="0"/>
              </a:spcBef>
              <a:buNone/>
            </a:pPr>
            <a:r>
              <a:rPr lang="en-US" b="1" dirty="0" smtClean="0">
                <a:latin typeface="Arial Narrow" pitchFamily="34" charset="0"/>
              </a:rPr>
              <a:t>Environmental Chemical Specialist</a:t>
            </a:r>
          </a:p>
          <a:p>
            <a:pPr marL="0" indent="0" defTabSz="173038">
              <a:lnSpc>
                <a:spcPct val="110000"/>
              </a:lnSpc>
              <a:spcBef>
                <a:spcPts val="0"/>
              </a:spcBef>
              <a:buNone/>
            </a:pPr>
            <a:r>
              <a:rPr lang="en-US" b="1" dirty="0" smtClean="0">
                <a:latin typeface="Arial Narrow" pitchFamily="34" charset="0"/>
              </a:rPr>
              <a:t>225.219.0034</a:t>
            </a:r>
          </a:p>
          <a:p>
            <a:pPr marL="0" indent="0" defTabSz="173038">
              <a:lnSpc>
                <a:spcPct val="110000"/>
              </a:lnSpc>
              <a:spcBef>
                <a:spcPts val="0"/>
              </a:spcBef>
              <a:buNone/>
            </a:pPr>
            <a:r>
              <a:rPr lang="en-US" b="1" dirty="0" smtClean="0">
                <a:latin typeface="Arial Narrow" pitchFamily="34" charset="0"/>
                <a:hlinkClick r:id="rId2"/>
              </a:rPr>
              <a:t>Jada.Lewis@la.gov</a:t>
            </a:r>
            <a:endParaRPr lang="en-US" b="1" dirty="0" smtClean="0">
              <a:latin typeface="Arial Narrow" pitchFamily="34" charset="0"/>
            </a:endParaRPr>
          </a:p>
          <a:p>
            <a:pPr marL="0" indent="0">
              <a:lnSpc>
                <a:spcPct val="110000"/>
              </a:lnSpc>
              <a:buNone/>
            </a:pPr>
            <a:endParaRPr lang="en-US" dirty="0" smtClean="0">
              <a:latin typeface="Arial Narrow" pitchFamily="34" charset="0"/>
            </a:endParaRPr>
          </a:p>
          <a:p>
            <a:pPr marL="0" indent="0">
              <a:lnSpc>
                <a:spcPct val="110000"/>
              </a:lnSpc>
              <a:buNone/>
            </a:pPr>
            <a:r>
              <a:rPr lang="en-US" b="1" dirty="0" smtClean="0">
                <a:latin typeface="Arial Narrow" pitchFamily="34" charset="0"/>
              </a:rPr>
              <a:t>Dustin Duhon</a:t>
            </a:r>
          </a:p>
          <a:p>
            <a:pPr marL="0" indent="0">
              <a:lnSpc>
                <a:spcPct val="110000"/>
              </a:lnSpc>
              <a:buNone/>
            </a:pPr>
            <a:r>
              <a:rPr lang="en-US" b="1" dirty="0" smtClean="0">
                <a:latin typeface="Arial Narrow" pitchFamily="34" charset="0"/>
              </a:rPr>
              <a:t>Environmental Chemical Specialist</a:t>
            </a:r>
          </a:p>
          <a:p>
            <a:pPr marL="0" indent="0">
              <a:lnSpc>
                <a:spcPct val="110000"/>
              </a:lnSpc>
              <a:buNone/>
            </a:pPr>
            <a:r>
              <a:rPr lang="en-US" b="1" dirty="0" smtClean="0">
                <a:latin typeface="Arial Narrow" pitchFamily="34" charset="0"/>
              </a:rPr>
              <a:t>225.219.3057</a:t>
            </a:r>
          </a:p>
          <a:p>
            <a:pPr marL="0" indent="0">
              <a:lnSpc>
                <a:spcPct val="110000"/>
              </a:lnSpc>
              <a:buNone/>
            </a:pPr>
            <a:r>
              <a:rPr lang="en-US" b="1" dirty="0" smtClean="0">
                <a:latin typeface="Arial Narrow" pitchFamily="34" charset="0"/>
                <a:hlinkClick r:id="rId3"/>
              </a:rPr>
              <a:t>Dustin.Duhon@la.gov</a:t>
            </a:r>
            <a:endParaRPr lang="en-US" b="1" dirty="0" smtClean="0">
              <a:latin typeface="Arial Narrow" pitchFamily="34" charset="0"/>
            </a:endParaRPr>
          </a:p>
          <a:p>
            <a:pPr marL="0" indent="0">
              <a:buNone/>
            </a:pPr>
            <a:endParaRPr lang="en-US" dirty="0" smtClean="0">
              <a:solidFill>
                <a:schemeClr val="accent4"/>
              </a:solidFill>
              <a:latin typeface="Arial Narrow" pitchFamily="34" charset="0"/>
            </a:endParaRPr>
          </a:p>
          <a:p>
            <a:endParaRPr lang="en-US" dirty="0" smtClean="0">
              <a:latin typeface="Arial Narrow" pitchFamily="34"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09800"/>
            <a:ext cx="8458200" cy="3581400"/>
          </a:xfrm>
          <a:prstGeom prst="rect">
            <a:avLst/>
          </a:prstGeom>
        </p:spPr>
        <p:txBody>
          <a:bodyPr>
            <a:normAutofit fontScale="97500"/>
          </a:bodyPr>
          <a:lstStyle/>
          <a:p>
            <a:pPr algn="ctr" fontAlgn="auto">
              <a:spcAft>
                <a:spcPts val="0"/>
              </a:spcAft>
              <a:defRPr/>
            </a:pPr>
            <a: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endParaRPr lang="en-US" sz="28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endParaRPr>
          </a:p>
          <a:p>
            <a:pPr algn="ctr" fontAlgn="auto">
              <a:spcAft>
                <a:spcPts val="0"/>
              </a:spcAft>
              <a:defRPr/>
            </a:pPr>
            <a:r>
              <a:rPr lang="en-US" sz="36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rPr>
              <a:t>Gary Aydell</a:t>
            </a:r>
          </a:p>
          <a:p>
            <a:pPr algn="ctr" fontAlgn="auto">
              <a:spcAft>
                <a:spcPts val="0"/>
              </a:spcAft>
              <a:defRPr/>
            </a:pPr>
            <a:r>
              <a:rPr lang="en-US" sz="2800" dirty="0" smtClean="0">
                <a:ln w="12700">
                  <a:solidFill>
                    <a:schemeClr val="tx2">
                      <a:satMod val="155000"/>
                    </a:schemeClr>
                  </a:solidFill>
                  <a:prstDash val="solid"/>
                </a:ln>
                <a:solidFill>
                  <a:srgbClr val="303E6A"/>
                </a:solidFill>
                <a:latin typeface="Arial Narrow" pitchFamily="34" charset="0"/>
              </a:rPr>
              <a:t>WATER PERMITS DIVISION</a:t>
            </a:r>
          </a:p>
          <a:p>
            <a:pPr algn="ctr" fontAlgn="auto">
              <a:spcAft>
                <a:spcPts val="0"/>
              </a:spcAft>
              <a:defRPr/>
            </a:pPr>
            <a:endParaRPr lang="en-US" sz="28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endParaRPr>
          </a:p>
          <a:p>
            <a:pPr algn="ctr" fontAlgn="auto">
              <a:spcAft>
                <a:spcPts val="0"/>
              </a:spcAft>
              <a:defRPr/>
            </a:pPr>
            <a:endParaRPr lang="en-US" sz="28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endParaRPr>
          </a:p>
          <a:p>
            <a:pPr algn="ctr">
              <a:defRPr/>
            </a:pPr>
            <a:r>
              <a:rPr lang="en-US" sz="2800" dirty="0" smtClean="0">
                <a:ln w="12700">
                  <a:solidFill>
                    <a:schemeClr val="tx2">
                      <a:satMod val="155000"/>
                    </a:schemeClr>
                  </a:solidFill>
                  <a:prstDash val="solid"/>
                </a:ln>
                <a:solidFill>
                  <a:srgbClr val="303E6A"/>
                </a:solidFill>
                <a:latin typeface="Arial Narrow" pitchFamily="34" charset="0"/>
              </a:rPr>
              <a:t>Louisiana Department of Environmental Quality</a:t>
            </a:r>
          </a:p>
          <a:p>
            <a:pPr algn="ctr" fontAlgn="auto">
              <a:spcAft>
                <a:spcPts val="0"/>
              </a:spcAft>
              <a:defRPr/>
            </a:pPr>
            <a:endParaRPr lang="en-US" sz="2800" dirty="0" smtClean="0">
              <a:ln w="12700">
                <a:solidFill>
                  <a:schemeClr val="tx2">
                    <a:satMod val="155000"/>
                  </a:schemeClr>
                </a:solidFill>
                <a:prstDash val="solid"/>
              </a:ln>
              <a:solidFill>
                <a:srgbClr val="303E6A"/>
              </a:solidFill>
              <a:latin typeface="Arial Narrow" pitchFamily="34" charset="0"/>
            </a:endParaRPr>
          </a:p>
          <a:p>
            <a:pPr algn="ctr" fontAlgn="auto">
              <a:spcAft>
                <a:spcPts val="0"/>
              </a:spcAft>
              <a:defRPr/>
            </a:pPr>
            <a:endParaRPr lang="en-US" sz="2800" dirty="0" smtClean="0">
              <a:ln w="12700">
                <a:solidFill>
                  <a:schemeClr val="tx2">
                    <a:satMod val="155000"/>
                  </a:schemeClr>
                </a:solidFill>
                <a:prstDash val="solid"/>
              </a:ln>
              <a:solidFill>
                <a:srgbClr val="303E6A"/>
              </a:solidFill>
              <a:latin typeface="Arial Narrow" pitchFamily="34" charset="0"/>
            </a:endParaRPr>
          </a:p>
          <a:p>
            <a:pPr algn="ctr" fontAlgn="auto">
              <a:spcAft>
                <a:spcPts val="0"/>
              </a:spcAft>
              <a:defRPr/>
            </a:pPr>
            <a:endParaRPr lang="en-US" sz="2800" dirty="0">
              <a:ln w="12700">
                <a:solidFill>
                  <a:schemeClr val="tx2">
                    <a:satMod val="155000"/>
                  </a:schemeClr>
                </a:solidFill>
                <a:prstDash val="solid"/>
              </a:ln>
              <a:solidFill>
                <a:srgbClr val="303E6A"/>
              </a:solidFill>
              <a:latin typeface="Arial Narrow" pitchFamily="34" charset="0"/>
            </a:endParaRPr>
          </a:p>
        </p:txBody>
      </p:sp>
      <p:sp>
        <p:nvSpPr>
          <p:cNvPr id="4" name="Title 1"/>
          <p:cNvSpPr txBox="1">
            <a:spLocks/>
          </p:cNvSpPr>
          <p:nvPr/>
        </p:nvSpPr>
        <p:spPr>
          <a:xfrm>
            <a:off x="381000" y="685800"/>
            <a:ext cx="7696200" cy="2057400"/>
          </a:xfrm>
          <a:prstGeom prst="rect">
            <a:avLst/>
          </a:prstGeom>
          <a:ln>
            <a:noFill/>
          </a:ln>
        </p:spPr>
        <p:txBody>
          <a:bodyPr anchor="ctr">
            <a:normAutofit fontScale="25000" lnSpcReduction="20000"/>
          </a:bodyPr>
          <a:lstStyle/>
          <a:p>
            <a:pPr algn="ctr" fontAlgn="auto">
              <a:spcAft>
                <a:spcPts val="0"/>
              </a:spcAft>
              <a:defRPr/>
            </a:pPr>
            <a: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r>
              <a:rPr lang="en-US" sz="17600" b="1" dirty="0">
                <a:ln w="12700">
                  <a:solidFill>
                    <a:schemeClr val="accent3">
                      <a:lumMod val="50000"/>
                    </a:schemeClr>
                  </a:solidFill>
                  <a:prstDash val="solid"/>
                </a:ln>
                <a:solidFill>
                  <a:schemeClr val="accent3">
                    <a:lumMod val="50000"/>
                  </a:schemeClr>
                </a:solidFill>
                <a:effectLst>
                  <a:outerShdw blurRad="41275" dist="20320" dir="1800000" algn="tl" rotWithShape="0">
                    <a:srgbClr val="000000">
                      <a:alpha val="40000"/>
                    </a:srgbClr>
                  </a:outerShdw>
                </a:effectLst>
                <a:latin typeface="Arial Narrow" pitchFamily="34" charset="0"/>
                <a:ea typeface="+mj-ea"/>
                <a:cs typeface="+mj-cs"/>
              </a:rPr>
              <a:t> </a:t>
            </a:r>
            <a:r>
              <a:rPr lang="en-US" sz="17600" b="1" dirty="0" smtClean="0">
                <a:ln w="12700">
                  <a:solidFill>
                    <a:srgbClr val="336600"/>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Permits 101: </a:t>
            </a:r>
          </a:p>
          <a:p>
            <a:pPr algn="ctr" fontAlgn="auto">
              <a:spcAft>
                <a:spcPts val="0"/>
              </a:spcAft>
              <a:defRPr/>
            </a:pPr>
            <a:r>
              <a:rPr lang="en-US" sz="17600" b="1" dirty="0" smtClean="0">
                <a:ln w="12700">
                  <a:solidFill>
                    <a:srgbClr val="336600"/>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UNDERSTANDING THE BASICS</a:t>
            </a:r>
          </a:p>
          <a:p>
            <a:pPr algn="ctr" fontAlgn="auto">
              <a:spcAft>
                <a:spcPts val="0"/>
              </a:spcAft>
              <a:defRPr/>
            </a:pPr>
            <a:endParaRPr lang="en-US" sz="8900" b="1" dirty="0">
              <a:ln w="12700">
                <a:solidFill>
                  <a:srgbClr val="336600"/>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endParaRPr lang="en-US" sz="7500" b="1" dirty="0">
              <a:ln w="12700">
                <a:solidFill>
                  <a:schemeClr val="tx2">
                    <a:satMod val="155000"/>
                  </a:schemeClr>
                </a:solidFill>
                <a:prstDash val="solid"/>
              </a:ln>
              <a:solidFill>
                <a:schemeClr val="tx2"/>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r>
              <a:rPr lang="en-US" sz="2700" dirty="0">
                <a:latin typeface="Arial Narrow" pitchFamily="34" charset="0"/>
                <a:ea typeface="+mj-ea"/>
                <a:cs typeface="+mj-cs"/>
              </a:rPr>
              <a:t/>
            </a:r>
            <a:br>
              <a:rPr lang="en-US" sz="2700" dirty="0">
                <a:latin typeface="Arial Narrow" pitchFamily="34" charset="0"/>
                <a:ea typeface="+mj-ea"/>
                <a:cs typeface="+mj-cs"/>
              </a:rPr>
            </a:br>
            <a:endParaRPr lang="en-US" sz="27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1143000"/>
          </a:xfrm>
        </p:spPr>
        <p:txBody>
          <a:bodyPr>
            <a:noAutofit/>
          </a:bodyPr>
          <a:lstStyle/>
          <a:p>
            <a:pPr algn="l"/>
            <a:r>
              <a:rPr lang="en-US" sz="3600" b="1" dirty="0" smtClean="0">
                <a:latin typeface="Arial Black" pitchFamily="34" charset="0"/>
              </a:rPr>
              <a:t>Louisiana Department of </a:t>
            </a:r>
            <a:br>
              <a:rPr lang="en-US" sz="3600" b="1" dirty="0" smtClean="0">
                <a:latin typeface="Arial Black" pitchFamily="34" charset="0"/>
              </a:rPr>
            </a:br>
            <a:r>
              <a:rPr lang="en-US" sz="3600" b="1" dirty="0" smtClean="0">
                <a:latin typeface="Arial Black" pitchFamily="34" charset="0"/>
              </a:rPr>
              <a:t>Environmental Quality</a:t>
            </a:r>
            <a:endParaRPr lang="en-US" sz="3600" b="1" dirty="0">
              <a:latin typeface="Arial Black" pitchFamily="34" charset="0"/>
            </a:endParaRPr>
          </a:p>
        </p:txBody>
      </p:sp>
      <p:sp>
        <p:nvSpPr>
          <p:cNvPr id="3" name="Content Placeholder 2"/>
          <p:cNvSpPr>
            <a:spLocks noGrp="1"/>
          </p:cNvSpPr>
          <p:nvPr>
            <p:ph idx="1"/>
          </p:nvPr>
        </p:nvSpPr>
        <p:spPr>
          <a:xfrm>
            <a:off x="1066800" y="1905000"/>
            <a:ext cx="6858000" cy="3840163"/>
          </a:xfrm>
        </p:spPr>
        <p:txBody>
          <a:bodyPr>
            <a:normAutofit fontScale="92500"/>
          </a:bodyPr>
          <a:lstStyle/>
          <a:p>
            <a:pPr marL="0" indent="0">
              <a:buNone/>
            </a:pPr>
            <a:r>
              <a:rPr lang="en-US" sz="2800" b="1" dirty="0" smtClean="0">
                <a:latin typeface="Arial Narrow" pitchFamily="34" charset="0"/>
              </a:rPr>
              <a:t>Mission Statement</a:t>
            </a:r>
          </a:p>
          <a:p>
            <a:pPr>
              <a:buNone/>
            </a:pPr>
            <a:r>
              <a:rPr lang="en-US" b="1" dirty="0" smtClean="0">
                <a:latin typeface="Arial Narrow" pitchFamily="34" charset="0"/>
              </a:rPr>
              <a:t>	</a:t>
            </a:r>
            <a:r>
              <a:rPr lang="en-US" sz="2400" dirty="0" smtClean="0">
                <a:latin typeface="Arial Narrow" pitchFamily="34" charset="0"/>
              </a:rPr>
              <a:t>The Department's mission is to provide service to the people of Louisiana through comprehensive environmental protection in order to promote and protect health, safety and welfare while considering sound policies regarding employment and economic development.</a:t>
            </a:r>
          </a:p>
          <a:p>
            <a:pPr marL="0" indent="0" defTabSz="119063">
              <a:buNone/>
              <a:tabLst>
                <a:tab pos="457200" algn="l"/>
              </a:tabLst>
            </a:pPr>
            <a:endParaRPr lang="en-US" sz="2800" b="1" dirty="0" smtClean="0">
              <a:latin typeface="Arial Narrow" pitchFamily="34" charset="0"/>
            </a:endParaRPr>
          </a:p>
          <a:p>
            <a:pPr marL="0" indent="0" defTabSz="119063">
              <a:buNone/>
              <a:tabLst>
                <a:tab pos="457200" algn="l"/>
              </a:tabLst>
            </a:pPr>
            <a:r>
              <a:rPr lang="en-US" sz="2800" b="1" dirty="0" smtClean="0">
                <a:latin typeface="Arial Narrow" pitchFamily="34" charset="0"/>
              </a:rPr>
              <a:t>Vision</a:t>
            </a:r>
            <a:r>
              <a:rPr lang="en-US" sz="2400" b="1" dirty="0" smtClean="0">
                <a:latin typeface="Arial Narrow" pitchFamily="34" charset="0"/>
              </a:rPr>
              <a:t/>
            </a:r>
            <a:br>
              <a:rPr lang="en-US" sz="2400" b="1" dirty="0" smtClean="0">
                <a:latin typeface="Arial Narrow" pitchFamily="34" charset="0"/>
              </a:rPr>
            </a:br>
            <a:r>
              <a:rPr lang="en-US" sz="2400" b="1" dirty="0" smtClean="0">
                <a:latin typeface="Arial Narrow" pitchFamily="34" charset="0"/>
              </a:rPr>
              <a:t>		</a:t>
            </a:r>
            <a:r>
              <a:rPr lang="en-US" sz="2400" dirty="0" smtClean="0">
                <a:latin typeface="Arial Narrow" pitchFamily="34" charset="0"/>
              </a:rPr>
              <a:t>To be a respected steward of the State‘s environment</a:t>
            </a:r>
            <a:r>
              <a:rPr lang="en-US" sz="2400" b="1" dirty="0" smtClean="0">
                <a:latin typeface="Arial Narrow" pitchFamily="34" charset="0"/>
              </a:rPr>
              <a:t>.</a:t>
            </a:r>
          </a:p>
          <a:p>
            <a:pPr>
              <a:buNone/>
            </a:pPr>
            <a:endParaRPr lang="en-US" sz="2400" dirty="0">
              <a:solidFill>
                <a:schemeClr val="accent4"/>
              </a:solidFill>
              <a:latin typeface="Arial Narrow" pitchFamily="34"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5" name="Title 1"/>
          <p:cNvSpPr txBox="1">
            <a:spLocks/>
          </p:cNvSpPr>
          <p:nvPr/>
        </p:nvSpPr>
        <p:spPr>
          <a:xfrm>
            <a:off x="685800" y="2130425"/>
            <a:ext cx="7772400" cy="1470025"/>
          </a:xfrm>
          <a:prstGeom prst="rect">
            <a:avLst/>
          </a:prstGeom>
        </p:spPr>
        <p:txBody>
          <a:bodyPr anchor="ctr">
            <a:normAutofit/>
          </a:bodyPr>
          <a:lstStyle/>
          <a:p>
            <a:pPr algn="ctr" fontAlgn="auto">
              <a:spcAft>
                <a:spcPts val="0"/>
              </a:spcAft>
              <a:defRPr/>
            </a:pPr>
            <a:r>
              <a:rPr lang="en-US" sz="3600" b="1" dirty="0">
                <a:latin typeface="+mj-lt"/>
                <a:ea typeface="+mj-ea"/>
                <a:cs typeface="Arial" pitchFamily="34" charset="0"/>
              </a:rPr>
              <a:t>WATER </a:t>
            </a:r>
            <a:r>
              <a:rPr lang="en-US" sz="3600" b="1" dirty="0" smtClean="0">
                <a:latin typeface="+mj-lt"/>
                <a:ea typeface="+mj-ea"/>
                <a:cs typeface="Arial" pitchFamily="34" charset="0"/>
              </a:rPr>
              <a:t>PERMITTING </a:t>
            </a:r>
            <a:r>
              <a:rPr lang="en-US" sz="3600" b="1" dirty="0">
                <a:latin typeface="+mj-lt"/>
                <a:ea typeface="+mj-ea"/>
                <a:cs typeface="Arial" pitchFamily="34" charset="0"/>
              </a:rPr>
              <a:t>OVERVIEW</a:t>
            </a:r>
          </a:p>
        </p:txBody>
      </p:sp>
      <p:sp>
        <p:nvSpPr>
          <p:cNvPr id="2052" name="Subtitle 2"/>
          <p:cNvSpPr txBox="1">
            <a:spLocks/>
          </p:cNvSpPr>
          <p:nvPr/>
        </p:nvSpPr>
        <p:spPr bwMode="auto">
          <a:xfrm>
            <a:off x="1371600" y="3886200"/>
            <a:ext cx="6400800" cy="1752600"/>
          </a:xfrm>
          <a:prstGeom prst="rect">
            <a:avLst/>
          </a:prstGeom>
          <a:noFill/>
          <a:ln w="9525">
            <a:noFill/>
            <a:miter lim="800000"/>
            <a:headEnd/>
            <a:tailEnd/>
          </a:ln>
        </p:spPr>
        <p:txBody>
          <a:bodyPr/>
          <a:lstStyle/>
          <a:p>
            <a:pPr marL="342900" indent="-342900" algn="ctr">
              <a:spcBef>
                <a:spcPct val="20000"/>
              </a:spcBef>
            </a:pPr>
            <a:endParaRPr lang="en-US" sz="2800" b="1" dirty="0">
              <a:cs typeface="Arial"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p:cNvSpPr>
            <a:spLocks noGrp="1"/>
          </p:cNvSpPr>
          <p:nvPr>
            <p:ph type="title"/>
          </p:nvPr>
        </p:nvSpPr>
        <p:spPr/>
        <p:txBody>
          <a:bodyPr>
            <a:normAutofit/>
          </a:bodyPr>
          <a:lstStyle/>
          <a:p>
            <a:pPr eaLnBrk="1" hangingPunct="1"/>
            <a:r>
              <a:rPr lang="en-US" sz="3200" b="1" u="sng" dirty="0" smtClean="0">
                <a:cs typeface="Arial" charset="0"/>
              </a:rPr>
              <a:t>LPDES</a:t>
            </a:r>
            <a:r>
              <a:rPr lang="en-US" sz="3200" b="1" dirty="0" smtClean="0">
                <a:cs typeface="Arial" charset="0"/>
              </a:rPr>
              <a:t> PERMITS PROGRAM	</a:t>
            </a:r>
          </a:p>
        </p:txBody>
      </p:sp>
      <p:sp>
        <p:nvSpPr>
          <p:cNvPr id="3076" name="Content Placeholder 2"/>
          <p:cNvSpPr txBox="1">
            <a:spLocks/>
          </p:cNvSpPr>
          <p:nvPr/>
        </p:nvSpPr>
        <p:spPr bwMode="auto">
          <a:xfrm>
            <a:off x="457200" y="1600200"/>
            <a:ext cx="8229600" cy="4525963"/>
          </a:xfrm>
          <a:prstGeom prst="rect">
            <a:avLst/>
          </a:prstGeom>
          <a:noFill/>
          <a:ln w="9525">
            <a:noFill/>
            <a:miter lim="800000"/>
            <a:headEnd/>
            <a:tailEnd/>
          </a:ln>
        </p:spPr>
        <p:txBody>
          <a:bodyPr/>
          <a:lstStyle/>
          <a:p>
            <a:pPr marL="342900" indent="-342900">
              <a:spcBef>
                <a:spcPct val="20000"/>
              </a:spcBef>
              <a:buFont typeface="Arial" charset="0"/>
              <a:buNone/>
            </a:pPr>
            <a:r>
              <a:rPr lang="en-US" sz="2400" dirty="0">
                <a:cs typeface="Arial" charset="0"/>
              </a:rPr>
              <a:t>The state water discharge permit program is </a:t>
            </a:r>
            <a:r>
              <a:rPr lang="en-US" sz="2400" dirty="0" smtClean="0">
                <a:cs typeface="Arial" charset="0"/>
              </a:rPr>
              <a:t>called </a:t>
            </a:r>
            <a:r>
              <a:rPr lang="en-US" sz="2400" dirty="0">
                <a:cs typeface="Arial" charset="0"/>
              </a:rPr>
              <a:t>the </a:t>
            </a:r>
            <a:r>
              <a:rPr lang="en-US" sz="2400" b="1" u="sng" dirty="0">
                <a:cs typeface="Arial" charset="0"/>
              </a:rPr>
              <a:t>L</a:t>
            </a:r>
            <a:r>
              <a:rPr lang="en-US" sz="2400" b="1" dirty="0">
                <a:cs typeface="Arial" charset="0"/>
              </a:rPr>
              <a:t>ouisiana</a:t>
            </a:r>
            <a:r>
              <a:rPr lang="en-US" sz="2400" dirty="0">
                <a:cs typeface="Arial" charset="0"/>
              </a:rPr>
              <a:t> </a:t>
            </a:r>
            <a:r>
              <a:rPr lang="en-US" sz="2400" b="1" u="sng" dirty="0">
                <a:cs typeface="Arial" charset="0"/>
              </a:rPr>
              <a:t>P</a:t>
            </a:r>
            <a:r>
              <a:rPr lang="en-US" sz="2400" b="1" dirty="0">
                <a:cs typeface="Arial" charset="0"/>
              </a:rPr>
              <a:t>ollutant</a:t>
            </a:r>
            <a:r>
              <a:rPr lang="en-US" sz="2400" dirty="0">
                <a:cs typeface="Arial" charset="0"/>
              </a:rPr>
              <a:t> </a:t>
            </a:r>
            <a:r>
              <a:rPr lang="en-US" sz="2400" b="1" u="sng" dirty="0">
                <a:cs typeface="Arial" charset="0"/>
              </a:rPr>
              <a:t>D</a:t>
            </a:r>
            <a:r>
              <a:rPr lang="en-US" sz="2400" b="1" dirty="0">
                <a:cs typeface="Arial" charset="0"/>
              </a:rPr>
              <a:t>ischarge</a:t>
            </a:r>
            <a:r>
              <a:rPr lang="en-US" sz="2400" dirty="0">
                <a:cs typeface="Arial" charset="0"/>
              </a:rPr>
              <a:t> </a:t>
            </a:r>
            <a:r>
              <a:rPr lang="en-US" sz="2400" b="1" u="sng" dirty="0">
                <a:cs typeface="Arial" charset="0"/>
              </a:rPr>
              <a:t>E</a:t>
            </a:r>
            <a:r>
              <a:rPr lang="en-US" sz="2400" b="1" dirty="0">
                <a:cs typeface="Arial" charset="0"/>
              </a:rPr>
              <a:t>limination</a:t>
            </a:r>
            <a:r>
              <a:rPr lang="en-US" sz="2400" dirty="0">
                <a:cs typeface="Arial" charset="0"/>
              </a:rPr>
              <a:t> </a:t>
            </a:r>
            <a:r>
              <a:rPr lang="en-US" sz="2400" b="1" u="sng" dirty="0">
                <a:cs typeface="Arial" charset="0"/>
              </a:rPr>
              <a:t>S</a:t>
            </a:r>
            <a:r>
              <a:rPr lang="en-US" sz="2400" b="1" dirty="0">
                <a:cs typeface="Arial" charset="0"/>
              </a:rPr>
              <a:t>ystem</a:t>
            </a:r>
            <a:r>
              <a:rPr lang="en-US" sz="2400" dirty="0">
                <a:cs typeface="Arial" charset="0"/>
              </a:rPr>
              <a:t> (</a:t>
            </a:r>
            <a:r>
              <a:rPr lang="en-US" sz="2400" b="1" dirty="0">
                <a:cs typeface="Arial" charset="0"/>
              </a:rPr>
              <a:t>LPDES</a:t>
            </a:r>
            <a:r>
              <a:rPr lang="en-US" sz="2400" dirty="0">
                <a:cs typeface="Arial" charset="0"/>
              </a:rPr>
              <a:t>)</a:t>
            </a:r>
          </a:p>
          <a:p>
            <a:pPr marL="342900" indent="-342900">
              <a:spcBef>
                <a:spcPct val="20000"/>
              </a:spcBef>
              <a:buFont typeface="Arial" charset="0"/>
              <a:buNone/>
            </a:pPr>
            <a:endParaRPr lang="en-US" sz="2400" dirty="0">
              <a:cs typeface="Arial" charset="0"/>
            </a:endParaRPr>
          </a:p>
          <a:p>
            <a:pPr marL="342900" indent="-342900">
              <a:spcBef>
                <a:spcPct val="20000"/>
              </a:spcBef>
              <a:buFont typeface="Arial" charset="0"/>
              <a:buNone/>
            </a:pPr>
            <a:r>
              <a:rPr lang="en-US" sz="2400" dirty="0">
                <a:cs typeface="Arial" charset="0"/>
              </a:rPr>
              <a:t>LA has authority to implement the Federal (EPA) water permit program called the </a:t>
            </a:r>
            <a:r>
              <a:rPr lang="en-US" sz="2400" b="1" u="sng" dirty="0">
                <a:cs typeface="Arial" charset="0"/>
              </a:rPr>
              <a:t>N</a:t>
            </a:r>
            <a:r>
              <a:rPr lang="en-US" sz="2400" b="1" dirty="0">
                <a:cs typeface="Arial" charset="0"/>
              </a:rPr>
              <a:t>ational</a:t>
            </a:r>
            <a:r>
              <a:rPr lang="en-US" sz="2400" dirty="0">
                <a:cs typeface="Arial" charset="0"/>
              </a:rPr>
              <a:t> </a:t>
            </a:r>
            <a:r>
              <a:rPr lang="en-US" sz="2400" b="1" u="sng" dirty="0">
                <a:cs typeface="Arial" charset="0"/>
              </a:rPr>
              <a:t>P</a:t>
            </a:r>
            <a:r>
              <a:rPr lang="en-US" sz="2400" b="1" dirty="0">
                <a:cs typeface="Arial" charset="0"/>
              </a:rPr>
              <a:t>ollutant</a:t>
            </a:r>
            <a:r>
              <a:rPr lang="en-US" sz="2400" dirty="0">
                <a:cs typeface="Arial" charset="0"/>
              </a:rPr>
              <a:t> </a:t>
            </a:r>
            <a:r>
              <a:rPr lang="en-US" sz="2400" b="1" u="sng" dirty="0">
                <a:cs typeface="Arial" charset="0"/>
              </a:rPr>
              <a:t>D</a:t>
            </a:r>
            <a:r>
              <a:rPr lang="en-US" sz="2400" b="1" dirty="0">
                <a:cs typeface="Arial" charset="0"/>
              </a:rPr>
              <a:t>ischarge</a:t>
            </a:r>
            <a:r>
              <a:rPr lang="en-US" sz="2400" dirty="0">
                <a:cs typeface="Arial" charset="0"/>
              </a:rPr>
              <a:t> </a:t>
            </a:r>
            <a:r>
              <a:rPr lang="en-US" sz="2400" b="1" u="sng" dirty="0">
                <a:cs typeface="Arial" charset="0"/>
              </a:rPr>
              <a:t>E</a:t>
            </a:r>
            <a:r>
              <a:rPr lang="en-US" sz="2400" b="1" dirty="0">
                <a:cs typeface="Arial" charset="0"/>
              </a:rPr>
              <a:t>limination</a:t>
            </a:r>
            <a:r>
              <a:rPr lang="en-US" sz="2400" dirty="0">
                <a:cs typeface="Arial" charset="0"/>
              </a:rPr>
              <a:t> </a:t>
            </a:r>
            <a:r>
              <a:rPr lang="en-US" sz="2400" b="1" u="sng" dirty="0">
                <a:cs typeface="Arial" charset="0"/>
              </a:rPr>
              <a:t>S</a:t>
            </a:r>
            <a:r>
              <a:rPr lang="en-US" sz="2400" b="1" dirty="0">
                <a:cs typeface="Arial" charset="0"/>
              </a:rPr>
              <a:t>ystem</a:t>
            </a:r>
            <a:r>
              <a:rPr lang="en-US" sz="2400" dirty="0">
                <a:cs typeface="Arial" charset="0"/>
              </a:rPr>
              <a:t> (</a:t>
            </a:r>
            <a:r>
              <a:rPr lang="en-US" sz="2400" b="1" dirty="0">
                <a:cs typeface="Arial" charset="0"/>
              </a:rPr>
              <a:t>NPDES</a:t>
            </a:r>
            <a:r>
              <a:rPr lang="en-US" sz="2400" dirty="0">
                <a:cs typeface="Arial" charset="0"/>
              </a:rPr>
              <a:t>)</a:t>
            </a:r>
          </a:p>
          <a:p>
            <a:pPr marL="342900" indent="-342900">
              <a:spcBef>
                <a:spcPct val="20000"/>
              </a:spcBef>
              <a:buFont typeface="Arial" charset="0"/>
              <a:buNone/>
            </a:pPr>
            <a:endParaRPr lang="en-US" sz="2400" dirty="0">
              <a:cs typeface="Arial" charset="0"/>
            </a:endParaRPr>
          </a:p>
          <a:p>
            <a:pPr marL="342900" indent="-342900">
              <a:spcBef>
                <a:spcPct val="20000"/>
              </a:spcBef>
              <a:buFont typeface="Arial" charset="0"/>
              <a:buNone/>
            </a:pPr>
            <a:endParaRPr lang="en-US" sz="2400" dirty="0">
              <a:cs typeface="Arial" charset="0"/>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p:cNvSpPr>
            <a:spLocks noGrp="1"/>
          </p:cNvSpPr>
          <p:nvPr>
            <p:ph type="title"/>
          </p:nvPr>
        </p:nvSpPr>
        <p:spPr>
          <a:xfrm>
            <a:off x="0" y="304800"/>
            <a:ext cx="7848600" cy="1143000"/>
          </a:xfrm>
        </p:spPr>
        <p:txBody>
          <a:bodyPr>
            <a:normAutofit/>
          </a:bodyPr>
          <a:lstStyle/>
          <a:p>
            <a:pPr eaLnBrk="1" hangingPunct="1"/>
            <a:r>
              <a:rPr lang="en-US" sz="3200" b="1" dirty="0" smtClean="0">
                <a:cs typeface="Arial" charset="0"/>
              </a:rPr>
              <a:t>WHO NEEDS A WATER DISCHARGE PERMIT?</a:t>
            </a:r>
          </a:p>
        </p:txBody>
      </p:sp>
      <p:sp>
        <p:nvSpPr>
          <p:cNvPr id="4100" name="Content Placeholder 2"/>
          <p:cNvSpPr txBox="1">
            <a:spLocks/>
          </p:cNvSpPr>
          <p:nvPr/>
        </p:nvSpPr>
        <p:spPr bwMode="auto">
          <a:xfrm>
            <a:off x="457200" y="1600200"/>
            <a:ext cx="8229600" cy="4525963"/>
          </a:xfrm>
          <a:prstGeom prst="rect">
            <a:avLst/>
          </a:prstGeom>
          <a:noFill/>
          <a:ln w="9525">
            <a:noFill/>
            <a:miter lim="800000"/>
            <a:headEnd/>
            <a:tailEnd/>
          </a:ln>
        </p:spPr>
        <p:txBody>
          <a:bodyPr/>
          <a:lstStyle/>
          <a:p>
            <a:pPr marL="342900" indent="-342900">
              <a:spcBef>
                <a:spcPct val="20000"/>
              </a:spcBef>
              <a:buFont typeface="Arial" charset="0"/>
              <a:buChar char="•"/>
            </a:pPr>
            <a:r>
              <a:rPr lang="en-US" sz="2400" dirty="0">
                <a:cs typeface="Arial" charset="0"/>
              </a:rPr>
              <a:t>Any one who discharges </a:t>
            </a:r>
            <a:r>
              <a:rPr lang="en-US" sz="2400" b="1" dirty="0">
                <a:cs typeface="Arial" charset="0"/>
              </a:rPr>
              <a:t>pollutants</a:t>
            </a:r>
            <a:r>
              <a:rPr lang="en-US" sz="2400" dirty="0">
                <a:cs typeface="Arial" charset="0"/>
              </a:rPr>
              <a:t> from a </a:t>
            </a:r>
            <a:r>
              <a:rPr lang="en-US" sz="2400" b="1" dirty="0">
                <a:cs typeface="Arial" charset="0"/>
              </a:rPr>
              <a:t>point source </a:t>
            </a:r>
            <a:r>
              <a:rPr lang="en-US" sz="2400" dirty="0">
                <a:cs typeface="Arial" charset="0"/>
              </a:rPr>
              <a:t>to </a:t>
            </a:r>
            <a:r>
              <a:rPr lang="en-US" sz="2400" b="1" dirty="0">
                <a:cs typeface="Arial" charset="0"/>
              </a:rPr>
              <a:t>waters of the state</a:t>
            </a:r>
            <a:r>
              <a:rPr lang="en-US" sz="2400" dirty="0">
                <a:cs typeface="Arial" charset="0"/>
              </a:rPr>
              <a:t>.</a:t>
            </a:r>
          </a:p>
          <a:p>
            <a:pPr marL="342900" indent="-342900">
              <a:spcBef>
                <a:spcPct val="20000"/>
              </a:spcBef>
              <a:buFont typeface="Arial" charset="0"/>
              <a:buChar char="•"/>
            </a:pPr>
            <a:r>
              <a:rPr lang="en-US" sz="2400" dirty="0">
                <a:cs typeface="Arial" charset="0"/>
              </a:rPr>
              <a:t>Key definitions:</a:t>
            </a:r>
          </a:p>
          <a:p>
            <a:pPr marL="742950" lvl="1" indent="-285750">
              <a:spcBef>
                <a:spcPct val="20000"/>
              </a:spcBef>
              <a:buFont typeface="Courier New" pitchFamily="49" charset="0"/>
              <a:buChar char="o"/>
            </a:pPr>
            <a:r>
              <a:rPr lang="en-US" sz="2400" b="1" dirty="0">
                <a:cs typeface="Arial" charset="0"/>
              </a:rPr>
              <a:t>Pollutants</a:t>
            </a:r>
          </a:p>
          <a:p>
            <a:pPr marL="742950" lvl="1" indent="-285750">
              <a:spcBef>
                <a:spcPct val="20000"/>
              </a:spcBef>
              <a:buFont typeface="Courier New" pitchFamily="49" charset="0"/>
              <a:buChar char="o"/>
            </a:pPr>
            <a:r>
              <a:rPr lang="en-US" sz="2400" b="1" dirty="0">
                <a:cs typeface="Arial" charset="0"/>
              </a:rPr>
              <a:t>Point Source</a:t>
            </a:r>
          </a:p>
          <a:p>
            <a:pPr marL="742950" lvl="1" indent="-285750">
              <a:spcBef>
                <a:spcPct val="20000"/>
              </a:spcBef>
              <a:buFont typeface="Courier New" pitchFamily="49" charset="0"/>
              <a:buChar char="o"/>
            </a:pPr>
            <a:r>
              <a:rPr lang="en-US" sz="2400" b="1" dirty="0">
                <a:cs typeface="Arial" charset="0"/>
              </a:rPr>
              <a:t>Waters of the State</a:t>
            </a:r>
          </a:p>
          <a:p>
            <a:pPr marL="342900" indent="-342900">
              <a:spcBef>
                <a:spcPct val="20000"/>
              </a:spcBef>
              <a:buFont typeface="Arial" charset="0"/>
              <a:buChar char="•"/>
            </a:pPr>
            <a:endParaRPr lang="en-US" sz="2400" b="1" dirty="0">
              <a:cs typeface="Arial" charset="0"/>
            </a:endParaRPr>
          </a:p>
          <a:p>
            <a:pPr marL="342900" indent="-342900">
              <a:spcBef>
                <a:spcPct val="20000"/>
              </a:spcBef>
              <a:buFont typeface="Arial" charset="0"/>
              <a:buChar char="•"/>
            </a:pPr>
            <a:r>
              <a:rPr lang="en-US" sz="2400" dirty="0">
                <a:cs typeface="Arial" charset="0"/>
              </a:rPr>
              <a:t>Must have an effective water discharge permit at the time you start discharging.</a:t>
            </a:r>
          </a:p>
          <a:p>
            <a:pPr marL="342900" indent="-342900">
              <a:spcBef>
                <a:spcPct val="20000"/>
              </a:spcBef>
              <a:buFont typeface="Arial" charset="0"/>
              <a:buChar char="•"/>
            </a:pPr>
            <a:endParaRPr lang="en-US" sz="2000" dirty="0">
              <a:cs typeface="Arial"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p:txBody>
          <a:bodyPr>
            <a:normAutofit/>
          </a:bodyPr>
          <a:lstStyle/>
          <a:p>
            <a:pPr eaLnBrk="1" hangingPunct="1"/>
            <a:r>
              <a:rPr lang="en-US" sz="4000" b="1" dirty="0" smtClean="0">
                <a:cs typeface="Arial" charset="0"/>
              </a:rPr>
              <a:t>TYPES OF PERMITS</a:t>
            </a:r>
          </a:p>
        </p:txBody>
      </p:sp>
      <p:sp>
        <p:nvSpPr>
          <p:cNvPr id="4" name="Content Placeholder 2"/>
          <p:cNvSpPr txBox="1">
            <a:spLocks/>
          </p:cNvSpPr>
          <p:nvPr/>
        </p:nvSpPr>
        <p:spPr bwMode="auto">
          <a:xfrm>
            <a:off x="381000" y="1295400"/>
            <a:ext cx="8229600" cy="5334000"/>
          </a:xfrm>
          <a:prstGeom prst="rect">
            <a:avLst/>
          </a:prstGeom>
          <a:noFill/>
          <a:ln w="9525">
            <a:noFill/>
            <a:miter lim="800000"/>
            <a:headEnd/>
            <a:tailEnd/>
          </a:ln>
        </p:spPr>
        <p:txBody>
          <a:bodyPr>
            <a:normAutofit/>
          </a:bodyPr>
          <a:lstStyle/>
          <a:p>
            <a:pPr marL="457200" indent="-457200" fontAlgn="auto">
              <a:spcBef>
                <a:spcPct val="20000"/>
              </a:spcBef>
              <a:spcAft>
                <a:spcPts val="0"/>
              </a:spcAft>
              <a:buFont typeface="Arial" pitchFamily="34" charset="0"/>
              <a:buAutoNum type="arabicParenBoth"/>
              <a:defRPr/>
            </a:pPr>
            <a:r>
              <a:rPr lang="en-US" sz="2400" b="1" dirty="0">
                <a:latin typeface="Arial Narrow" pitchFamily="34" charset="0"/>
                <a:cs typeface="Arial" pitchFamily="34" charset="0"/>
              </a:rPr>
              <a:t>Individual Permits - </a:t>
            </a:r>
            <a:r>
              <a:rPr lang="en-US" sz="2400" dirty="0">
                <a:latin typeface="Arial Narrow" pitchFamily="34" charset="0"/>
                <a:cs typeface="Arial" pitchFamily="34" charset="0"/>
              </a:rPr>
              <a:t>Public notice for each permit</a:t>
            </a:r>
          </a:p>
          <a:p>
            <a:pPr marL="342900" indent="-342900" fontAlgn="auto">
              <a:spcBef>
                <a:spcPct val="20000"/>
              </a:spcBef>
              <a:spcAft>
                <a:spcPts val="0"/>
              </a:spcAft>
              <a:defRPr/>
            </a:pPr>
            <a:r>
              <a:rPr lang="en-US" sz="2400" dirty="0">
                <a:latin typeface="Arial Narrow" pitchFamily="34" charset="0"/>
                <a:cs typeface="Arial" pitchFamily="34" charset="0"/>
              </a:rPr>
              <a:t>Facility types (examples):</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Chemical plants</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Refineries</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Power plants</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Oil field service companies</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Solid waste landfills</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Sanitary waste water treatment plants with a capacity greater than 100,000 gallons per day</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Barge cleaning/ship building</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Seafood processing </a:t>
            </a:r>
          </a:p>
          <a:p>
            <a:pPr marL="742950" lvl="1" indent="-285750" fontAlgn="auto">
              <a:spcBef>
                <a:spcPct val="20000"/>
              </a:spcBef>
              <a:spcAft>
                <a:spcPts val="0"/>
              </a:spcAft>
              <a:buFont typeface="Courier New" pitchFamily="49" charset="0"/>
              <a:buChar char="o"/>
              <a:defRPr/>
            </a:pPr>
            <a:endParaRPr lang="en-US" sz="2000" dirty="0">
              <a:latin typeface="Arial" pitchFamily="34" charset="0"/>
              <a:cs typeface="Arial" pitchFamily="34" charset="0"/>
            </a:endParaRPr>
          </a:p>
          <a:p>
            <a:pPr marL="342900" indent="-342900" fontAlgn="auto">
              <a:spcBef>
                <a:spcPct val="20000"/>
              </a:spcBef>
              <a:spcAft>
                <a:spcPts val="0"/>
              </a:spcAft>
              <a:buFont typeface="Arial" pitchFamily="34" charset="0"/>
              <a:buChar char="•"/>
              <a:defRPr/>
            </a:pPr>
            <a:endParaRPr lang="en-US" sz="2400" dirty="0">
              <a:latin typeface="Arial" pitchFamily="34" charset="0"/>
              <a:cs typeface="Arial" pitchFamily="34" charset="0"/>
            </a:endParaRPr>
          </a:p>
          <a:p>
            <a:pPr marL="342900" indent="-342900" fontAlgn="auto">
              <a:spcBef>
                <a:spcPct val="20000"/>
              </a:spcBef>
              <a:spcAft>
                <a:spcPts val="0"/>
              </a:spcAft>
              <a:buFont typeface="Arial" pitchFamily="34" charset="0"/>
              <a:buNone/>
              <a:defRPr/>
            </a:pPr>
            <a:endParaRPr lang="en-US" sz="24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title"/>
          </p:nvPr>
        </p:nvSpPr>
        <p:spPr>
          <a:xfrm>
            <a:off x="0" y="0"/>
            <a:ext cx="7848600" cy="1143000"/>
          </a:xfrm>
        </p:spPr>
        <p:txBody>
          <a:bodyPr>
            <a:normAutofit/>
          </a:bodyPr>
          <a:lstStyle/>
          <a:p>
            <a:pPr eaLnBrk="1" hangingPunct="1"/>
            <a:r>
              <a:rPr lang="en-US" sz="3600" b="1" dirty="0" smtClean="0">
                <a:cs typeface="Arial" charset="0"/>
              </a:rPr>
              <a:t>TYPES OF PERMITS </a:t>
            </a:r>
            <a:r>
              <a:rPr lang="en-US" sz="3600" dirty="0" smtClean="0">
                <a:cs typeface="Arial" charset="0"/>
              </a:rPr>
              <a:t>(cont.)</a:t>
            </a:r>
            <a:endParaRPr lang="en-US" sz="3600" b="1" dirty="0" smtClean="0">
              <a:cs typeface="Arial" charset="0"/>
            </a:endParaRPr>
          </a:p>
        </p:txBody>
      </p:sp>
      <p:sp>
        <p:nvSpPr>
          <p:cNvPr id="4" name="Content Placeholder 2"/>
          <p:cNvSpPr txBox="1">
            <a:spLocks/>
          </p:cNvSpPr>
          <p:nvPr/>
        </p:nvSpPr>
        <p:spPr bwMode="auto">
          <a:xfrm>
            <a:off x="304800" y="1295400"/>
            <a:ext cx="8610600" cy="5181600"/>
          </a:xfrm>
          <a:prstGeom prst="rect">
            <a:avLst/>
          </a:prstGeom>
          <a:noFill/>
          <a:ln w="9525">
            <a:noFill/>
            <a:miter lim="800000"/>
            <a:headEnd/>
            <a:tailEnd/>
          </a:ln>
        </p:spPr>
        <p:txBody>
          <a:bodyPr>
            <a:normAutofit fontScale="25000" lnSpcReduction="20000"/>
          </a:bodyPr>
          <a:lstStyle/>
          <a:p>
            <a:pPr marL="342900" indent="-342900" fontAlgn="auto">
              <a:spcBef>
                <a:spcPct val="20000"/>
              </a:spcBef>
              <a:spcAft>
                <a:spcPts val="0"/>
              </a:spcAft>
              <a:buFont typeface="Arial" pitchFamily="34" charset="0"/>
              <a:buNone/>
              <a:defRPr/>
            </a:pPr>
            <a:r>
              <a:rPr lang="en-US" sz="9600" b="1" dirty="0">
                <a:latin typeface="Arial" pitchFamily="34" charset="0"/>
                <a:cs typeface="Arial" pitchFamily="34" charset="0"/>
              </a:rPr>
              <a:t>(2)	General Permits</a:t>
            </a:r>
          </a:p>
          <a:p>
            <a:pPr marL="342900" indent="-342900" fontAlgn="auto">
              <a:spcBef>
                <a:spcPct val="20000"/>
              </a:spcBef>
              <a:spcAft>
                <a:spcPts val="0"/>
              </a:spcAft>
              <a:buFont typeface="Arial" pitchFamily="34" charset="0"/>
              <a:buNone/>
              <a:defRPr/>
            </a:pPr>
            <a:endParaRPr lang="en-US" sz="3200" b="1" dirty="0">
              <a:latin typeface="Arial" pitchFamily="34" charset="0"/>
              <a:cs typeface="Arial" pitchFamily="34" charset="0"/>
            </a:endParaRPr>
          </a:p>
          <a:p>
            <a:pPr marL="342900" indent="-342900" fontAlgn="auto">
              <a:spcBef>
                <a:spcPct val="20000"/>
              </a:spcBef>
              <a:spcAft>
                <a:spcPts val="0"/>
              </a:spcAft>
              <a:buFont typeface="Arial" pitchFamily="34" charset="0"/>
              <a:buChar char="•"/>
              <a:defRPr/>
            </a:pPr>
            <a:r>
              <a:rPr lang="en-US" sz="9600" dirty="0">
                <a:latin typeface="Arial" pitchFamily="34" charset="0"/>
                <a:cs typeface="Arial" pitchFamily="34" charset="0"/>
              </a:rPr>
              <a:t>LDEQ issues ‘Master’ general permit and this ‘Master’ is public noticed.</a:t>
            </a:r>
          </a:p>
          <a:p>
            <a:pPr marL="342900" indent="-342900" fontAlgn="auto">
              <a:spcBef>
                <a:spcPct val="20000"/>
              </a:spcBef>
              <a:spcAft>
                <a:spcPts val="0"/>
              </a:spcAft>
              <a:buFont typeface="Arial" pitchFamily="34" charset="0"/>
              <a:buChar char="•"/>
              <a:defRPr/>
            </a:pPr>
            <a:r>
              <a:rPr lang="en-US" sz="9600" dirty="0">
                <a:latin typeface="Arial" pitchFamily="34" charset="0"/>
                <a:cs typeface="Arial" pitchFamily="34" charset="0"/>
              </a:rPr>
              <a:t>Normally, a separate public notice is not required when facilities are authorized to discharge under general permit.</a:t>
            </a:r>
          </a:p>
          <a:p>
            <a:pPr marL="342900" indent="-342900" fontAlgn="auto">
              <a:spcBef>
                <a:spcPct val="20000"/>
              </a:spcBef>
              <a:spcAft>
                <a:spcPts val="0"/>
              </a:spcAft>
              <a:buFont typeface="Arial" pitchFamily="34" charset="0"/>
              <a:buChar char="•"/>
              <a:defRPr/>
            </a:pPr>
            <a:r>
              <a:rPr lang="en-US" sz="9600" dirty="0">
                <a:latin typeface="Arial" pitchFamily="34" charset="0"/>
                <a:cs typeface="Arial" pitchFamily="34" charset="0"/>
              </a:rPr>
              <a:t>Facility types (examples):</a:t>
            </a:r>
          </a:p>
          <a:p>
            <a:pPr marL="742950" lvl="1" indent="-285750" fontAlgn="auto">
              <a:spcBef>
                <a:spcPct val="20000"/>
              </a:spcBef>
              <a:spcAft>
                <a:spcPts val="0"/>
              </a:spcAft>
              <a:buFont typeface="Courier New" pitchFamily="49" charset="0"/>
              <a:buChar char="o"/>
              <a:defRPr/>
            </a:pPr>
            <a:r>
              <a:rPr lang="en-US" sz="9600" dirty="0">
                <a:latin typeface="Arial" pitchFamily="34" charset="0"/>
                <a:cs typeface="Arial" pitchFamily="34" charset="0"/>
              </a:rPr>
              <a:t>Small sanitary</a:t>
            </a:r>
          </a:p>
          <a:p>
            <a:pPr marL="742950" lvl="1" indent="-285750" fontAlgn="auto">
              <a:spcBef>
                <a:spcPct val="20000"/>
              </a:spcBef>
              <a:spcAft>
                <a:spcPts val="0"/>
              </a:spcAft>
              <a:buFont typeface="Courier New" pitchFamily="49" charset="0"/>
              <a:buChar char="o"/>
              <a:defRPr/>
            </a:pPr>
            <a:r>
              <a:rPr lang="en-US" sz="9600" dirty="0">
                <a:latin typeface="Arial" pitchFamily="34" charset="0"/>
                <a:cs typeface="Arial" pitchFamily="34" charset="0"/>
              </a:rPr>
              <a:t>Car washes</a:t>
            </a:r>
          </a:p>
          <a:p>
            <a:pPr marL="742950" lvl="1" indent="-285750" fontAlgn="auto">
              <a:spcBef>
                <a:spcPct val="20000"/>
              </a:spcBef>
              <a:spcAft>
                <a:spcPts val="0"/>
              </a:spcAft>
              <a:buFont typeface="Courier New" pitchFamily="49" charset="0"/>
              <a:buChar char="o"/>
              <a:defRPr/>
            </a:pPr>
            <a:r>
              <a:rPr lang="en-US" sz="9600" dirty="0">
                <a:latin typeface="Arial" pitchFamily="34" charset="0"/>
                <a:cs typeface="Arial" pitchFamily="34" charset="0"/>
              </a:rPr>
              <a:t>Hydrostatic testing</a:t>
            </a:r>
          </a:p>
          <a:p>
            <a:pPr marL="742950" lvl="1" indent="-285750" fontAlgn="auto">
              <a:spcBef>
                <a:spcPct val="20000"/>
              </a:spcBef>
              <a:spcAft>
                <a:spcPts val="0"/>
              </a:spcAft>
              <a:buFont typeface="Courier New" pitchFamily="49" charset="0"/>
              <a:buChar char="o"/>
              <a:defRPr/>
            </a:pPr>
            <a:r>
              <a:rPr lang="en-US" sz="9600" dirty="0">
                <a:latin typeface="Arial" pitchFamily="34" charset="0"/>
                <a:cs typeface="Arial" pitchFamily="34" charset="0"/>
              </a:rPr>
              <a:t>Potable water treatment plants</a:t>
            </a:r>
          </a:p>
          <a:p>
            <a:pPr marL="742950" lvl="1" indent="-285750" fontAlgn="auto">
              <a:spcBef>
                <a:spcPct val="20000"/>
              </a:spcBef>
              <a:spcAft>
                <a:spcPts val="0"/>
              </a:spcAft>
              <a:buFont typeface="Courier New" pitchFamily="49" charset="0"/>
              <a:buChar char="o"/>
              <a:defRPr/>
            </a:pPr>
            <a:r>
              <a:rPr lang="en-US" sz="9600" dirty="0">
                <a:latin typeface="Arial" pitchFamily="34" charset="0"/>
                <a:cs typeface="Arial" pitchFamily="34" charset="0"/>
              </a:rPr>
              <a:t>Storm water associated with construction and industrial activities</a:t>
            </a:r>
          </a:p>
          <a:p>
            <a:pPr marL="342900" indent="-342900" fontAlgn="auto">
              <a:spcBef>
                <a:spcPct val="20000"/>
              </a:spcBef>
              <a:spcAft>
                <a:spcPts val="0"/>
              </a:spcAft>
              <a:buFont typeface="Arial" pitchFamily="34" charset="0"/>
              <a:buNone/>
              <a:defRPr/>
            </a:pPr>
            <a:endParaRPr lang="en-US" sz="5100" b="1" dirty="0">
              <a:latin typeface="Arial" pitchFamily="34" charset="0"/>
              <a:cs typeface="Arial" pitchFamily="34" charset="0"/>
            </a:endParaRPr>
          </a:p>
          <a:p>
            <a:pPr marL="342900" indent="-342900" fontAlgn="auto">
              <a:spcBef>
                <a:spcPct val="20000"/>
              </a:spcBef>
              <a:spcAft>
                <a:spcPts val="0"/>
              </a:spcAft>
              <a:buFont typeface="Arial" pitchFamily="34" charset="0"/>
              <a:buNone/>
              <a:defRPr/>
            </a:pPr>
            <a:r>
              <a:rPr lang="en-US" sz="2400" b="1" dirty="0">
                <a:latin typeface="+mn-lt"/>
              </a:rPr>
              <a:t>	</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p:txBody>
          <a:bodyPr/>
          <a:lstStyle/>
          <a:p>
            <a:pPr eaLnBrk="1" hangingPunct="1"/>
            <a:r>
              <a:rPr lang="en-US" sz="3200" b="1" dirty="0" smtClean="0">
                <a:cs typeface="Arial" charset="0"/>
              </a:rPr>
              <a:t>ISSUANCE PROCESS for</a:t>
            </a:r>
            <a:br>
              <a:rPr lang="en-US" sz="3200" b="1" dirty="0" smtClean="0">
                <a:cs typeface="Arial" charset="0"/>
              </a:rPr>
            </a:br>
            <a:r>
              <a:rPr lang="en-US" sz="3200" b="1" dirty="0" smtClean="0">
                <a:cs typeface="Arial" charset="0"/>
              </a:rPr>
              <a:t> </a:t>
            </a:r>
            <a:r>
              <a:rPr lang="en-US" sz="3200" b="1" u="sng" dirty="0" smtClean="0">
                <a:cs typeface="Arial" charset="0"/>
              </a:rPr>
              <a:t>INDIVIDUAL PERMITS</a:t>
            </a:r>
          </a:p>
        </p:txBody>
      </p:sp>
      <p:sp>
        <p:nvSpPr>
          <p:cNvPr id="4" name="Content Placeholder 2"/>
          <p:cNvSpPr txBox="1">
            <a:spLocks/>
          </p:cNvSpPr>
          <p:nvPr/>
        </p:nvSpPr>
        <p:spPr bwMode="auto">
          <a:xfrm>
            <a:off x="457200" y="1447800"/>
            <a:ext cx="8229600" cy="4525963"/>
          </a:xfrm>
          <a:prstGeom prst="rect">
            <a:avLst/>
          </a:prstGeom>
          <a:noFill/>
          <a:ln w="9525">
            <a:noFill/>
            <a:miter lim="800000"/>
            <a:headEnd/>
            <a:tailEnd/>
          </a:ln>
        </p:spPr>
        <p:txBody>
          <a:bodyPr>
            <a:normAutofit/>
          </a:bodyPr>
          <a:lstStyle/>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Application – available electronically on LDEQ web page</a:t>
            </a:r>
          </a:p>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Application completeness determination</a:t>
            </a:r>
          </a:p>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Application assigned to permit writer (PW)</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PW may contact applicant to verify information in application</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PW may ask for additional information</a:t>
            </a:r>
          </a:p>
          <a:p>
            <a:pPr marL="742950" lvl="1" indent="-285750" fontAlgn="auto">
              <a:spcBef>
                <a:spcPct val="20000"/>
              </a:spcBef>
              <a:spcAft>
                <a:spcPts val="0"/>
              </a:spcAft>
              <a:buFont typeface="Courier New" pitchFamily="49" charset="0"/>
              <a:buChar char="o"/>
              <a:defRPr/>
            </a:pPr>
            <a:r>
              <a:rPr lang="en-US" sz="2000" dirty="0">
                <a:latin typeface="Arial Narrow" pitchFamily="34" charset="0"/>
                <a:cs typeface="Arial" pitchFamily="34" charset="0"/>
              </a:rPr>
              <a:t>PW may conduct site visit</a:t>
            </a:r>
          </a:p>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PW prepares Statement of Basis or Fact Sheet and Draft Permit</a:t>
            </a:r>
          </a:p>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Draft Permit public noticed – </a:t>
            </a:r>
            <a:r>
              <a:rPr lang="en-US" sz="2400" dirty="0" smtClean="0">
                <a:latin typeface="Arial Narrow" pitchFamily="34" charset="0"/>
                <a:cs typeface="Arial" pitchFamily="34" charset="0"/>
              </a:rPr>
              <a:t>30-day public </a:t>
            </a:r>
            <a:r>
              <a:rPr lang="en-US" sz="2400" dirty="0">
                <a:latin typeface="Arial Narrow" pitchFamily="34" charset="0"/>
                <a:cs typeface="Arial" pitchFamily="34" charset="0"/>
              </a:rPr>
              <a:t>comment period</a:t>
            </a:r>
          </a:p>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May have a public hearing – depending on comments</a:t>
            </a:r>
          </a:p>
          <a:p>
            <a:pPr marL="342900" indent="-342900" fontAlgn="auto">
              <a:spcBef>
                <a:spcPct val="20000"/>
              </a:spcBef>
              <a:spcAft>
                <a:spcPts val="0"/>
              </a:spcAft>
              <a:buFont typeface="Arial" pitchFamily="34" charset="0"/>
              <a:buChar char="•"/>
              <a:defRPr/>
            </a:pPr>
            <a:r>
              <a:rPr lang="en-US" sz="2400" dirty="0">
                <a:latin typeface="Arial Narrow" pitchFamily="34" charset="0"/>
                <a:cs typeface="Arial" pitchFamily="34" charset="0"/>
              </a:rPr>
              <a:t>Final Permit issued</a:t>
            </a:r>
          </a:p>
          <a:p>
            <a:pPr marL="742950" lvl="1" indent="-285750" fontAlgn="auto">
              <a:spcBef>
                <a:spcPct val="20000"/>
              </a:spcBef>
              <a:spcAft>
                <a:spcPts val="0"/>
              </a:spcAft>
              <a:buFont typeface="Courier New" pitchFamily="49" charset="0"/>
              <a:buChar char="o"/>
              <a:defRPr/>
            </a:pP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304800" y="381000"/>
            <a:ext cx="7848600" cy="707886"/>
          </a:xfrm>
          <a:prstGeom prst="rect">
            <a:avLst/>
          </a:prstGeom>
          <a:noFill/>
          <a:ln w="12700">
            <a:noFill/>
            <a:miter lim="800000"/>
            <a:headEnd/>
            <a:tailEnd/>
          </a:ln>
          <a:effectLst>
            <a:outerShdw dist="35921" dir="2700000" sy="50000" rotWithShape="0">
              <a:srgbClr val="875B0D"/>
            </a:outerShdw>
          </a:effectLst>
        </p:spPr>
        <p:txBody>
          <a:bodyPr>
            <a:spAutoFit/>
          </a:bodyPr>
          <a:lstStyle/>
          <a:p>
            <a:pPr algn="ctr" fontAlgn="auto">
              <a:spcBef>
                <a:spcPct val="50000"/>
              </a:spcBef>
              <a:spcAft>
                <a:spcPts val="0"/>
              </a:spcAft>
              <a:defRPr/>
            </a:pPr>
            <a:r>
              <a:rPr lang="en-US" sz="4000" dirty="0">
                <a:effectLst>
                  <a:outerShdw blurRad="38100" dist="38100" dir="2700000" algn="tl">
                    <a:srgbClr val="C0C0C0"/>
                  </a:outerShdw>
                </a:effectLst>
                <a:latin typeface="+mj-lt"/>
              </a:rPr>
              <a:t>The Application Process</a:t>
            </a:r>
          </a:p>
        </p:txBody>
      </p:sp>
      <p:sp>
        <p:nvSpPr>
          <p:cNvPr id="4" name="Text Box 3"/>
          <p:cNvSpPr txBox="1">
            <a:spLocks noChangeArrowheads="1"/>
          </p:cNvSpPr>
          <p:nvPr/>
        </p:nvSpPr>
        <p:spPr bwMode="auto">
          <a:xfrm>
            <a:off x="914400" y="1600200"/>
            <a:ext cx="7848600" cy="1006475"/>
          </a:xfrm>
          <a:prstGeom prst="rect">
            <a:avLst/>
          </a:prstGeom>
          <a:noFill/>
          <a:ln w="12700">
            <a:noFill/>
            <a:miter lim="800000"/>
            <a:headEnd/>
            <a:tailEnd/>
          </a:ln>
          <a:effectLst>
            <a:outerShdw dist="35921" dir="2700000" sy="50000" rotWithShape="0">
              <a:srgbClr val="875B0D"/>
            </a:outerShdw>
          </a:effectLst>
        </p:spPr>
        <p:txBody>
          <a:bodyPr>
            <a:spAutoFit/>
          </a:bodyPr>
          <a:lstStyle/>
          <a:p>
            <a:pPr fontAlgn="auto">
              <a:spcBef>
                <a:spcPct val="50000"/>
              </a:spcBef>
              <a:spcAft>
                <a:spcPts val="0"/>
              </a:spcAft>
              <a:defRPr/>
            </a:pPr>
            <a:r>
              <a:rPr lang="en-US" sz="2000" dirty="0">
                <a:latin typeface="+mn-lt"/>
              </a:rPr>
              <a:t>Applications for renewal of existing NPDES/LPDES permits must be submitted anytime between 180  and 0 days prior to the expiration date in order to be administratively continued.  </a:t>
            </a:r>
          </a:p>
        </p:txBody>
      </p:sp>
      <p:sp>
        <p:nvSpPr>
          <p:cNvPr id="5" name="Text Box 4"/>
          <p:cNvSpPr txBox="1">
            <a:spLocks noChangeArrowheads="1"/>
          </p:cNvSpPr>
          <p:nvPr/>
        </p:nvSpPr>
        <p:spPr bwMode="auto">
          <a:xfrm>
            <a:off x="3124200" y="2667000"/>
            <a:ext cx="5638800" cy="3324225"/>
          </a:xfrm>
          <a:prstGeom prst="rect">
            <a:avLst/>
          </a:prstGeom>
          <a:noFill/>
          <a:ln w="12700">
            <a:noFill/>
            <a:miter lim="800000"/>
            <a:headEnd/>
            <a:tailEnd/>
          </a:ln>
          <a:effectLst>
            <a:outerShdw dist="35921" dir="2700000" sy="50000" rotWithShape="0">
              <a:srgbClr val="875B0D"/>
            </a:outerShdw>
          </a:effectLst>
        </p:spPr>
        <p:txBody>
          <a:bodyPr>
            <a:spAutoFit/>
          </a:bodyPr>
          <a:lstStyle/>
          <a:p>
            <a:pPr fontAlgn="auto">
              <a:lnSpc>
                <a:spcPct val="60000"/>
              </a:lnSpc>
              <a:spcBef>
                <a:spcPct val="50000"/>
              </a:spcBef>
              <a:spcAft>
                <a:spcPts val="0"/>
              </a:spcAft>
              <a:defRPr/>
            </a:pPr>
            <a:r>
              <a:rPr lang="en-US" sz="2000" dirty="0">
                <a:latin typeface="+mn-lt"/>
              </a:rPr>
              <a:t>Where can I find permit applications?</a:t>
            </a:r>
          </a:p>
          <a:p>
            <a:pPr fontAlgn="auto">
              <a:lnSpc>
                <a:spcPct val="60000"/>
              </a:lnSpc>
              <a:spcBef>
                <a:spcPct val="50000"/>
              </a:spcBef>
              <a:spcAft>
                <a:spcPts val="0"/>
              </a:spcAft>
              <a:defRPr/>
            </a:pPr>
            <a:r>
              <a:rPr lang="en-US" sz="2000" dirty="0">
                <a:latin typeface="+mn-lt"/>
              </a:rPr>
              <a:t>www.deq.louisiana.gov   </a:t>
            </a:r>
          </a:p>
          <a:p>
            <a:pPr fontAlgn="auto">
              <a:lnSpc>
                <a:spcPct val="110000"/>
              </a:lnSpc>
              <a:spcBef>
                <a:spcPct val="50000"/>
              </a:spcBef>
              <a:spcAft>
                <a:spcPts val="0"/>
              </a:spcAft>
              <a:defRPr/>
            </a:pPr>
            <a:endParaRPr lang="en-US" sz="2000" dirty="0">
              <a:latin typeface="+mn-lt"/>
            </a:endParaRPr>
          </a:p>
          <a:p>
            <a:pPr fontAlgn="auto">
              <a:lnSpc>
                <a:spcPct val="110000"/>
              </a:lnSpc>
              <a:spcBef>
                <a:spcPct val="50000"/>
              </a:spcBef>
              <a:spcAft>
                <a:spcPts val="0"/>
              </a:spcAft>
              <a:defRPr/>
            </a:pPr>
            <a:endParaRPr lang="en-US" sz="2000" dirty="0">
              <a:latin typeface="+mn-lt"/>
            </a:endParaRPr>
          </a:p>
          <a:p>
            <a:pPr fontAlgn="auto">
              <a:spcBef>
                <a:spcPct val="50000"/>
              </a:spcBef>
              <a:spcAft>
                <a:spcPts val="0"/>
              </a:spcAft>
              <a:defRPr/>
            </a:pPr>
            <a:endParaRPr lang="en-US" sz="2000" dirty="0">
              <a:latin typeface="+mn-lt"/>
            </a:endParaRPr>
          </a:p>
          <a:p>
            <a:pPr fontAlgn="auto">
              <a:lnSpc>
                <a:spcPct val="80000"/>
              </a:lnSpc>
              <a:spcBef>
                <a:spcPct val="50000"/>
              </a:spcBef>
              <a:spcAft>
                <a:spcPts val="0"/>
              </a:spcAft>
              <a:defRPr/>
            </a:pPr>
            <a:r>
              <a:rPr lang="en-US" sz="2000" dirty="0">
                <a:latin typeface="+mn-lt"/>
              </a:rPr>
              <a:t>Applications are available for download in </a:t>
            </a:r>
            <a:r>
              <a:rPr lang="en-US" sz="2000" i="1" dirty="0">
                <a:latin typeface="+mn-lt"/>
              </a:rPr>
              <a:t>Adobe Acrobat</a:t>
            </a:r>
            <a:r>
              <a:rPr lang="en-US" sz="2000" dirty="0">
                <a:latin typeface="+mn-lt"/>
              </a:rPr>
              <a:t> or </a:t>
            </a:r>
            <a:r>
              <a:rPr lang="en-US" sz="2000" i="1" dirty="0">
                <a:latin typeface="+mn-lt"/>
              </a:rPr>
              <a:t>Microsoft Word</a:t>
            </a:r>
          </a:p>
          <a:p>
            <a:pPr fontAlgn="auto">
              <a:lnSpc>
                <a:spcPct val="80000"/>
              </a:lnSpc>
              <a:spcBef>
                <a:spcPct val="50000"/>
              </a:spcBef>
              <a:spcAft>
                <a:spcPts val="0"/>
              </a:spcAft>
              <a:defRPr/>
            </a:pPr>
            <a:r>
              <a:rPr lang="en-US" sz="2000" dirty="0">
                <a:latin typeface="+mn-lt"/>
              </a:rPr>
              <a:t>To request an application by phone please call the Permits Division at (225) 219-3181</a:t>
            </a:r>
          </a:p>
        </p:txBody>
      </p:sp>
      <p:pic>
        <p:nvPicPr>
          <p:cNvPr id="8198" name="Picture 5"/>
          <p:cNvPicPr>
            <a:picLocks noChangeAspect="1" noChangeArrowheads="1"/>
          </p:cNvPicPr>
          <p:nvPr/>
        </p:nvPicPr>
        <p:blipFill>
          <a:blip r:embed="rId2"/>
          <a:srcRect/>
          <a:stretch>
            <a:fillRect/>
          </a:stretch>
        </p:blipFill>
        <p:spPr bwMode="auto">
          <a:xfrm>
            <a:off x="3505200" y="3352800"/>
            <a:ext cx="4724400" cy="1319213"/>
          </a:xfrm>
          <a:prstGeom prst="rect">
            <a:avLst/>
          </a:prstGeom>
          <a:noFill/>
          <a:ln w="3810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0" y="381000"/>
            <a:ext cx="9144000" cy="707886"/>
          </a:xfrm>
          <a:prstGeom prst="rect">
            <a:avLst/>
          </a:prstGeom>
          <a:noFill/>
          <a:ln w="12700">
            <a:noFill/>
            <a:miter lim="800000"/>
            <a:headEnd/>
            <a:tailEnd/>
          </a:ln>
          <a:effectLst>
            <a:outerShdw dist="35921" dir="2700000" sy="50000" rotWithShape="0">
              <a:srgbClr val="875B0D"/>
            </a:outerShdw>
          </a:effectLst>
        </p:spPr>
        <p:txBody>
          <a:bodyPr>
            <a:spAutoFit/>
          </a:bodyPr>
          <a:lstStyle/>
          <a:p>
            <a:pPr algn="ctr">
              <a:spcBef>
                <a:spcPct val="50000"/>
              </a:spcBef>
              <a:defRPr/>
            </a:pPr>
            <a:r>
              <a:rPr lang="en-US" sz="4000" b="1" dirty="0">
                <a:effectLst>
                  <a:outerShdw blurRad="38100" dist="38100" dir="2700000" algn="tl">
                    <a:srgbClr val="C0C0C0"/>
                  </a:outerShdw>
                </a:effectLst>
                <a:latin typeface="+mj-lt"/>
              </a:rPr>
              <a:t>Public Notices</a:t>
            </a:r>
          </a:p>
        </p:txBody>
      </p:sp>
      <p:sp>
        <p:nvSpPr>
          <p:cNvPr id="4" name="Text Box 3"/>
          <p:cNvSpPr txBox="1">
            <a:spLocks noChangeArrowheads="1"/>
          </p:cNvSpPr>
          <p:nvPr/>
        </p:nvSpPr>
        <p:spPr bwMode="auto">
          <a:xfrm>
            <a:off x="304800" y="1752600"/>
            <a:ext cx="8839200" cy="7016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a:t>During the public notice comment period, which lasts 30 days, the permittee and public are afforded the opportunity to comment on the draft permit.</a:t>
            </a:r>
          </a:p>
        </p:txBody>
      </p:sp>
      <p:sp>
        <p:nvSpPr>
          <p:cNvPr id="5" name="Text Box 4"/>
          <p:cNvSpPr txBox="1">
            <a:spLocks noChangeArrowheads="1"/>
          </p:cNvSpPr>
          <p:nvPr/>
        </p:nvSpPr>
        <p:spPr bwMode="auto">
          <a:xfrm>
            <a:off x="304800" y="2667000"/>
            <a:ext cx="8534400" cy="7016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a:t>All LDEQ, Permits Division, Public Notices can be found on our public web site at:</a:t>
            </a:r>
          </a:p>
        </p:txBody>
      </p:sp>
      <p:sp>
        <p:nvSpPr>
          <p:cNvPr id="6" name="Text Box 5"/>
          <p:cNvSpPr txBox="1">
            <a:spLocks noChangeArrowheads="1"/>
          </p:cNvSpPr>
          <p:nvPr/>
        </p:nvSpPr>
        <p:spPr bwMode="auto">
          <a:xfrm>
            <a:off x="3657600" y="3276600"/>
            <a:ext cx="5334000" cy="519113"/>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800" dirty="0">
                <a:solidFill>
                  <a:srgbClr val="003366"/>
                </a:solidFill>
                <a:hlinkClick r:id="rId2"/>
              </a:rPr>
              <a:t>http://www.deq.louisiana.gov</a:t>
            </a:r>
            <a:r>
              <a:rPr lang="en-US" sz="2800" dirty="0">
                <a:hlinkClick r:id="rId2"/>
              </a:rPr>
              <a:t>  </a:t>
            </a:r>
            <a:endParaRPr lang="en-US" sz="2800" dirty="0"/>
          </a:p>
        </p:txBody>
      </p:sp>
      <p:sp>
        <p:nvSpPr>
          <p:cNvPr id="7" name="Text Box 6"/>
          <p:cNvSpPr txBox="1">
            <a:spLocks noChangeArrowheads="1"/>
          </p:cNvSpPr>
          <p:nvPr/>
        </p:nvSpPr>
        <p:spPr bwMode="auto">
          <a:xfrm>
            <a:off x="3048000" y="4876800"/>
            <a:ext cx="5791200" cy="10064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a:t>If there is significant public response to the draft permit action, a public hearing or public meeting may be held. </a:t>
            </a:r>
          </a:p>
        </p:txBody>
      </p:sp>
      <p:pic>
        <p:nvPicPr>
          <p:cNvPr id="12296" name="Picture 7"/>
          <p:cNvPicPr>
            <a:picLocks noChangeAspect="1" noChangeArrowheads="1"/>
          </p:cNvPicPr>
          <p:nvPr/>
        </p:nvPicPr>
        <p:blipFill>
          <a:blip r:embed="rId3"/>
          <a:srcRect/>
          <a:stretch>
            <a:fillRect/>
          </a:stretch>
        </p:blipFill>
        <p:spPr bwMode="auto">
          <a:xfrm>
            <a:off x="3733800" y="3810000"/>
            <a:ext cx="2209800" cy="9048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14339" name="Title 1"/>
          <p:cNvSpPr>
            <a:spLocks noGrp="1"/>
          </p:cNvSpPr>
          <p:nvPr>
            <p:ph type="title"/>
          </p:nvPr>
        </p:nvSpPr>
        <p:spPr>
          <a:xfrm>
            <a:off x="0" y="228600"/>
            <a:ext cx="8686800" cy="1143000"/>
          </a:xfrm>
        </p:spPr>
        <p:txBody>
          <a:bodyPr>
            <a:noAutofit/>
          </a:bodyPr>
          <a:lstStyle/>
          <a:p>
            <a:pPr eaLnBrk="1" hangingPunct="1"/>
            <a:r>
              <a:rPr lang="en-US" sz="2400" b="1" dirty="0" smtClean="0">
                <a:cs typeface="Arial" charset="0"/>
              </a:rPr>
              <a:t>AUTHORIZATION PROCESS for </a:t>
            </a:r>
            <a:br>
              <a:rPr lang="en-US" sz="2400" b="1" dirty="0" smtClean="0">
                <a:cs typeface="Arial" charset="0"/>
              </a:rPr>
            </a:br>
            <a:r>
              <a:rPr lang="en-US" sz="2400" b="1" dirty="0" smtClean="0">
                <a:cs typeface="Arial" charset="0"/>
              </a:rPr>
              <a:t>COVERAGE </a:t>
            </a:r>
            <a:br>
              <a:rPr lang="en-US" sz="2400" b="1" dirty="0" smtClean="0">
                <a:cs typeface="Arial" charset="0"/>
              </a:rPr>
            </a:br>
            <a:r>
              <a:rPr lang="en-US" sz="2400" b="1" dirty="0" smtClean="0">
                <a:cs typeface="Arial" charset="0"/>
              </a:rPr>
              <a:t>UNDER A </a:t>
            </a:r>
            <a:r>
              <a:rPr lang="en-US" sz="2400" b="1" u="sng" dirty="0" smtClean="0">
                <a:cs typeface="Arial" charset="0"/>
              </a:rPr>
              <a:t>GENERAL PERMIT</a:t>
            </a:r>
          </a:p>
        </p:txBody>
      </p:sp>
      <p:sp>
        <p:nvSpPr>
          <p:cNvPr id="14340" name="Content Placeholder 2"/>
          <p:cNvSpPr txBox="1">
            <a:spLocks/>
          </p:cNvSpPr>
          <p:nvPr/>
        </p:nvSpPr>
        <p:spPr bwMode="auto">
          <a:xfrm>
            <a:off x="457200" y="1371600"/>
            <a:ext cx="8229600" cy="4525963"/>
          </a:xfrm>
          <a:prstGeom prst="rect">
            <a:avLst/>
          </a:prstGeom>
          <a:noFill/>
          <a:ln w="9525">
            <a:noFill/>
            <a:miter lim="800000"/>
            <a:headEnd/>
            <a:tailEnd/>
          </a:ln>
        </p:spPr>
        <p:txBody>
          <a:bodyPr/>
          <a:lstStyle/>
          <a:p>
            <a:pPr marL="342900" indent="-342900">
              <a:spcBef>
                <a:spcPct val="20000"/>
              </a:spcBef>
              <a:buFont typeface="Arial" charset="0"/>
              <a:buChar char="•"/>
            </a:pPr>
            <a:r>
              <a:rPr lang="en-US" sz="2400" dirty="0">
                <a:cs typeface="Arial" charset="0"/>
              </a:rPr>
              <a:t>LDEQ public notices and issues ‘Master’ general permit</a:t>
            </a:r>
          </a:p>
          <a:p>
            <a:pPr marL="342900" indent="-342900">
              <a:spcBef>
                <a:spcPct val="20000"/>
              </a:spcBef>
              <a:buFont typeface="Arial" charset="0"/>
              <a:buChar char="•"/>
            </a:pPr>
            <a:r>
              <a:rPr lang="en-US" sz="2400" dirty="0">
                <a:cs typeface="Arial" charset="0"/>
              </a:rPr>
              <a:t>EPA has 90 days to review/approve ‘master” general permits</a:t>
            </a:r>
          </a:p>
          <a:p>
            <a:pPr marL="342900" indent="-342900">
              <a:spcBef>
                <a:spcPct val="20000"/>
              </a:spcBef>
              <a:buFont typeface="Arial" charset="0"/>
              <a:buChar char="•"/>
            </a:pPr>
            <a:r>
              <a:rPr lang="en-US" sz="2400" dirty="0">
                <a:cs typeface="Arial" charset="0"/>
              </a:rPr>
              <a:t>Applicant submits Notice of Intent (NOI) – available electronically on LDEQ web page</a:t>
            </a:r>
          </a:p>
          <a:p>
            <a:pPr marL="342900" indent="-342900">
              <a:spcBef>
                <a:spcPct val="20000"/>
              </a:spcBef>
              <a:buFont typeface="Arial" charset="0"/>
              <a:buChar char="•"/>
            </a:pPr>
            <a:r>
              <a:rPr lang="en-US" sz="2400" dirty="0">
                <a:cs typeface="Arial" charset="0"/>
              </a:rPr>
              <a:t>Authorization may be </a:t>
            </a:r>
            <a:r>
              <a:rPr lang="en-US" sz="2400" u="sng" dirty="0">
                <a:cs typeface="Arial" charset="0"/>
              </a:rPr>
              <a:t>automatic</a:t>
            </a:r>
            <a:r>
              <a:rPr lang="en-US" sz="2400" dirty="0">
                <a:cs typeface="Arial" charset="0"/>
              </a:rPr>
              <a:t> or require </a:t>
            </a:r>
            <a:r>
              <a:rPr lang="en-US" sz="2400" u="sng" dirty="0">
                <a:cs typeface="Arial" charset="0"/>
              </a:rPr>
              <a:t>specific</a:t>
            </a:r>
            <a:r>
              <a:rPr lang="en-US" sz="2400" dirty="0">
                <a:cs typeface="Arial" charset="0"/>
              </a:rPr>
              <a:t> authorization by LDEQ</a:t>
            </a:r>
          </a:p>
          <a:p>
            <a:pPr marL="742950" lvl="1" indent="-285750">
              <a:spcBef>
                <a:spcPct val="20000"/>
              </a:spcBef>
              <a:buFont typeface="Courier New" pitchFamily="49" charset="0"/>
              <a:buChar char="o"/>
            </a:pPr>
            <a:r>
              <a:rPr lang="en-US" sz="2400" dirty="0">
                <a:cs typeface="Arial" charset="0"/>
              </a:rPr>
              <a:t>If </a:t>
            </a:r>
            <a:r>
              <a:rPr lang="en-US" sz="2400" u="sng" dirty="0">
                <a:cs typeface="Arial" charset="0"/>
              </a:rPr>
              <a:t>automatic</a:t>
            </a:r>
            <a:r>
              <a:rPr lang="en-US" sz="2400" dirty="0">
                <a:cs typeface="Arial" charset="0"/>
              </a:rPr>
              <a:t>, authorization is effective within 2 days of submittal of a </a:t>
            </a:r>
            <a:r>
              <a:rPr lang="en-US" sz="2400" b="1" dirty="0">
                <a:cs typeface="Arial" charset="0"/>
              </a:rPr>
              <a:t>complete</a:t>
            </a:r>
            <a:r>
              <a:rPr lang="en-US" sz="2400" dirty="0">
                <a:cs typeface="Arial" charset="0"/>
              </a:rPr>
              <a:t> NOI</a:t>
            </a:r>
          </a:p>
          <a:p>
            <a:pPr marL="742950" lvl="1" indent="-285750">
              <a:spcBef>
                <a:spcPct val="20000"/>
              </a:spcBef>
              <a:buFont typeface="Courier New" pitchFamily="49" charset="0"/>
              <a:buChar char="o"/>
            </a:pPr>
            <a:r>
              <a:rPr lang="en-US" sz="2400" u="sng" dirty="0">
                <a:cs typeface="Arial" charset="0"/>
              </a:rPr>
              <a:t>Specific</a:t>
            </a:r>
            <a:r>
              <a:rPr lang="en-US" sz="2400" dirty="0">
                <a:cs typeface="Arial" charset="0"/>
              </a:rPr>
              <a:t> authorization normally takes 2-4 weeks after submittal of a </a:t>
            </a:r>
            <a:r>
              <a:rPr lang="en-US" sz="2400" b="1" dirty="0">
                <a:cs typeface="Arial" charset="0"/>
              </a:rPr>
              <a:t>complete</a:t>
            </a:r>
            <a:r>
              <a:rPr lang="en-US" sz="2400" dirty="0">
                <a:cs typeface="Arial" charset="0"/>
              </a:rPr>
              <a:t> NOI</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15363" name="Title 1"/>
          <p:cNvSpPr>
            <a:spLocks noGrp="1"/>
          </p:cNvSpPr>
          <p:nvPr>
            <p:ph type="title"/>
          </p:nvPr>
        </p:nvSpPr>
        <p:spPr/>
        <p:txBody>
          <a:bodyPr/>
          <a:lstStyle/>
          <a:p>
            <a:pPr eaLnBrk="1" hangingPunct="1"/>
            <a:r>
              <a:rPr lang="en-US" sz="3200" b="1" dirty="0" smtClean="0">
                <a:cs typeface="Arial" charset="0"/>
              </a:rPr>
              <a:t>INFORMATION ABOUT </a:t>
            </a:r>
            <a:br>
              <a:rPr lang="en-US" sz="3200" b="1" dirty="0" smtClean="0">
                <a:cs typeface="Arial" charset="0"/>
              </a:rPr>
            </a:br>
            <a:r>
              <a:rPr lang="en-US" sz="3200" b="1" dirty="0" smtClean="0">
                <a:cs typeface="Arial" charset="0"/>
              </a:rPr>
              <a:t>THE PERMIT</a:t>
            </a:r>
          </a:p>
        </p:txBody>
      </p:sp>
      <p:sp>
        <p:nvSpPr>
          <p:cNvPr id="15364" name="Content Placeholder 2"/>
          <p:cNvSpPr txBox="1">
            <a:spLocks/>
          </p:cNvSpPr>
          <p:nvPr/>
        </p:nvSpPr>
        <p:spPr bwMode="auto">
          <a:xfrm>
            <a:off x="457200" y="1752600"/>
            <a:ext cx="8229600" cy="4525963"/>
          </a:xfrm>
          <a:prstGeom prst="rect">
            <a:avLst/>
          </a:prstGeom>
          <a:noFill/>
          <a:ln w="9525">
            <a:noFill/>
            <a:miter lim="800000"/>
            <a:headEnd/>
            <a:tailEnd/>
          </a:ln>
        </p:spPr>
        <p:txBody>
          <a:bodyPr/>
          <a:lstStyle/>
          <a:p>
            <a:pPr marL="342900" indent="-342900">
              <a:spcBef>
                <a:spcPct val="20000"/>
              </a:spcBef>
              <a:buFont typeface="Arial" charset="0"/>
              <a:buChar char="•"/>
            </a:pPr>
            <a:r>
              <a:rPr lang="en-US" sz="2400" dirty="0">
                <a:cs typeface="Arial" charset="0"/>
              </a:rPr>
              <a:t>Fees – annual and new permit (no new permit fee for general permit coverage)</a:t>
            </a:r>
          </a:p>
          <a:p>
            <a:pPr marL="342900" indent="-342900">
              <a:spcBef>
                <a:spcPct val="20000"/>
              </a:spcBef>
              <a:buFont typeface="Arial" charset="0"/>
              <a:buChar char="•"/>
            </a:pPr>
            <a:r>
              <a:rPr lang="en-US" sz="2400" dirty="0">
                <a:cs typeface="Arial" charset="0"/>
              </a:rPr>
              <a:t>Title page</a:t>
            </a:r>
          </a:p>
          <a:p>
            <a:pPr marL="342900" indent="-342900">
              <a:spcBef>
                <a:spcPct val="20000"/>
              </a:spcBef>
              <a:buFont typeface="Arial" charset="0"/>
              <a:buChar char="•"/>
            </a:pPr>
            <a:r>
              <a:rPr lang="en-US" sz="2400" dirty="0">
                <a:cs typeface="Arial" charset="0"/>
              </a:rPr>
              <a:t>Limits page</a:t>
            </a:r>
          </a:p>
          <a:p>
            <a:pPr marL="742950" lvl="1" indent="-285750">
              <a:spcBef>
                <a:spcPct val="20000"/>
              </a:spcBef>
              <a:buFont typeface="Courier New" pitchFamily="49" charset="0"/>
              <a:buChar char="o"/>
            </a:pPr>
            <a:r>
              <a:rPr lang="en-US" sz="2400" dirty="0">
                <a:cs typeface="Arial" charset="0"/>
              </a:rPr>
              <a:t>Outfall description</a:t>
            </a:r>
          </a:p>
          <a:p>
            <a:pPr marL="742950" lvl="1" indent="-285750">
              <a:spcBef>
                <a:spcPct val="20000"/>
              </a:spcBef>
              <a:buFont typeface="Courier New" pitchFamily="49" charset="0"/>
              <a:buChar char="o"/>
            </a:pPr>
            <a:r>
              <a:rPr lang="en-US" sz="2400" dirty="0">
                <a:cs typeface="Arial" charset="0"/>
              </a:rPr>
              <a:t>Parameters</a:t>
            </a:r>
          </a:p>
          <a:p>
            <a:pPr marL="742950" lvl="1" indent="-285750">
              <a:spcBef>
                <a:spcPct val="20000"/>
              </a:spcBef>
              <a:buFont typeface="Courier New" pitchFamily="49" charset="0"/>
              <a:buChar char="o"/>
            </a:pPr>
            <a:r>
              <a:rPr lang="en-US" sz="2400" dirty="0">
                <a:cs typeface="Arial" charset="0"/>
              </a:rPr>
              <a:t>Discharge limits</a:t>
            </a:r>
          </a:p>
          <a:p>
            <a:pPr marL="742950" lvl="1" indent="-285750">
              <a:spcBef>
                <a:spcPct val="20000"/>
              </a:spcBef>
              <a:buFont typeface="Courier New" pitchFamily="49" charset="0"/>
              <a:buChar char="o"/>
            </a:pPr>
            <a:r>
              <a:rPr lang="en-US" sz="2400" dirty="0">
                <a:cs typeface="Arial" charset="0"/>
              </a:rPr>
              <a:t>Monitoring frequency</a:t>
            </a:r>
          </a:p>
          <a:p>
            <a:pPr marL="742950" lvl="1" indent="-285750">
              <a:spcBef>
                <a:spcPct val="20000"/>
              </a:spcBef>
              <a:buFont typeface="Courier New" pitchFamily="49" charset="0"/>
              <a:buChar char="o"/>
            </a:pPr>
            <a:r>
              <a:rPr lang="en-US" sz="2400" dirty="0">
                <a:cs typeface="Arial" charset="0"/>
              </a:rPr>
              <a:t>Monitoring location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LDEQ’s Role and EPA</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latin typeface="Arial Narrow" pitchFamily="34" charset="0"/>
              </a:rPr>
              <a:t>EPA provides oversight of LDEQ’s air quality program.</a:t>
            </a:r>
          </a:p>
          <a:p>
            <a:pPr>
              <a:buNone/>
            </a:pPr>
            <a:endParaRPr lang="en-US" b="1" dirty="0" smtClean="0">
              <a:latin typeface="Arial Narrow" pitchFamily="34" charset="0"/>
            </a:endParaRPr>
          </a:p>
          <a:p>
            <a:pPr>
              <a:buNone/>
            </a:pPr>
            <a:r>
              <a:rPr lang="en-US" b="1" dirty="0" smtClean="0">
                <a:latin typeface="Arial Narrow" pitchFamily="34" charset="0"/>
              </a:rPr>
              <a:t>	LDEQ is federally authorized to administer the federal Part 70 (Title V) and New Source Review (NSR) programs. </a:t>
            </a:r>
          </a:p>
          <a:p>
            <a:pPr>
              <a:buNone/>
            </a:pPr>
            <a:endParaRPr lang="en-US" b="1" dirty="0" smtClean="0">
              <a:latin typeface="Arial Narrow" pitchFamily="34" charset="0"/>
            </a:endParaRPr>
          </a:p>
          <a:p>
            <a:pPr>
              <a:buNone/>
            </a:pPr>
            <a:r>
              <a:rPr lang="en-US" b="1" dirty="0" smtClean="0">
                <a:latin typeface="Arial Narrow" pitchFamily="34" charset="0"/>
              </a:rPr>
              <a:t>	</a:t>
            </a:r>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16387" name="Title 1"/>
          <p:cNvSpPr>
            <a:spLocks noGrp="1"/>
          </p:cNvSpPr>
          <p:nvPr>
            <p:ph type="title"/>
          </p:nvPr>
        </p:nvSpPr>
        <p:spPr/>
        <p:txBody>
          <a:bodyPr>
            <a:normAutofit/>
          </a:bodyPr>
          <a:lstStyle/>
          <a:p>
            <a:pPr eaLnBrk="1" hangingPunct="1"/>
            <a:r>
              <a:rPr lang="en-US" sz="4000" b="1" dirty="0" smtClean="0">
                <a:cs typeface="Arial" charset="0"/>
              </a:rPr>
              <a:t>PERMIT INFO (cont.)</a:t>
            </a:r>
          </a:p>
        </p:txBody>
      </p:sp>
      <p:sp>
        <p:nvSpPr>
          <p:cNvPr id="16388" name="Content Placeholder 2"/>
          <p:cNvSpPr txBox="1">
            <a:spLocks/>
          </p:cNvSpPr>
          <p:nvPr/>
        </p:nvSpPr>
        <p:spPr bwMode="auto">
          <a:xfrm>
            <a:off x="228600" y="1219200"/>
            <a:ext cx="8686800" cy="5334000"/>
          </a:xfrm>
          <a:prstGeom prst="rect">
            <a:avLst/>
          </a:prstGeom>
          <a:noFill/>
          <a:ln w="9525">
            <a:noFill/>
            <a:miter lim="800000"/>
            <a:headEnd/>
            <a:tailEnd/>
          </a:ln>
        </p:spPr>
        <p:txBody>
          <a:bodyPr/>
          <a:lstStyle/>
          <a:p>
            <a:pPr marL="342900" indent="-342900">
              <a:spcBef>
                <a:spcPct val="20000"/>
              </a:spcBef>
              <a:buFont typeface="Arial" charset="0"/>
              <a:buChar char="•"/>
            </a:pPr>
            <a:r>
              <a:rPr lang="en-US" sz="2200" b="1">
                <a:cs typeface="Arial" charset="0"/>
              </a:rPr>
              <a:t>Other conditions</a:t>
            </a:r>
          </a:p>
          <a:p>
            <a:pPr marL="742950" lvl="1" indent="-285750">
              <a:spcBef>
                <a:spcPct val="20000"/>
              </a:spcBef>
              <a:buFont typeface="Courier New" pitchFamily="49" charset="0"/>
              <a:buChar char="o"/>
            </a:pPr>
            <a:r>
              <a:rPr lang="en-US" sz="2200">
                <a:cs typeface="Arial" charset="0"/>
              </a:rPr>
              <a:t>Reopener language</a:t>
            </a:r>
          </a:p>
          <a:p>
            <a:pPr marL="742950" lvl="1" indent="-285750">
              <a:spcBef>
                <a:spcPct val="20000"/>
              </a:spcBef>
              <a:buFont typeface="Courier New" pitchFamily="49" charset="0"/>
              <a:buChar char="o"/>
            </a:pPr>
            <a:r>
              <a:rPr lang="en-US" sz="2200">
                <a:cs typeface="Arial" charset="0"/>
              </a:rPr>
              <a:t>Requirements to submit Discharge Monitoring Reports (DMRs)</a:t>
            </a:r>
          </a:p>
          <a:p>
            <a:pPr marL="742950" lvl="1" indent="-285750">
              <a:spcBef>
                <a:spcPct val="20000"/>
              </a:spcBef>
              <a:buFont typeface="Courier New" pitchFamily="49" charset="0"/>
              <a:buChar char="o"/>
            </a:pPr>
            <a:r>
              <a:rPr lang="en-US" sz="2200">
                <a:cs typeface="Arial" charset="0"/>
              </a:rPr>
              <a:t>Storm water pollution prevention requirements</a:t>
            </a:r>
          </a:p>
          <a:p>
            <a:pPr marL="342900" indent="-342900">
              <a:spcBef>
                <a:spcPct val="20000"/>
              </a:spcBef>
              <a:buFont typeface="Arial" charset="0"/>
              <a:buChar char="•"/>
            </a:pPr>
            <a:r>
              <a:rPr lang="en-US" sz="2200" b="1">
                <a:cs typeface="Arial" charset="0"/>
              </a:rPr>
              <a:t>Standard conditions </a:t>
            </a:r>
            <a:r>
              <a:rPr lang="en-US" sz="2200">
                <a:cs typeface="Arial" charset="0"/>
              </a:rPr>
              <a:t>– some basic regulatory requirements</a:t>
            </a:r>
          </a:p>
          <a:p>
            <a:pPr marL="742950" lvl="1" indent="-285750">
              <a:spcBef>
                <a:spcPct val="20000"/>
              </a:spcBef>
              <a:buFont typeface="Courier New" pitchFamily="49" charset="0"/>
              <a:buChar char="o"/>
            </a:pPr>
            <a:r>
              <a:rPr lang="en-US" sz="2200">
                <a:cs typeface="Arial" charset="0"/>
              </a:rPr>
              <a:t>Duty to re-apply – 180 days before expiration date (5 yr permit)</a:t>
            </a:r>
          </a:p>
          <a:p>
            <a:pPr marL="742950" lvl="1" indent="-285750">
              <a:spcBef>
                <a:spcPct val="20000"/>
              </a:spcBef>
              <a:buFont typeface="Courier New" pitchFamily="49" charset="0"/>
              <a:buChar char="o"/>
            </a:pPr>
            <a:r>
              <a:rPr lang="en-US" sz="2200">
                <a:cs typeface="Arial" charset="0"/>
              </a:rPr>
              <a:t>Inspections by LDEQ – right of entry</a:t>
            </a:r>
          </a:p>
          <a:p>
            <a:pPr marL="742950" lvl="1" indent="-285750">
              <a:spcBef>
                <a:spcPct val="20000"/>
              </a:spcBef>
              <a:buFont typeface="Courier New" pitchFamily="49" charset="0"/>
              <a:buChar char="o"/>
            </a:pPr>
            <a:r>
              <a:rPr lang="en-US" sz="2200">
                <a:cs typeface="Arial" charset="0"/>
              </a:rPr>
              <a:t>Enforcement – penalties</a:t>
            </a:r>
          </a:p>
          <a:p>
            <a:pPr marL="742950" lvl="1" indent="-285750">
              <a:spcBef>
                <a:spcPct val="20000"/>
              </a:spcBef>
              <a:buFont typeface="Courier New" pitchFamily="49" charset="0"/>
              <a:buChar char="o"/>
            </a:pPr>
            <a:r>
              <a:rPr lang="en-US" sz="2200">
                <a:cs typeface="Arial" charset="0"/>
              </a:rPr>
              <a:t>Monitoring procedures – must use approved analytical methods</a:t>
            </a:r>
          </a:p>
          <a:p>
            <a:pPr marL="742950" lvl="1" indent="-285750">
              <a:spcBef>
                <a:spcPct val="20000"/>
              </a:spcBef>
              <a:buFont typeface="Courier New" pitchFamily="49" charset="0"/>
              <a:buChar char="o"/>
            </a:pPr>
            <a:endParaRPr lang="en-US" sz="2000">
              <a:cs typeface="Arial"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Text Box 2"/>
          <p:cNvSpPr txBox="1">
            <a:spLocks noChangeArrowheads="1"/>
          </p:cNvSpPr>
          <p:nvPr/>
        </p:nvSpPr>
        <p:spPr bwMode="auto">
          <a:xfrm>
            <a:off x="685800" y="228600"/>
            <a:ext cx="7696200" cy="1323439"/>
          </a:xfrm>
          <a:prstGeom prst="rect">
            <a:avLst/>
          </a:prstGeom>
          <a:noFill/>
          <a:ln w="12700">
            <a:noFill/>
            <a:miter lim="800000"/>
            <a:headEnd/>
            <a:tailEnd/>
          </a:ln>
          <a:effectLst>
            <a:outerShdw dist="35921" dir="2700000" sy="50000" rotWithShape="0">
              <a:srgbClr val="875B0D"/>
            </a:outerShdw>
          </a:effectLst>
        </p:spPr>
        <p:txBody>
          <a:bodyPr>
            <a:spAutoFit/>
          </a:bodyPr>
          <a:lstStyle/>
          <a:p>
            <a:pPr algn="ctr">
              <a:spcBef>
                <a:spcPct val="50000"/>
              </a:spcBef>
              <a:defRPr/>
            </a:pPr>
            <a:r>
              <a:rPr lang="en-US" sz="4000" b="1" dirty="0">
                <a:effectLst>
                  <a:outerShdw blurRad="38100" dist="38100" dir="2700000" algn="tl">
                    <a:srgbClr val="C0C0C0"/>
                  </a:outerShdw>
                </a:effectLst>
                <a:latin typeface="+mj-lt"/>
              </a:rPr>
              <a:t>Discharge Monitoring Reports</a:t>
            </a:r>
          </a:p>
        </p:txBody>
      </p:sp>
      <p:sp>
        <p:nvSpPr>
          <p:cNvPr id="4" name="Text Box 3"/>
          <p:cNvSpPr txBox="1">
            <a:spLocks noChangeArrowheads="1"/>
          </p:cNvSpPr>
          <p:nvPr/>
        </p:nvSpPr>
        <p:spPr bwMode="auto">
          <a:xfrm>
            <a:off x="304800" y="1676400"/>
            <a:ext cx="8229600" cy="7016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a:t>Blank DMR’s and Sample DMR’s for general LPDES permits can be found on our public web site at:  http://www.deq.louisiana.gov:</a:t>
            </a:r>
          </a:p>
        </p:txBody>
      </p:sp>
      <p:sp>
        <p:nvSpPr>
          <p:cNvPr id="5" name="Text Box 4"/>
          <p:cNvSpPr txBox="1">
            <a:spLocks noChangeArrowheads="1"/>
          </p:cNvSpPr>
          <p:nvPr/>
        </p:nvSpPr>
        <p:spPr bwMode="auto">
          <a:xfrm>
            <a:off x="5410200" y="2743200"/>
            <a:ext cx="2971800" cy="10064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Minor dischargers are </a:t>
            </a:r>
            <a:r>
              <a:rPr lang="en-US" sz="2000" dirty="0" smtClean="0"/>
              <a:t>required </a:t>
            </a:r>
            <a:r>
              <a:rPr lang="en-US" sz="2000" dirty="0"/>
              <a:t>to submit DMR’s quarterly.</a:t>
            </a:r>
          </a:p>
        </p:txBody>
      </p:sp>
      <p:sp>
        <p:nvSpPr>
          <p:cNvPr id="6" name="Text Box 5"/>
          <p:cNvSpPr txBox="1">
            <a:spLocks noChangeArrowheads="1"/>
          </p:cNvSpPr>
          <p:nvPr/>
        </p:nvSpPr>
        <p:spPr bwMode="auto">
          <a:xfrm>
            <a:off x="5486400" y="3962400"/>
            <a:ext cx="3048000" cy="13112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a:t>Major dischargers are required to submit DMR’s by the 15</a:t>
            </a:r>
            <a:r>
              <a:rPr lang="en-US" sz="2000" baseline="30000"/>
              <a:t>th</a:t>
            </a:r>
            <a:r>
              <a:rPr lang="en-US" sz="2000"/>
              <a:t> of the following month.</a:t>
            </a:r>
          </a:p>
        </p:txBody>
      </p:sp>
      <p:pic>
        <p:nvPicPr>
          <p:cNvPr id="17415" name="Picture 6"/>
          <p:cNvPicPr>
            <a:picLocks noChangeAspect="1" noChangeArrowheads="1"/>
          </p:cNvPicPr>
          <p:nvPr/>
        </p:nvPicPr>
        <p:blipFill>
          <a:blip r:embed="rId3"/>
          <a:srcRect/>
          <a:stretch>
            <a:fillRect/>
          </a:stretch>
        </p:blipFill>
        <p:spPr bwMode="auto">
          <a:xfrm>
            <a:off x="228600" y="2667000"/>
            <a:ext cx="4800600" cy="2873375"/>
          </a:xfrm>
          <a:prstGeom prst="rect">
            <a:avLst/>
          </a:prstGeom>
          <a:noFill/>
          <a:ln w="2857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18435" name="Title 1"/>
          <p:cNvSpPr>
            <a:spLocks noGrp="1"/>
          </p:cNvSpPr>
          <p:nvPr>
            <p:ph type="title"/>
          </p:nvPr>
        </p:nvSpPr>
        <p:spPr/>
        <p:txBody>
          <a:bodyPr/>
          <a:lstStyle/>
          <a:p>
            <a:pPr eaLnBrk="1" hangingPunct="1"/>
            <a:r>
              <a:rPr lang="en-US" sz="3200" b="1" dirty="0" smtClean="0">
                <a:cs typeface="Arial" charset="0"/>
              </a:rPr>
              <a:t>PERMIT INFO (cont.)</a:t>
            </a:r>
          </a:p>
        </p:txBody>
      </p:sp>
      <p:sp>
        <p:nvSpPr>
          <p:cNvPr id="18436" name="Content Placeholder 2"/>
          <p:cNvSpPr txBox="1">
            <a:spLocks/>
          </p:cNvSpPr>
          <p:nvPr/>
        </p:nvSpPr>
        <p:spPr bwMode="auto">
          <a:xfrm>
            <a:off x="457200" y="1600200"/>
            <a:ext cx="8229600" cy="4525963"/>
          </a:xfrm>
          <a:prstGeom prst="rect">
            <a:avLst/>
          </a:prstGeom>
          <a:noFill/>
          <a:ln w="9525">
            <a:noFill/>
            <a:miter lim="800000"/>
            <a:headEnd/>
            <a:tailEnd/>
          </a:ln>
        </p:spPr>
        <p:txBody>
          <a:bodyPr/>
          <a:lstStyle/>
          <a:p>
            <a:pPr marL="342900" indent="-342900">
              <a:spcBef>
                <a:spcPct val="20000"/>
              </a:spcBef>
              <a:buFont typeface="Arial" charset="0"/>
              <a:buChar char="•"/>
            </a:pPr>
            <a:r>
              <a:rPr lang="en-US" sz="2400" b="1" dirty="0">
                <a:cs typeface="Arial" charset="0"/>
              </a:rPr>
              <a:t>Standard conditions </a:t>
            </a:r>
            <a:r>
              <a:rPr lang="en-US" sz="2400" dirty="0">
                <a:cs typeface="Arial" charset="0"/>
              </a:rPr>
              <a:t>(</a:t>
            </a:r>
            <a:r>
              <a:rPr lang="en-US" sz="2400" dirty="0" smtClean="0">
                <a:cs typeface="Arial" charset="0"/>
              </a:rPr>
              <a:t>cont.)</a:t>
            </a:r>
            <a:endParaRPr lang="en-US" sz="2400" dirty="0">
              <a:cs typeface="Arial" charset="0"/>
            </a:endParaRPr>
          </a:p>
          <a:p>
            <a:pPr marL="742950" lvl="1" indent="-285750">
              <a:spcBef>
                <a:spcPct val="20000"/>
              </a:spcBef>
              <a:buFont typeface="Courier New" pitchFamily="49" charset="0"/>
              <a:buChar char="o"/>
            </a:pPr>
            <a:r>
              <a:rPr lang="en-US" sz="2400" dirty="0">
                <a:cs typeface="Arial" charset="0"/>
              </a:rPr>
              <a:t>Bypass and upset</a:t>
            </a:r>
          </a:p>
          <a:p>
            <a:pPr marL="742950" lvl="1" indent="-285750">
              <a:spcBef>
                <a:spcPct val="20000"/>
              </a:spcBef>
              <a:buFont typeface="Courier New" pitchFamily="49" charset="0"/>
              <a:buChar char="o"/>
            </a:pPr>
            <a:r>
              <a:rPr lang="en-US" sz="2400" dirty="0">
                <a:cs typeface="Arial" charset="0"/>
              </a:rPr>
              <a:t>Record keeping</a:t>
            </a:r>
          </a:p>
          <a:p>
            <a:pPr marL="742950" lvl="1" indent="-285750">
              <a:spcBef>
                <a:spcPct val="20000"/>
              </a:spcBef>
              <a:buFont typeface="Courier New" pitchFamily="49" charset="0"/>
              <a:buChar char="o"/>
            </a:pPr>
            <a:r>
              <a:rPr lang="en-US" sz="2400" dirty="0">
                <a:cs typeface="Arial" charset="0"/>
              </a:rPr>
              <a:t>Proper operation and maintenance</a:t>
            </a:r>
          </a:p>
          <a:p>
            <a:pPr marL="742950" lvl="1" indent="-285750">
              <a:spcBef>
                <a:spcPct val="20000"/>
              </a:spcBef>
              <a:buFont typeface="Courier New" pitchFamily="49" charset="0"/>
              <a:buChar char="o"/>
            </a:pPr>
            <a:r>
              <a:rPr lang="en-US" sz="2400" dirty="0">
                <a:cs typeface="Arial" charset="0"/>
              </a:rPr>
              <a:t>Reporting requirements</a:t>
            </a:r>
          </a:p>
          <a:p>
            <a:pPr marL="1143000" lvl="2" indent="-228600">
              <a:spcBef>
                <a:spcPct val="20000"/>
              </a:spcBef>
              <a:buFont typeface="Wingdings" pitchFamily="2" charset="2"/>
              <a:buChar char="§"/>
            </a:pPr>
            <a:r>
              <a:rPr lang="en-US" sz="2400" dirty="0">
                <a:cs typeface="Arial" charset="0"/>
              </a:rPr>
              <a:t>Changes</a:t>
            </a:r>
          </a:p>
          <a:p>
            <a:pPr marL="1143000" lvl="2" indent="-228600">
              <a:spcBef>
                <a:spcPct val="20000"/>
              </a:spcBef>
              <a:buFont typeface="Wingdings" pitchFamily="2" charset="2"/>
              <a:buChar char="§"/>
            </a:pPr>
            <a:r>
              <a:rPr lang="en-US" sz="2400" dirty="0">
                <a:cs typeface="Arial" charset="0"/>
              </a:rPr>
              <a:t>Non-compliance</a:t>
            </a:r>
          </a:p>
          <a:p>
            <a:pPr marL="1143000" lvl="2" indent="-228600">
              <a:spcBef>
                <a:spcPct val="20000"/>
              </a:spcBef>
              <a:buFont typeface="Wingdings" pitchFamily="2" charset="2"/>
              <a:buChar char="§"/>
            </a:pPr>
            <a:r>
              <a:rPr lang="en-US" sz="2400" dirty="0">
                <a:cs typeface="Arial" charset="0"/>
              </a:rPr>
              <a:t>Emergency situations</a:t>
            </a:r>
          </a:p>
          <a:p>
            <a:pPr marL="742950" lvl="1" indent="-285750">
              <a:spcBef>
                <a:spcPct val="20000"/>
              </a:spcBef>
              <a:buFont typeface="Courier New" pitchFamily="49" charset="0"/>
              <a:buChar char="o"/>
            </a:pPr>
            <a:r>
              <a:rPr lang="en-US" sz="2400" dirty="0">
                <a:cs typeface="Arial" charset="0"/>
              </a:rPr>
              <a:t>Signature requirements</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6" name="Title 1"/>
          <p:cNvSpPr txBox="1">
            <a:spLocks/>
          </p:cNvSpPr>
          <p:nvPr/>
        </p:nvSpPr>
        <p:spPr bwMode="auto">
          <a:xfrm>
            <a:off x="0" y="0"/>
            <a:ext cx="8229600" cy="1143000"/>
          </a:xfrm>
          <a:prstGeom prst="rect">
            <a:avLst/>
          </a:prstGeom>
          <a:noFill/>
          <a:ln w="9525">
            <a:noFill/>
            <a:miter lim="800000"/>
            <a:headEnd/>
            <a:tailEnd/>
          </a:ln>
        </p:spPr>
        <p:txBody>
          <a:bodyPr anchor="ctr"/>
          <a:lstStyle/>
          <a:p>
            <a:pPr algn="ctr">
              <a:defRPr/>
            </a:pPr>
            <a:r>
              <a:rPr lang="en-US" sz="4000" b="1" dirty="0">
                <a:latin typeface="+mj-lt"/>
                <a:ea typeface="+mj-ea"/>
                <a:cs typeface="Arial" charset="0"/>
              </a:rPr>
              <a:t>IMPAIRED WATER BODIES</a:t>
            </a:r>
          </a:p>
        </p:txBody>
      </p:sp>
      <p:sp>
        <p:nvSpPr>
          <p:cNvPr id="7" name="Content Placeholder 2"/>
          <p:cNvSpPr txBox="1">
            <a:spLocks/>
          </p:cNvSpPr>
          <p:nvPr/>
        </p:nvSpPr>
        <p:spPr bwMode="auto">
          <a:xfrm>
            <a:off x="457200" y="990600"/>
            <a:ext cx="8229600" cy="5257800"/>
          </a:xfrm>
          <a:prstGeom prst="rect">
            <a:avLst/>
          </a:prstGeom>
          <a:noFill/>
          <a:ln w="9525">
            <a:noFill/>
            <a:miter lim="800000"/>
            <a:headEnd/>
            <a:tailEnd/>
          </a:ln>
        </p:spPr>
        <p:txBody>
          <a:bodyPr>
            <a:normAutofit/>
          </a:bodyPr>
          <a:lstStyle/>
          <a:p>
            <a:pPr marL="342900" indent="-342900" fontAlgn="auto">
              <a:spcBef>
                <a:spcPct val="20000"/>
              </a:spcBef>
              <a:spcAft>
                <a:spcPts val="0"/>
              </a:spcAft>
              <a:buFont typeface="Arial" pitchFamily="34" charset="0"/>
              <a:buChar char="•"/>
              <a:defRPr/>
            </a:pPr>
            <a:r>
              <a:rPr lang="en-US" sz="2400" dirty="0">
                <a:cs typeface="Arial" pitchFamily="34" charset="0"/>
              </a:rPr>
              <a:t>Water bodies not in compliance with water quality standards</a:t>
            </a:r>
          </a:p>
          <a:p>
            <a:pPr marL="342900" indent="-342900" fontAlgn="auto">
              <a:spcBef>
                <a:spcPct val="20000"/>
              </a:spcBef>
              <a:spcAft>
                <a:spcPts val="0"/>
              </a:spcAft>
              <a:buFont typeface="Arial" pitchFamily="34" charset="0"/>
              <a:buChar char="•"/>
              <a:defRPr/>
            </a:pPr>
            <a:r>
              <a:rPr lang="en-US" sz="2400" dirty="0">
                <a:cs typeface="Arial" pitchFamily="34" charset="0"/>
              </a:rPr>
              <a:t>Related terms</a:t>
            </a:r>
          </a:p>
          <a:p>
            <a:pPr marL="742950" lvl="1" indent="-285750" fontAlgn="auto">
              <a:spcBef>
                <a:spcPct val="20000"/>
              </a:spcBef>
              <a:spcAft>
                <a:spcPts val="0"/>
              </a:spcAft>
              <a:buFont typeface="Courier New" pitchFamily="49" charset="0"/>
              <a:buChar char="o"/>
              <a:defRPr/>
            </a:pPr>
            <a:r>
              <a:rPr lang="en-US" sz="2400" dirty="0">
                <a:cs typeface="Arial" pitchFamily="34" charset="0"/>
              </a:rPr>
              <a:t>Total Maximum Daily Load (TMDL)</a:t>
            </a:r>
          </a:p>
          <a:p>
            <a:pPr marL="742950" lvl="1" indent="-285750" fontAlgn="auto">
              <a:spcBef>
                <a:spcPct val="20000"/>
              </a:spcBef>
              <a:spcAft>
                <a:spcPts val="0"/>
              </a:spcAft>
              <a:buFont typeface="Courier New" pitchFamily="49" charset="0"/>
              <a:buChar char="o"/>
              <a:defRPr/>
            </a:pPr>
            <a:r>
              <a:rPr lang="en-US" sz="2400" dirty="0">
                <a:cs typeface="Arial" pitchFamily="34" charset="0"/>
              </a:rPr>
              <a:t>303(d) List</a:t>
            </a:r>
          </a:p>
          <a:p>
            <a:pPr marL="342900" indent="-342900" fontAlgn="auto">
              <a:spcBef>
                <a:spcPct val="20000"/>
              </a:spcBef>
              <a:spcAft>
                <a:spcPts val="0"/>
              </a:spcAft>
              <a:buFont typeface="Arial" pitchFamily="34" charset="0"/>
              <a:buChar char="•"/>
              <a:defRPr/>
            </a:pPr>
            <a:r>
              <a:rPr lang="en-US" sz="2400" dirty="0">
                <a:cs typeface="Arial" pitchFamily="34" charset="0"/>
              </a:rPr>
              <a:t>May result in more stringent discharge limitations</a:t>
            </a:r>
          </a:p>
          <a:p>
            <a:pPr marL="342900" indent="-342900" fontAlgn="auto">
              <a:spcBef>
                <a:spcPct val="20000"/>
              </a:spcBef>
              <a:spcAft>
                <a:spcPts val="0"/>
              </a:spcAft>
              <a:buFont typeface="Arial" pitchFamily="34" charset="0"/>
              <a:buChar char="•"/>
              <a:defRPr/>
            </a:pPr>
            <a:r>
              <a:rPr lang="en-US" sz="2400" dirty="0">
                <a:cs typeface="Arial" pitchFamily="34" charset="0"/>
              </a:rPr>
              <a:t>Common problem – </a:t>
            </a:r>
            <a:r>
              <a:rPr lang="en-US" sz="2400" dirty="0" smtClean="0">
                <a:cs typeface="Arial" pitchFamily="34" charset="0"/>
              </a:rPr>
              <a:t>beware</a:t>
            </a:r>
            <a:r>
              <a:rPr lang="en-US" sz="2400" dirty="0">
                <a:cs typeface="Arial" pitchFamily="34" charset="0"/>
              </a:rPr>
              <a:t>!</a:t>
            </a:r>
          </a:p>
          <a:p>
            <a:pPr marL="742950" lvl="1" indent="-285750" fontAlgn="auto">
              <a:spcBef>
                <a:spcPct val="20000"/>
              </a:spcBef>
              <a:spcAft>
                <a:spcPts val="0"/>
              </a:spcAft>
              <a:buFont typeface="Courier New" pitchFamily="49" charset="0"/>
              <a:buChar char="o"/>
              <a:defRPr/>
            </a:pPr>
            <a:r>
              <a:rPr lang="en-US" sz="2400" dirty="0">
                <a:cs typeface="Arial" pitchFamily="34" charset="0"/>
              </a:rPr>
              <a:t>Authorization under the construction general permit</a:t>
            </a:r>
          </a:p>
          <a:p>
            <a:pPr marL="742950" lvl="1" indent="-285750" fontAlgn="auto">
              <a:spcBef>
                <a:spcPct val="20000"/>
              </a:spcBef>
              <a:spcAft>
                <a:spcPts val="0"/>
              </a:spcAft>
              <a:buFont typeface="Courier New" pitchFamily="49" charset="0"/>
              <a:buChar char="o"/>
              <a:defRPr/>
            </a:pPr>
            <a:r>
              <a:rPr lang="en-US" sz="2400" dirty="0">
                <a:cs typeface="Arial" pitchFamily="34" charset="0"/>
              </a:rPr>
              <a:t>Water quality problems related to issuance of a water discharge permit for the operation of the facility after construction. (i.e., construction of a subdivision and discharge from the sewer treatment plant for the subdivision)</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20483" name="Text Box 2"/>
          <p:cNvSpPr txBox="1">
            <a:spLocks noChangeArrowheads="1"/>
          </p:cNvSpPr>
          <p:nvPr/>
        </p:nvSpPr>
        <p:spPr bwMode="auto">
          <a:xfrm>
            <a:off x="304800" y="1676400"/>
            <a:ext cx="8458200" cy="641350"/>
          </a:xfrm>
          <a:prstGeom prst="rect">
            <a:avLst/>
          </a:prstGeom>
          <a:noFill/>
          <a:ln w="9525">
            <a:noFill/>
            <a:miter lim="800000"/>
            <a:headEnd/>
            <a:tailEnd/>
          </a:ln>
        </p:spPr>
        <p:txBody>
          <a:bodyPr>
            <a:spAutoFit/>
          </a:bodyPr>
          <a:lstStyle/>
          <a:p>
            <a:pPr algn="just">
              <a:lnSpc>
                <a:spcPct val="90000"/>
              </a:lnSpc>
              <a:spcBef>
                <a:spcPct val="50000"/>
              </a:spcBef>
              <a:buSzPct val="50000"/>
            </a:pPr>
            <a:r>
              <a:rPr lang="en-US" sz="2000"/>
              <a:t>Total amount of a pollutant that a waterbody can receive and still meet applicable water quality standards.</a:t>
            </a:r>
          </a:p>
        </p:txBody>
      </p:sp>
      <p:sp>
        <p:nvSpPr>
          <p:cNvPr id="4" name="Text Box 3"/>
          <p:cNvSpPr txBox="1">
            <a:spLocks noChangeArrowheads="1"/>
          </p:cNvSpPr>
          <p:nvPr/>
        </p:nvSpPr>
        <p:spPr bwMode="auto">
          <a:xfrm>
            <a:off x="304800" y="2514600"/>
            <a:ext cx="8534400" cy="915988"/>
          </a:xfrm>
          <a:prstGeom prst="rect">
            <a:avLst/>
          </a:prstGeom>
          <a:noFill/>
          <a:ln w="12700">
            <a:noFill/>
            <a:miter lim="800000"/>
            <a:headEnd/>
            <a:tailEnd/>
          </a:ln>
          <a:effectLst>
            <a:outerShdw dist="35921" dir="2700000" sy="50000" rotWithShape="0">
              <a:srgbClr val="875B0D"/>
            </a:outerShdw>
          </a:effectLst>
        </p:spPr>
        <p:txBody>
          <a:bodyPr>
            <a:spAutoFit/>
          </a:bodyPr>
          <a:lstStyle/>
          <a:p>
            <a:pPr>
              <a:lnSpc>
                <a:spcPct val="90000"/>
              </a:lnSpc>
              <a:spcBef>
                <a:spcPct val="50000"/>
              </a:spcBef>
              <a:defRPr/>
            </a:pPr>
            <a:r>
              <a:rPr lang="en-US" sz="2000"/>
              <a:t>Watershed studies are necessary to establish an acceptable pollutant load for an impaired waterbody with individual load allocations to dischargers.</a:t>
            </a:r>
          </a:p>
        </p:txBody>
      </p:sp>
      <p:sp>
        <p:nvSpPr>
          <p:cNvPr id="20485" name="WordArt 4"/>
          <p:cNvSpPr>
            <a:spLocks noChangeArrowheads="1" noChangeShapeType="1" noTextEdit="1"/>
          </p:cNvSpPr>
          <p:nvPr/>
        </p:nvSpPr>
        <p:spPr bwMode="auto">
          <a:xfrm>
            <a:off x="1219200" y="609600"/>
            <a:ext cx="5486400" cy="762000"/>
          </a:xfrm>
          <a:prstGeom prst="rect">
            <a:avLst/>
          </a:prstGeom>
        </p:spPr>
        <p:txBody>
          <a:bodyPr wrap="none" fromWordArt="1">
            <a:prstTxWarp prst="textSlantUp">
              <a:avLst>
                <a:gd name="adj" fmla="val 1389"/>
              </a:avLst>
            </a:prstTxWarp>
          </a:bodyPr>
          <a:lstStyle/>
          <a:p>
            <a:pPr algn="ctr"/>
            <a:r>
              <a:rPr lang="en-US" sz="3600" kern="10" dirty="0">
                <a:ln w="9525">
                  <a:solidFill>
                    <a:srgbClr val="000000"/>
                  </a:solidFill>
                  <a:round/>
                  <a:headEnd/>
                  <a:tailEnd/>
                </a:ln>
                <a:solidFill>
                  <a:srgbClr val="000000"/>
                </a:solidFill>
                <a:latin typeface="+mj-lt"/>
              </a:rPr>
              <a:t>What is a TMDL</a:t>
            </a:r>
          </a:p>
        </p:txBody>
      </p:sp>
      <p:pic>
        <p:nvPicPr>
          <p:cNvPr id="20486" name="Picture 5" descr="vermilion subsegment"/>
          <p:cNvPicPr>
            <a:picLocks noChangeAspect="1" noChangeArrowheads="1"/>
          </p:cNvPicPr>
          <p:nvPr/>
        </p:nvPicPr>
        <p:blipFill>
          <a:blip r:embed="rId3"/>
          <a:srcRect/>
          <a:stretch>
            <a:fillRect/>
          </a:stretch>
        </p:blipFill>
        <p:spPr bwMode="auto">
          <a:xfrm>
            <a:off x="4114800" y="3352800"/>
            <a:ext cx="3581400" cy="2728913"/>
          </a:xfrm>
          <a:prstGeom prst="rect">
            <a:avLst/>
          </a:prstGeom>
          <a:noFill/>
          <a:ln w="3810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Text Box 2"/>
          <p:cNvSpPr txBox="1">
            <a:spLocks noChangeArrowheads="1"/>
          </p:cNvSpPr>
          <p:nvPr/>
        </p:nvSpPr>
        <p:spPr bwMode="auto">
          <a:xfrm>
            <a:off x="381000" y="381000"/>
            <a:ext cx="7620000" cy="1200329"/>
          </a:xfrm>
          <a:prstGeom prst="rect">
            <a:avLst/>
          </a:prstGeom>
          <a:noFill/>
          <a:ln w="12700">
            <a:noFill/>
            <a:miter lim="800000"/>
            <a:headEnd/>
            <a:tailEnd/>
          </a:ln>
          <a:effectLst>
            <a:outerShdw dist="35921" dir="2700000" sy="50000" rotWithShape="0">
              <a:srgbClr val="875B0D"/>
            </a:outerShdw>
          </a:effectLst>
        </p:spPr>
        <p:txBody>
          <a:bodyPr>
            <a:spAutoFit/>
          </a:bodyPr>
          <a:lstStyle/>
          <a:p>
            <a:pPr algn="ctr">
              <a:lnSpc>
                <a:spcPct val="90000"/>
              </a:lnSpc>
              <a:spcBef>
                <a:spcPct val="50000"/>
              </a:spcBef>
              <a:defRPr/>
            </a:pPr>
            <a:r>
              <a:rPr lang="en-US" sz="4000" dirty="0">
                <a:effectLst>
                  <a:outerShdw blurRad="38100" dist="38100" dir="2700000" algn="tl">
                    <a:srgbClr val="C0C0C0"/>
                  </a:outerShdw>
                </a:effectLst>
                <a:latin typeface="+mj-lt"/>
              </a:rPr>
              <a:t>TMDL Definition &amp; Elements</a:t>
            </a:r>
          </a:p>
        </p:txBody>
      </p:sp>
      <p:pic>
        <p:nvPicPr>
          <p:cNvPr id="21508" name="Picture 3" descr="TMDLGraphic"/>
          <p:cNvPicPr>
            <a:picLocks noChangeAspect="1" noChangeArrowheads="1"/>
          </p:cNvPicPr>
          <p:nvPr/>
        </p:nvPicPr>
        <p:blipFill>
          <a:blip r:embed="rId3"/>
          <a:srcRect/>
          <a:stretch>
            <a:fillRect/>
          </a:stretch>
        </p:blipFill>
        <p:spPr bwMode="auto">
          <a:xfrm>
            <a:off x="4953000" y="3805238"/>
            <a:ext cx="2819400" cy="2595562"/>
          </a:xfrm>
          <a:prstGeom prst="rect">
            <a:avLst/>
          </a:prstGeom>
          <a:noFill/>
          <a:ln w="9525">
            <a:noFill/>
            <a:miter lim="800000"/>
            <a:headEnd/>
            <a:tailEnd/>
          </a:ln>
        </p:spPr>
      </p:pic>
      <p:sp>
        <p:nvSpPr>
          <p:cNvPr id="5" name="Text Box 4"/>
          <p:cNvSpPr txBox="1">
            <a:spLocks noChangeArrowheads="1"/>
          </p:cNvSpPr>
          <p:nvPr/>
        </p:nvSpPr>
        <p:spPr bwMode="auto">
          <a:xfrm>
            <a:off x="0" y="2057400"/>
            <a:ext cx="9144000" cy="457200"/>
          </a:xfrm>
          <a:prstGeom prst="rect">
            <a:avLst/>
          </a:prstGeom>
          <a:noFill/>
          <a:ln w="12700">
            <a:noFill/>
            <a:miter lim="800000"/>
            <a:headEnd/>
            <a:tailEnd/>
          </a:ln>
          <a:effectLst>
            <a:outerShdw dist="35921" dir="2700000" sy="50000" rotWithShape="0">
              <a:srgbClr val="875B0D"/>
            </a:outerShdw>
          </a:effectLst>
        </p:spPr>
        <p:txBody>
          <a:bodyPr>
            <a:spAutoFit/>
          </a:bodyPr>
          <a:lstStyle/>
          <a:p>
            <a:pPr algn="ctr">
              <a:spcBef>
                <a:spcPct val="50000"/>
              </a:spcBef>
              <a:defRPr/>
            </a:pPr>
            <a:r>
              <a:rPr lang="en-US" b="1" dirty="0">
                <a:solidFill>
                  <a:srgbClr val="003366"/>
                </a:solidFill>
              </a:rPr>
              <a:t>TMDL = WLA + LA + MOS</a:t>
            </a:r>
          </a:p>
        </p:txBody>
      </p:sp>
      <p:sp>
        <p:nvSpPr>
          <p:cNvPr id="6" name="Text Box 5"/>
          <p:cNvSpPr txBox="1">
            <a:spLocks noChangeArrowheads="1"/>
          </p:cNvSpPr>
          <p:nvPr/>
        </p:nvSpPr>
        <p:spPr bwMode="auto">
          <a:xfrm>
            <a:off x="381000" y="2509838"/>
            <a:ext cx="7543800" cy="3968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WLA =  Waste Load Allocation to Point Sources</a:t>
            </a:r>
          </a:p>
        </p:txBody>
      </p:sp>
      <p:sp>
        <p:nvSpPr>
          <p:cNvPr id="7" name="Text Box 6"/>
          <p:cNvSpPr txBox="1">
            <a:spLocks noChangeArrowheads="1"/>
          </p:cNvSpPr>
          <p:nvPr/>
        </p:nvSpPr>
        <p:spPr bwMode="auto">
          <a:xfrm>
            <a:off x="381000" y="2890838"/>
            <a:ext cx="8305800" cy="3968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LA =  Load Allocation to Non-Point Sources and </a:t>
            </a:r>
            <a:r>
              <a:rPr lang="en-US" sz="2000" dirty="0" smtClean="0"/>
              <a:t>Natural </a:t>
            </a:r>
            <a:r>
              <a:rPr lang="en-US" sz="2000" dirty="0"/>
              <a:t>Background</a:t>
            </a:r>
          </a:p>
        </p:txBody>
      </p:sp>
      <p:sp>
        <p:nvSpPr>
          <p:cNvPr id="8" name="Text Box 7"/>
          <p:cNvSpPr txBox="1">
            <a:spLocks noChangeArrowheads="1"/>
          </p:cNvSpPr>
          <p:nvPr/>
        </p:nvSpPr>
        <p:spPr bwMode="auto">
          <a:xfrm>
            <a:off x="381000" y="3348038"/>
            <a:ext cx="8534400" cy="7016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MOS =  Margin of Safety – extra measure of protection due to uncertainty – explicit or implicit</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Text Box 2"/>
          <p:cNvSpPr txBox="1">
            <a:spLocks noChangeArrowheads="1"/>
          </p:cNvSpPr>
          <p:nvPr/>
        </p:nvSpPr>
        <p:spPr bwMode="auto">
          <a:xfrm>
            <a:off x="381000" y="381000"/>
            <a:ext cx="7772400" cy="1446550"/>
          </a:xfrm>
          <a:prstGeom prst="rect">
            <a:avLst/>
          </a:prstGeom>
          <a:noFill/>
          <a:ln w="12700">
            <a:noFill/>
            <a:miter lim="800000"/>
            <a:headEnd/>
            <a:tailEnd/>
          </a:ln>
          <a:effectLst>
            <a:outerShdw dist="35921" dir="2700000" sy="50000" rotWithShape="0">
              <a:srgbClr val="875B0D"/>
            </a:outerShdw>
          </a:effectLst>
        </p:spPr>
        <p:txBody>
          <a:bodyPr>
            <a:spAutoFit/>
          </a:bodyPr>
          <a:lstStyle/>
          <a:p>
            <a:pPr algn="ctr">
              <a:spcBef>
                <a:spcPct val="50000"/>
              </a:spcBef>
              <a:defRPr/>
            </a:pPr>
            <a:r>
              <a:rPr lang="en-US" sz="4400" dirty="0">
                <a:effectLst>
                  <a:outerShdw blurRad="38100" dist="38100" dir="2700000" algn="tl">
                    <a:srgbClr val="C0C0C0"/>
                  </a:outerShdw>
                </a:effectLst>
                <a:latin typeface="+mj-lt"/>
              </a:rPr>
              <a:t>Federal TMDL Regulations</a:t>
            </a:r>
          </a:p>
        </p:txBody>
      </p:sp>
      <p:sp>
        <p:nvSpPr>
          <p:cNvPr id="4" name="Text Box 3"/>
          <p:cNvSpPr txBox="1">
            <a:spLocks noChangeArrowheads="1"/>
          </p:cNvSpPr>
          <p:nvPr/>
        </p:nvSpPr>
        <p:spPr bwMode="auto">
          <a:xfrm>
            <a:off x="1600200" y="1981200"/>
            <a:ext cx="5638800" cy="3968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Clean Water Act Section 303(d)</a:t>
            </a:r>
          </a:p>
        </p:txBody>
      </p:sp>
      <p:sp>
        <p:nvSpPr>
          <p:cNvPr id="5" name="Text Box 4"/>
          <p:cNvSpPr txBox="1">
            <a:spLocks noChangeArrowheads="1"/>
          </p:cNvSpPr>
          <p:nvPr/>
        </p:nvSpPr>
        <p:spPr bwMode="auto">
          <a:xfrm>
            <a:off x="1600200" y="2895600"/>
            <a:ext cx="5638800" cy="7016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EPA Implementing Regulations at 40 CFR Part 130.7</a:t>
            </a:r>
          </a:p>
        </p:txBody>
      </p:sp>
      <p:sp>
        <p:nvSpPr>
          <p:cNvPr id="6" name="Text Box 5"/>
          <p:cNvSpPr txBox="1">
            <a:spLocks noChangeArrowheads="1"/>
          </p:cNvSpPr>
          <p:nvPr/>
        </p:nvSpPr>
        <p:spPr bwMode="auto">
          <a:xfrm>
            <a:off x="1600200" y="3962400"/>
            <a:ext cx="5181600" cy="1311275"/>
          </a:xfrm>
          <a:prstGeom prst="rect">
            <a:avLst/>
          </a:prstGeom>
          <a:noFill/>
          <a:ln w="12700">
            <a:noFill/>
            <a:miter lim="800000"/>
            <a:headEnd/>
            <a:tailEnd/>
          </a:ln>
          <a:effectLst>
            <a:outerShdw dist="35921" dir="2700000" sy="50000" rotWithShape="0">
              <a:srgbClr val="875B0D"/>
            </a:outerShdw>
          </a:effectLst>
        </p:spPr>
        <p:txBody>
          <a:bodyPr>
            <a:spAutoFit/>
          </a:bodyPr>
          <a:lstStyle/>
          <a:p>
            <a:pPr>
              <a:spcBef>
                <a:spcPct val="50000"/>
              </a:spcBef>
              <a:defRPr/>
            </a:pPr>
            <a:r>
              <a:rPr lang="en-US" sz="2000" dirty="0"/>
              <a:t>Upon final EPA approval TMDLs become part of the State Water Quality Management Plan (WQMP) where they are implemented into LPDES permits.</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27651" name="Title 1"/>
          <p:cNvSpPr>
            <a:spLocks noGrp="1"/>
          </p:cNvSpPr>
          <p:nvPr>
            <p:ph type="title"/>
          </p:nvPr>
        </p:nvSpPr>
        <p:spPr/>
        <p:txBody>
          <a:bodyPr/>
          <a:lstStyle/>
          <a:p>
            <a:pPr eaLnBrk="1" hangingPunct="1"/>
            <a:r>
              <a:rPr lang="en-US" sz="3200" b="1" dirty="0" smtClean="0">
                <a:cs typeface="Arial" charset="0"/>
              </a:rPr>
              <a:t>CONTACT INFORMATION</a:t>
            </a:r>
          </a:p>
        </p:txBody>
      </p:sp>
      <p:sp>
        <p:nvSpPr>
          <p:cNvPr id="27652" name="Content Placeholder 2"/>
          <p:cNvSpPr txBox="1">
            <a:spLocks/>
          </p:cNvSpPr>
          <p:nvPr/>
        </p:nvSpPr>
        <p:spPr bwMode="auto">
          <a:xfrm>
            <a:off x="457200" y="1600200"/>
            <a:ext cx="8458200" cy="4525963"/>
          </a:xfrm>
          <a:prstGeom prst="rect">
            <a:avLst/>
          </a:prstGeom>
          <a:noFill/>
          <a:ln w="9525">
            <a:noFill/>
            <a:miter lim="800000"/>
            <a:headEnd/>
            <a:tailEnd/>
          </a:ln>
        </p:spPr>
        <p:txBody>
          <a:bodyPr/>
          <a:lstStyle/>
          <a:p>
            <a:pPr marL="342900" indent="-342900">
              <a:spcBef>
                <a:spcPct val="20000"/>
              </a:spcBef>
              <a:buFont typeface="Arial" charset="0"/>
              <a:buChar char="•"/>
            </a:pPr>
            <a:r>
              <a:rPr lang="en-US" sz="2400" dirty="0">
                <a:cs typeface="Arial" charset="0"/>
              </a:rPr>
              <a:t>LDEQ web page - </a:t>
            </a:r>
            <a:r>
              <a:rPr lang="en-US" sz="2400" dirty="0">
                <a:cs typeface="Arial" charset="0"/>
                <a:hlinkClick r:id="rId3"/>
              </a:rPr>
              <a:t>http://www.deq.louisiana.gov/portal/</a:t>
            </a:r>
            <a:endParaRPr lang="en-US" sz="2400" dirty="0">
              <a:cs typeface="Arial" charset="0"/>
            </a:endParaRPr>
          </a:p>
          <a:p>
            <a:pPr marL="342900" indent="-342900">
              <a:spcBef>
                <a:spcPct val="20000"/>
              </a:spcBef>
              <a:buFont typeface="Arial" charset="0"/>
              <a:buChar char="•"/>
            </a:pPr>
            <a:r>
              <a:rPr lang="en-US" sz="2400" dirty="0">
                <a:cs typeface="Arial" charset="0"/>
              </a:rPr>
              <a:t>Most general permits, pretreatment, and </a:t>
            </a:r>
            <a:r>
              <a:rPr lang="en-US" sz="2400" dirty="0" err="1">
                <a:cs typeface="Arial" charset="0"/>
              </a:rPr>
              <a:t>biomonitoring</a:t>
            </a:r>
            <a:r>
              <a:rPr lang="en-US" sz="2400" dirty="0">
                <a:cs typeface="Arial" charset="0"/>
              </a:rPr>
              <a:t>:</a:t>
            </a:r>
          </a:p>
          <a:p>
            <a:pPr marL="742950" lvl="1" indent="-285750">
              <a:spcBef>
                <a:spcPct val="20000"/>
              </a:spcBef>
              <a:buFont typeface="Arial" charset="0"/>
              <a:buChar char="–"/>
            </a:pPr>
            <a:r>
              <a:rPr lang="en-US" sz="2400" dirty="0">
                <a:cs typeface="Arial" charset="0"/>
              </a:rPr>
              <a:t>Jan Cedars (225) 219-3074 jan.cedars@la.gov</a:t>
            </a:r>
          </a:p>
          <a:p>
            <a:pPr marL="342900" indent="-342900">
              <a:spcBef>
                <a:spcPct val="20000"/>
              </a:spcBef>
              <a:buFont typeface="Arial" charset="0"/>
              <a:buChar char="•"/>
            </a:pPr>
            <a:r>
              <a:rPr lang="en-US" sz="2400" dirty="0">
                <a:cs typeface="Arial" charset="0"/>
              </a:rPr>
              <a:t>Sanitary permits, landfills, and centralized waste </a:t>
            </a:r>
            <a:r>
              <a:rPr lang="en-US" sz="2400" dirty="0" err="1">
                <a:cs typeface="Arial" charset="0"/>
              </a:rPr>
              <a:t>treaters</a:t>
            </a:r>
            <a:r>
              <a:rPr lang="en-US" sz="2400" dirty="0">
                <a:cs typeface="Arial" charset="0"/>
              </a:rPr>
              <a:t>:</a:t>
            </a:r>
          </a:p>
          <a:p>
            <a:pPr marL="742950" lvl="1" indent="-285750">
              <a:spcBef>
                <a:spcPct val="20000"/>
              </a:spcBef>
              <a:buFont typeface="Arial" charset="0"/>
              <a:buChar char="–"/>
            </a:pPr>
            <a:r>
              <a:rPr lang="en-US" sz="2400" dirty="0">
                <a:cs typeface="Arial" charset="0"/>
              </a:rPr>
              <a:t>Ronnie Bean (225) 219-3119 ronnie.bean@la.gov</a:t>
            </a:r>
          </a:p>
          <a:p>
            <a:pPr marL="342900" indent="-342900">
              <a:spcBef>
                <a:spcPct val="20000"/>
              </a:spcBef>
              <a:buFont typeface="Arial" charset="0"/>
              <a:buChar char="•"/>
            </a:pPr>
            <a:r>
              <a:rPr lang="en-US" sz="2400" dirty="0">
                <a:cs typeface="Arial" charset="0"/>
              </a:rPr>
              <a:t>Power plants and most minor industrial individual permits:</a:t>
            </a:r>
          </a:p>
          <a:p>
            <a:pPr marL="742950" lvl="1" indent="-285750">
              <a:spcBef>
                <a:spcPct val="20000"/>
              </a:spcBef>
              <a:buFont typeface="Arial" charset="0"/>
              <a:buChar char="–"/>
            </a:pPr>
            <a:r>
              <a:rPr lang="en-US" sz="2400" dirty="0">
                <a:cs typeface="Arial" charset="0"/>
              </a:rPr>
              <a:t>Cheryl </a:t>
            </a:r>
            <a:r>
              <a:rPr lang="en-US" sz="2400" dirty="0" err="1">
                <a:cs typeface="Arial" charset="0"/>
              </a:rPr>
              <a:t>Lejeune</a:t>
            </a:r>
            <a:r>
              <a:rPr lang="en-US" sz="2400" dirty="0">
                <a:cs typeface="Arial" charset="0"/>
              </a:rPr>
              <a:t> (225) 219-3122 cheryl.lejeune@la.gov</a:t>
            </a:r>
          </a:p>
          <a:p>
            <a:pPr marL="342900" indent="-342900">
              <a:spcBef>
                <a:spcPct val="20000"/>
              </a:spcBef>
              <a:buFont typeface="Arial" charset="0"/>
              <a:buChar char="•"/>
            </a:pPr>
            <a:r>
              <a:rPr lang="en-US" sz="2400" dirty="0">
                <a:cs typeface="Arial" charset="0"/>
              </a:rPr>
              <a:t>Most major industrial and oil &amp; gas permits:</a:t>
            </a:r>
          </a:p>
          <a:p>
            <a:pPr marL="742950" lvl="1" indent="-285750">
              <a:spcBef>
                <a:spcPct val="20000"/>
              </a:spcBef>
              <a:buFont typeface="Arial" charset="0"/>
              <a:buChar char="–"/>
            </a:pPr>
            <a:r>
              <a:rPr lang="en-US" sz="2400" dirty="0">
                <a:cs typeface="Arial" charset="0"/>
              </a:rPr>
              <a:t>Scott </a:t>
            </a:r>
            <a:r>
              <a:rPr lang="en-US" sz="2400" dirty="0" err="1">
                <a:cs typeface="Arial" charset="0"/>
              </a:rPr>
              <a:t>Guilliams</a:t>
            </a:r>
            <a:r>
              <a:rPr lang="en-US" sz="2400" dirty="0">
                <a:cs typeface="Arial" charset="0"/>
              </a:rPr>
              <a:t> (225) 219-3072 scott.guilliams@la.gov</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Rectangle 2"/>
          <p:cNvSpPr>
            <a:spLocks noGrp="1" noChangeArrowheads="1"/>
          </p:cNvSpPr>
          <p:nvPr>
            <p:ph type="title"/>
          </p:nvPr>
        </p:nvSpPr>
        <p:spPr>
          <a:xfrm>
            <a:off x="685800" y="381000"/>
            <a:ext cx="7162800" cy="838200"/>
          </a:xfrm>
        </p:spPr>
        <p:txBody>
          <a:bodyPr rtlCol="0">
            <a:normAutofit fontScale="90000"/>
          </a:bodyPr>
          <a:lstStyle/>
          <a:p>
            <a:pPr eaLnBrk="1" fontAlgn="auto" hangingPunct="1">
              <a:spcAft>
                <a:spcPts val="0"/>
              </a:spcAft>
              <a:defRPr/>
            </a:pPr>
            <a:r>
              <a:rPr lang="en-US" sz="3400" b="1" dirty="0" smtClean="0">
                <a:effectLst>
                  <a:outerShdw blurRad="38100" dist="38100" dir="2700000" algn="tl">
                    <a:srgbClr val="C0C0C0"/>
                  </a:outerShdw>
                </a:effectLst>
              </a:rPr>
              <a:t>Municipal &amp; General Water</a:t>
            </a:r>
            <a:br>
              <a:rPr lang="en-US" sz="3400" b="1" dirty="0" smtClean="0">
                <a:effectLst>
                  <a:outerShdw blurRad="38100" dist="38100" dir="2700000" algn="tl">
                    <a:srgbClr val="C0C0C0"/>
                  </a:outerShdw>
                </a:effectLst>
              </a:rPr>
            </a:br>
            <a:r>
              <a:rPr lang="en-US" sz="3400" b="1" dirty="0" smtClean="0">
                <a:effectLst>
                  <a:outerShdw blurRad="38100" dist="38100" dir="2700000" algn="tl">
                    <a:srgbClr val="C0C0C0"/>
                  </a:outerShdw>
                </a:effectLst>
              </a:rPr>
              <a:t>Permits Section</a:t>
            </a:r>
          </a:p>
        </p:txBody>
      </p:sp>
      <p:sp>
        <p:nvSpPr>
          <p:cNvPr id="4" name="Rectangle 3"/>
          <p:cNvSpPr txBox="1">
            <a:spLocks noChangeArrowheads="1"/>
          </p:cNvSpPr>
          <p:nvPr/>
        </p:nvSpPr>
        <p:spPr bwMode="auto">
          <a:xfrm>
            <a:off x="1905000" y="2438400"/>
            <a:ext cx="5638800" cy="3352800"/>
          </a:xfrm>
          <a:prstGeom prst="rect">
            <a:avLst/>
          </a:prstGeom>
          <a:noFill/>
          <a:ln w="9525">
            <a:noFill/>
            <a:miter lim="800000"/>
            <a:headEnd/>
            <a:tailEnd/>
          </a:ln>
        </p:spPr>
        <p:txBody>
          <a:bodyPr>
            <a:normAutofit/>
          </a:bodyPr>
          <a:lstStyle/>
          <a:p>
            <a:pPr marL="342900" indent="-342900" fontAlgn="auto">
              <a:lnSpc>
                <a:spcPct val="110000"/>
              </a:lnSpc>
              <a:spcBef>
                <a:spcPct val="20000"/>
              </a:spcBef>
              <a:spcAft>
                <a:spcPts val="0"/>
              </a:spcAft>
              <a:defRPr/>
            </a:pPr>
            <a:r>
              <a:rPr lang="en-US" sz="2000" b="1" dirty="0">
                <a:latin typeface="+mn-lt"/>
              </a:rPr>
              <a:t>General Permit Group – Jan Cedars</a:t>
            </a:r>
          </a:p>
          <a:p>
            <a:pPr marL="342900" indent="-342900" fontAlgn="auto">
              <a:lnSpc>
                <a:spcPct val="110000"/>
              </a:lnSpc>
              <a:spcBef>
                <a:spcPct val="20000"/>
              </a:spcBef>
              <a:spcAft>
                <a:spcPts val="0"/>
              </a:spcAft>
              <a:buFont typeface="Arial" pitchFamily="34" charset="0"/>
              <a:buChar char="•"/>
              <a:defRPr/>
            </a:pPr>
            <a:r>
              <a:rPr lang="en-US" sz="2000" dirty="0">
                <a:latin typeface="+mn-lt"/>
              </a:rPr>
              <a:t>Stormwater General Permits</a:t>
            </a:r>
          </a:p>
          <a:p>
            <a:pPr marL="342900" indent="-342900" fontAlgn="auto">
              <a:lnSpc>
                <a:spcPct val="110000"/>
              </a:lnSpc>
              <a:spcBef>
                <a:spcPct val="20000"/>
              </a:spcBef>
              <a:spcAft>
                <a:spcPts val="0"/>
              </a:spcAft>
              <a:buFont typeface="Arial" pitchFamily="34" charset="0"/>
              <a:buChar char="•"/>
              <a:defRPr/>
            </a:pPr>
            <a:r>
              <a:rPr lang="en-US" sz="2000" dirty="0">
                <a:latin typeface="+mn-lt"/>
              </a:rPr>
              <a:t>Non-Stormwater General Permits (Sanitary, Industrial, Commercial)</a:t>
            </a:r>
          </a:p>
          <a:p>
            <a:pPr marL="342900" indent="-342900" fontAlgn="auto">
              <a:lnSpc>
                <a:spcPct val="110000"/>
              </a:lnSpc>
              <a:spcBef>
                <a:spcPct val="20000"/>
              </a:spcBef>
              <a:spcAft>
                <a:spcPts val="0"/>
              </a:spcAft>
              <a:buFont typeface="Arial" pitchFamily="34" charset="0"/>
              <a:buChar char="•"/>
              <a:defRPr/>
            </a:pPr>
            <a:r>
              <a:rPr lang="en-US" sz="2000" dirty="0">
                <a:latin typeface="+mn-lt"/>
              </a:rPr>
              <a:t>Potable Water Treatment Plants</a:t>
            </a:r>
          </a:p>
          <a:p>
            <a:pPr marL="342900" indent="-342900" fontAlgn="auto">
              <a:lnSpc>
                <a:spcPct val="110000"/>
              </a:lnSpc>
              <a:spcBef>
                <a:spcPct val="20000"/>
              </a:spcBef>
              <a:spcAft>
                <a:spcPts val="0"/>
              </a:spcAft>
              <a:buFont typeface="Arial" pitchFamily="34" charset="0"/>
              <a:buChar char="•"/>
              <a:defRPr/>
            </a:pPr>
            <a:r>
              <a:rPr lang="en-US" sz="2000" dirty="0">
                <a:latin typeface="+mn-lt"/>
              </a:rPr>
              <a:t>CAFOs (Concentrated Animal Feeding Operations)</a:t>
            </a:r>
          </a:p>
          <a:p>
            <a:pPr marL="342900" indent="-342900" fontAlgn="auto">
              <a:lnSpc>
                <a:spcPct val="110000"/>
              </a:lnSpc>
              <a:spcBef>
                <a:spcPct val="20000"/>
              </a:spcBef>
              <a:spcAft>
                <a:spcPts val="0"/>
              </a:spcAft>
              <a:buFont typeface="Arial" pitchFamily="34" charset="0"/>
              <a:buChar char="•"/>
              <a:defRPr/>
            </a:pPr>
            <a:r>
              <a:rPr lang="en-US" sz="2000" dirty="0">
                <a:latin typeface="+mn-lt"/>
              </a:rPr>
              <a:t>17 Non-Stormwater General Permits</a:t>
            </a:r>
          </a:p>
          <a:p>
            <a:pPr marL="342900" indent="-342900" fontAlgn="auto">
              <a:lnSpc>
                <a:spcPct val="110000"/>
              </a:lnSpc>
              <a:spcBef>
                <a:spcPct val="20000"/>
              </a:spcBef>
              <a:spcAft>
                <a:spcPts val="0"/>
              </a:spcAft>
              <a:buFont typeface="Arial" pitchFamily="34" charset="0"/>
              <a:buChar char="•"/>
              <a:defRPr/>
            </a:pPr>
            <a:r>
              <a:rPr lang="en-US" sz="2000" dirty="0">
                <a:latin typeface="+mn-lt"/>
              </a:rPr>
              <a:t>4 Stormwater General Permits</a:t>
            </a:r>
          </a:p>
        </p:txBody>
      </p:sp>
      <p:sp>
        <p:nvSpPr>
          <p:cNvPr id="28677" name="Rectangle 4"/>
          <p:cNvSpPr>
            <a:spLocks noChangeArrowheads="1"/>
          </p:cNvSpPr>
          <p:nvPr/>
        </p:nvSpPr>
        <p:spPr bwMode="auto">
          <a:xfrm>
            <a:off x="1219200" y="1600200"/>
            <a:ext cx="6324600" cy="762000"/>
          </a:xfrm>
          <a:prstGeom prst="rect">
            <a:avLst/>
          </a:prstGeom>
          <a:noFill/>
          <a:ln w="9525">
            <a:noFill/>
            <a:miter lim="800000"/>
            <a:headEnd/>
            <a:tailEnd/>
          </a:ln>
        </p:spPr>
        <p:txBody>
          <a:bodyPr anchor="ctr"/>
          <a:lstStyle/>
          <a:p>
            <a:pPr algn="ctr"/>
            <a:r>
              <a:rPr lang="en-US" sz="3200" b="1" dirty="0" smtClean="0">
                <a:solidFill>
                  <a:srgbClr val="003366"/>
                </a:solidFill>
                <a:cs typeface="Arial" pitchFamily="34" charset="0"/>
              </a:rPr>
              <a:t>Facility Type and Assignments</a:t>
            </a:r>
            <a:endParaRPr lang="en-US" sz="3200" b="1" dirty="0">
              <a:solidFill>
                <a:srgbClr val="003366"/>
              </a:solidFill>
              <a:cs typeface="Arial" pitchFamily="34" charset="0"/>
            </a:endParaRP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Rectangle 2"/>
          <p:cNvSpPr>
            <a:spLocks noGrp="1" noChangeArrowheads="1"/>
          </p:cNvSpPr>
          <p:nvPr>
            <p:ph type="title"/>
          </p:nvPr>
        </p:nvSpPr>
        <p:spPr>
          <a:xfrm>
            <a:off x="762000" y="685800"/>
            <a:ext cx="7162800" cy="838200"/>
          </a:xfrm>
        </p:spPr>
        <p:txBody>
          <a:bodyPr rtlCol="0">
            <a:normAutofit fontScale="90000"/>
          </a:bodyPr>
          <a:lstStyle/>
          <a:p>
            <a:pPr eaLnBrk="1" fontAlgn="auto" hangingPunct="1">
              <a:spcAft>
                <a:spcPts val="0"/>
              </a:spcAft>
              <a:defRPr/>
            </a:pPr>
            <a:r>
              <a:rPr lang="en-US" sz="3400" b="1" dirty="0" smtClean="0">
                <a:effectLst>
                  <a:outerShdw blurRad="38100" dist="38100" dir="2700000" algn="tl">
                    <a:srgbClr val="C0C0C0"/>
                  </a:outerShdw>
                </a:effectLst>
              </a:rPr>
              <a:t>Municipal &amp; General Water</a:t>
            </a:r>
            <a:br>
              <a:rPr lang="en-US" sz="3400" b="1" dirty="0" smtClean="0">
                <a:effectLst>
                  <a:outerShdw blurRad="38100" dist="38100" dir="2700000" algn="tl">
                    <a:srgbClr val="C0C0C0"/>
                  </a:outerShdw>
                </a:effectLst>
              </a:rPr>
            </a:br>
            <a:r>
              <a:rPr lang="en-US" sz="3400" b="1" dirty="0" smtClean="0">
                <a:effectLst>
                  <a:outerShdw blurRad="38100" dist="38100" dir="2700000" algn="tl">
                    <a:srgbClr val="C0C0C0"/>
                  </a:outerShdw>
                </a:effectLst>
              </a:rPr>
              <a:t>Permits Section (cont.)</a:t>
            </a:r>
          </a:p>
        </p:txBody>
      </p:sp>
      <p:sp>
        <p:nvSpPr>
          <p:cNvPr id="4" name="Rectangle 3"/>
          <p:cNvSpPr txBox="1">
            <a:spLocks noChangeArrowheads="1"/>
          </p:cNvSpPr>
          <p:nvPr/>
        </p:nvSpPr>
        <p:spPr bwMode="auto">
          <a:xfrm>
            <a:off x="2209800" y="2438400"/>
            <a:ext cx="5410200" cy="2819400"/>
          </a:xfrm>
          <a:prstGeom prst="rect">
            <a:avLst/>
          </a:prstGeom>
          <a:noFill/>
          <a:ln w="9525">
            <a:noFill/>
            <a:miter lim="800000"/>
            <a:headEnd/>
            <a:tailEnd/>
          </a:ln>
        </p:spPr>
        <p:txBody>
          <a:bodyPr/>
          <a:lstStyle/>
          <a:p>
            <a:pPr marL="342900" indent="-342900">
              <a:lnSpc>
                <a:spcPct val="110000"/>
              </a:lnSpc>
              <a:spcBef>
                <a:spcPct val="20000"/>
              </a:spcBef>
              <a:defRPr/>
            </a:pPr>
            <a:r>
              <a:rPr lang="en-US" sz="2000" b="1" dirty="0">
                <a:latin typeface="+mn-lt"/>
              </a:rPr>
              <a:t>Municipal Permit Group – Ronnie Bean</a:t>
            </a:r>
          </a:p>
          <a:p>
            <a:pPr marL="342900" indent="-342900">
              <a:lnSpc>
                <a:spcPct val="110000"/>
              </a:lnSpc>
              <a:spcBef>
                <a:spcPct val="20000"/>
              </a:spcBef>
              <a:buClr>
                <a:schemeClr val="tx1"/>
              </a:buClr>
              <a:buFont typeface="Arial" charset="0"/>
              <a:buChar char="•"/>
              <a:defRPr/>
            </a:pPr>
            <a:r>
              <a:rPr lang="en-US" sz="2000" dirty="0">
                <a:latin typeface="+mn-lt"/>
              </a:rPr>
              <a:t>POTWs – Publicly Operated Treatment Works</a:t>
            </a:r>
          </a:p>
          <a:p>
            <a:pPr marL="342900" indent="-342900">
              <a:lnSpc>
                <a:spcPct val="110000"/>
              </a:lnSpc>
              <a:spcBef>
                <a:spcPct val="20000"/>
              </a:spcBef>
              <a:buClr>
                <a:schemeClr val="tx1"/>
              </a:buClr>
              <a:buFont typeface="Arial" charset="0"/>
              <a:buChar char="•"/>
              <a:defRPr/>
            </a:pPr>
            <a:r>
              <a:rPr lang="en-US" sz="2000" dirty="0">
                <a:latin typeface="+mn-lt"/>
              </a:rPr>
              <a:t>Private Sanitary Treatment Plants</a:t>
            </a:r>
          </a:p>
          <a:p>
            <a:pPr marL="342900" indent="-342900">
              <a:lnSpc>
                <a:spcPct val="110000"/>
              </a:lnSpc>
              <a:spcBef>
                <a:spcPct val="20000"/>
              </a:spcBef>
              <a:buClr>
                <a:schemeClr val="tx1"/>
              </a:buClr>
              <a:buFont typeface="Arial" charset="0"/>
              <a:buChar char="•"/>
              <a:defRPr/>
            </a:pPr>
            <a:r>
              <a:rPr lang="en-US" sz="2000" dirty="0">
                <a:latin typeface="+mn-lt"/>
              </a:rPr>
              <a:t>Landfills</a:t>
            </a:r>
          </a:p>
          <a:p>
            <a:pPr marL="342900" indent="-342900">
              <a:lnSpc>
                <a:spcPct val="110000"/>
              </a:lnSpc>
              <a:spcBef>
                <a:spcPct val="20000"/>
              </a:spcBef>
              <a:buClr>
                <a:schemeClr val="tx1"/>
              </a:buClr>
              <a:buFont typeface="Arial" charset="0"/>
              <a:buChar char="•"/>
              <a:defRPr/>
            </a:pPr>
            <a:r>
              <a:rPr lang="en-US" sz="2000" dirty="0">
                <a:latin typeface="+mn-lt"/>
              </a:rPr>
              <a:t>CWTs – Centralized Waste </a:t>
            </a:r>
            <a:r>
              <a:rPr lang="en-US" sz="2000" dirty="0" err="1">
                <a:latin typeface="+mn-lt"/>
              </a:rPr>
              <a:t>Treaters</a:t>
            </a:r>
            <a:endParaRPr lang="en-US" sz="2000" dirty="0">
              <a:latin typeface="+mn-lt"/>
            </a:endParaRPr>
          </a:p>
          <a:p>
            <a:pPr marL="342900" indent="-342900">
              <a:lnSpc>
                <a:spcPct val="110000"/>
              </a:lnSpc>
              <a:spcBef>
                <a:spcPct val="20000"/>
              </a:spcBef>
              <a:buClr>
                <a:schemeClr val="tx1"/>
              </a:buClr>
              <a:buFont typeface="Arial" charset="0"/>
              <a:buChar char="•"/>
              <a:defRPr/>
            </a:pPr>
            <a:r>
              <a:rPr lang="en-US" sz="2000" dirty="0">
                <a:latin typeface="+mn-lt"/>
              </a:rPr>
              <a:t>Commercial Metal </a:t>
            </a:r>
            <a:r>
              <a:rPr lang="en-US" sz="2000" dirty="0" err="1">
                <a:latin typeface="+mn-lt"/>
              </a:rPr>
              <a:t>Reclaimers</a:t>
            </a:r>
            <a:endParaRPr lang="en-US" sz="2000" dirty="0">
              <a:latin typeface="+mn-lt"/>
            </a:endParaRPr>
          </a:p>
        </p:txBody>
      </p:sp>
      <p:sp>
        <p:nvSpPr>
          <p:cNvPr id="29701" name="Rectangle 4"/>
          <p:cNvSpPr>
            <a:spLocks noChangeArrowheads="1"/>
          </p:cNvSpPr>
          <p:nvPr/>
        </p:nvSpPr>
        <p:spPr bwMode="auto">
          <a:xfrm>
            <a:off x="914400" y="1600200"/>
            <a:ext cx="6934200" cy="762000"/>
          </a:xfrm>
          <a:prstGeom prst="rect">
            <a:avLst/>
          </a:prstGeom>
          <a:noFill/>
          <a:ln w="9525">
            <a:noFill/>
            <a:miter lim="800000"/>
            <a:headEnd/>
            <a:tailEnd/>
          </a:ln>
        </p:spPr>
        <p:txBody>
          <a:bodyPr anchor="ctr"/>
          <a:lstStyle/>
          <a:p>
            <a:pPr algn="ctr"/>
            <a:r>
              <a:rPr lang="en-US" sz="3200" b="1" dirty="0">
                <a:solidFill>
                  <a:srgbClr val="003366"/>
                </a:solidFill>
                <a:latin typeface="Arial Narrow" pitchFamily="34" charset="0"/>
              </a:rPr>
              <a:t>Facility Type and Assignments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Air Permits Role </a:t>
            </a:r>
            <a:br>
              <a:rPr lang="en-US" dirty="0" smtClean="0"/>
            </a:br>
            <a:endParaRPr lang="en-US" dirty="0"/>
          </a:p>
        </p:txBody>
      </p:sp>
      <p:sp>
        <p:nvSpPr>
          <p:cNvPr id="3" name="Content Placeholder 2"/>
          <p:cNvSpPr>
            <a:spLocks noGrp="1"/>
          </p:cNvSpPr>
          <p:nvPr>
            <p:ph idx="1"/>
          </p:nvPr>
        </p:nvSpPr>
        <p:spPr/>
        <p:txBody>
          <a:bodyPr/>
          <a:lstStyle/>
          <a:p>
            <a:r>
              <a:rPr lang="en-US" dirty="0" smtClean="0"/>
              <a:t>Issue air permits</a:t>
            </a:r>
          </a:p>
          <a:p>
            <a:pPr lvl="1"/>
            <a:r>
              <a:rPr lang="en-US" dirty="0" smtClean="0"/>
              <a:t>Shows all applicable operations limits</a:t>
            </a:r>
          </a:p>
          <a:p>
            <a:pPr lvl="1"/>
            <a:r>
              <a:rPr lang="en-US" dirty="0" smtClean="0"/>
              <a:t>Basis for Surveillance Division’s inspections</a:t>
            </a:r>
          </a:p>
          <a:p>
            <a:pPr lvl="1"/>
            <a:r>
              <a:rPr lang="en-US" dirty="0" smtClean="0"/>
              <a:t>Basis for Enforcement Division’s work</a:t>
            </a:r>
          </a:p>
          <a:p>
            <a:r>
              <a:rPr lang="en-US" dirty="0" smtClean="0"/>
              <a:t>Issue other permitting actions</a:t>
            </a:r>
          </a:p>
          <a:p>
            <a:pPr lvl="1"/>
            <a:r>
              <a:rPr lang="en-US" dirty="0" smtClean="0"/>
              <a:t>Variances</a:t>
            </a:r>
          </a:p>
          <a:p>
            <a:pPr lvl="1"/>
            <a:r>
              <a:rPr lang="en-US" dirty="0" smtClean="0"/>
              <a:t>Exemptions</a:t>
            </a:r>
            <a:endParaRPr lang="en-US"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Rectangle 2"/>
          <p:cNvSpPr>
            <a:spLocks noGrp="1" noChangeArrowheads="1"/>
          </p:cNvSpPr>
          <p:nvPr>
            <p:ph type="title"/>
          </p:nvPr>
        </p:nvSpPr>
        <p:spPr>
          <a:xfrm>
            <a:off x="381000" y="228600"/>
            <a:ext cx="7848600" cy="838200"/>
          </a:xfrm>
        </p:spPr>
        <p:txBody>
          <a:bodyPr rtlCol="0">
            <a:normAutofit fontScale="90000"/>
          </a:bodyPr>
          <a:lstStyle/>
          <a:p>
            <a:pPr eaLnBrk="1" fontAlgn="auto" hangingPunct="1">
              <a:spcAft>
                <a:spcPts val="0"/>
              </a:spcAft>
              <a:defRPr/>
            </a:pPr>
            <a:r>
              <a:rPr lang="en-US" sz="3400" b="1" dirty="0" smtClean="0">
                <a:effectLst>
                  <a:outerShdw blurRad="38100" dist="38100" dir="2700000" algn="tl">
                    <a:srgbClr val="C0C0C0"/>
                  </a:outerShdw>
                </a:effectLst>
              </a:rPr>
              <a:t>Industrial Water</a:t>
            </a:r>
            <a:br>
              <a:rPr lang="en-US" sz="3400" b="1" dirty="0" smtClean="0">
                <a:effectLst>
                  <a:outerShdw blurRad="38100" dist="38100" dir="2700000" algn="tl">
                    <a:srgbClr val="C0C0C0"/>
                  </a:outerShdw>
                </a:effectLst>
              </a:rPr>
            </a:br>
            <a:r>
              <a:rPr lang="en-US" sz="3400" b="1" dirty="0" smtClean="0">
                <a:effectLst>
                  <a:outerShdw blurRad="38100" dist="38100" dir="2700000" algn="tl">
                    <a:srgbClr val="C0C0C0"/>
                  </a:outerShdw>
                </a:effectLst>
              </a:rPr>
              <a:t>Permits Section</a:t>
            </a:r>
          </a:p>
        </p:txBody>
      </p:sp>
      <p:sp>
        <p:nvSpPr>
          <p:cNvPr id="4" name="Rectangle 3"/>
          <p:cNvSpPr txBox="1">
            <a:spLocks noChangeArrowheads="1"/>
          </p:cNvSpPr>
          <p:nvPr/>
        </p:nvSpPr>
        <p:spPr bwMode="auto">
          <a:xfrm>
            <a:off x="2743200" y="2362200"/>
            <a:ext cx="5181600" cy="3048000"/>
          </a:xfrm>
          <a:prstGeom prst="rect">
            <a:avLst/>
          </a:prstGeom>
          <a:noFill/>
          <a:ln w="9525">
            <a:noFill/>
            <a:miter lim="800000"/>
            <a:headEnd/>
            <a:tailEnd/>
          </a:ln>
        </p:spPr>
        <p:txBody>
          <a:bodyPr>
            <a:normAutofit lnSpcReduction="10000"/>
          </a:bodyPr>
          <a:lstStyle/>
          <a:p>
            <a:pPr marL="342900" indent="-342900" fontAlgn="auto">
              <a:lnSpc>
                <a:spcPct val="110000"/>
              </a:lnSpc>
              <a:spcBef>
                <a:spcPct val="20000"/>
              </a:spcBef>
              <a:spcAft>
                <a:spcPts val="0"/>
              </a:spcAft>
              <a:defRPr/>
            </a:pPr>
            <a:r>
              <a:rPr lang="en-US" sz="2000" b="1" dirty="0">
                <a:latin typeface="+mn-lt"/>
              </a:rPr>
              <a:t>Group 1 – Scott Guilliams</a:t>
            </a:r>
          </a:p>
          <a:p>
            <a:pPr marL="342900" indent="-342900" fontAlgn="auto">
              <a:lnSpc>
                <a:spcPct val="110000"/>
              </a:lnSpc>
              <a:spcBef>
                <a:spcPct val="20000"/>
              </a:spcBef>
              <a:spcAft>
                <a:spcPts val="0"/>
              </a:spcAft>
              <a:buFont typeface="Arial" pitchFamily="34" charset="0"/>
              <a:buChar char="•"/>
              <a:defRPr/>
            </a:pPr>
            <a:r>
              <a:rPr lang="en-US" sz="2000" dirty="0">
                <a:latin typeface="+mn-lt"/>
              </a:rPr>
              <a:t>Organic and Inorganic Chemicals</a:t>
            </a:r>
          </a:p>
          <a:p>
            <a:pPr marL="342900" indent="-342900" fontAlgn="auto">
              <a:lnSpc>
                <a:spcPct val="110000"/>
              </a:lnSpc>
              <a:spcBef>
                <a:spcPct val="20000"/>
              </a:spcBef>
              <a:spcAft>
                <a:spcPts val="0"/>
              </a:spcAft>
              <a:buFont typeface="Arial" pitchFamily="34" charset="0"/>
              <a:buChar char="•"/>
              <a:defRPr/>
            </a:pPr>
            <a:r>
              <a:rPr lang="en-US" sz="2000" dirty="0">
                <a:latin typeface="+mn-lt"/>
              </a:rPr>
              <a:t>Refineries</a:t>
            </a:r>
          </a:p>
          <a:p>
            <a:pPr marL="342900" indent="-342900" fontAlgn="auto">
              <a:lnSpc>
                <a:spcPct val="110000"/>
              </a:lnSpc>
              <a:spcBef>
                <a:spcPct val="20000"/>
              </a:spcBef>
              <a:spcAft>
                <a:spcPts val="0"/>
              </a:spcAft>
              <a:buFont typeface="Arial" pitchFamily="34" charset="0"/>
              <a:buChar char="•"/>
              <a:defRPr/>
            </a:pPr>
            <a:r>
              <a:rPr lang="en-US" sz="2000" dirty="0">
                <a:latin typeface="+mn-lt"/>
              </a:rPr>
              <a:t>Oil &amp; Gas Exploration, Production and Development</a:t>
            </a:r>
          </a:p>
          <a:p>
            <a:pPr marL="342900" indent="-342900" fontAlgn="auto">
              <a:lnSpc>
                <a:spcPct val="110000"/>
              </a:lnSpc>
              <a:spcBef>
                <a:spcPct val="20000"/>
              </a:spcBef>
              <a:spcAft>
                <a:spcPts val="0"/>
              </a:spcAft>
              <a:buFont typeface="Arial" pitchFamily="34" charset="0"/>
              <a:buChar char="•"/>
              <a:defRPr/>
            </a:pPr>
            <a:r>
              <a:rPr lang="en-US" sz="2000" dirty="0">
                <a:latin typeface="+mn-lt"/>
              </a:rPr>
              <a:t>Paper Mills</a:t>
            </a:r>
          </a:p>
          <a:p>
            <a:pPr marL="342900" indent="-342900" fontAlgn="auto">
              <a:lnSpc>
                <a:spcPct val="110000"/>
              </a:lnSpc>
              <a:spcBef>
                <a:spcPct val="20000"/>
              </a:spcBef>
              <a:spcAft>
                <a:spcPts val="0"/>
              </a:spcAft>
              <a:buFont typeface="Arial" pitchFamily="34" charset="0"/>
              <a:buChar char="•"/>
              <a:defRPr/>
            </a:pPr>
            <a:r>
              <a:rPr lang="en-US" sz="2000" dirty="0">
                <a:latin typeface="+mn-lt"/>
              </a:rPr>
              <a:t>Shipbuilding and Repairs</a:t>
            </a:r>
          </a:p>
          <a:p>
            <a:pPr marL="342900" indent="-342900" fontAlgn="auto">
              <a:lnSpc>
                <a:spcPct val="110000"/>
              </a:lnSpc>
              <a:spcBef>
                <a:spcPct val="20000"/>
              </a:spcBef>
              <a:spcAft>
                <a:spcPts val="0"/>
              </a:spcAft>
              <a:buFont typeface="Arial" pitchFamily="34" charset="0"/>
              <a:buChar char="•"/>
              <a:defRPr/>
            </a:pPr>
            <a:r>
              <a:rPr lang="en-US" sz="2000" dirty="0">
                <a:latin typeface="+mn-lt"/>
              </a:rPr>
              <a:t>Mining Operations</a:t>
            </a:r>
          </a:p>
        </p:txBody>
      </p:sp>
      <p:sp>
        <p:nvSpPr>
          <p:cNvPr id="30725" name="Rectangle 4"/>
          <p:cNvSpPr>
            <a:spLocks noChangeArrowheads="1"/>
          </p:cNvSpPr>
          <p:nvPr/>
        </p:nvSpPr>
        <p:spPr bwMode="auto">
          <a:xfrm>
            <a:off x="1828800" y="1524000"/>
            <a:ext cx="6324600" cy="762000"/>
          </a:xfrm>
          <a:prstGeom prst="rect">
            <a:avLst/>
          </a:prstGeom>
          <a:noFill/>
          <a:ln w="9525">
            <a:noFill/>
            <a:miter lim="800000"/>
            <a:headEnd/>
            <a:tailEnd/>
          </a:ln>
        </p:spPr>
        <p:txBody>
          <a:bodyPr anchor="ctr"/>
          <a:lstStyle/>
          <a:p>
            <a:pPr algn="ctr"/>
            <a:r>
              <a:rPr lang="en-US" sz="3200" b="1" dirty="0">
                <a:solidFill>
                  <a:srgbClr val="003366"/>
                </a:solidFill>
                <a:latin typeface="Arial Narrow" pitchFamily="34" charset="0"/>
              </a:rPr>
              <a:t>Facility Type and Assignments</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Rectangle 2"/>
          <p:cNvSpPr>
            <a:spLocks noGrp="1" noChangeArrowheads="1"/>
          </p:cNvSpPr>
          <p:nvPr>
            <p:ph type="title"/>
          </p:nvPr>
        </p:nvSpPr>
        <p:spPr>
          <a:xfrm>
            <a:off x="533400" y="457200"/>
            <a:ext cx="8001000" cy="838200"/>
          </a:xfrm>
        </p:spPr>
        <p:txBody>
          <a:bodyPr>
            <a:normAutofit fontScale="90000"/>
          </a:bodyPr>
          <a:lstStyle/>
          <a:p>
            <a:pPr eaLnBrk="1" hangingPunct="1">
              <a:defRPr/>
            </a:pPr>
            <a:r>
              <a:rPr lang="en-US" sz="3400" b="1" dirty="0" smtClean="0">
                <a:effectLst>
                  <a:outerShdw blurRad="38100" dist="38100" dir="2700000" algn="tl">
                    <a:srgbClr val="C0C0C0"/>
                  </a:outerShdw>
                </a:effectLst>
              </a:rPr>
              <a:t>Industrial Water</a:t>
            </a:r>
            <a:br>
              <a:rPr lang="en-US" sz="3400" b="1" dirty="0" smtClean="0">
                <a:effectLst>
                  <a:outerShdw blurRad="38100" dist="38100" dir="2700000" algn="tl">
                    <a:srgbClr val="C0C0C0"/>
                  </a:outerShdw>
                </a:effectLst>
              </a:rPr>
            </a:br>
            <a:r>
              <a:rPr lang="en-US" sz="3400" b="1" dirty="0" smtClean="0">
                <a:effectLst>
                  <a:outerShdw blurRad="38100" dist="38100" dir="2700000" algn="tl">
                    <a:srgbClr val="C0C0C0"/>
                  </a:outerShdw>
                </a:effectLst>
              </a:rPr>
              <a:t>Permits Section (cont.)</a:t>
            </a:r>
          </a:p>
        </p:txBody>
      </p:sp>
      <p:sp>
        <p:nvSpPr>
          <p:cNvPr id="4" name="Rectangle 3"/>
          <p:cNvSpPr txBox="1">
            <a:spLocks noChangeArrowheads="1"/>
          </p:cNvSpPr>
          <p:nvPr/>
        </p:nvSpPr>
        <p:spPr bwMode="auto">
          <a:xfrm>
            <a:off x="2286000" y="2133600"/>
            <a:ext cx="5410200" cy="3810000"/>
          </a:xfrm>
          <a:prstGeom prst="rect">
            <a:avLst/>
          </a:prstGeom>
          <a:noFill/>
          <a:ln w="9525">
            <a:noFill/>
            <a:miter lim="800000"/>
            <a:headEnd/>
            <a:tailEnd/>
          </a:ln>
        </p:spPr>
        <p:txBody>
          <a:bodyPr/>
          <a:lstStyle/>
          <a:p>
            <a:pPr marL="342900" indent="-342900">
              <a:spcBef>
                <a:spcPct val="20000"/>
              </a:spcBef>
              <a:defRPr/>
            </a:pPr>
            <a:r>
              <a:rPr lang="en-US" sz="2000" b="1" dirty="0">
                <a:latin typeface="+mn-lt"/>
              </a:rPr>
              <a:t>Group 2 – Cheryl </a:t>
            </a:r>
            <a:r>
              <a:rPr lang="en-US" sz="2000" b="1" dirty="0" err="1">
                <a:latin typeface="+mn-lt"/>
              </a:rPr>
              <a:t>Lejeune</a:t>
            </a:r>
            <a:endParaRPr lang="en-US" sz="2000" b="1" dirty="0">
              <a:latin typeface="+mn-lt"/>
            </a:endParaRPr>
          </a:p>
          <a:p>
            <a:pPr marL="342900" indent="-342900">
              <a:spcBef>
                <a:spcPct val="20000"/>
              </a:spcBef>
              <a:buClr>
                <a:schemeClr val="tx1"/>
              </a:buClr>
              <a:buFont typeface="Arial" charset="0"/>
              <a:buChar char="•"/>
              <a:defRPr/>
            </a:pPr>
            <a:r>
              <a:rPr lang="en-US" sz="2000" dirty="0">
                <a:latin typeface="+mn-lt"/>
              </a:rPr>
              <a:t>Coke </a:t>
            </a:r>
            <a:r>
              <a:rPr lang="en-US" sz="2000" dirty="0" err="1">
                <a:latin typeface="+mn-lt"/>
              </a:rPr>
              <a:t>Calcining</a:t>
            </a:r>
            <a:endParaRPr lang="en-US" sz="2000" dirty="0">
              <a:latin typeface="+mn-lt"/>
            </a:endParaRPr>
          </a:p>
          <a:p>
            <a:pPr marL="342900" indent="-342900">
              <a:spcBef>
                <a:spcPct val="20000"/>
              </a:spcBef>
              <a:buClr>
                <a:schemeClr val="tx1"/>
              </a:buClr>
              <a:buFont typeface="Arial" charset="0"/>
              <a:buChar char="•"/>
              <a:defRPr/>
            </a:pPr>
            <a:r>
              <a:rPr lang="en-US" sz="2000" dirty="0">
                <a:latin typeface="+mn-lt"/>
              </a:rPr>
              <a:t>Food Processing and Preparation</a:t>
            </a:r>
          </a:p>
          <a:p>
            <a:pPr marL="342900" indent="-342900">
              <a:spcBef>
                <a:spcPct val="20000"/>
              </a:spcBef>
              <a:buClr>
                <a:schemeClr val="tx1"/>
              </a:buClr>
              <a:buFont typeface="Arial" charset="0"/>
              <a:buChar char="•"/>
              <a:defRPr/>
            </a:pPr>
            <a:r>
              <a:rPr lang="en-US" sz="2000" dirty="0">
                <a:latin typeface="+mn-lt"/>
              </a:rPr>
              <a:t>Bulk Material Blending and Packaging</a:t>
            </a:r>
          </a:p>
          <a:p>
            <a:pPr marL="342900" indent="-342900">
              <a:spcBef>
                <a:spcPct val="20000"/>
              </a:spcBef>
              <a:buClr>
                <a:schemeClr val="tx1"/>
              </a:buClr>
              <a:buFont typeface="Arial" charset="0"/>
              <a:buChar char="•"/>
              <a:defRPr/>
            </a:pPr>
            <a:r>
              <a:rPr lang="en-US" sz="2000" dirty="0">
                <a:latin typeface="+mn-lt"/>
              </a:rPr>
              <a:t>Bulk Storage Terminal/Warehouse</a:t>
            </a:r>
          </a:p>
          <a:p>
            <a:pPr marL="342900" indent="-342900">
              <a:spcBef>
                <a:spcPct val="20000"/>
              </a:spcBef>
              <a:buClr>
                <a:schemeClr val="tx1"/>
              </a:buClr>
              <a:buFont typeface="Arial" charset="0"/>
              <a:buChar char="•"/>
              <a:defRPr/>
            </a:pPr>
            <a:r>
              <a:rPr lang="en-US" sz="2000" dirty="0">
                <a:latin typeface="+mn-lt"/>
              </a:rPr>
              <a:t>Fabricated Metal Products</a:t>
            </a:r>
          </a:p>
          <a:p>
            <a:pPr marL="342900" indent="-342900">
              <a:spcBef>
                <a:spcPct val="20000"/>
              </a:spcBef>
              <a:buClr>
                <a:schemeClr val="tx1"/>
              </a:buClr>
              <a:buFont typeface="Arial" charset="0"/>
              <a:buChar char="•"/>
              <a:defRPr/>
            </a:pPr>
            <a:r>
              <a:rPr lang="en-US" sz="2000" dirty="0">
                <a:latin typeface="+mn-lt"/>
              </a:rPr>
              <a:t>Marine Cargo Handling/Stevedoring</a:t>
            </a:r>
          </a:p>
          <a:p>
            <a:pPr marL="342900" indent="-342900">
              <a:spcBef>
                <a:spcPct val="20000"/>
              </a:spcBef>
              <a:buClr>
                <a:schemeClr val="tx1"/>
              </a:buClr>
              <a:buFont typeface="Arial" charset="0"/>
              <a:buChar char="•"/>
              <a:defRPr/>
            </a:pPr>
            <a:r>
              <a:rPr lang="en-US" sz="2000" dirty="0">
                <a:latin typeface="+mn-lt"/>
              </a:rPr>
              <a:t>Oilfield Service Facilities</a:t>
            </a:r>
          </a:p>
          <a:p>
            <a:pPr marL="342900" indent="-342900">
              <a:spcBef>
                <a:spcPct val="20000"/>
              </a:spcBef>
              <a:buClr>
                <a:schemeClr val="tx1"/>
              </a:buClr>
              <a:buFont typeface="Arial" charset="0"/>
              <a:buChar char="•"/>
              <a:defRPr/>
            </a:pPr>
            <a:r>
              <a:rPr lang="en-US" sz="2000" dirty="0">
                <a:latin typeface="+mn-lt"/>
              </a:rPr>
              <a:t>Truck Terminal, Industrial Laundry, Grain Elevator, etc.</a:t>
            </a:r>
          </a:p>
        </p:txBody>
      </p:sp>
      <p:sp>
        <p:nvSpPr>
          <p:cNvPr id="31749" name="Rectangle 4"/>
          <p:cNvSpPr>
            <a:spLocks noChangeArrowheads="1"/>
          </p:cNvSpPr>
          <p:nvPr/>
        </p:nvSpPr>
        <p:spPr bwMode="auto">
          <a:xfrm>
            <a:off x="457200" y="1371600"/>
            <a:ext cx="8153400" cy="762000"/>
          </a:xfrm>
          <a:prstGeom prst="rect">
            <a:avLst/>
          </a:prstGeom>
          <a:noFill/>
          <a:ln w="9525">
            <a:noFill/>
            <a:miter lim="800000"/>
            <a:headEnd/>
            <a:tailEnd/>
          </a:ln>
        </p:spPr>
        <p:txBody>
          <a:bodyPr anchor="ctr"/>
          <a:lstStyle/>
          <a:p>
            <a:pPr algn="ctr"/>
            <a:r>
              <a:rPr lang="en-US" sz="3200" b="1" dirty="0">
                <a:solidFill>
                  <a:srgbClr val="003366"/>
                </a:solidFill>
              </a:rPr>
              <a:t>Facility Type and Assignments</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Content Placeholder 3" descr="Picture1.png"/>
          <p:cNvPicPr>
            <a:picLocks noGrp="1" noChangeAspect="1"/>
          </p:cNvPicPr>
          <p:nvPr>
            <p:ph idx="1"/>
          </p:nvPr>
        </p:nvPicPr>
        <p:blipFill>
          <a:blip r:embed="rId2"/>
          <a:srcRect/>
          <a:stretch>
            <a:fillRect/>
          </a:stretch>
        </p:blipFill>
        <p:spPr>
          <a:xfrm>
            <a:off x="0" y="0"/>
            <a:ext cx="9144000" cy="6858000"/>
          </a:xfrm>
        </p:spPr>
      </p:pic>
      <p:sp>
        <p:nvSpPr>
          <p:cNvPr id="3" name="Rectangle 2"/>
          <p:cNvSpPr txBox="1">
            <a:spLocks noChangeArrowheads="1"/>
          </p:cNvSpPr>
          <p:nvPr/>
        </p:nvSpPr>
        <p:spPr>
          <a:xfrm>
            <a:off x="762000" y="228600"/>
            <a:ext cx="7772400" cy="1143000"/>
          </a:xfrm>
          <a:prstGeom prst="rect">
            <a:avLst/>
          </a:prstGeom>
        </p:spPr>
        <p:txBody>
          <a:bodyPr>
            <a:noAutofit/>
          </a:bodyPr>
          <a:lstStyle/>
          <a:p>
            <a:pPr algn="ctr" fontAlgn="auto">
              <a:spcBef>
                <a:spcPts val="0"/>
              </a:spcBef>
              <a:spcAft>
                <a:spcPts val="0"/>
              </a:spcAft>
              <a:defRPr/>
            </a:pPr>
            <a:r>
              <a:rPr lang="en-US" sz="4000" dirty="0">
                <a:latin typeface="+mj-lt"/>
              </a:rPr>
              <a:t>Speaker Contact </a:t>
            </a:r>
          </a:p>
          <a:p>
            <a:pPr algn="ctr" fontAlgn="auto">
              <a:spcBef>
                <a:spcPts val="0"/>
              </a:spcBef>
              <a:spcAft>
                <a:spcPts val="0"/>
              </a:spcAft>
              <a:defRPr/>
            </a:pPr>
            <a:r>
              <a:rPr lang="en-US" sz="4000" dirty="0">
                <a:latin typeface="+mj-lt"/>
              </a:rPr>
              <a:t>Information </a:t>
            </a:r>
            <a:r>
              <a:rPr lang="en-US" sz="4000" dirty="0">
                <a:latin typeface="+mj-lt"/>
                <a:ea typeface="+mj-ea"/>
                <a:cs typeface="+mj-cs"/>
              </a:rPr>
              <a:t/>
            </a:r>
            <a:br>
              <a:rPr lang="en-US" sz="4000" dirty="0">
                <a:latin typeface="+mj-lt"/>
                <a:ea typeface="+mj-ea"/>
                <a:cs typeface="+mj-cs"/>
              </a:rPr>
            </a:br>
            <a:endParaRPr lang="en-US" sz="4000" dirty="0">
              <a:latin typeface="+mj-lt"/>
              <a:ea typeface="+mj-ea"/>
              <a:cs typeface="+mj-cs"/>
            </a:endParaRPr>
          </a:p>
        </p:txBody>
      </p:sp>
      <p:sp>
        <p:nvSpPr>
          <p:cNvPr id="4" name="Content Placeholder 3"/>
          <p:cNvSpPr txBox="1">
            <a:spLocks/>
          </p:cNvSpPr>
          <p:nvPr/>
        </p:nvSpPr>
        <p:spPr bwMode="auto">
          <a:xfrm>
            <a:off x="609600" y="1524000"/>
            <a:ext cx="8229600" cy="4525963"/>
          </a:xfrm>
          <a:prstGeom prst="rect">
            <a:avLst/>
          </a:prstGeom>
          <a:noFill/>
          <a:ln w="9525">
            <a:noFill/>
            <a:miter lim="800000"/>
            <a:headEnd/>
            <a:tailEnd/>
          </a:ln>
        </p:spPr>
        <p:txBody>
          <a:bodyPr>
            <a:normAutofit fontScale="92500" lnSpcReduction="20000"/>
          </a:bodyPr>
          <a:lstStyle/>
          <a:p>
            <a:pPr defTabSz="173038" fontAlgn="auto">
              <a:spcBef>
                <a:spcPts val="0"/>
              </a:spcBef>
              <a:spcAft>
                <a:spcPts val="0"/>
              </a:spcAft>
              <a:buFont typeface="Arial" pitchFamily="34" charset="0"/>
              <a:buNone/>
              <a:defRPr/>
            </a:pPr>
            <a:r>
              <a:rPr lang="en-US" sz="3200" b="1" dirty="0">
                <a:solidFill>
                  <a:schemeClr val="accent4"/>
                </a:solidFill>
                <a:latin typeface="Arial Narrow" pitchFamily="34" charset="0"/>
              </a:rPr>
              <a:t>Gary Aydell</a:t>
            </a:r>
          </a:p>
          <a:p>
            <a:pPr marL="342900" indent="-342900" fontAlgn="auto">
              <a:lnSpc>
                <a:spcPct val="70000"/>
              </a:lnSpc>
              <a:spcBef>
                <a:spcPct val="50000"/>
              </a:spcBef>
              <a:spcAft>
                <a:spcPts val="0"/>
              </a:spcAft>
              <a:buFont typeface="Arial" pitchFamily="34" charset="0"/>
              <a:buChar char="•"/>
              <a:defRPr/>
            </a:pPr>
            <a:r>
              <a:rPr lang="en-US" sz="3200" dirty="0">
                <a:solidFill>
                  <a:srgbClr val="003366"/>
                </a:solidFill>
                <a:latin typeface="+mn-lt"/>
              </a:rPr>
              <a:t>Environmental Scientist Senior</a:t>
            </a:r>
          </a:p>
          <a:p>
            <a:pPr marL="342900" indent="-342900" fontAlgn="auto">
              <a:lnSpc>
                <a:spcPct val="70000"/>
              </a:lnSpc>
              <a:spcBef>
                <a:spcPct val="50000"/>
              </a:spcBef>
              <a:spcAft>
                <a:spcPts val="0"/>
              </a:spcAft>
              <a:buFont typeface="Arial" pitchFamily="34" charset="0"/>
              <a:buChar char="•"/>
              <a:defRPr/>
            </a:pPr>
            <a:r>
              <a:rPr lang="en-US" sz="3200" dirty="0">
                <a:solidFill>
                  <a:srgbClr val="003366"/>
                </a:solidFill>
                <a:latin typeface="+mn-lt"/>
              </a:rPr>
              <a:t>Office of Environmental Services</a:t>
            </a:r>
          </a:p>
          <a:p>
            <a:pPr marL="342900" indent="-342900" fontAlgn="auto">
              <a:lnSpc>
                <a:spcPct val="70000"/>
              </a:lnSpc>
              <a:spcBef>
                <a:spcPct val="50000"/>
              </a:spcBef>
              <a:spcAft>
                <a:spcPts val="0"/>
              </a:spcAft>
              <a:buFont typeface="Arial" pitchFamily="34" charset="0"/>
              <a:buChar char="•"/>
              <a:defRPr/>
            </a:pPr>
            <a:r>
              <a:rPr lang="en-US" sz="3200" dirty="0">
                <a:solidFill>
                  <a:srgbClr val="003366"/>
                </a:solidFill>
                <a:latin typeface="+mn-lt"/>
              </a:rPr>
              <a:t>Water Permits Division</a:t>
            </a:r>
          </a:p>
          <a:p>
            <a:pPr marL="342900" indent="-342900" fontAlgn="auto">
              <a:lnSpc>
                <a:spcPct val="70000"/>
              </a:lnSpc>
              <a:spcBef>
                <a:spcPct val="50000"/>
              </a:spcBef>
              <a:spcAft>
                <a:spcPts val="0"/>
              </a:spcAft>
              <a:buFont typeface="Arial" pitchFamily="34" charset="0"/>
              <a:buChar char="•"/>
              <a:defRPr/>
            </a:pPr>
            <a:r>
              <a:rPr lang="en-US" sz="3200" dirty="0">
                <a:solidFill>
                  <a:srgbClr val="003366"/>
                </a:solidFill>
                <a:latin typeface="+mn-lt"/>
              </a:rPr>
              <a:t>(225)219-3002</a:t>
            </a:r>
          </a:p>
          <a:p>
            <a:pPr marL="342900" indent="-342900" fontAlgn="auto">
              <a:lnSpc>
                <a:spcPct val="70000"/>
              </a:lnSpc>
              <a:spcBef>
                <a:spcPct val="50000"/>
              </a:spcBef>
              <a:spcAft>
                <a:spcPts val="0"/>
              </a:spcAft>
              <a:buFont typeface="Arial" pitchFamily="34" charset="0"/>
              <a:buChar char="•"/>
              <a:defRPr/>
            </a:pPr>
            <a:r>
              <a:rPr lang="en-US" sz="3200" dirty="0">
                <a:solidFill>
                  <a:srgbClr val="003366"/>
                </a:solidFill>
                <a:latin typeface="+mn-lt"/>
                <a:hlinkClick r:id="rId3"/>
              </a:rPr>
              <a:t>gary.aydell@la.gov</a:t>
            </a:r>
            <a:endParaRPr lang="en-US" sz="3200" dirty="0">
              <a:solidFill>
                <a:srgbClr val="003366"/>
              </a:solidFill>
              <a:latin typeface="+mn-lt"/>
            </a:endParaRPr>
          </a:p>
          <a:p>
            <a:pPr fontAlgn="auto">
              <a:spcBef>
                <a:spcPct val="20000"/>
              </a:spcBef>
              <a:spcAft>
                <a:spcPts val="0"/>
              </a:spcAft>
              <a:buFont typeface="Arial" pitchFamily="34" charset="0"/>
              <a:buNone/>
              <a:defRPr/>
            </a:pPr>
            <a:endParaRPr lang="en-US" sz="800" dirty="0">
              <a:solidFill>
                <a:schemeClr val="accent4"/>
              </a:solidFill>
              <a:latin typeface="Arial Narrow" pitchFamily="34" charset="0"/>
            </a:endParaRPr>
          </a:p>
          <a:p>
            <a:pPr fontAlgn="auto">
              <a:spcBef>
                <a:spcPct val="20000"/>
              </a:spcBef>
              <a:spcAft>
                <a:spcPts val="0"/>
              </a:spcAft>
              <a:buFont typeface="Arial" pitchFamily="34" charset="0"/>
              <a:buNone/>
              <a:defRPr/>
            </a:pPr>
            <a:endParaRPr lang="en-US" sz="900" dirty="0">
              <a:solidFill>
                <a:schemeClr val="accent4"/>
              </a:solidFill>
              <a:latin typeface="Arial Narrow" pitchFamily="34" charset="0"/>
            </a:endParaRPr>
          </a:p>
          <a:p>
            <a:pPr marL="342900" indent="-342900" algn="just" fontAlgn="auto">
              <a:lnSpc>
                <a:spcPct val="90000"/>
              </a:lnSpc>
              <a:spcBef>
                <a:spcPts val="0"/>
              </a:spcBef>
              <a:spcAft>
                <a:spcPts val="0"/>
              </a:spcAft>
              <a:buFont typeface="Arial" pitchFamily="34" charset="0"/>
              <a:buNone/>
              <a:defRPr/>
            </a:pPr>
            <a:r>
              <a:rPr lang="en-US" sz="3200" b="1" dirty="0">
                <a:solidFill>
                  <a:schemeClr val="accent4"/>
                </a:solidFill>
                <a:latin typeface="Arial Narrow" pitchFamily="34" charset="0"/>
              </a:rPr>
              <a:t>Customer Service Center</a:t>
            </a:r>
          </a:p>
          <a:p>
            <a:pPr marL="342900" indent="-342900" algn="just" fontAlgn="auto">
              <a:lnSpc>
                <a:spcPct val="90000"/>
              </a:lnSpc>
              <a:spcBef>
                <a:spcPts val="0"/>
              </a:spcBef>
              <a:spcAft>
                <a:spcPts val="0"/>
              </a:spcAft>
              <a:buFont typeface="Arial" pitchFamily="34" charset="0"/>
              <a:buNone/>
              <a:defRPr/>
            </a:pPr>
            <a:r>
              <a:rPr lang="en-US" sz="3200" b="1" dirty="0">
                <a:solidFill>
                  <a:schemeClr val="accent4"/>
                </a:solidFill>
                <a:latin typeface="Arial Narrow" pitchFamily="34" charset="0"/>
              </a:rPr>
              <a:t>	225-219-LDEQ (5337) </a:t>
            </a:r>
          </a:p>
          <a:p>
            <a:pPr marL="342900" indent="-342900" algn="just" fontAlgn="auto">
              <a:lnSpc>
                <a:spcPct val="90000"/>
              </a:lnSpc>
              <a:spcBef>
                <a:spcPts val="0"/>
              </a:spcBef>
              <a:spcAft>
                <a:spcPts val="0"/>
              </a:spcAft>
              <a:buFont typeface="Arial" pitchFamily="34" charset="0"/>
              <a:buNone/>
              <a:defRPr/>
            </a:pPr>
            <a:r>
              <a:rPr lang="en-US" sz="3200" b="1" dirty="0">
                <a:solidFill>
                  <a:schemeClr val="accent4"/>
                </a:solidFill>
                <a:latin typeface="Arial Narrow" pitchFamily="34" charset="0"/>
              </a:rPr>
              <a:t>	Toll Free 1-866-896-LDEQ (5337) </a:t>
            </a:r>
          </a:p>
          <a:p>
            <a:pPr marL="342900" indent="-342900" algn="just" fontAlgn="auto">
              <a:lnSpc>
                <a:spcPct val="90000"/>
              </a:lnSpc>
              <a:spcBef>
                <a:spcPts val="0"/>
              </a:spcBef>
              <a:spcAft>
                <a:spcPts val="0"/>
              </a:spcAft>
              <a:buFont typeface="Arial" pitchFamily="34" charset="0"/>
              <a:buNone/>
              <a:defRPr/>
            </a:pPr>
            <a:r>
              <a:rPr lang="en-US" sz="3200" b="1" dirty="0">
                <a:solidFill>
                  <a:schemeClr val="accent4"/>
                </a:solidFill>
                <a:latin typeface="Arial Narrow" pitchFamily="34" charset="0"/>
              </a:rPr>
              <a:t>	Hours 8-4:30 M-F</a:t>
            </a:r>
          </a:p>
          <a:p>
            <a:pPr marL="342900" indent="-342900" fontAlgn="auto">
              <a:spcBef>
                <a:spcPct val="20000"/>
              </a:spcBef>
              <a:spcAft>
                <a:spcPts val="0"/>
              </a:spcAft>
              <a:buFont typeface="Arial" pitchFamily="34" charset="0"/>
              <a:buChar char="•"/>
              <a:defRPr/>
            </a:pPr>
            <a:endParaRPr lang="en-US" sz="3200" dirty="0">
              <a:latin typeface="Arial Narrow" pitchFamily="34"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4800" y="2209800"/>
            <a:ext cx="8458200" cy="3581400"/>
          </a:xfrm>
          <a:prstGeom prst="rect">
            <a:avLst/>
          </a:prstGeom>
        </p:spPr>
        <p:txBody>
          <a:bodyPr>
            <a:normAutofit fontScale="90000" lnSpcReduction="10000"/>
          </a:bodyPr>
          <a:lstStyle/>
          <a:p>
            <a:pPr algn="ctr" fontAlgn="auto">
              <a:spcAft>
                <a:spcPts val="0"/>
              </a:spcAft>
              <a:defRPr/>
            </a:pPr>
            <a: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36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endParaRPr lang="en-US" sz="28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endParaRPr>
          </a:p>
          <a:p>
            <a:pPr algn="ctr" fontAlgn="auto">
              <a:spcAft>
                <a:spcPts val="0"/>
              </a:spcAft>
              <a:defRPr/>
            </a:pPr>
            <a:endParaRPr lang="en-US" sz="28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endParaRPr>
          </a:p>
          <a:p>
            <a:pPr algn="ctr" fontAlgn="auto">
              <a:spcAft>
                <a:spcPts val="0"/>
              </a:spcAft>
              <a:defRPr/>
            </a:pPr>
            <a:r>
              <a:rPr lang="en-US" sz="3600" b="1" dirty="0" smtClean="0">
                <a:ln w="12700">
                  <a:solidFill>
                    <a:schemeClr val="tx2">
                      <a:satMod val="155000"/>
                    </a:schemeClr>
                  </a:solidFill>
                  <a:prstDash val="solid"/>
                </a:ln>
                <a:solidFill>
                  <a:schemeClr val="tx2"/>
                </a:solidFill>
                <a:effectLst>
                  <a:outerShdw blurRad="41275" dist="20320" dir="1800000" algn="tl" rotWithShape="0">
                    <a:srgbClr val="000000">
                      <a:alpha val="40000"/>
                    </a:srgbClr>
                  </a:outerShdw>
                </a:effectLst>
              </a:rPr>
              <a:t>Jason Meyers, P.E.</a:t>
            </a:r>
          </a:p>
          <a:p>
            <a:pPr algn="ctr" fontAlgn="auto">
              <a:spcAft>
                <a:spcPts val="0"/>
              </a:spcAft>
              <a:defRPr/>
            </a:pPr>
            <a:r>
              <a:rPr lang="en-US" sz="2800" b="1" dirty="0" smtClean="0">
                <a:solidFill>
                  <a:schemeClr val="tx2"/>
                </a:solidFill>
              </a:rPr>
              <a:t>Engineer Supervisor</a:t>
            </a:r>
            <a:br>
              <a:rPr lang="en-US" sz="2800" b="1" dirty="0" smtClean="0">
                <a:solidFill>
                  <a:schemeClr val="tx2"/>
                </a:solidFill>
              </a:rPr>
            </a:br>
            <a:r>
              <a:rPr lang="en-US" sz="2800" b="1" dirty="0" smtClean="0">
                <a:solidFill>
                  <a:schemeClr val="tx2"/>
                </a:solidFill>
              </a:rPr>
              <a:t>Waste Permits Division</a:t>
            </a:r>
            <a:r>
              <a:rPr lang="en-US" sz="2400" dirty="0" smtClean="0">
                <a:solidFill>
                  <a:schemeClr val="tx2"/>
                </a:solidFill>
              </a:rPr>
              <a:t/>
            </a:r>
            <a:br>
              <a:rPr lang="en-US" sz="2400" dirty="0" smtClean="0">
                <a:solidFill>
                  <a:schemeClr val="tx2"/>
                </a:solidFill>
              </a:rPr>
            </a:br>
            <a:endParaRPr lang="en-US" sz="2800" dirty="0" smtClean="0">
              <a:ln w="12700">
                <a:solidFill>
                  <a:schemeClr val="tx2">
                    <a:satMod val="155000"/>
                  </a:schemeClr>
                </a:solidFill>
                <a:prstDash val="solid"/>
              </a:ln>
              <a:solidFill>
                <a:schemeClr val="tx2"/>
              </a:solidFill>
            </a:endParaRPr>
          </a:p>
          <a:p>
            <a:pPr algn="ctr" fontAlgn="auto">
              <a:spcAft>
                <a:spcPts val="0"/>
              </a:spcAft>
              <a:defRPr/>
            </a:pPr>
            <a:endParaRPr lang="en-US" sz="2800" b="1" dirty="0" smtClean="0">
              <a:ln w="12700">
                <a:solidFill>
                  <a:schemeClr val="tx2">
                    <a:satMod val="155000"/>
                  </a:schemeClr>
                </a:solidFill>
                <a:prstDash val="solid"/>
              </a:ln>
              <a:solidFill>
                <a:srgbClr val="303E6A"/>
              </a:solidFill>
              <a:effectLst>
                <a:outerShdw blurRad="41275" dist="20320" dir="1800000" algn="tl" rotWithShape="0">
                  <a:srgbClr val="000000">
                    <a:alpha val="40000"/>
                  </a:srgbClr>
                </a:outerShdw>
              </a:effectLst>
              <a:latin typeface="Arial Narrow" pitchFamily="34" charset="0"/>
            </a:endParaRPr>
          </a:p>
          <a:p>
            <a:pPr algn="ctr">
              <a:defRPr/>
            </a:pPr>
            <a:r>
              <a:rPr lang="en-US" sz="2800" dirty="0" smtClean="0">
                <a:ln w="12700">
                  <a:solidFill>
                    <a:schemeClr val="tx2">
                      <a:satMod val="155000"/>
                    </a:schemeClr>
                  </a:solidFill>
                  <a:prstDash val="solid"/>
                </a:ln>
                <a:solidFill>
                  <a:srgbClr val="303E6A"/>
                </a:solidFill>
                <a:latin typeface="Arial Narrow" pitchFamily="34" charset="0"/>
              </a:rPr>
              <a:t>Louisiana Department of Environmental Quality</a:t>
            </a:r>
          </a:p>
          <a:p>
            <a:pPr algn="ctr" fontAlgn="auto">
              <a:spcAft>
                <a:spcPts val="0"/>
              </a:spcAft>
              <a:defRPr/>
            </a:pPr>
            <a:endParaRPr lang="en-US" sz="2800" dirty="0" smtClean="0">
              <a:ln w="12700">
                <a:solidFill>
                  <a:schemeClr val="tx2">
                    <a:satMod val="155000"/>
                  </a:schemeClr>
                </a:solidFill>
                <a:prstDash val="solid"/>
              </a:ln>
              <a:solidFill>
                <a:srgbClr val="303E6A"/>
              </a:solidFill>
              <a:latin typeface="Arial Narrow" pitchFamily="34" charset="0"/>
            </a:endParaRPr>
          </a:p>
          <a:p>
            <a:pPr algn="ctr" fontAlgn="auto">
              <a:spcAft>
                <a:spcPts val="0"/>
              </a:spcAft>
              <a:defRPr/>
            </a:pPr>
            <a:endParaRPr lang="en-US" sz="2800" dirty="0" smtClean="0">
              <a:ln w="12700">
                <a:solidFill>
                  <a:schemeClr val="tx2">
                    <a:satMod val="155000"/>
                  </a:schemeClr>
                </a:solidFill>
                <a:prstDash val="solid"/>
              </a:ln>
              <a:solidFill>
                <a:srgbClr val="303E6A"/>
              </a:solidFill>
              <a:latin typeface="Arial Narrow" pitchFamily="34" charset="0"/>
            </a:endParaRPr>
          </a:p>
          <a:p>
            <a:pPr algn="ctr" fontAlgn="auto">
              <a:spcAft>
                <a:spcPts val="0"/>
              </a:spcAft>
              <a:defRPr/>
            </a:pPr>
            <a:endParaRPr lang="en-US" sz="2800" dirty="0">
              <a:ln w="12700">
                <a:solidFill>
                  <a:schemeClr val="tx2">
                    <a:satMod val="155000"/>
                  </a:schemeClr>
                </a:solidFill>
                <a:prstDash val="solid"/>
              </a:ln>
              <a:solidFill>
                <a:srgbClr val="303E6A"/>
              </a:solidFill>
              <a:latin typeface="Arial Narrow" pitchFamily="34" charset="0"/>
            </a:endParaRPr>
          </a:p>
        </p:txBody>
      </p:sp>
      <p:sp>
        <p:nvSpPr>
          <p:cNvPr id="4" name="Title 1"/>
          <p:cNvSpPr txBox="1">
            <a:spLocks/>
          </p:cNvSpPr>
          <p:nvPr/>
        </p:nvSpPr>
        <p:spPr>
          <a:xfrm>
            <a:off x="228600" y="685800"/>
            <a:ext cx="8153400" cy="2438400"/>
          </a:xfrm>
          <a:prstGeom prst="rect">
            <a:avLst/>
          </a:prstGeom>
          <a:ln>
            <a:noFill/>
          </a:ln>
        </p:spPr>
        <p:txBody>
          <a:bodyPr anchor="ctr">
            <a:normAutofit fontScale="37500" lnSpcReduction="20000"/>
          </a:bodyPr>
          <a:lstStyle/>
          <a:p>
            <a:pPr algn="ctr" fontAlgn="auto">
              <a:spcAft>
                <a:spcPts val="0"/>
              </a:spcAft>
              <a:defRPr/>
            </a:pPr>
            <a: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t/>
            </a:r>
            <a:br>
              <a:rPr lang="en-US" sz="44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rPr>
            </a:br>
            <a:r>
              <a:rPr lang="en-US" sz="16000" b="1" dirty="0">
                <a:ln w="12700">
                  <a:solidFill>
                    <a:schemeClr val="accent3">
                      <a:lumMod val="50000"/>
                    </a:schemeClr>
                  </a:solidFill>
                  <a:prstDash val="solid"/>
                </a:ln>
                <a:solidFill>
                  <a:schemeClr val="accent3">
                    <a:lumMod val="50000"/>
                  </a:schemeClr>
                </a:solidFill>
                <a:effectLst>
                  <a:outerShdw blurRad="41275" dist="20320" dir="1800000" algn="tl" rotWithShape="0">
                    <a:srgbClr val="000000">
                      <a:alpha val="40000"/>
                    </a:srgbClr>
                  </a:outerShdw>
                </a:effectLst>
                <a:latin typeface="Arial Narrow" pitchFamily="34" charset="0"/>
                <a:ea typeface="+mj-ea"/>
                <a:cs typeface="+mj-cs"/>
              </a:rPr>
              <a:t> </a:t>
            </a:r>
            <a:r>
              <a:rPr lang="en-US" sz="12800" b="1" dirty="0" smtClean="0">
                <a:ln w="12700">
                  <a:solidFill>
                    <a:srgbClr val="336600"/>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Permits 101: </a:t>
            </a:r>
          </a:p>
          <a:p>
            <a:pPr algn="ctr" fontAlgn="auto">
              <a:spcAft>
                <a:spcPts val="0"/>
              </a:spcAft>
              <a:defRPr/>
            </a:pPr>
            <a:r>
              <a:rPr lang="en-US" sz="12800" b="1" dirty="0" smtClean="0">
                <a:ln w="12700">
                  <a:solidFill>
                    <a:srgbClr val="336600"/>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rPr>
              <a:t> UNDERSTANDING THE BASICS</a:t>
            </a:r>
            <a:endParaRPr lang="en-US" sz="8900" b="1" dirty="0">
              <a:ln w="12700">
                <a:solidFill>
                  <a:srgbClr val="336600"/>
                </a:solidFill>
                <a:prstDash val="solid"/>
              </a:ln>
              <a:solidFill>
                <a:srgbClr val="336600"/>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endParaRPr lang="en-US" sz="7500" b="1" dirty="0">
              <a:ln w="12700">
                <a:solidFill>
                  <a:schemeClr val="tx2">
                    <a:satMod val="155000"/>
                  </a:schemeClr>
                </a:solidFill>
                <a:prstDash val="solid"/>
              </a:ln>
              <a:solidFill>
                <a:schemeClr val="tx2"/>
              </a:solidFill>
              <a:effectLst>
                <a:outerShdw blurRad="41275" dist="20320" dir="1800000" algn="tl" rotWithShape="0">
                  <a:srgbClr val="000000">
                    <a:alpha val="40000"/>
                  </a:srgbClr>
                </a:outerShdw>
              </a:effectLst>
              <a:latin typeface="Arial Narrow" pitchFamily="34" charset="0"/>
              <a:ea typeface="+mj-ea"/>
              <a:cs typeface="+mj-cs"/>
            </a:endParaRPr>
          </a:p>
          <a:p>
            <a:pPr algn="ctr" fontAlgn="auto">
              <a:spcAft>
                <a:spcPts val="0"/>
              </a:spcAft>
              <a:defRPr/>
            </a:pPr>
            <a:r>
              <a:rPr lang="en-US" sz="2700" dirty="0">
                <a:latin typeface="Arial Narrow" pitchFamily="34" charset="0"/>
                <a:ea typeface="+mj-ea"/>
                <a:cs typeface="+mj-cs"/>
              </a:rPr>
              <a:t/>
            </a:r>
            <a:br>
              <a:rPr lang="en-US" sz="2700" dirty="0">
                <a:latin typeface="Arial Narrow" pitchFamily="34" charset="0"/>
                <a:ea typeface="+mj-ea"/>
                <a:cs typeface="+mj-cs"/>
              </a:rPr>
            </a:br>
            <a:endParaRPr lang="en-US" sz="27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Arial Narrow" pitchFamily="34" charset="0"/>
              <a:ea typeface="+mj-ea"/>
              <a:cs typeface="+mj-cs"/>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ctrTitle" idx="4294967295"/>
          </p:nvPr>
        </p:nvSpPr>
        <p:spPr>
          <a:xfrm>
            <a:off x="914400" y="1676400"/>
            <a:ext cx="7772400" cy="3505200"/>
          </a:xfrm>
        </p:spPr>
        <p:txBody>
          <a:bodyPr>
            <a:normAutofit/>
          </a:bodyPr>
          <a:lstStyle/>
          <a:p>
            <a:r>
              <a:rPr lang="en-US" b="1" dirty="0" smtClean="0"/>
              <a:t>Waste Permits Overview</a:t>
            </a:r>
            <a:r>
              <a:rPr lang="en-US" dirty="0" smtClean="0"/>
              <a:t/>
            </a:r>
            <a:br>
              <a:rPr lang="en-US" dirty="0" smtClean="0"/>
            </a:br>
            <a:r>
              <a:rPr lang="en-US" dirty="0" smtClean="0"/>
              <a:t/>
            </a:r>
            <a:br>
              <a:rPr lang="en-US" dirty="0" smtClean="0"/>
            </a:br>
            <a:endParaRPr lang="en-US" sz="2400" dirty="0"/>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229600" cy="1020762"/>
          </a:xfrm>
        </p:spPr>
        <p:txBody>
          <a:bodyPr/>
          <a:lstStyle/>
          <a:p>
            <a:r>
              <a:rPr lang="en-US" dirty="0" smtClean="0"/>
              <a:t>Waste Permits Division</a:t>
            </a:r>
            <a:endParaRPr lang="en-US" dirty="0"/>
          </a:p>
        </p:txBody>
      </p:sp>
      <p:sp>
        <p:nvSpPr>
          <p:cNvPr id="3" name="Content Placeholder 2"/>
          <p:cNvSpPr>
            <a:spLocks noGrp="1"/>
          </p:cNvSpPr>
          <p:nvPr>
            <p:ph idx="1"/>
          </p:nvPr>
        </p:nvSpPr>
        <p:spPr>
          <a:xfrm>
            <a:off x="457200" y="1371601"/>
            <a:ext cx="8229600" cy="4572000"/>
          </a:xfrm>
        </p:spPr>
        <p:txBody>
          <a:bodyPr>
            <a:normAutofit fontScale="70000" lnSpcReduction="20000"/>
          </a:bodyPr>
          <a:lstStyle/>
          <a:p>
            <a:pPr>
              <a:buSzPct val="125000"/>
            </a:pPr>
            <a:r>
              <a:rPr lang="en-US" sz="3800" dirty="0" smtClean="0">
                <a:latin typeface="Arial Narrow" pitchFamily="34" charset="0"/>
              </a:rPr>
              <a:t>The Waste Permits Division authorizes permits administered under the Solid Waste and Hazardous Waste Regulations </a:t>
            </a:r>
          </a:p>
          <a:p>
            <a:pPr lvl="1">
              <a:buSzPct val="75000"/>
              <a:buFont typeface="Courier New" pitchFamily="49" charset="0"/>
              <a:buChar char="o"/>
            </a:pPr>
            <a:r>
              <a:rPr lang="en-US" sz="2600" dirty="0" smtClean="0"/>
              <a:t>Is responsible for all activities pertaining to the permitting of existing and proposed solid waste processing and disposal facilities. </a:t>
            </a:r>
          </a:p>
          <a:p>
            <a:pPr>
              <a:buSzPct val="125000"/>
            </a:pPr>
            <a:endParaRPr lang="en-US" sz="2400" dirty="0" smtClean="0"/>
          </a:p>
          <a:p>
            <a:pPr>
              <a:buSzPct val="125000"/>
            </a:pPr>
            <a:r>
              <a:rPr lang="en-US" sz="4000" dirty="0" smtClean="0"/>
              <a:t>Facilities include, but are not limited to: </a:t>
            </a:r>
          </a:p>
          <a:p>
            <a:pPr lvl="1">
              <a:buSzPct val="75000"/>
              <a:buFont typeface="Courier New" pitchFamily="49" charset="0"/>
              <a:buChar char="o"/>
            </a:pPr>
            <a:r>
              <a:rPr lang="en-US" sz="2400" dirty="0" smtClean="0"/>
              <a:t>sanitary landfills</a:t>
            </a:r>
          </a:p>
          <a:p>
            <a:pPr lvl="1">
              <a:buSzPct val="75000"/>
              <a:buFont typeface="Courier New" pitchFamily="49" charset="0"/>
              <a:buChar char="o"/>
            </a:pPr>
            <a:r>
              <a:rPr lang="en-US" sz="2400" dirty="0" smtClean="0"/>
              <a:t>industrial landfills</a:t>
            </a:r>
          </a:p>
          <a:p>
            <a:pPr lvl="1">
              <a:buSzPct val="75000"/>
              <a:buFont typeface="Courier New" pitchFamily="49" charset="0"/>
              <a:buChar char="o"/>
            </a:pPr>
            <a:r>
              <a:rPr lang="en-US" sz="2400" dirty="0" smtClean="0"/>
              <a:t>Hazardous waste landfills</a:t>
            </a:r>
          </a:p>
          <a:p>
            <a:pPr lvl="1">
              <a:buSzPct val="75000"/>
              <a:buFont typeface="Courier New" pitchFamily="49" charset="0"/>
              <a:buChar char="o"/>
            </a:pPr>
            <a:r>
              <a:rPr lang="en-US" sz="2400" dirty="0" smtClean="0"/>
              <a:t>surface impoundments</a:t>
            </a:r>
          </a:p>
          <a:p>
            <a:pPr lvl="1">
              <a:buSzPct val="75000"/>
              <a:buFont typeface="Courier New" pitchFamily="49" charset="0"/>
              <a:buChar char="o"/>
            </a:pPr>
            <a:r>
              <a:rPr lang="en-US" sz="2400" dirty="0" err="1" smtClean="0"/>
              <a:t>Landfarms</a:t>
            </a:r>
            <a:endParaRPr lang="en-US" sz="2400" dirty="0" smtClean="0"/>
          </a:p>
          <a:p>
            <a:pPr lvl="1">
              <a:buSzPct val="75000"/>
              <a:buFont typeface="Courier New" pitchFamily="49" charset="0"/>
              <a:buChar char="o"/>
            </a:pPr>
            <a:r>
              <a:rPr lang="en-US" sz="2400" dirty="0" smtClean="0"/>
              <a:t>Incinerators</a:t>
            </a:r>
          </a:p>
          <a:p>
            <a:pPr lvl="1">
              <a:buSzPct val="75000"/>
              <a:buFont typeface="Courier New" pitchFamily="49" charset="0"/>
              <a:buChar char="o"/>
            </a:pPr>
            <a:r>
              <a:rPr lang="en-US" sz="2400" dirty="0" smtClean="0"/>
              <a:t>transfer stations</a:t>
            </a:r>
          </a:p>
          <a:p>
            <a:pPr lvl="1">
              <a:buSzPct val="75000"/>
              <a:buFont typeface="Courier New" pitchFamily="49" charset="0"/>
              <a:buChar char="o"/>
            </a:pPr>
            <a:r>
              <a:rPr lang="en-US" sz="2400" dirty="0" smtClean="0"/>
              <a:t>resource recovery facilities </a:t>
            </a:r>
          </a:p>
          <a:p>
            <a:pPr lvl="1">
              <a:buSzPct val="75000"/>
              <a:buFont typeface="Courier New" pitchFamily="49" charset="0"/>
              <a:buChar char="o"/>
            </a:pPr>
            <a:r>
              <a:rPr lang="en-US" sz="2400" dirty="0" smtClean="0"/>
              <a:t>refuse-derived fuel facilities</a:t>
            </a:r>
          </a:p>
          <a:p>
            <a:pPr lvl="1">
              <a:buSzPct val="75000"/>
              <a:buFont typeface="Courier New" pitchFamily="49" charset="0"/>
              <a:buChar char="o"/>
            </a:pPr>
            <a:endParaRPr lang="en-US" sz="2400" dirty="0" smtClean="0">
              <a:latin typeface="Arial Narrow" pitchFamily="34" charset="0"/>
            </a:endParaRPr>
          </a:p>
          <a:p>
            <a:endParaRPr lang="en-US" dirty="0"/>
          </a:p>
        </p:txBody>
      </p:sp>
      <p:pic>
        <p:nvPicPr>
          <p:cNvPr id="4" name="Picture 4" descr="MVC-380S"/>
          <p:cNvPicPr>
            <a:picLocks noChangeAspect="1" noChangeArrowheads="1"/>
          </p:cNvPicPr>
          <p:nvPr/>
        </p:nvPicPr>
        <p:blipFill>
          <a:blip r:embed="rId3"/>
          <a:srcRect/>
          <a:stretch>
            <a:fillRect/>
          </a:stretch>
        </p:blipFill>
        <p:spPr bwMode="auto">
          <a:xfrm>
            <a:off x="4572000" y="3314700"/>
            <a:ext cx="4419600" cy="3314700"/>
          </a:xfrm>
          <a:prstGeom prst="rect">
            <a:avLst/>
          </a:prstGeom>
          <a:noFill/>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304800" y="1447800"/>
            <a:ext cx="8610600" cy="5029200"/>
          </a:xfrm>
          <a:prstGeom prst="rect">
            <a:avLst/>
          </a:prstGeom>
          <a:noFill/>
          <a:ln w="9525">
            <a:noFill/>
            <a:miter lim="800000"/>
            <a:headEnd/>
            <a:tailEnd/>
          </a:ln>
        </p:spPr>
        <p:txBody>
          <a:bodyPr>
            <a:normAutofit/>
          </a:bodyPr>
          <a:lstStyle/>
          <a:p>
            <a:pPr marL="342900" indent="-342900" fontAlgn="auto">
              <a:spcBef>
                <a:spcPct val="20000"/>
              </a:spcBef>
              <a:spcAft>
                <a:spcPts val="0"/>
              </a:spcAft>
              <a:buFont typeface="Arial" pitchFamily="34" charset="0"/>
              <a:buNone/>
              <a:defRPr/>
            </a:pPr>
            <a:endParaRPr lang="en-US" sz="5100" b="1" dirty="0">
              <a:latin typeface="Arial" pitchFamily="34" charset="0"/>
              <a:cs typeface="Arial" pitchFamily="34" charset="0"/>
            </a:endParaRPr>
          </a:p>
          <a:p>
            <a:pPr marL="342900" indent="-342900" fontAlgn="auto">
              <a:spcBef>
                <a:spcPct val="20000"/>
              </a:spcBef>
              <a:spcAft>
                <a:spcPts val="0"/>
              </a:spcAft>
              <a:buFont typeface="Arial" pitchFamily="34" charset="0"/>
              <a:buNone/>
              <a:defRPr/>
            </a:pPr>
            <a:r>
              <a:rPr lang="en-US" sz="2400" b="1" dirty="0">
                <a:latin typeface="+mn-lt"/>
              </a:rPr>
              <a:t>	</a:t>
            </a:r>
          </a:p>
        </p:txBody>
      </p:sp>
      <p:sp>
        <p:nvSpPr>
          <p:cNvPr id="3" name="Rectangle 2"/>
          <p:cNvSpPr txBox="1">
            <a:spLocks noChangeArrowheads="1"/>
          </p:cNvSpPr>
          <p:nvPr/>
        </p:nvSpPr>
        <p:spPr>
          <a:xfrm>
            <a:off x="228600" y="304800"/>
            <a:ext cx="77724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Waste Permits Division</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5" name="Content Placeholder 4"/>
          <p:cNvGraphicFramePr>
            <a:graphicFrameLocks noGrp="1"/>
          </p:cNvGraphicFramePr>
          <p:nvPr>
            <p:ph idx="1"/>
          </p:nvPr>
        </p:nvGraphicFramePr>
        <p:xfrm>
          <a:off x="457200" y="1295400"/>
          <a:ext cx="82296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bwMode="auto">
          <a:xfrm>
            <a:off x="304800" y="1447800"/>
            <a:ext cx="8610600" cy="5029200"/>
          </a:xfrm>
          <a:prstGeom prst="rect">
            <a:avLst/>
          </a:prstGeom>
          <a:noFill/>
          <a:ln w="9525">
            <a:noFill/>
            <a:miter lim="800000"/>
            <a:headEnd/>
            <a:tailEnd/>
          </a:ln>
        </p:spPr>
        <p:txBody>
          <a:bodyPr>
            <a:normAutofit/>
          </a:bodyPr>
          <a:lstStyle/>
          <a:p>
            <a:pPr marL="342900" indent="-342900" fontAlgn="auto">
              <a:spcBef>
                <a:spcPct val="20000"/>
              </a:spcBef>
              <a:spcAft>
                <a:spcPts val="0"/>
              </a:spcAft>
              <a:buFont typeface="Arial" pitchFamily="34" charset="0"/>
              <a:buNone/>
              <a:defRPr/>
            </a:pPr>
            <a:endParaRPr lang="en-US" sz="5100" b="1" dirty="0">
              <a:latin typeface="Arial" pitchFamily="34" charset="0"/>
              <a:cs typeface="Arial" pitchFamily="34" charset="0"/>
            </a:endParaRPr>
          </a:p>
          <a:p>
            <a:pPr marL="342900" indent="-342900" fontAlgn="auto">
              <a:spcBef>
                <a:spcPct val="20000"/>
              </a:spcBef>
              <a:spcAft>
                <a:spcPts val="0"/>
              </a:spcAft>
              <a:buFont typeface="Arial" pitchFamily="34" charset="0"/>
              <a:buNone/>
              <a:defRPr/>
            </a:pPr>
            <a:r>
              <a:rPr lang="en-US" sz="2400" b="1" dirty="0">
                <a:latin typeface="+mn-lt"/>
              </a:rPr>
              <a:t>	</a:t>
            </a:r>
          </a:p>
        </p:txBody>
      </p:sp>
      <p:sp>
        <p:nvSpPr>
          <p:cNvPr id="3" name="Rectangle 2"/>
          <p:cNvSpPr txBox="1">
            <a:spLocks noChangeArrowheads="1"/>
          </p:cNvSpPr>
          <p:nvPr/>
        </p:nvSpPr>
        <p:spPr>
          <a:xfrm>
            <a:off x="228600" y="304800"/>
            <a:ext cx="77724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Waste Permits Division</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Content Placeholder 5"/>
          <p:cNvSpPr>
            <a:spLocks noGrp="1"/>
          </p:cNvSpPr>
          <p:nvPr>
            <p:ph idx="1"/>
          </p:nvPr>
        </p:nvSpPr>
        <p:spPr>
          <a:xfrm>
            <a:off x="457200" y="1295401"/>
            <a:ext cx="8229600" cy="4495799"/>
          </a:xfrm>
        </p:spPr>
        <p:txBody>
          <a:bodyPr>
            <a:normAutofit lnSpcReduction="10000"/>
          </a:bodyPr>
          <a:lstStyle/>
          <a:p>
            <a:pPr marL="342900" lvl="1" indent="-342900">
              <a:buFont typeface="Arial" pitchFamily="34" charset="0"/>
              <a:buChar char="•"/>
            </a:pPr>
            <a:r>
              <a:rPr lang="en-US" dirty="0" smtClean="0"/>
              <a:t>Solid and Hazardous Waste Permits Section</a:t>
            </a:r>
          </a:p>
          <a:p>
            <a:pPr marL="742950" lvl="2" indent="-342900">
              <a:buFont typeface="Wingdings" pitchFamily="2" charset="2"/>
              <a:buChar char="Ø"/>
            </a:pPr>
            <a:r>
              <a:rPr lang="en-US" dirty="0" smtClean="0"/>
              <a:t>Perform technical review of applications</a:t>
            </a:r>
          </a:p>
          <a:p>
            <a:pPr marL="742950" lvl="2" indent="-342900">
              <a:buFont typeface="Wingdings" pitchFamily="2" charset="2"/>
              <a:buChar char="Ø"/>
            </a:pPr>
            <a:r>
              <a:rPr lang="en-US" dirty="0" smtClean="0"/>
              <a:t>Route documents for review</a:t>
            </a:r>
          </a:p>
          <a:p>
            <a:pPr marL="342900" lvl="1" indent="-342900">
              <a:buFont typeface="Arial" pitchFamily="34" charset="0"/>
              <a:buChar char="•"/>
            </a:pPr>
            <a:r>
              <a:rPr lang="en-US" dirty="0" smtClean="0"/>
              <a:t>Solid Waste Engineers</a:t>
            </a:r>
          </a:p>
          <a:p>
            <a:pPr marL="742950" lvl="2" indent="-342900">
              <a:buFont typeface="Wingdings" pitchFamily="2" charset="2"/>
              <a:buChar char="Ø"/>
            </a:pPr>
            <a:r>
              <a:rPr lang="en-US" dirty="0" smtClean="0"/>
              <a:t>Perform engineering and geotechnical review of solid and hazardous waste applications</a:t>
            </a:r>
          </a:p>
          <a:p>
            <a:pPr marL="342900" lvl="1" indent="-342900">
              <a:buFont typeface="Arial" pitchFamily="34" charset="0"/>
              <a:buChar char="•"/>
            </a:pPr>
            <a:r>
              <a:rPr lang="en-US" dirty="0" smtClean="0"/>
              <a:t>Hazardous Waste Engineers</a:t>
            </a:r>
          </a:p>
          <a:p>
            <a:pPr marL="742950" lvl="2" indent="-342900">
              <a:buFont typeface="Wingdings" pitchFamily="2" charset="2"/>
              <a:buChar char="Ø"/>
            </a:pPr>
            <a:r>
              <a:rPr lang="en-US" dirty="0" smtClean="0"/>
              <a:t>Review tank design, BIF design, trial burn data</a:t>
            </a:r>
          </a:p>
          <a:p>
            <a:pPr marL="342900" lvl="1" indent="-342900">
              <a:buFont typeface="Arial" pitchFamily="34" charset="0"/>
              <a:buChar char="•"/>
            </a:pPr>
            <a:r>
              <a:rPr lang="en-US" dirty="0" smtClean="0"/>
              <a:t>Geology support</a:t>
            </a:r>
          </a:p>
          <a:p>
            <a:pPr marL="742950" lvl="2" indent="-342900">
              <a:buFont typeface="Wingdings" pitchFamily="2" charset="2"/>
              <a:buChar char="Ø"/>
            </a:pPr>
            <a:r>
              <a:rPr lang="en-US" dirty="0" smtClean="0"/>
              <a:t>Review monitoring well design and boring data</a:t>
            </a:r>
          </a:p>
          <a:p>
            <a:pPr marL="342900" lvl="1" indent="-342900"/>
            <a:endParaRPr lang="en-US" dirty="0" smtClean="0"/>
          </a:p>
          <a:p>
            <a:pPr marL="742950" lvl="2" indent="-342900"/>
            <a:endParaRPr lang="en-US" dirty="0"/>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152400" y="304800"/>
            <a:ext cx="8229600" cy="1143000"/>
          </a:xfrm>
        </p:spPr>
        <p:txBody>
          <a:bodyPr>
            <a:normAutofit fontScale="90000"/>
          </a:bodyPr>
          <a:lstStyle/>
          <a:p>
            <a:r>
              <a:rPr lang="en-US" b="1" dirty="0"/>
              <a:t>Facilities Needing a </a:t>
            </a:r>
            <a:r>
              <a:rPr lang="en-US" b="1" dirty="0" smtClean="0"/>
              <a:t/>
            </a:r>
            <a:br>
              <a:rPr lang="en-US" b="1" dirty="0" smtClean="0"/>
            </a:br>
            <a:r>
              <a:rPr lang="en-US" b="1" dirty="0" smtClean="0"/>
              <a:t>Solid </a:t>
            </a:r>
            <a:r>
              <a:rPr lang="en-US" b="1" dirty="0"/>
              <a:t>Waste Permit</a:t>
            </a:r>
          </a:p>
        </p:txBody>
      </p:sp>
      <p:sp>
        <p:nvSpPr>
          <p:cNvPr id="4" name="Content Placeholder 3"/>
          <p:cNvSpPr>
            <a:spLocks noGrp="1"/>
          </p:cNvSpPr>
          <p:nvPr>
            <p:ph idx="1"/>
          </p:nvPr>
        </p:nvSpPr>
        <p:spPr>
          <a:xfrm>
            <a:off x="457200" y="1219200"/>
            <a:ext cx="8229600" cy="4525963"/>
          </a:xfrm>
        </p:spPr>
        <p:txBody>
          <a:bodyPr>
            <a:normAutofit/>
          </a:bodyPr>
          <a:lstStyle/>
          <a:p>
            <a:endParaRPr lang="en-US" dirty="0" smtClean="0"/>
          </a:p>
          <a:p>
            <a:r>
              <a:rPr lang="en-US" dirty="0" smtClean="0"/>
              <a:t>LAC 33:VII.509.A.1—Any person who processes and/or disposes solid waste, with the exception of those listed in the regulations.</a:t>
            </a:r>
          </a:p>
          <a:p>
            <a:pPr lvl="1"/>
            <a:r>
              <a:rPr lang="en-US" sz="2400" dirty="0" smtClean="0"/>
              <a:t>Generators and transporters that are not processors or disposers of solid waste are not required to secure a permit.</a:t>
            </a:r>
          </a:p>
          <a:p>
            <a:pPr lvl="1"/>
            <a:r>
              <a:rPr lang="en-US" sz="2400" dirty="0" smtClean="0"/>
              <a:t>Collection facilities and non-processing transfer stations at which no solid waste is processed or disposed of are not required to secure a permit.</a:t>
            </a:r>
          </a:p>
          <a:p>
            <a:endParaRPr lang="en-US" dirty="0"/>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Solid Waste Permits</a:t>
            </a:r>
            <a:endParaRPr lang="en-US" dirty="0"/>
          </a:p>
        </p:txBody>
      </p:sp>
      <p:sp>
        <p:nvSpPr>
          <p:cNvPr id="3" name="Content Placeholder 2"/>
          <p:cNvSpPr>
            <a:spLocks noGrp="1"/>
          </p:cNvSpPr>
          <p:nvPr>
            <p:ph idx="1"/>
          </p:nvPr>
        </p:nvSpPr>
        <p:spPr>
          <a:xfrm>
            <a:off x="457200" y="1676400"/>
            <a:ext cx="8229600" cy="4343400"/>
          </a:xfrm>
        </p:spPr>
        <p:txBody>
          <a:bodyPr>
            <a:normAutofit fontScale="92500" lnSpcReduction="20000"/>
          </a:bodyPr>
          <a:lstStyle/>
          <a:p>
            <a:r>
              <a:rPr lang="en-US" dirty="0" smtClean="0"/>
              <a:t>Temporary Permits</a:t>
            </a:r>
          </a:p>
          <a:p>
            <a:pPr lvl="1"/>
            <a:r>
              <a:rPr lang="en-US" dirty="0" smtClean="0"/>
              <a:t>Allows continued operation of an existing facility but does not allow the expansion or modification of the facility without prior approval</a:t>
            </a:r>
          </a:p>
          <a:p>
            <a:pPr lvl="2"/>
            <a:r>
              <a:rPr lang="en-US" dirty="0" smtClean="0"/>
              <a:t>Duration:  Not to exceed three years</a:t>
            </a:r>
          </a:p>
          <a:p>
            <a:r>
              <a:rPr lang="en-US" dirty="0" smtClean="0"/>
              <a:t>Standard Permits</a:t>
            </a:r>
          </a:p>
          <a:p>
            <a:pPr lvl="1"/>
            <a:r>
              <a:rPr lang="en-US" dirty="0" smtClean="0"/>
              <a:t>Issued for solid waste processing and/or disposal facilities that have successfully completed the standard permit application process.  </a:t>
            </a:r>
          </a:p>
          <a:p>
            <a:pPr lvl="2"/>
            <a:r>
              <a:rPr lang="en-US" dirty="0" smtClean="0"/>
              <a:t>Types:  Type I, Type I-A, Type II, Type II-A, and Type III</a:t>
            </a:r>
          </a:p>
          <a:p>
            <a:pPr lvl="2"/>
            <a:r>
              <a:rPr lang="en-US" dirty="0" smtClean="0"/>
              <a:t>Duration:  not to exceed ten years</a:t>
            </a:r>
          </a:p>
          <a:p>
            <a:pPr lvl="1"/>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 Permits Role</a:t>
            </a:r>
            <a:endParaRPr lang="en-US" dirty="0"/>
          </a:p>
        </p:txBody>
      </p:sp>
      <p:sp>
        <p:nvSpPr>
          <p:cNvPr id="3" name="Content Placeholder 2"/>
          <p:cNvSpPr>
            <a:spLocks noGrp="1"/>
          </p:cNvSpPr>
          <p:nvPr>
            <p:ph idx="1"/>
          </p:nvPr>
        </p:nvSpPr>
        <p:spPr/>
        <p:txBody>
          <a:bodyPr/>
          <a:lstStyle/>
          <a:p>
            <a:r>
              <a:rPr lang="en-US" dirty="0" smtClean="0"/>
              <a:t>Provide technical guidance for permit applications</a:t>
            </a:r>
          </a:p>
          <a:p>
            <a:pPr lvl="1"/>
            <a:r>
              <a:rPr lang="en-US" dirty="0" smtClean="0"/>
              <a:t>Industry</a:t>
            </a:r>
          </a:p>
          <a:p>
            <a:pPr lvl="1"/>
            <a:r>
              <a:rPr lang="en-US" dirty="0" smtClean="0"/>
              <a:t>Community </a:t>
            </a:r>
          </a:p>
          <a:p>
            <a:r>
              <a:rPr lang="en-US" dirty="0" smtClean="0"/>
              <a:t>Work with public and community on permitting activities</a:t>
            </a:r>
          </a:p>
          <a:p>
            <a:pPr lvl="1"/>
            <a:r>
              <a:rPr lang="en-US" dirty="0" smtClean="0"/>
              <a:t>Public comments</a:t>
            </a:r>
          </a:p>
          <a:p>
            <a:pPr lvl="1"/>
            <a:r>
              <a:rPr lang="en-US" dirty="0" smtClean="0"/>
              <a:t>Public hearings</a:t>
            </a: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534400" cy="1143000"/>
          </a:xfrm>
        </p:spPr>
        <p:txBody>
          <a:bodyPr>
            <a:normAutofit fontScale="90000"/>
          </a:bodyPr>
          <a:lstStyle/>
          <a:p>
            <a:r>
              <a:rPr lang="en-US" dirty="0" smtClean="0"/>
              <a:t>Types of Solid Waste Facilities</a:t>
            </a:r>
            <a:endParaRPr lang="en-US" dirty="0"/>
          </a:p>
        </p:txBody>
      </p:sp>
      <p:sp>
        <p:nvSpPr>
          <p:cNvPr id="3" name="Content Placeholder 2"/>
          <p:cNvSpPr>
            <a:spLocks noGrp="1"/>
          </p:cNvSpPr>
          <p:nvPr>
            <p:ph idx="1"/>
          </p:nvPr>
        </p:nvSpPr>
        <p:spPr>
          <a:xfrm>
            <a:off x="304800" y="1295400"/>
            <a:ext cx="8534400" cy="5029200"/>
          </a:xfrm>
        </p:spPr>
        <p:txBody>
          <a:bodyPr>
            <a:normAutofit fontScale="77500" lnSpcReduction="20000"/>
          </a:bodyPr>
          <a:lstStyle/>
          <a:p>
            <a:r>
              <a:rPr lang="en-US" dirty="0" smtClean="0"/>
              <a:t>Type I</a:t>
            </a:r>
          </a:p>
          <a:p>
            <a:pPr lvl="1"/>
            <a:r>
              <a:rPr lang="en-US" sz="2600" dirty="0" smtClean="0"/>
              <a:t>Industrial disposal facilities (e.g., landfills, surface impoundments, or </a:t>
            </a:r>
            <a:r>
              <a:rPr lang="en-US" sz="2600" dirty="0" err="1" smtClean="0"/>
              <a:t>landfarms</a:t>
            </a:r>
            <a:r>
              <a:rPr lang="en-US" sz="2600" dirty="0" smtClean="0"/>
              <a:t>);</a:t>
            </a:r>
          </a:p>
          <a:p>
            <a:r>
              <a:rPr lang="en-US" dirty="0" smtClean="0"/>
              <a:t>Type I-A</a:t>
            </a:r>
          </a:p>
          <a:p>
            <a:pPr lvl="1"/>
            <a:r>
              <a:rPr lang="en-US" sz="2600" dirty="0" smtClean="0"/>
              <a:t>Industrial processing facilities (e.g., balers, shredders, transfer stations (processing), etc.);</a:t>
            </a:r>
          </a:p>
          <a:p>
            <a:r>
              <a:rPr lang="en-US" dirty="0" smtClean="0"/>
              <a:t>Type II</a:t>
            </a:r>
          </a:p>
          <a:p>
            <a:pPr lvl="1"/>
            <a:r>
              <a:rPr lang="en-US" sz="2600" dirty="0" smtClean="0"/>
              <a:t>Non-industrial disposal facilities (e.g., landfills, surface impoundments, </a:t>
            </a:r>
            <a:r>
              <a:rPr lang="en-US" sz="2600" dirty="0" err="1" smtClean="0"/>
              <a:t>landfarms</a:t>
            </a:r>
            <a:r>
              <a:rPr lang="en-US" sz="2600" dirty="0" smtClean="0"/>
              <a:t>);</a:t>
            </a:r>
          </a:p>
          <a:p>
            <a:r>
              <a:rPr lang="en-US" dirty="0" smtClean="0"/>
              <a:t>Type II-A</a:t>
            </a:r>
          </a:p>
          <a:p>
            <a:pPr lvl="1"/>
            <a:r>
              <a:rPr lang="en-US" sz="2600" dirty="0" smtClean="0"/>
              <a:t>Non-industrial processing facilities (e.g., composting municipal solid waste facilities, balers, shredders, transfer stations (processing), refuse-derived fuel facilities, autoclaves, etc.); or</a:t>
            </a:r>
          </a:p>
          <a:p>
            <a:r>
              <a:rPr lang="en-US" dirty="0" smtClean="0"/>
              <a:t>Type III</a:t>
            </a:r>
          </a:p>
          <a:p>
            <a:pPr lvl="1"/>
            <a:r>
              <a:rPr lang="en-US" sz="2600" dirty="0" smtClean="0"/>
              <a:t>Construction/demolition-debris and </a:t>
            </a:r>
            <a:r>
              <a:rPr lang="en-US" sz="2600" dirty="0" err="1" smtClean="0"/>
              <a:t>woodwaste</a:t>
            </a:r>
            <a:r>
              <a:rPr lang="en-US" sz="2600" dirty="0" smtClean="0"/>
              <a:t> landfills, separation facilities, composting facilities, or other.</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b="1" dirty="0" smtClean="0"/>
              <a:t>Permitting </a:t>
            </a:r>
            <a:r>
              <a:rPr lang="en-US" b="1" dirty="0"/>
              <a:t>Process</a:t>
            </a:r>
          </a:p>
        </p:txBody>
      </p:sp>
      <p:sp>
        <p:nvSpPr>
          <p:cNvPr id="156675" name="Rectangle 3"/>
          <p:cNvSpPr>
            <a:spLocks noGrp="1" noChangeArrowheads="1"/>
          </p:cNvSpPr>
          <p:nvPr>
            <p:ph type="body" idx="1"/>
          </p:nvPr>
        </p:nvSpPr>
        <p:spPr>
          <a:xfrm>
            <a:off x="457200" y="1295400"/>
            <a:ext cx="8229600" cy="4525963"/>
          </a:xfrm>
        </p:spPr>
        <p:txBody>
          <a:bodyPr/>
          <a:lstStyle/>
          <a:p>
            <a:r>
              <a:rPr lang="en-US" sz="2800" dirty="0"/>
              <a:t>Public notice </a:t>
            </a:r>
            <a:r>
              <a:rPr lang="en-US" sz="2800" dirty="0" smtClean="0"/>
              <a:t>of intent to submit an application </a:t>
            </a:r>
          </a:p>
          <a:p>
            <a:pPr>
              <a:buNone/>
            </a:pPr>
            <a:r>
              <a:rPr lang="en-US" sz="2800" dirty="0" smtClean="0"/>
              <a:t>		(No sooner than 45 days prior to submittal)</a:t>
            </a:r>
          </a:p>
          <a:p>
            <a:pPr lvl="1"/>
            <a:r>
              <a:rPr lang="en-US" dirty="0" smtClean="0"/>
              <a:t>State journal (The Advocate)</a:t>
            </a:r>
          </a:p>
          <a:p>
            <a:pPr lvl="1"/>
            <a:r>
              <a:rPr lang="en-US" dirty="0" smtClean="0"/>
              <a:t> Parish journal</a:t>
            </a:r>
          </a:p>
          <a:p>
            <a:pPr lvl="1"/>
            <a:endParaRPr lang="en-US" dirty="0"/>
          </a:p>
          <a:p>
            <a:pPr lvl="1"/>
            <a:endParaRPr lang="en-US" dirty="0"/>
          </a:p>
        </p:txBody>
      </p:sp>
      <p:pic>
        <p:nvPicPr>
          <p:cNvPr id="5" name="Picture 4" descr="MVC-405S"/>
          <p:cNvPicPr>
            <a:picLocks noChangeAspect="1" noChangeArrowheads="1"/>
          </p:cNvPicPr>
          <p:nvPr/>
        </p:nvPicPr>
        <p:blipFill>
          <a:blip r:embed="rId3"/>
          <a:srcRect/>
          <a:stretch>
            <a:fillRect/>
          </a:stretch>
        </p:blipFill>
        <p:spPr bwMode="auto">
          <a:xfrm>
            <a:off x="3251200" y="3276600"/>
            <a:ext cx="5715000" cy="3429000"/>
          </a:xfrm>
          <a:prstGeom prst="rect">
            <a:avLst/>
          </a:prstGeom>
          <a:noFill/>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4800"/>
            <a:ext cx="8229600" cy="1143000"/>
          </a:xfrm>
        </p:spPr>
        <p:txBody>
          <a:bodyPr>
            <a:normAutofit/>
          </a:bodyPr>
          <a:lstStyle/>
          <a:p>
            <a:r>
              <a:rPr lang="en-US" sz="4000" b="1" dirty="0" smtClean="0"/>
              <a:t>Permitting Process (cont.)</a:t>
            </a:r>
            <a:endParaRPr lang="en-US" sz="4000" dirty="0"/>
          </a:p>
        </p:txBody>
      </p:sp>
      <p:sp>
        <p:nvSpPr>
          <p:cNvPr id="162818" name="Rectangle 2"/>
          <p:cNvSpPr>
            <a:spLocks noGrp="1" noChangeArrowheads="1"/>
          </p:cNvSpPr>
          <p:nvPr>
            <p:ph idx="1"/>
          </p:nvPr>
        </p:nvSpPr>
        <p:spPr>
          <a:xfrm>
            <a:off x="457200" y="2057400"/>
            <a:ext cx="8229600" cy="4068763"/>
          </a:xfrm>
        </p:spPr>
        <p:txBody>
          <a:bodyPr/>
          <a:lstStyle/>
          <a:p>
            <a:r>
              <a:rPr lang="en-US" dirty="0"/>
              <a:t>Administrative completeness review</a:t>
            </a:r>
          </a:p>
          <a:p>
            <a:pPr lvl="1"/>
            <a:endParaRPr lang="en-US" dirty="0" smtClean="0"/>
          </a:p>
          <a:p>
            <a:pPr lvl="1"/>
            <a:r>
              <a:rPr lang="en-US" dirty="0" smtClean="0"/>
              <a:t>Application </a:t>
            </a:r>
            <a:r>
              <a:rPr lang="en-US" dirty="0"/>
              <a:t>Verification </a:t>
            </a:r>
            <a:r>
              <a:rPr lang="en-US" dirty="0" smtClean="0"/>
              <a:t>Group</a:t>
            </a:r>
          </a:p>
          <a:p>
            <a:pPr lvl="2"/>
            <a:endParaRPr lang="en-US" dirty="0" smtClean="0"/>
          </a:p>
          <a:p>
            <a:pPr lvl="2"/>
            <a:r>
              <a:rPr lang="en-US" dirty="0" smtClean="0"/>
              <a:t>Verifies all parts of the application are included. </a:t>
            </a:r>
          </a:p>
          <a:p>
            <a:pPr lvl="2"/>
            <a:r>
              <a:rPr lang="en-US" dirty="0" smtClean="0"/>
              <a:t>Verifies fee has been included</a:t>
            </a:r>
          </a:p>
          <a:p>
            <a:pPr lvl="2"/>
            <a:endParaRPr lang="en-US" dirty="0"/>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4800"/>
            <a:ext cx="8229600" cy="1143000"/>
          </a:xfrm>
        </p:spPr>
        <p:txBody>
          <a:bodyPr>
            <a:normAutofit/>
          </a:bodyPr>
          <a:lstStyle/>
          <a:p>
            <a:r>
              <a:rPr lang="en-US" sz="4000" b="1" dirty="0" smtClean="0"/>
              <a:t>Permitting Process (cont.)</a:t>
            </a:r>
            <a:endParaRPr lang="en-US" sz="4000" dirty="0"/>
          </a:p>
        </p:txBody>
      </p:sp>
      <p:sp>
        <p:nvSpPr>
          <p:cNvPr id="158722" name="Rectangle 2"/>
          <p:cNvSpPr>
            <a:spLocks noGrp="1" noChangeArrowheads="1"/>
          </p:cNvSpPr>
          <p:nvPr>
            <p:ph idx="1"/>
          </p:nvPr>
        </p:nvSpPr>
        <p:spPr/>
        <p:txBody>
          <a:bodyPr/>
          <a:lstStyle/>
          <a:p>
            <a:r>
              <a:rPr lang="en-US" dirty="0"/>
              <a:t>Submittal of fees</a:t>
            </a:r>
          </a:p>
          <a:p>
            <a:pPr lvl="1"/>
            <a:r>
              <a:rPr lang="en-US" dirty="0"/>
              <a:t>Type I, I-A, II, II-A--$3,300</a:t>
            </a:r>
          </a:p>
          <a:p>
            <a:pPr lvl="1"/>
            <a:r>
              <a:rPr lang="en-US" dirty="0"/>
              <a:t>Type III--$660</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0" y="304800"/>
            <a:ext cx="8229600" cy="1143000"/>
          </a:xfrm>
        </p:spPr>
        <p:txBody>
          <a:bodyPr>
            <a:normAutofit/>
          </a:bodyPr>
          <a:lstStyle/>
          <a:p>
            <a:r>
              <a:rPr lang="en-US" sz="4000" b="1" dirty="0" smtClean="0"/>
              <a:t>Permitting Process (cont.)</a:t>
            </a:r>
            <a:r>
              <a:rPr lang="en-US" sz="4000" dirty="0" smtClean="0"/>
              <a:t> </a:t>
            </a:r>
            <a:endParaRPr lang="en-US" sz="4000" dirty="0"/>
          </a:p>
        </p:txBody>
      </p:sp>
      <p:sp>
        <p:nvSpPr>
          <p:cNvPr id="160771" name="Rectangle 3"/>
          <p:cNvSpPr>
            <a:spLocks noGrp="1" noChangeArrowheads="1"/>
          </p:cNvSpPr>
          <p:nvPr>
            <p:ph idx="1"/>
          </p:nvPr>
        </p:nvSpPr>
        <p:spPr/>
        <p:txBody>
          <a:bodyPr>
            <a:normAutofit/>
          </a:bodyPr>
          <a:lstStyle/>
          <a:p>
            <a:pPr>
              <a:lnSpc>
                <a:spcPct val="90000"/>
              </a:lnSpc>
            </a:pPr>
            <a:r>
              <a:rPr lang="en-US" dirty="0"/>
              <a:t>General requirements of document </a:t>
            </a:r>
            <a:r>
              <a:rPr lang="en-US" dirty="0" smtClean="0"/>
              <a:t>submittal</a:t>
            </a:r>
            <a:endParaRPr lang="en-US" dirty="0"/>
          </a:p>
          <a:p>
            <a:pPr lvl="1">
              <a:lnSpc>
                <a:spcPct val="90000"/>
              </a:lnSpc>
              <a:buNone/>
            </a:pPr>
            <a:r>
              <a:rPr lang="en-US" dirty="0" smtClean="0"/>
              <a:t>Five Sections:</a:t>
            </a:r>
          </a:p>
          <a:p>
            <a:pPr lvl="1">
              <a:lnSpc>
                <a:spcPct val="90000"/>
              </a:lnSpc>
            </a:pPr>
            <a:r>
              <a:rPr lang="en-US" dirty="0" smtClean="0"/>
              <a:t>LAC </a:t>
            </a:r>
            <a:r>
              <a:rPr lang="en-US" dirty="0"/>
              <a:t>33:VII.519 (Part I</a:t>
            </a:r>
            <a:r>
              <a:rPr lang="en-US" dirty="0" smtClean="0"/>
              <a:t>)</a:t>
            </a:r>
          </a:p>
          <a:p>
            <a:pPr lvl="2">
              <a:lnSpc>
                <a:spcPct val="90000"/>
              </a:lnSpc>
            </a:pPr>
            <a:r>
              <a:rPr lang="en-US" dirty="0" smtClean="0"/>
              <a:t>Simple fill-in-the blank checklist</a:t>
            </a:r>
          </a:p>
          <a:p>
            <a:pPr lvl="2">
              <a:lnSpc>
                <a:spcPct val="90000"/>
              </a:lnSpc>
              <a:buNone/>
            </a:pPr>
            <a:endParaRPr lang="en-US" dirty="0" smtClean="0"/>
          </a:p>
          <a:p>
            <a:pPr lvl="1">
              <a:lnSpc>
                <a:spcPct val="90000"/>
              </a:lnSpc>
            </a:pPr>
            <a:r>
              <a:rPr lang="en-US" dirty="0" smtClean="0"/>
              <a:t>LAC 33:VII.520 (Compliance Information)</a:t>
            </a:r>
          </a:p>
          <a:p>
            <a:pPr lvl="2">
              <a:lnSpc>
                <a:spcPct val="90000"/>
              </a:lnSpc>
            </a:pPr>
            <a:r>
              <a:rPr lang="en-US" dirty="0" smtClean="0"/>
              <a:t>Refers back to LAC 33:I.1701</a:t>
            </a:r>
            <a:endParaRPr lang="en-US" dirty="0"/>
          </a:p>
          <a:p>
            <a:pPr>
              <a:lnSpc>
                <a:spcPct val="90000"/>
              </a:lnSpc>
              <a:buFontTx/>
              <a:buNone/>
            </a:pPr>
            <a:r>
              <a:rPr lang="en-US" dirty="0"/>
              <a:t>	</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0" y="304800"/>
            <a:ext cx="8229600" cy="1143000"/>
          </a:xfrm>
        </p:spPr>
        <p:txBody>
          <a:bodyPr>
            <a:normAutofit/>
          </a:bodyPr>
          <a:lstStyle/>
          <a:p>
            <a:r>
              <a:rPr lang="en-US" sz="4000" b="1" dirty="0" smtClean="0"/>
              <a:t>Permitting Process (cont.)</a:t>
            </a:r>
            <a:r>
              <a:rPr lang="en-US" sz="4000" dirty="0" smtClean="0"/>
              <a:t> </a:t>
            </a:r>
            <a:endParaRPr lang="en-US" sz="4000" dirty="0"/>
          </a:p>
        </p:txBody>
      </p:sp>
      <p:sp>
        <p:nvSpPr>
          <p:cNvPr id="160771" name="Rectangle 3"/>
          <p:cNvSpPr>
            <a:spLocks noGrp="1" noChangeArrowheads="1"/>
          </p:cNvSpPr>
          <p:nvPr>
            <p:ph idx="1"/>
          </p:nvPr>
        </p:nvSpPr>
        <p:spPr/>
        <p:txBody>
          <a:bodyPr>
            <a:normAutofit fontScale="92500" lnSpcReduction="10000"/>
          </a:bodyPr>
          <a:lstStyle/>
          <a:p>
            <a:pPr>
              <a:lnSpc>
                <a:spcPct val="90000"/>
              </a:lnSpc>
            </a:pPr>
            <a:r>
              <a:rPr lang="en-US" dirty="0"/>
              <a:t>General requirements of document submittal</a:t>
            </a:r>
          </a:p>
          <a:p>
            <a:pPr lvl="1">
              <a:lnSpc>
                <a:spcPct val="90000"/>
              </a:lnSpc>
            </a:pPr>
            <a:r>
              <a:rPr lang="en-US" dirty="0" smtClean="0"/>
              <a:t>LAC </a:t>
            </a:r>
            <a:r>
              <a:rPr lang="en-US" dirty="0"/>
              <a:t>33:VII.521 </a:t>
            </a:r>
            <a:r>
              <a:rPr lang="en-US" dirty="0" smtClean="0"/>
              <a:t>(Part II)</a:t>
            </a:r>
          </a:p>
          <a:p>
            <a:pPr lvl="2">
              <a:lnSpc>
                <a:spcPct val="90000"/>
              </a:lnSpc>
            </a:pPr>
            <a:r>
              <a:rPr lang="en-US" dirty="0" smtClean="0"/>
              <a:t>Facility specific information</a:t>
            </a:r>
          </a:p>
          <a:p>
            <a:pPr lvl="2">
              <a:lnSpc>
                <a:spcPct val="90000"/>
              </a:lnSpc>
            </a:pPr>
            <a:r>
              <a:rPr lang="en-US" dirty="0" smtClean="0"/>
              <a:t>Includes applicable </a:t>
            </a:r>
            <a:r>
              <a:rPr lang="en-US" dirty="0"/>
              <a:t>references </a:t>
            </a:r>
            <a:r>
              <a:rPr lang="en-US" dirty="0" smtClean="0"/>
              <a:t>from </a:t>
            </a:r>
            <a:r>
              <a:rPr lang="en-US" dirty="0"/>
              <a:t>Chapter </a:t>
            </a:r>
            <a:r>
              <a:rPr lang="en-US" dirty="0" smtClean="0"/>
              <a:t>7 </a:t>
            </a:r>
            <a:endParaRPr lang="en-US" dirty="0"/>
          </a:p>
          <a:p>
            <a:pPr lvl="1">
              <a:lnSpc>
                <a:spcPct val="90000"/>
              </a:lnSpc>
            </a:pPr>
            <a:endParaRPr lang="en-US" dirty="0" smtClean="0"/>
          </a:p>
          <a:p>
            <a:pPr lvl="1">
              <a:lnSpc>
                <a:spcPct val="90000"/>
              </a:lnSpc>
            </a:pPr>
            <a:r>
              <a:rPr lang="en-US" dirty="0" smtClean="0"/>
              <a:t>LAC 33:VII.522 (Geological responses)</a:t>
            </a:r>
          </a:p>
          <a:p>
            <a:pPr lvl="2">
              <a:lnSpc>
                <a:spcPct val="90000"/>
              </a:lnSpc>
            </a:pPr>
            <a:r>
              <a:rPr lang="en-US" dirty="0" smtClean="0"/>
              <a:t>Boring requirements</a:t>
            </a:r>
          </a:p>
          <a:p>
            <a:pPr lvl="2">
              <a:lnSpc>
                <a:spcPct val="90000"/>
              </a:lnSpc>
            </a:pPr>
            <a:r>
              <a:rPr lang="en-US" dirty="0" smtClean="0"/>
              <a:t>Monitoring well details</a:t>
            </a:r>
          </a:p>
          <a:p>
            <a:pPr lvl="2">
              <a:lnSpc>
                <a:spcPct val="90000"/>
              </a:lnSpc>
            </a:pPr>
            <a:endParaRPr lang="en-US" dirty="0" smtClean="0"/>
          </a:p>
          <a:p>
            <a:pPr lvl="1">
              <a:lnSpc>
                <a:spcPct val="90000"/>
              </a:lnSpc>
            </a:pPr>
            <a:r>
              <a:rPr lang="en-US" dirty="0" smtClean="0"/>
              <a:t>LAC </a:t>
            </a:r>
            <a:r>
              <a:rPr lang="en-US" dirty="0"/>
              <a:t>33:VII.523 (Part III</a:t>
            </a:r>
            <a:r>
              <a:rPr lang="en-US" dirty="0" smtClean="0"/>
              <a:t>)</a:t>
            </a:r>
          </a:p>
          <a:p>
            <a:pPr lvl="2">
              <a:lnSpc>
                <a:spcPct val="90000"/>
              </a:lnSpc>
            </a:pPr>
            <a:r>
              <a:rPr lang="en-US" dirty="0" smtClean="0"/>
              <a:t>IT Questions</a:t>
            </a:r>
            <a:endParaRPr lang="en-US" dirty="0"/>
          </a:p>
          <a:p>
            <a:pPr>
              <a:lnSpc>
                <a:spcPct val="90000"/>
              </a:lnSpc>
              <a:buFontTx/>
              <a:buNone/>
            </a:pPr>
            <a:r>
              <a:rPr lang="en-US" dirty="0"/>
              <a:t>	</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8229600" cy="1143000"/>
          </a:xfrm>
        </p:spPr>
        <p:txBody>
          <a:bodyPr>
            <a:normAutofit/>
          </a:bodyPr>
          <a:lstStyle/>
          <a:p>
            <a:r>
              <a:rPr lang="en-US" sz="4000" b="1" dirty="0" smtClean="0">
                <a:latin typeface="Arial Black" pitchFamily="34" charset="0"/>
              </a:rPr>
              <a:t>Permitting Process (cont.)</a:t>
            </a:r>
            <a:endParaRPr lang="en-US" sz="4000" dirty="0">
              <a:latin typeface="Arial Black" pitchFamily="34" charset="0"/>
            </a:endParaRPr>
          </a:p>
        </p:txBody>
      </p:sp>
      <p:sp>
        <p:nvSpPr>
          <p:cNvPr id="164866" name="Rectangle 2"/>
          <p:cNvSpPr>
            <a:spLocks noGrp="1" noChangeArrowheads="1"/>
          </p:cNvSpPr>
          <p:nvPr>
            <p:ph idx="1"/>
          </p:nvPr>
        </p:nvSpPr>
        <p:spPr/>
        <p:txBody>
          <a:bodyPr/>
          <a:lstStyle/>
          <a:p>
            <a:r>
              <a:rPr lang="en-US" dirty="0">
                <a:latin typeface="Arial Narrow" pitchFamily="34" charset="0"/>
              </a:rPr>
              <a:t>Technical completeness review</a:t>
            </a:r>
          </a:p>
          <a:p>
            <a:pPr lvl="1">
              <a:buNone/>
            </a:pPr>
            <a:r>
              <a:rPr lang="en-US" dirty="0" smtClean="0">
                <a:latin typeface="Arial Narrow" pitchFamily="34" charset="0"/>
              </a:rPr>
              <a:t>Copies of the application are routed for review to:</a:t>
            </a:r>
          </a:p>
          <a:p>
            <a:pPr lvl="1"/>
            <a:r>
              <a:rPr lang="en-US" dirty="0" smtClean="0">
                <a:latin typeface="Arial Narrow" pitchFamily="34" charset="0"/>
              </a:rPr>
              <a:t>Environmental </a:t>
            </a:r>
            <a:r>
              <a:rPr lang="en-US" dirty="0">
                <a:latin typeface="Arial Narrow" pitchFamily="34" charset="0"/>
              </a:rPr>
              <a:t>Scientist</a:t>
            </a:r>
          </a:p>
          <a:p>
            <a:pPr lvl="1"/>
            <a:r>
              <a:rPr lang="en-US" dirty="0">
                <a:latin typeface="Arial Narrow" pitchFamily="34" charset="0"/>
              </a:rPr>
              <a:t>Engineer</a:t>
            </a:r>
          </a:p>
          <a:p>
            <a:pPr lvl="1"/>
            <a:r>
              <a:rPr lang="en-US" dirty="0">
                <a:latin typeface="Arial Narrow" pitchFamily="34" charset="0"/>
              </a:rPr>
              <a:t>Geologist</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4800"/>
            <a:ext cx="8229600" cy="1143000"/>
          </a:xfrm>
        </p:spPr>
        <p:txBody>
          <a:bodyPr>
            <a:normAutofit/>
          </a:bodyPr>
          <a:lstStyle/>
          <a:p>
            <a:r>
              <a:rPr lang="en-US" sz="4000" b="1" dirty="0" smtClean="0"/>
              <a:t>Permitting Process (cont.)</a:t>
            </a:r>
            <a:endParaRPr lang="en-US" sz="4000" dirty="0"/>
          </a:p>
        </p:txBody>
      </p:sp>
      <p:sp>
        <p:nvSpPr>
          <p:cNvPr id="166914" name="Rectangle 2"/>
          <p:cNvSpPr>
            <a:spLocks noGrp="1" noChangeArrowheads="1"/>
          </p:cNvSpPr>
          <p:nvPr>
            <p:ph idx="1"/>
          </p:nvPr>
        </p:nvSpPr>
        <p:spPr/>
        <p:txBody>
          <a:bodyPr/>
          <a:lstStyle/>
          <a:p>
            <a:r>
              <a:rPr lang="en-US" dirty="0"/>
              <a:t>Deficiencies</a:t>
            </a:r>
          </a:p>
          <a:p>
            <a:pPr lvl="1"/>
            <a:r>
              <a:rPr lang="en-US" dirty="0"/>
              <a:t>Notice of </a:t>
            </a:r>
            <a:r>
              <a:rPr lang="en-US" dirty="0" smtClean="0"/>
              <a:t>Deficiencies</a:t>
            </a:r>
          </a:p>
          <a:p>
            <a:pPr lvl="2"/>
            <a:r>
              <a:rPr lang="en-US" dirty="0" smtClean="0"/>
              <a:t>Items which require clarification or more information.</a:t>
            </a:r>
            <a:endParaRPr lang="en-US" dirty="0"/>
          </a:p>
          <a:p>
            <a:pPr lvl="1"/>
            <a:r>
              <a:rPr lang="en-US" dirty="0"/>
              <a:t>Response to Notice of Deficiencies</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4800"/>
            <a:ext cx="8229600" cy="1143000"/>
          </a:xfrm>
        </p:spPr>
        <p:txBody>
          <a:bodyPr>
            <a:normAutofit/>
          </a:bodyPr>
          <a:lstStyle/>
          <a:p>
            <a:r>
              <a:rPr lang="en-US" sz="4000" b="1" dirty="0" smtClean="0"/>
              <a:t>Permitting Process (cont.)</a:t>
            </a:r>
            <a:endParaRPr lang="en-US" sz="4000" dirty="0"/>
          </a:p>
        </p:txBody>
      </p:sp>
      <p:sp>
        <p:nvSpPr>
          <p:cNvPr id="168962" name="Rectangle 2"/>
          <p:cNvSpPr>
            <a:spLocks noGrp="1" noChangeArrowheads="1"/>
          </p:cNvSpPr>
          <p:nvPr>
            <p:ph idx="1"/>
          </p:nvPr>
        </p:nvSpPr>
        <p:spPr/>
        <p:txBody>
          <a:bodyPr/>
          <a:lstStyle/>
          <a:p>
            <a:r>
              <a:rPr lang="en-US" dirty="0">
                <a:latin typeface="Arial Narrow" pitchFamily="34" charset="0"/>
              </a:rPr>
              <a:t>Technical completeness </a:t>
            </a:r>
            <a:r>
              <a:rPr lang="en-US" dirty="0" smtClean="0">
                <a:latin typeface="Arial Narrow" pitchFamily="34" charset="0"/>
              </a:rPr>
              <a:t>determination</a:t>
            </a:r>
          </a:p>
          <a:p>
            <a:pPr lvl="1"/>
            <a:endParaRPr lang="en-US" dirty="0" smtClean="0">
              <a:latin typeface="Arial Narrow" pitchFamily="34" charset="0"/>
            </a:endParaRPr>
          </a:p>
          <a:p>
            <a:pPr lvl="1"/>
            <a:r>
              <a:rPr lang="en-US" dirty="0" smtClean="0">
                <a:latin typeface="Arial Narrow" pitchFamily="34" charset="0"/>
              </a:rPr>
              <a:t>All deficiencies have been addressed </a:t>
            </a:r>
          </a:p>
          <a:p>
            <a:pPr lvl="2"/>
            <a:r>
              <a:rPr lang="en-US" dirty="0" smtClean="0">
                <a:latin typeface="Arial Narrow" pitchFamily="34" charset="0"/>
              </a:rPr>
              <a:t>Applicant submits six updated copies of the application with all deficiencies included.</a:t>
            </a:r>
          </a:p>
          <a:p>
            <a:pPr lvl="2"/>
            <a:r>
              <a:rPr lang="en-US" dirty="0" smtClean="0">
                <a:latin typeface="Arial Narrow" pitchFamily="34" charset="0"/>
              </a:rPr>
              <a:t>We verify all deficiencies have been included and send out  application for public review.</a:t>
            </a:r>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8229600" cy="1143000"/>
          </a:xfrm>
        </p:spPr>
        <p:txBody>
          <a:bodyPr>
            <a:normAutofit/>
          </a:bodyPr>
          <a:lstStyle/>
          <a:p>
            <a:r>
              <a:rPr lang="en-US" sz="4000" b="1" dirty="0" smtClean="0"/>
              <a:t>Permitting Process (cont.)</a:t>
            </a:r>
            <a:endParaRPr lang="en-US" sz="4000" dirty="0"/>
          </a:p>
        </p:txBody>
      </p:sp>
      <p:sp>
        <p:nvSpPr>
          <p:cNvPr id="171010" name="Rectangle 2"/>
          <p:cNvSpPr>
            <a:spLocks noGrp="1" noChangeArrowheads="1"/>
          </p:cNvSpPr>
          <p:nvPr>
            <p:ph idx="1"/>
          </p:nvPr>
        </p:nvSpPr>
        <p:spPr/>
        <p:txBody>
          <a:bodyPr>
            <a:normAutofit/>
          </a:bodyPr>
          <a:lstStyle/>
          <a:p>
            <a:r>
              <a:rPr lang="en-US" dirty="0"/>
              <a:t>30-day public comment/review period</a:t>
            </a:r>
          </a:p>
          <a:p>
            <a:pPr lvl="1"/>
            <a:r>
              <a:rPr lang="en-US" dirty="0" smtClean="0"/>
              <a:t>Copies of the technically complete application are sent to and available for review at the following locations:</a:t>
            </a:r>
          </a:p>
          <a:p>
            <a:pPr lvl="2"/>
            <a:r>
              <a:rPr lang="en-US" dirty="0" smtClean="0"/>
              <a:t>DEQ Headquarters in Baton Rouge</a:t>
            </a:r>
          </a:p>
          <a:p>
            <a:pPr lvl="2"/>
            <a:r>
              <a:rPr lang="en-US" dirty="0" smtClean="0"/>
              <a:t>DEQ Regional Office</a:t>
            </a:r>
          </a:p>
          <a:p>
            <a:pPr lvl="2"/>
            <a:r>
              <a:rPr lang="en-US" dirty="0" smtClean="0"/>
              <a:t>Local Library</a:t>
            </a:r>
          </a:p>
          <a:p>
            <a:pPr lvl="2"/>
            <a:r>
              <a:rPr lang="en-US" dirty="0" smtClean="0"/>
              <a:t>Local Government Office</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438400"/>
            <a:ext cx="7772400" cy="1362075"/>
          </a:xfrm>
        </p:spPr>
        <p:txBody>
          <a:bodyPr/>
          <a:lstStyle/>
          <a:p>
            <a:pPr algn="ctr"/>
            <a:r>
              <a:rPr lang="en-US" dirty="0" smtClean="0"/>
              <a:t>Basics of </a:t>
            </a:r>
            <a:br>
              <a:rPr lang="en-US" dirty="0" smtClean="0"/>
            </a:br>
            <a:r>
              <a:rPr lang="en-US" dirty="0" smtClean="0"/>
              <a:t>Air Permits</a:t>
            </a:r>
            <a:endParaRPr lang="en-US"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8229600" cy="1143000"/>
          </a:xfrm>
        </p:spPr>
        <p:txBody>
          <a:bodyPr>
            <a:normAutofit/>
          </a:bodyPr>
          <a:lstStyle/>
          <a:p>
            <a:r>
              <a:rPr lang="en-US" sz="4000" b="1" dirty="0" smtClean="0"/>
              <a:t>Permitting Process (cont.)</a:t>
            </a:r>
            <a:endParaRPr lang="en-US" sz="4000" dirty="0"/>
          </a:p>
        </p:txBody>
      </p:sp>
      <p:sp>
        <p:nvSpPr>
          <p:cNvPr id="171010" name="Rectangle 2"/>
          <p:cNvSpPr>
            <a:spLocks noGrp="1" noChangeArrowheads="1"/>
          </p:cNvSpPr>
          <p:nvPr>
            <p:ph idx="1"/>
          </p:nvPr>
        </p:nvSpPr>
        <p:spPr/>
        <p:txBody>
          <a:bodyPr/>
          <a:lstStyle/>
          <a:p>
            <a:r>
              <a:rPr lang="en-US" dirty="0"/>
              <a:t>30-day public comment/review period</a:t>
            </a:r>
          </a:p>
          <a:p>
            <a:pPr lvl="1"/>
            <a:r>
              <a:rPr lang="en-US" dirty="0"/>
              <a:t>Public is allowed to submit written comments in favor or in opposition of granting the standard permit (all reasonable comments will be addressed)</a:t>
            </a:r>
          </a:p>
          <a:p>
            <a:pPr lvl="1"/>
            <a:r>
              <a:rPr lang="en-US" dirty="0"/>
              <a:t>Public is allowed to request a public hearing</a:t>
            </a:r>
          </a:p>
          <a:p>
            <a:pPr lvl="1"/>
            <a:r>
              <a:rPr lang="en-US" dirty="0" smtClean="0"/>
              <a:t>A </a:t>
            </a:r>
            <a:r>
              <a:rPr lang="en-US" dirty="0"/>
              <a:t>summary </a:t>
            </a:r>
            <a:r>
              <a:rPr lang="en-US" dirty="0" smtClean="0"/>
              <a:t>and/or Basis for Decision is </a:t>
            </a:r>
            <a:r>
              <a:rPr lang="en-US" dirty="0"/>
              <a:t>drafted and routed to the Assistant Secretary, and a permitting decision will be made</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8229600" cy="1143000"/>
          </a:xfrm>
        </p:spPr>
        <p:txBody>
          <a:bodyPr>
            <a:normAutofit/>
          </a:bodyPr>
          <a:lstStyle/>
          <a:p>
            <a:r>
              <a:rPr lang="en-US" sz="4000" b="1" dirty="0" smtClean="0"/>
              <a:t>Permitting Process (cont.)</a:t>
            </a:r>
            <a:endParaRPr lang="en-US" sz="4000" dirty="0"/>
          </a:p>
        </p:txBody>
      </p:sp>
      <p:sp>
        <p:nvSpPr>
          <p:cNvPr id="173058" name="Rectangle 2"/>
          <p:cNvSpPr>
            <a:spLocks noGrp="1" noChangeArrowheads="1"/>
          </p:cNvSpPr>
          <p:nvPr>
            <p:ph idx="1"/>
          </p:nvPr>
        </p:nvSpPr>
        <p:spPr/>
        <p:txBody>
          <a:bodyPr/>
          <a:lstStyle/>
          <a:p>
            <a:r>
              <a:rPr lang="en-US" dirty="0">
                <a:latin typeface="Arial Narrow" pitchFamily="34" charset="0"/>
              </a:rPr>
              <a:t>Permit granted</a:t>
            </a:r>
          </a:p>
          <a:p>
            <a:pPr lvl="1"/>
            <a:r>
              <a:rPr lang="en-US" dirty="0">
                <a:latin typeface="Arial Narrow" pitchFamily="34" charset="0"/>
              </a:rPr>
              <a:t>Public notice by applicant within 10 days of issuance</a:t>
            </a:r>
          </a:p>
          <a:p>
            <a:pPr lvl="1"/>
            <a:r>
              <a:rPr lang="en-US" dirty="0">
                <a:latin typeface="Arial Narrow" pitchFamily="34" charset="0"/>
              </a:rPr>
              <a:t>Start-up </a:t>
            </a:r>
            <a:r>
              <a:rPr lang="en-US" dirty="0" smtClean="0">
                <a:latin typeface="Arial Narrow" pitchFamily="34" charset="0"/>
              </a:rPr>
              <a:t>inspection</a:t>
            </a:r>
          </a:p>
          <a:p>
            <a:pPr lvl="2"/>
            <a:r>
              <a:rPr lang="en-US" dirty="0" smtClean="0">
                <a:latin typeface="Arial Narrow" pitchFamily="34" charset="0"/>
              </a:rPr>
              <a:t>Conducted after all construction and upgrade measures are completed</a:t>
            </a:r>
            <a:endParaRPr lang="en-US" dirty="0">
              <a:latin typeface="Arial Narrow" pitchFamily="34" charset="0"/>
            </a:endParaRPr>
          </a:p>
          <a:p>
            <a:pPr lvl="1"/>
            <a:r>
              <a:rPr lang="en-US" dirty="0">
                <a:latin typeface="Arial Narrow" pitchFamily="34" charset="0"/>
              </a:rPr>
              <a:t>Issuance of Order to </a:t>
            </a:r>
            <a:r>
              <a:rPr lang="en-US" dirty="0" smtClean="0">
                <a:latin typeface="Arial Narrow" pitchFamily="34" charset="0"/>
              </a:rPr>
              <a:t>Commence</a:t>
            </a:r>
          </a:p>
          <a:p>
            <a:pPr lvl="2"/>
            <a:r>
              <a:rPr lang="en-US" dirty="0" smtClean="0">
                <a:latin typeface="Arial Narrow" pitchFamily="34" charset="0"/>
              </a:rPr>
              <a:t>Facility may begin to operate</a:t>
            </a:r>
            <a:endParaRPr lang="en-US" dirty="0">
              <a:latin typeface="Arial Narrow" pitchFamily="34" charset="0"/>
            </a:endParaRPr>
          </a:p>
        </p:txBody>
      </p:sp>
    </p:spTree>
  </p:cSld>
  <p:clrMapOvr>
    <a:masterClrMapping/>
  </p:clrMapOvr>
  <p:transition advClick="0"/>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381000"/>
            <a:ext cx="7772400" cy="1143000"/>
          </a:xfrm>
        </p:spPr>
        <p:txBody>
          <a:bodyPr>
            <a:normAutofit fontScale="90000"/>
          </a:bodyPr>
          <a:lstStyle/>
          <a:p>
            <a:r>
              <a:rPr lang="en-US" b="1" dirty="0"/>
              <a:t>Hazardous Waste Permitting</a:t>
            </a:r>
          </a:p>
        </p:txBody>
      </p:sp>
      <p:sp>
        <p:nvSpPr>
          <p:cNvPr id="175107" name="Rectangle 3"/>
          <p:cNvSpPr>
            <a:spLocks noGrp="1" noChangeArrowheads="1"/>
          </p:cNvSpPr>
          <p:nvPr>
            <p:ph type="body" idx="1"/>
          </p:nvPr>
        </p:nvSpPr>
        <p:spPr>
          <a:xfrm>
            <a:off x="685800" y="1828800"/>
            <a:ext cx="7772400" cy="4419600"/>
          </a:xfrm>
        </p:spPr>
        <p:txBody>
          <a:bodyPr/>
          <a:lstStyle/>
          <a:p>
            <a:r>
              <a:rPr lang="en-US" dirty="0" smtClean="0">
                <a:latin typeface="Arial Narrow" pitchFamily="34" charset="0"/>
              </a:rPr>
              <a:t>Same basic permitting process:</a:t>
            </a:r>
          </a:p>
          <a:p>
            <a:pPr lvl="1"/>
            <a:endParaRPr lang="en-US" dirty="0" smtClean="0">
              <a:latin typeface="Arial Narrow" pitchFamily="34" charset="0"/>
            </a:endParaRPr>
          </a:p>
          <a:p>
            <a:pPr lvl="1"/>
            <a:r>
              <a:rPr lang="en-US" dirty="0" smtClean="0">
                <a:latin typeface="Arial Narrow" pitchFamily="34" charset="0"/>
              </a:rPr>
              <a:t>Public notice is placed prior to submittal</a:t>
            </a:r>
          </a:p>
          <a:p>
            <a:pPr lvl="1"/>
            <a:r>
              <a:rPr lang="en-US" dirty="0" smtClean="0">
                <a:latin typeface="Arial Narrow" pitchFamily="34" charset="0"/>
              </a:rPr>
              <a:t>Administrative completeness review </a:t>
            </a:r>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381000"/>
            <a:ext cx="7772400" cy="1143000"/>
          </a:xfrm>
        </p:spPr>
        <p:txBody>
          <a:bodyPr>
            <a:noAutofit/>
          </a:bodyPr>
          <a:lstStyle/>
          <a:p>
            <a:r>
              <a:rPr lang="en-US" sz="4000" b="1" dirty="0"/>
              <a:t>Hazardous Waste </a:t>
            </a:r>
            <a:r>
              <a:rPr lang="en-US" sz="4000" b="1" dirty="0" smtClean="0"/>
              <a:t>Permitting (cont)</a:t>
            </a:r>
            <a:endParaRPr lang="en-US" sz="4000" b="1" dirty="0"/>
          </a:p>
        </p:txBody>
      </p:sp>
      <p:sp>
        <p:nvSpPr>
          <p:cNvPr id="175107" name="Rectangle 3"/>
          <p:cNvSpPr>
            <a:spLocks noGrp="1" noChangeArrowheads="1"/>
          </p:cNvSpPr>
          <p:nvPr>
            <p:ph type="body" idx="1"/>
          </p:nvPr>
        </p:nvSpPr>
        <p:spPr>
          <a:xfrm>
            <a:off x="685800" y="1828800"/>
            <a:ext cx="7772400" cy="3962400"/>
          </a:xfrm>
        </p:spPr>
        <p:txBody>
          <a:bodyPr>
            <a:normAutofit/>
          </a:bodyPr>
          <a:lstStyle/>
          <a:p>
            <a:r>
              <a:rPr lang="en-US" dirty="0" smtClean="0"/>
              <a:t>General requirements for Hazardous Waste submittals:</a:t>
            </a:r>
            <a:endParaRPr lang="en-US" dirty="0"/>
          </a:p>
          <a:p>
            <a:pPr lvl="1"/>
            <a:r>
              <a:rPr lang="en-US" dirty="0" smtClean="0"/>
              <a:t>Everyone addresses Chapter 5</a:t>
            </a:r>
          </a:p>
          <a:p>
            <a:pPr lvl="2">
              <a:buNone/>
            </a:pPr>
            <a:r>
              <a:rPr lang="en-US" dirty="0" smtClean="0"/>
              <a:t>Includes:</a:t>
            </a:r>
          </a:p>
          <a:p>
            <a:pPr lvl="2"/>
            <a:r>
              <a:rPr lang="en-US" dirty="0" smtClean="0"/>
              <a:t>Chapter </a:t>
            </a:r>
            <a:r>
              <a:rPr lang="en-US" dirty="0"/>
              <a:t>515 (Part I</a:t>
            </a:r>
            <a:r>
              <a:rPr lang="en-US" dirty="0" smtClean="0"/>
              <a:t>)</a:t>
            </a:r>
          </a:p>
          <a:p>
            <a:pPr lvl="3"/>
            <a:r>
              <a:rPr lang="en-US" dirty="0" smtClean="0"/>
              <a:t>(checklist)</a:t>
            </a:r>
            <a:endParaRPr lang="en-US" dirty="0"/>
          </a:p>
          <a:p>
            <a:pPr lvl="2"/>
            <a:r>
              <a:rPr lang="en-US" dirty="0"/>
              <a:t>Chapter 517 (Part II)</a:t>
            </a:r>
          </a:p>
          <a:p>
            <a:pPr lvl="3"/>
            <a:r>
              <a:rPr lang="en-US" dirty="0" smtClean="0"/>
              <a:t>Site specific information</a:t>
            </a:r>
            <a:endParaRPr lang="en-US" dirty="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381000"/>
            <a:ext cx="7772400" cy="1143000"/>
          </a:xfrm>
        </p:spPr>
        <p:txBody>
          <a:bodyPr>
            <a:noAutofit/>
          </a:bodyPr>
          <a:lstStyle/>
          <a:p>
            <a:r>
              <a:rPr lang="en-US" sz="4000" b="1" dirty="0"/>
              <a:t>Hazardous Waste </a:t>
            </a:r>
            <a:r>
              <a:rPr lang="en-US" sz="4000" b="1" dirty="0" smtClean="0"/>
              <a:t>Permitting (cont)</a:t>
            </a:r>
            <a:endParaRPr lang="en-US" sz="4000" b="1" dirty="0"/>
          </a:p>
        </p:txBody>
      </p:sp>
      <p:sp>
        <p:nvSpPr>
          <p:cNvPr id="175107" name="Rectangle 3"/>
          <p:cNvSpPr>
            <a:spLocks noGrp="1" noChangeArrowheads="1"/>
          </p:cNvSpPr>
          <p:nvPr>
            <p:ph type="body" idx="1"/>
          </p:nvPr>
        </p:nvSpPr>
        <p:spPr>
          <a:xfrm>
            <a:off x="685800" y="1828800"/>
            <a:ext cx="7772400" cy="3962400"/>
          </a:xfrm>
        </p:spPr>
        <p:txBody>
          <a:bodyPr>
            <a:normAutofit lnSpcReduction="10000"/>
          </a:bodyPr>
          <a:lstStyle/>
          <a:p>
            <a:r>
              <a:rPr lang="en-US" dirty="0" smtClean="0">
                <a:latin typeface="Arial Narrow" pitchFamily="34" charset="0"/>
              </a:rPr>
              <a:t>General requirements for Hazardous Waste submittals:</a:t>
            </a:r>
            <a:endParaRPr lang="en-US" dirty="0">
              <a:latin typeface="Arial Narrow" pitchFamily="34" charset="0"/>
            </a:endParaRPr>
          </a:p>
          <a:p>
            <a:pPr lvl="1"/>
            <a:r>
              <a:rPr lang="en-US" dirty="0" smtClean="0">
                <a:latin typeface="Arial Narrow" pitchFamily="34" charset="0"/>
              </a:rPr>
              <a:t>Everyone also addresses Chapters 15, 17, 33, 35, and 37.</a:t>
            </a:r>
          </a:p>
          <a:p>
            <a:pPr lvl="2"/>
            <a:r>
              <a:rPr lang="en-US" dirty="0" smtClean="0">
                <a:latin typeface="Arial Narrow" pitchFamily="34" charset="0"/>
              </a:rPr>
              <a:t>Chapter 15- Treatment, Storage, Disposal facilities</a:t>
            </a:r>
          </a:p>
          <a:p>
            <a:pPr lvl="2"/>
            <a:r>
              <a:rPr lang="en-US" dirty="0" smtClean="0">
                <a:latin typeface="Arial Narrow" pitchFamily="34" charset="0"/>
              </a:rPr>
              <a:t>Chapter 17- Air Emission Standards</a:t>
            </a:r>
          </a:p>
          <a:p>
            <a:pPr lvl="2"/>
            <a:r>
              <a:rPr lang="en-US" dirty="0" smtClean="0">
                <a:latin typeface="Arial Narrow" pitchFamily="34" charset="0"/>
              </a:rPr>
              <a:t>Chapter 33- Groundwater Protection</a:t>
            </a:r>
          </a:p>
          <a:p>
            <a:pPr lvl="2"/>
            <a:r>
              <a:rPr lang="en-US" dirty="0" smtClean="0">
                <a:latin typeface="Arial Narrow" pitchFamily="34" charset="0"/>
              </a:rPr>
              <a:t>Chapter 35- Closure and Post-closure</a:t>
            </a:r>
          </a:p>
          <a:p>
            <a:pPr lvl="2"/>
            <a:r>
              <a:rPr lang="en-US" dirty="0" smtClean="0">
                <a:latin typeface="Arial Narrow" pitchFamily="34" charset="0"/>
              </a:rPr>
              <a:t>Chapter 37- Financial Assurance</a:t>
            </a:r>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381000"/>
            <a:ext cx="7772400" cy="1143000"/>
          </a:xfrm>
        </p:spPr>
        <p:txBody>
          <a:bodyPr>
            <a:noAutofit/>
          </a:bodyPr>
          <a:lstStyle/>
          <a:p>
            <a:r>
              <a:rPr lang="en-US" sz="4000" b="1" dirty="0"/>
              <a:t>Hazardous Waste </a:t>
            </a:r>
            <a:r>
              <a:rPr lang="en-US" sz="4000" b="1" dirty="0" smtClean="0"/>
              <a:t>Permitting (cont)</a:t>
            </a:r>
            <a:endParaRPr lang="en-US" sz="4000" b="1" dirty="0"/>
          </a:p>
        </p:txBody>
      </p:sp>
      <p:sp>
        <p:nvSpPr>
          <p:cNvPr id="175107" name="Rectangle 3"/>
          <p:cNvSpPr>
            <a:spLocks noGrp="1" noChangeArrowheads="1"/>
          </p:cNvSpPr>
          <p:nvPr>
            <p:ph type="body" idx="1"/>
          </p:nvPr>
        </p:nvSpPr>
        <p:spPr>
          <a:xfrm>
            <a:off x="685800" y="1828800"/>
            <a:ext cx="7772400" cy="3962400"/>
          </a:xfrm>
        </p:spPr>
        <p:txBody>
          <a:bodyPr>
            <a:normAutofit/>
          </a:bodyPr>
          <a:lstStyle/>
          <a:p>
            <a:endParaRPr lang="en-US" dirty="0" smtClean="0">
              <a:latin typeface="Arial Narrow" pitchFamily="34" charset="0"/>
            </a:endParaRPr>
          </a:p>
          <a:p>
            <a:r>
              <a:rPr lang="en-US" dirty="0" smtClean="0">
                <a:latin typeface="Arial Narrow" pitchFamily="34" charset="0"/>
              </a:rPr>
              <a:t>Depending on type of facility may also need to address the facility specific standards in Chapters 18-32.</a:t>
            </a:r>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381000"/>
            <a:ext cx="7772400" cy="1143000"/>
          </a:xfrm>
        </p:spPr>
        <p:txBody>
          <a:bodyPr>
            <a:noAutofit/>
          </a:bodyPr>
          <a:lstStyle/>
          <a:p>
            <a:r>
              <a:rPr lang="en-US" sz="4000" b="1" dirty="0"/>
              <a:t>Hazardous Waste </a:t>
            </a:r>
            <a:r>
              <a:rPr lang="en-US" sz="4000" b="1" dirty="0" smtClean="0"/>
              <a:t>Permitting (cont)</a:t>
            </a:r>
            <a:endParaRPr lang="en-US" sz="4000" b="1" dirty="0"/>
          </a:p>
        </p:txBody>
      </p:sp>
      <p:sp>
        <p:nvSpPr>
          <p:cNvPr id="175107" name="Rectangle 3"/>
          <p:cNvSpPr>
            <a:spLocks noGrp="1" noChangeArrowheads="1"/>
          </p:cNvSpPr>
          <p:nvPr>
            <p:ph type="body" idx="1"/>
          </p:nvPr>
        </p:nvSpPr>
        <p:spPr>
          <a:xfrm>
            <a:off x="685800" y="1828800"/>
            <a:ext cx="7772400" cy="3962400"/>
          </a:xfrm>
        </p:spPr>
        <p:txBody>
          <a:bodyPr>
            <a:normAutofit/>
          </a:bodyPr>
          <a:lstStyle/>
          <a:p>
            <a:r>
              <a:rPr lang="en-US" dirty="0" smtClean="0">
                <a:latin typeface="Arial Narrow" pitchFamily="34" charset="0"/>
              </a:rPr>
              <a:t>Deficiencies</a:t>
            </a:r>
          </a:p>
          <a:p>
            <a:pPr lvl="1"/>
            <a:r>
              <a:rPr lang="en-US" dirty="0" smtClean="0">
                <a:latin typeface="Arial Narrow" pitchFamily="34" charset="0"/>
              </a:rPr>
              <a:t>Notice of Deficiencies</a:t>
            </a:r>
          </a:p>
          <a:p>
            <a:pPr lvl="1"/>
            <a:r>
              <a:rPr lang="en-US" dirty="0" smtClean="0">
                <a:latin typeface="Arial Narrow" pitchFamily="34" charset="0"/>
              </a:rPr>
              <a:t>Response to Notice of Deficiencies</a:t>
            </a:r>
          </a:p>
          <a:p>
            <a:r>
              <a:rPr lang="en-US" dirty="0" smtClean="0">
                <a:latin typeface="Arial Narrow" pitchFamily="34" charset="0"/>
              </a:rPr>
              <a:t>Prepare draft permit</a:t>
            </a:r>
          </a:p>
          <a:p>
            <a:r>
              <a:rPr lang="en-US" dirty="0" smtClean="0">
                <a:latin typeface="Arial Narrow" pitchFamily="34" charset="0"/>
              </a:rPr>
              <a:t>Public notice</a:t>
            </a:r>
          </a:p>
          <a:p>
            <a:pPr lvl="1"/>
            <a:r>
              <a:rPr lang="en-US" dirty="0" smtClean="0">
                <a:latin typeface="Arial Narrow" pitchFamily="34" charset="0"/>
              </a:rPr>
              <a:t>45 day public notice for Hazardous Waste</a:t>
            </a:r>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381000"/>
            <a:ext cx="7772400" cy="1143000"/>
          </a:xfrm>
        </p:spPr>
        <p:txBody>
          <a:bodyPr>
            <a:noAutofit/>
          </a:bodyPr>
          <a:lstStyle/>
          <a:p>
            <a:r>
              <a:rPr lang="en-US" sz="4000" b="1" dirty="0">
                <a:latin typeface="Arial Black" pitchFamily="34" charset="0"/>
              </a:rPr>
              <a:t>Hazardous Waste </a:t>
            </a:r>
            <a:r>
              <a:rPr lang="en-US" sz="4000" b="1" dirty="0" smtClean="0">
                <a:latin typeface="Arial Black" pitchFamily="34" charset="0"/>
              </a:rPr>
              <a:t>Permitting (cont)</a:t>
            </a:r>
            <a:endParaRPr lang="en-US" sz="4000" b="1" dirty="0">
              <a:latin typeface="Arial Black" pitchFamily="34" charset="0"/>
            </a:endParaRPr>
          </a:p>
        </p:txBody>
      </p:sp>
      <p:sp>
        <p:nvSpPr>
          <p:cNvPr id="175107" name="Rectangle 3"/>
          <p:cNvSpPr>
            <a:spLocks noGrp="1" noChangeArrowheads="1"/>
          </p:cNvSpPr>
          <p:nvPr>
            <p:ph type="body" idx="1"/>
          </p:nvPr>
        </p:nvSpPr>
        <p:spPr>
          <a:xfrm>
            <a:off x="685800" y="1828800"/>
            <a:ext cx="7772400" cy="3962400"/>
          </a:xfrm>
        </p:spPr>
        <p:txBody>
          <a:bodyPr>
            <a:normAutofit/>
          </a:bodyPr>
          <a:lstStyle/>
          <a:p>
            <a:pPr lvl="1"/>
            <a:r>
              <a:rPr lang="en-US" dirty="0" smtClean="0">
                <a:latin typeface="Arial Narrow" pitchFamily="34" charset="0"/>
              </a:rPr>
              <a:t>A responsiveness summary is drafted and routed to the Assistant Secretary, and a permitting decision will be made</a:t>
            </a:r>
            <a:endParaRPr lang="en-US" dirty="0">
              <a:latin typeface="Arial Narrow" pitchFamily="34" charset="0"/>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04800"/>
            <a:ext cx="8229600" cy="1143000"/>
          </a:xfrm>
        </p:spPr>
        <p:txBody>
          <a:bodyPr>
            <a:normAutofit fontScale="90000"/>
          </a:bodyPr>
          <a:lstStyle/>
          <a:p>
            <a:r>
              <a:rPr lang="en-US" dirty="0" smtClean="0"/>
              <a:t>Waste Terms &amp; Definitions</a:t>
            </a:r>
            <a:endParaRPr lang="en-US" dirty="0"/>
          </a:p>
        </p:txBody>
      </p:sp>
      <p:sp>
        <p:nvSpPr>
          <p:cNvPr id="5" name="Content Placeholder 4"/>
          <p:cNvSpPr>
            <a:spLocks noGrp="1"/>
          </p:cNvSpPr>
          <p:nvPr>
            <p:ph sz="half" idx="1"/>
          </p:nvPr>
        </p:nvSpPr>
        <p:spPr>
          <a:xfrm>
            <a:off x="457200" y="1600200"/>
            <a:ext cx="8229600" cy="4525963"/>
          </a:xfrm>
        </p:spPr>
        <p:txBody>
          <a:bodyPr>
            <a:normAutofit/>
          </a:bodyPr>
          <a:lstStyle/>
          <a:p>
            <a:r>
              <a:rPr lang="en-US" dirty="0" smtClean="0"/>
              <a:t>Solid Waste</a:t>
            </a:r>
          </a:p>
          <a:p>
            <a:pPr lvl="1"/>
            <a:r>
              <a:rPr lang="en-US" sz="1800" dirty="0" smtClean="0"/>
              <a:t>Any garbage, refuse, or sludge from a waste treatment plant, water-supply treatment plant, or air pollution-control facility, and other discarded material including solid, liquid, semi-solid, or contained gaseous material resulting from industrial, commercial, mining, and agricultural operations, and from community activities. </a:t>
            </a:r>
          </a:p>
          <a:p>
            <a:r>
              <a:rPr lang="en-US" dirty="0" smtClean="0"/>
              <a:t>Hazardous Waste</a:t>
            </a:r>
          </a:p>
          <a:p>
            <a:pPr lvl="1"/>
            <a:r>
              <a:rPr lang="en-US" sz="1800" dirty="0" smtClean="0"/>
              <a:t>Waste identified as hazardous in the current Louisiana hazardous waste regulations (LAC 33:V.Subpart 1) and/or by the federal government under the Resource Conservation &amp; Recovery Act and subsequent amendments.</a:t>
            </a:r>
          </a:p>
          <a:p>
            <a:pPr lvl="1"/>
            <a:endParaRPr lang="en-US" sz="2200" dirty="0"/>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4"/>
          <p:cNvSpPr>
            <a:spLocks noGrp="1"/>
          </p:cNvSpPr>
          <p:nvPr>
            <p:ph idx="1"/>
          </p:nvPr>
        </p:nvSpPr>
        <p:spPr>
          <a:xfrm>
            <a:off x="457200" y="1371600"/>
            <a:ext cx="8229600" cy="4602163"/>
          </a:xfrm>
        </p:spPr>
        <p:txBody>
          <a:bodyPr>
            <a:noAutofit/>
          </a:bodyPr>
          <a:lstStyle/>
          <a:p>
            <a:r>
              <a:rPr lang="en-US" sz="2000" b="1" dirty="0" smtClean="0"/>
              <a:t>Generator</a:t>
            </a:r>
            <a:r>
              <a:rPr lang="en-US" sz="2000" dirty="0" smtClean="0"/>
              <a:t>:  Any person whose act or process produces solid waste as defined in the regulations.</a:t>
            </a:r>
          </a:p>
          <a:p>
            <a:r>
              <a:rPr lang="en-US" sz="2000" b="1" dirty="0" smtClean="0"/>
              <a:t>Transporter</a:t>
            </a:r>
            <a:r>
              <a:rPr lang="en-US" sz="2000" dirty="0" smtClean="0"/>
              <a:t>: Any person who moves industrial solid waste off-site and/or who moves solid waste of a commercial establishment or more than one household to a storage, processing, or disposal facility.</a:t>
            </a:r>
          </a:p>
          <a:p>
            <a:r>
              <a:rPr lang="en-US" sz="2000" b="1" dirty="0" smtClean="0"/>
              <a:t>Type I Facility</a:t>
            </a:r>
            <a:r>
              <a:rPr lang="en-US" sz="2000" dirty="0" smtClean="0"/>
              <a:t>: A facility used for disposing of industrial solid waste. (If the facility is also used for disposing of residential or commercial solid waste, it is also a Type II facility).</a:t>
            </a:r>
          </a:p>
          <a:p>
            <a:r>
              <a:rPr lang="en-US" sz="2000" b="1" dirty="0" smtClean="0"/>
              <a:t>Type I-A Facility</a:t>
            </a:r>
            <a:r>
              <a:rPr lang="en-US" sz="2000" dirty="0" smtClean="0"/>
              <a:t>: A facility used for processing industrial solid waste (e.g. transfer station, incinerator waste-handling facility, shredder, baler, or compactor). (If the facility is also used for processing residential or commercial solid waste, it is also a Type II-A facility).</a:t>
            </a:r>
          </a:p>
        </p:txBody>
      </p:sp>
      <p:sp>
        <p:nvSpPr>
          <p:cNvPr id="4" name="Title 3"/>
          <p:cNvSpPr>
            <a:spLocks noGrp="1"/>
          </p:cNvSpPr>
          <p:nvPr>
            <p:ph type="title"/>
          </p:nvPr>
        </p:nvSpPr>
        <p:spPr>
          <a:xfrm>
            <a:off x="0" y="304800"/>
            <a:ext cx="8229600" cy="1143000"/>
          </a:xfrm>
        </p:spPr>
        <p:txBody>
          <a:bodyPr>
            <a:normAutofit fontScale="90000"/>
          </a:bodyPr>
          <a:lstStyle/>
          <a:p>
            <a:r>
              <a:rPr lang="en-US" dirty="0" smtClean="0"/>
              <a:t>Waste Terms &amp; Definitions</a:t>
            </a:r>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nviroschool">
      <a:majorFont>
        <a:latin typeface="Arial Black"/>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829</TotalTime>
  <Words>3831</Words>
  <Application>Microsoft Office PowerPoint</Application>
  <PresentationFormat>On-screen Show (4:3)</PresentationFormat>
  <Paragraphs>808</Paragraphs>
  <Slides>103</Slides>
  <Notes>25</Notes>
  <HiddenSlides>0</HiddenSlides>
  <MMClips>0</MMClips>
  <ScaleCrop>false</ScaleCrop>
  <HeadingPairs>
    <vt:vector size="4" baseType="variant">
      <vt:variant>
        <vt:lpstr>Theme</vt:lpstr>
      </vt:variant>
      <vt:variant>
        <vt:i4>1</vt:i4>
      </vt:variant>
      <vt:variant>
        <vt:lpstr>Slide Titles</vt:lpstr>
      </vt:variant>
      <vt:variant>
        <vt:i4>103</vt:i4>
      </vt:variant>
    </vt:vector>
  </HeadingPairs>
  <TitlesOfParts>
    <vt:vector size="104" baseType="lpstr">
      <vt:lpstr>Office Theme</vt:lpstr>
      <vt:lpstr>Slide 1</vt:lpstr>
      <vt:lpstr>Slide 2</vt:lpstr>
      <vt:lpstr>Slide 3</vt:lpstr>
      <vt:lpstr>Organization</vt:lpstr>
      <vt:lpstr>Louisiana Department of  Environmental Quality</vt:lpstr>
      <vt:lpstr>LDEQ’s Role and EPA</vt:lpstr>
      <vt:lpstr>Air Permits Role  </vt:lpstr>
      <vt:lpstr>Air Permits Role</vt:lpstr>
      <vt:lpstr>Basics of  Air Permits</vt:lpstr>
      <vt:lpstr> The Basics of Air Permits </vt:lpstr>
      <vt:lpstr> </vt:lpstr>
      <vt:lpstr> </vt:lpstr>
      <vt:lpstr>Who needs An air permit?</vt:lpstr>
      <vt:lpstr>Who Needs An  Air Permit?</vt:lpstr>
      <vt:lpstr>Who Needs An  Air Permit?</vt:lpstr>
      <vt:lpstr>Who Needs An  Air Permit?</vt:lpstr>
      <vt:lpstr>Who Needs An  Air Permit?</vt:lpstr>
      <vt:lpstr>Air Permit Application</vt:lpstr>
      <vt:lpstr>Major AIR regulations</vt:lpstr>
      <vt:lpstr>Slide 20</vt:lpstr>
      <vt:lpstr>Slide 21</vt:lpstr>
      <vt:lpstr>Slide 22</vt:lpstr>
      <vt:lpstr>  New Source Performance Standards  [40 CFR 60] (cont.)  </vt:lpstr>
      <vt:lpstr> National Emissions Standards for Hazardous Air Pollutants [40 CFR 61  and 40 CFR 63] </vt:lpstr>
      <vt:lpstr>National Emissions Standards for Hazardous Air Pollutants [40 CFR 61  and 40 CFR 63] (cont.)</vt:lpstr>
      <vt:lpstr> Acid Rain Regulations  [40 CFR 72-78] </vt:lpstr>
      <vt:lpstr>National Ambient Air Quality  Standards (NAAQS)</vt:lpstr>
      <vt:lpstr>National Ambient Air Quality  Standards (NAAQS)</vt:lpstr>
      <vt:lpstr>Prevention of Significant Deterioration [40 CFR 52]</vt:lpstr>
      <vt:lpstr>Prevention of Significant Deterioration [40 CFR 52]</vt:lpstr>
      <vt:lpstr>internal AIR permit process</vt:lpstr>
      <vt:lpstr>Air Permit Process</vt:lpstr>
      <vt:lpstr>Permit Process</vt:lpstr>
      <vt:lpstr>Community involvement</vt:lpstr>
      <vt:lpstr>Community Involvement</vt:lpstr>
      <vt:lpstr>Slide 36</vt:lpstr>
      <vt:lpstr>Slide 37</vt:lpstr>
      <vt:lpstr>Slide 38</vt:lpstr>
      <vt:lpstr>Community Involvement</vt:lpstr>
      <vt:lpstr>Resources, definitions, and acronyms</vt:lpstr>
      <vt:lpstr> Resources</vt:lpstr>
      <vt:lpstr>   Resources</vt:lpstr>
      <vt:lpstr>Definitions and Acronyms</vt:lpstr>
      <vt:lpstr>Definitions and Acronyms</vt:lpstr>
      <vt:lpstr>Definitions and Acronyms</vt:lpstr>
      <vt:lpstr>Definitions and Acronyms</vt:lpstr>
      <vt:lpstr>Slide 47</vt:lpstr>
      <vt:lpstr>Slide 48</vt:lpstr>
      <vt:lpstr>Slide 49</vt:lpstr>
      <vt:lpstr>Slide 50</vt:lpstr>
      <vt:lpstr>LPDES PERMITS PROGRAM </vt:lpstr>
      <vt:lpstr>WHO NEEDS A WATER DISCHARGE PERMIT?</vt:lpstr>
      <vt:lpstr>TYPES OF PERMITS</vt:lpstr>
      <vt:lpstr>TYPES OF PERMITS (cont.)</vt:lpstr>
      <vt:lpstr>ISSUANCE PROCESS for  INDIVIDUAL PERMITS</vt:lpstr>
      <vt:lpstr>Slide 56</vt:lpstr>
      <vt:lpstr>Slide 57</vt:lpstr>
      <vt:lpstr>AUTHORIZATION PROCESS for  COVERAGE  UNDER A GENERAL PERMIT</vt:lpstr>
      <vt:lpstr>INFORMATION ABOUT  THE PERMIT</vt:lpstr>
      <vt:lpstr>PERMIT INFO (cont.)</vt:lpstr>
      <vt:lpstr>Slide 61</vt:lpstr>
      <vt:lpstr>PERMIT INFO (cont.)</vt:lpstr>
      <vt:lpstr>Slide 63</vt:lpstr>
      <vt:lpstr>Slide 64</vt:lpstr>
      <vt:lpstr>Slide 65</vt:lpstr>
      <vt:lpstr>Slide 66</vt:lpstr>
      <vt:lpstr>CONTACT INFORMATION</vt:lpstr>
      <vt:lpstr>Municipal &amp; General Water Permits Section</vt:lpstr>
      <vt:lpstr>Municipal &amp; General Water Permits Section (cont.)</vt:lpstr>
      <vt:lpstr>Industrial Water Permits Section</vt:lpstr>
      <vt:lpstr>Industrial Water Permits Section (cont.)</vt:lpstr>
      <vt:lpstr>Slide 72</vt:lpstr>
      <vt:lpstr>Slide 73</vt:lpstr>
      <vt:lpstr>Waste Permits Overview  </vt:lpstr>
      <vt:lpstr>Waste Permits Division</vt:lpstr>
      <vt:lpstr>Slide 76</vt:lpstr>
      <vt:lpstr>Slide 77</vt:lpstr>
      <vt:lpstr>Facilities Needing a  Solid Waste Permit</vt:lpstr>
      <vt:lpstr>Types of Solid Waste Permits</vt:lpstr>
      <vt:lpstr>Types of Solid Waste Facilities</vt:lpstr>
      <vt:lpstr>Permitting Process</vt:lpstr>
      <vt:lpstr>Permitting Process (cont.)</vt:lpstr>
      <vt:lpstr>Permitting Process (cont.)</vt:lpstr>
      <vt:lpstr>Permitting Process (cont.) </vt:lpstr>
      <vt:lpstr>Permitting Process (cont.) </vt:lpstr>
      <vt:lpstr>Permitting Process (cont.)</vt:lpstr>
      <vt:lpstr>Permitting Process (cont.)</vt:lpstr>
      <vt:lpstr>Permitting Process (cont.)</vt:lpstr>
      <vt:lpstr>Permitting Process (cont.)</vt:lpstr>
      <vt:lpstr>Permitting Process (cont.)</vt:lpstr>
      <vt:lpstr>Permitting Process (cont.)</vt:lpstr>
      <vt:lpstr>Hazardous Waste Permitting</vt:lpstr>
      <vt:lpstr>Hazardous Waste Permitting (cont)</vt:lpstr>
      <vt:lpstr>Hazardous Waste Permitting (cont)</vt:lpstr>
      <vt:lpstr>Hazardous Waste Permitting (cont)</vt:lpstr>
      <vt:lpstr>Hazardous Waste Permitting (cont)</vt:lpstr>
      <vt:lpstr>Hazardous Waste Permitting (cont)</vt:lpstr>
      <vt:lpstr>Waste Terms &amp; Definitions</vt:lpstr>
      <vt:lpstr>Waste Terms &amp; Definitions</vt:lpstr>
      <vt:lpstr>Waste Terms &amp; Definitions</vt:lpstr>
      <vt:lpstr>Slide 101</vt:lpstr>
      <vt:lpstr>Slide 102</vt:lpstr>
      <vt:lpstr>Slide 103</vt:lpstr>
    </vt:vector>
  </TitlesOfParts>
  <Company>Louisiana Department of Environmental Quality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Helpline</dc:creator>
  <cp:lastModifiedBy>tomekap</cp:lastModifiedBy>
  <cp:revision>127</cp:revision>
  <dcterms:created xsi:type="dcterms:W3CDTF">2008-06-18T20:51:45Z</dcterms:created>
  <dcterms:modified xsi:type="dcterms:W3CDTF">2008-11-24T20:34:40Z</dcterms:modified>
</cp:coreProperties>
</file>