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3" r:id="rId3"/>
    <p:sldId id="265" r:id="rId4"/>
    <p:sldId id="266" r:id="rId5"/>
    <p:sldId id="267" r:id="rId6"/>
    <p:sldId id="268" r:id="rId7"/>
    <p:sldId id="271" r:id="rId8"/>
    <p:sldId id="269" r:id="rId9"/>
    <p:sldId id="270" r:id="rId10"/>
    <p:sldId id="261" r:id="rId1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4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0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26" name="Picture 2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FiveSqreComp_1007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" y="2130552"/>
            <a:ext cx="8074152" cy="14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906713"/>
            <a:ext cx="8001000" cy="1500187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www.google.com</a:t>
            </a:r>
          </a:p>
          <a:p>
            <a:pPr lvl="0"/>
            <a:r>
              <a:rPr lang="en-US" dirty="0" smtClean="0"/>
              <a:t>www.environcorp.com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9600" y="990600"/>
            <a:ext cx="7952232" cy="1400822"/>
            <a:chOff x="353568" y="2286000"/>
            <a:chExt cx="7952232" cy="1400822"/>
          </a:xfrm>
        </p:grpSpPr>
        <p:pic>
          <p:nvPicPr>
            <p:cNvPr id="8" name="Picture 1" descr="https://marcomm.environcorp.com/media/lorez/1235_lr.jpg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5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https://marcomm.environcorp.com/media/lorez/1287_lr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22860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https://marcomm.environcorp.com/media/lorez/1228_lr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https://marcomm.environcorp.com/media/lorez/264_lr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1200" y="2286000"/>
              <a:ext cx="1400822" cy="1400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https://marcomm.environcorp.com/media/lorez/1286_lr.jpg"/>
            <p:cNvPicPr>
              <a:picLocks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6768" y="2286000"/>
              <a:ext cx="1399032" cy="13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791" y="6529388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553200"/>
            <a:ext cx="1012825" cy="252412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278BB0A0-5410-4A50-B179-15B166CC9A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0" name="Picture 19" descr="C:\Users\crea\Desktop\ENVIRONlogoL(cmyk)smal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  <p:sldLayoutId id="2147483662" r:id="rId8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dc2.usgs.gov/glcc/nadoc2_0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cd.ucar.edu/~guenther/MEGAN/MEGAN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zoneaq.gsfc.nasa.gov/OMIOzone.m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d.ucar.edu/wrf-chem/mozart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CAMx</a:t>
            </a:r>
            <a:r>
              <a:rPr lang="en-US" dirty="0" smtClean="0"/>
              <a:t> Ancillary Input Development</a:t>
            </a:r>
            <a:endParaRPr lang="en-US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914400" lvl="2" indent="0" algn="ctr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marL="914400" lvl="2" indent="0" algn="ctr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  <a:p>
            <a:pPr marL="457200" lvl="1" indent="0" algn="ctr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457200" lvl="1" indent="0" algn="ctr"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419600"/>
            <a:ext cx="80772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Chris Emery</a:t>
            </a:r>
          </a:p>
          <a:p>
            <a:pPr algn="ctr"/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ENVIRON International Corporation, Novato CA</a:t>
            </a:r>
          </a:p>
          <a:p>
            <a:pPr algn="ctr"/>
            <a:endParaRPr lang="en-US" sz="2800" b="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November 14, 2012</a:t>
            </a:r>
          </a:p>
        </p:txBody>
      </p:sp>
    </p:spTree>
    <p:extLst>
      <p:ext uri="{BB962C8B-B14F-4D97-AF65-F5344CB8AC3E}">
        <p14:creationId xmlns:p14="http://schemas.microsoft.com/office/powerpoint/2010/main" val="2649334271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CAMx</a:t>
            </a:r>
            <a:r>
              <a:rPr lang="en-US" dirty="0" smtClean="0"/>
              <a:t>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CB6 ozone only (no PM)</a:t>
            </a:r>
          </a:p>
          <a:p>
            <a:pPr lvl="1"/>
            <a:r>
              <a:rPr lang="en-US" dirty="0" smtClean="0"/>
              <a:t>In-line TUV cloud photolysis adjustment</a:t>
            </a:r>
          </a:p>
          <a:p>
            <a:pPr lvl="1"/>
            <a:r>
              <a:rPr lang="en-US" dirty="0" smtClean="0"/>
              <a:t>Wet </a:t>
            </a:r>
            <a:r>
              <a:rPr lang="en-US" dirty="0" smtClean="0"/>
              <a:t>removal (from WRF </a:t>
            </a:r>
            <a:r>
              <a:rPr lang="en-US" dirty="0" err="1" smtClean="0"/>
              <a:t>cloud+rain</a:t>
            </a:r>
            <a:r>
              <a:rPr lang="en-US" dirty="0" smtClean="0"/>
              <a:t> output)</a:t>
            </a:r>
            <a:endParaRPr lang="en-US" dirty="0" smtClean="0"/>
          </a:p>
          <a:p>
            <a:pPr lvl="1"/>
            <a:r>
              <a:rPr lang="en-US" dirty="0" smtClean="0"/>
              <a:t>Zhang dry </a:t>
            </a:r>
            <a:r>
              <a:rPr lang="en-US" dirty="0" smtClean="0"/>
              <a:t>surface deposition</a:t>
            </a:r>
            <a:endParaRPr lang="en-US" dirty="0" smtClean="0"/>
          </a:p>
          <a:p>
            <a:r>
              <a:rPr lang="en-US" dirty="0" smtClean="0"/>
              <a:t>Standard </a:t>
            </a:r>
            <a:r>
              <a:rPr lang="en-US" dirty="0" smtClean="0"/>
              <a:t>advection/diffusion</a:t>
            </a:r>
            <a:endParaRPr lang="en-US" dirty="0" smtClean="0"/>
          </a:p>
          <a:p>
            <a:pPr lvl="1"/>
            <a:r>
              <a:rPr lang="en-US" dirty="0" smtClean="0"/>
              <a:t>Sensitivity tests for </a:t>
            </a:r>
            <a:r>
              <a:rPr lang="en-US" dirty="0" err="1" smtClean="0"/>
              <a:t>Kv</a:t>
            </a:r>
            <a:r>
              <a:rPr lang="en-US" dirty="0" smtClean="0"/>
              <a:t> inputs, ACM2 treatment</a:t>
            </a:r>
          </a:p>
          <a:p>
            <a:r>
              <a:rPr lang="en-US" dirty="0" smtClean="0"/>
              <a:t>Plume-in-Grid </a:t>
            </a:r>
            <a:r>
              <a:rPr lang="en-US" dirty="0" smtClean="0"/>
              <a:t>(</a:t>
            </a:r>
            <a:r>
              <a:rPr lang="en-US" dirty="0" err="1" smtClean="0"/>
              <a:t>PiG</a:t>
            </a:r>
            <a:r>
              <a:rPr lang="en-US" dirty="0" smtClean="0"/>
              <a:t>) for </a:t>
            </a:r>
            <a:r>
              <a:rPr lang="en-US" dirty="0" smtClean="0"/>
              <a:t>large </a:t>
            </a:r>
            <a:r>
              <a:rPr lang="en-US" dirty="0" err="1" smtClean="0"/>
              <a:t>NOx</a:t>
            </a:r>
            <a:r>
              <a:rPr lang="en-US" dirty="0" smtClean="0"/>
              <a:t> sources</a:t>
            </a:r>
          </a:p>
          <a:p>
            <a:pPr lvl="1"/>
            <a:r>
              <a:rPr lang="en-US" dirty="0" smtClean="0"/>
              <a:t>Sensitivity tests for </a:t>
            </a:r>
            <a:r>
              <a:rPr lang="en-US" dirty="0" err="1" smtClean="0"/>
              <a:t>PiG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41651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Meteorological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WRFCAMx</a:t>
            </a:r>
            <a:r>
              <a:rPr lang="en-US" dirty="0" smtClean="0"/>
              <a:t> v3.3 converts raw WRF </a:t>
            </a:r>
            <a:r>
              <a:rPr lang="en-US" dirty="0"/>
              <a:t>output </a:t>
            </a:r>
            <a:r>
              <a:rPr lang="en-US" dirty="0" smtClean="0"/>
              <a:t>to </a:t>
            </a:r>
            <a:r>
              <a:rPr lang="en-US" dirty="0" err="1"/>
              <a:t>CAMx</a:t>
            </a:r>
            <a:r>
              <a:rPr lang="en-US" dirty="0"/>
              <a:t> </a:t>
            </a:r>
            <a:r>
              <a:rPr lang="en-US" dirty="0" smtClean="0"/>
              <a:t>formats</a:t>
            </a:r>
            <a:endParaRPr lang="en-US" dirty="0"/>
          </a:p>
          <a:p>
            <a:pPr lvl="1"/>
            <a:r>
              <a:rPr lang="en-US" dirty="0" smtClean="0"/>
              <a:t>Time-shift from UTC </a:t>
            </a:r>
            <a:r>
              <a:rPr lang="en-US" dirty="0"/>
              <a:t>to </a:t>
            </a:r>
            <a:r>
              <a:rPr lang="en-US" dirty="0" smtClean="0"/>
              <a:t>CST</a:t>
            </a:r>
          </a:p>
          <a:p>
            <a:pPr lvl="1"/>
            <a:r>
              <a:rPr lang="en-US" dirty="0" smtClean="0"/>
              <a:t>Extract </a:t>
            </a:r>
            <a:r>
              <a:rPr lang="en-US" dirty="0"/>
              <a:t>27 vertical layers </a:t>
            </a:r>
            <a:r>
              <a:rPr lang="en-US" dirty="0" smtClean="0"/>
              <a:t>up </a:t>
            </a:r>
            <a:r>
              <a:rPr lang="en-US" dirty="0"/>
              <a:t>to 11 </a:t>
            </a:r>
            <a:r>
              <a:rPr lang="en-US" dirty="0" smtClean="0"/>
              <a:t>km MSL</a:t>
            </a:r>
          </a:p>
          <a:p>
            <a:pPr lvl="1"/>
            <a:r>
              <a:rPr lang="en-US" dirty="0" smtClean="0"/>
              <a:t>Use every WRF </a:t>
            </a:r>
            <a:r>
              <a:rPr lang="en-US" dirty="0" smtClean="0"/>
              <a:t>layer up to 3 km, collapse layers above</a:t>
            </a:r>
            <a:endParaRPr lang="en-US" dirty="0"/>
          </a:p>
          <a:p>
            <a:pPr lvl="1"/>
            <a:r>
              <a:rPr lang="en-US" dirty="0" smtClean="0"/>
              <a:t>Diagnose </a:t>
            </a:r>
            <a:r>
              <a:rPr lang="en-US" dirty="0"/>
              <a:t>sub-grid clouds in </a:t>
            </a:r>
            <a:r>
              <a:rPr lang="en-US" dirty="0" smtClean="0"/>
              <a:t>36 &amp; 12 km grids (not 4 km)</a:t>
            </a:r>
            <a:endParaRPr lang="en-US" dirty="0"/>
          </a:p>
          <a:p>
            <a:pPr lvl="1"/>
            <a:r>
              <a:rPr lang="en-US" dirty="0" smtClean="0"/>
              <a:t>Calculate vertical turbulent </a:t>
            </a:r>
            <a:r>
              <a:rPr lang="en-US" dirty="0"/>
              <a:t>exchange coefficients (or </a:t>
            </a:r>
            <a:r>
              <a:rPr lang="en-US" dirty="0" smtClean="0"/>
              <a:t>“</a:t>
            </a:r>
            <a:r>
              <a:rPr lang="en-US" dirty="0"/>
              <a:t>diffusivities”, </a:t>
            </a:r>
            <a:r>
              <a:rPr lang="en-US" dirty="0" err="1"/>
              <a:t>Kv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KVPATCH used to enhance </a:t>
            </a:r>
            <a:r>
              <a:rPr lang="en-US" dirty="0" err="1" smtClean="0"/>
              <a:t>Kv</a:t>
            </a:r>
            <a:r>
              <a:rPr lang="en-US" dirty="0" smtClean="0"/>
              <a:t> in </a:t>
            </a:r>
            <a:r>
              <a:rPr lang="en-US" dirty="0"/>
              <a:t>specific </a:t>
            </a:r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Enhance minimum nighttime </a:t>
            </a:r>
            <a:r>
              <a:rPr lang="en-US" dirty="0" err="1" smtClean="0"/>
              <a:t>Kv</a:t>
            </a:r>
            <a:r>
              <a:rPr lang="en-US" dirty="0" smtClean="0"/>
              <a:t> </a:t>
            </a:r>
            <a:r>
              <a:rPr lang="en-US" dirty="0"/>
              <a:t>in urban </a:t>
            </a:r>
            <a:r>
              <a:rPr lang="en-US" dirty="0" smtClean="0"/>
              <a:t>surface layer</a:t>
            </a:r>
          </a:p>
          <a:p>
            <a:pPr lvl="1"/>
            <a:r>
              <a:rPr lang="en-US" dirty="0" smtClean="0"/>
              <a:t>Extend diffusion through clouds that cap </a:t>
            </a:r>
            <a:r>
              <a:rPr lang="en-US" dirty="0"/>
              <a:t>the daytime boundary </a:t>
            </a:r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70168"/>
      </p:ext>
    </p:extLst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</a:t>
            </a:r>
            <a:r>
              <a:rPr lang="en-US" dirty="0" err="1" smtClean="0"/>
              <a:t>Landuse</a:t>
            </a:r>
            <a:r>
              <a:rPr lang="en-US" dirty="0" smtClean="0"/>
              <a:t>/</a:t>
            </a:r>
            <a:r>
              <a:rPr lang="en-US" dirty="0" err="1" smtClean="0"/>
              <a:t>Landcover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Defines </a:t>
            </a:r>
            <a:r>
              <a:rPr lang="en-US" dirty="0"/>
              <a:t>surface </a:t>
            </a:r>
            <a:r>
              <a:rPr lang="en-US" dirty="0" smtClean="0"/>
              <a:t>types for </a:t>
            </a:r>
            <a:r>
              <a:rPr lang="en-US" dirty="0"/>
              <a:t>dry </a:t>
            </a:r>
            <a:r>
              <a:rPr lang="en-US" dirty="0" smtClean="0"/>
              <a:t>deposition calculations</a:t>
            </a:r>
          </a:p>
          <a:p>
            <a:pPr lvl="1"/>
            <a:r>
              <a:rPr lang="en-US" dirty="0" smtClean="0"/>
              <a:t>Prepared </a:t>
            </a:r>
            <a:r>
              <a:rPr lang="en-US" dirty="0"/>
              <a:t>for the </a:t>
            </a:r>
            <a:r>
              <a:rPr lang="en-US" dirty="0" smtClean="0"/>
              <a:t>36/12/4km grids</a:t>
            </a:r>
            <a:endParaRPr lang="en-US" dirty="0"/>
          </a:p>
          <a:p>
            <a:r>
              <a:rPr lang="en-US" dirty="0" smtClean="0"/>
              <a:t>Gridded time-invariant fields for</a:t>
            </a:r>
          </a:p>
          <a:p>
            <a:pPr lvl="1"/>
            <a:r>
              <a:rPr lang="en-US" dirty="0" err="1" smtClean="0"/>
              <a:t>L</a:t>
            </a:r>
            <a:r>
              <a:rPr lang="en-US" dirty="0" err="1" smtClean="0"/>
              <a:t>anduse</a:t>
            </a:r>
            <a:r>
              <a:rPr lang="en-US" dirty="0" smtClean="0"/>
              <a:t> – 2</a:t>
            </a:r>
            <a:r>
              <a:rPr lang="en-US" dirty="0" smtClean="0"/>
              <a:t>6 categories f</a:t>
            </a:r>
            <a:r>
              <a:rPr lang="en-US" dirty="0" smtClean="0"/>
              <a:t>or Zhang </a:t>
            </a:r>
            <a:r>
              <a:rPr lang="en-US" dirty="0"/>
              <a:t>dry deposition </a:t>
            </a:r>
            <a:r>
              <a:rPr lang="en-US" dirty="0" smtClean="0"/>
              <a:t>scheme</a:t>
            </a:r>
          </a:p>
          <a:p>
            <a:pPr lvl="1"/>
            <a:r>
              <a:rPr lang="en-US" dirty="0" smtClean="0"/>
              <a:t>Leaf </a:t>
            </a:r>
            <a:r>
              <a:rPr lang="en-US" dirty="0"/>
              <a:t>area index (LAI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2000 North </a:t>
            </a:r>
            <a:r>
              <a:rPr lang="en-US" dirty="0"/>
              <a:t>America Land Cover (NALC) </a:t>
            </a:r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Satellite derived data at 1 km resolution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edc2.usgs.gov/glcc/nadoc2_0.php</a:t>
            </a:r>
            <a:endParaRPr lang="en-US" dirty="0" smtClean="0"/>
          </a:p>
          <a:p>
            <a:pPr lvl="1"/>
            <a:r>
              <a:rPr lang="en-US" dirty="0" smtClean="0"/>
              <a:t>29 categories </a:t>
            </a:r>
            <a:r>
              <a:rPr lang="en-US" dirty="0"/>
              <a:t>cross referenced to </a:t>
            </a:r>
            <a:r>
              <a:rPr lang="en-US" dirty="0" smtClean="0"/>
              <a:t>26 </a:t>
            </a:r>
            <a:r>
              <a:rPr lang="en-US" dirty="0" err="1" smtClean="0"/>
              <a:t>CAMx</a:t>
            </a:r>
            <a:r>
              <a:rPr lang="en-US" dirty="0" smtClean="0"/>
              <a:t>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9887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</a:t>
            </a:r>
            <a:r>
              <a:rPr lang="en-US" dirty="0" err="1"/>
              <a:t>Landuse</a:t>
            </a:r>
            <a:r>
              <a:rPr lang="en-US" dirty="0"/>
              <a:t>/</a:t>
            </a:r>
            <a:r>
              <a:rPr lang="en-US" dirty="0" err="1"/>
              <a:t>Landcover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LAI MEGAN </a:t>
            </a:r>
            <a:r>
              <a:rPr lang="en-US" dirty="0"/>
              <a:t>biogenic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30 </a:t>
            </a:r>
            <a:r>
              <a:rPr lang="en-US" dirty="0" smtClean="0"/>
              <a:t>second </a:t>
            </a:r>
            <a:r>
              <a:rPr lang="en-US" dirty="0"/>
              <a:t>(~</a:t>
            </a:r>
            <a:r>
              <a:rPr lang="en-US" dirty="0" smtClean="0"/>
              <a:t>1 km) resolution</a:t>
            </a:r>
          </a:p>
          <a:p>
            <a:pPr lvl="1"/>
            <a:r>
              <a:rPr lang="en-US" dirty="0" smtClean="0"/>
              <a:t>2001 monthly averages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://acd.ucar.edu/~</a:t>
            </a:r>
            <a:r>
              <a:rPr lang="en-US" dirty="0" smtClean="0">
                <a:hlinkClick r:id="rId2"/>
              </a:rPr>
              <a:t>guenther/MEGAN/MEGAN.htm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4435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</a:t>
            </a:r>
            <a:r>
              <a:rPr lang="en-US" dirty="0" err="1" smtClean="0"/>
              <a:t>Landcover</a:t>
            </a:r>
            <a:r>
              <a:rPr lang="en-US" dirty="0" smtClean="0"/>
              <a:t> on 4 km Grid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" y="1827766"/>
            <a:ext cx="6781801" cy="41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85" y="1538287"/>
            <a:ext cx="2692181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591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Albedo/Haze/Ozone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file defines state of atmosphere for photolysis rate calculations</a:t>
            </a:r>
          </a:p>
          <a:p>
            <a:r>
              <a:rPr lang="en-US" dirty="0" smtClean="0"/>
              <a:t>AHOMAP generates gridded </a:t>
            </a:r>
            <a:r>
              <a:rPr lang="en-US" dirty="0" err="1" smtClean="0"/>
              <a:t>CAMx</a:t>
            </a:r>
            <a:r>
              <a:rPr lang="en-US" dirty="0" smtClean="0"/>
              <a:t> input file containing</a:t>
            </a:r>
          </a:p>
          <a:p>
            <a:pPr lvl="1"/>
            <a:r>
              <a:rPr lang="en-US" dirty="0" smtClean="0"/>
              <a:t>Surface albedo (from </a:t>
            </a:r>
            <a:r>
              <a:rPr lang="en-US" dirty="0" err="1" smtClean="0"/>
              <a:t>landuse</a:t>
            </a:r>
            <a:r>
              <a:rPr lang="en-US" dirty="0" smtClean="0"/>
              <a:t> file)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atmospheric column haze </a:t>
            </a:r>
            <a:r>
              <a:rPr lang="en-US" dirty="0" smtClean="0"/>
              <a:t>opacity (default, constant)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otal </a:t>
            </a:r>
            <a:r>
              <a:rPr lang="en-US" dirty="0"/>
              <a:t>atmospheric ozone </a:t>
            </a:r>
            <a:r>
              <a:rPr lang="en-US" dirty="0" smtClean="0"/>
              <a:t>column</a:t>
            </a:r>
          </a:p>
          <a:p>
            <a:r>
              <a:rPr lang="en-US" dirty="0" smtClean="0"/>
              <a:t>Total </a:t>
            </a:r>
            <a:r>
              <a:rPr lang="en-US" dirty="0"/>
              <a:t>Ozone Mapping Spectrometer (TOMS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Aboard OMI satellite platform in 2010</a:t>
            </a:r>
          </a:p>
          <a:p>
            <a:pPr lvl="1"/>
            <a:r>
              <a:rPr lang="en-US" dirty="0" smtClean="0"/>
              <a:t>Daily, 1 </a:t>
            </a:r>
            <a:r>
              <a:rPr lang="en-US" dirty="0"/>
              <a:t>degree </a:t>
            </a:r>
            <a:r>
              <a:rPr lang="en-US" dirty="0" smtClean="0"/>
              <a:t>resolution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ozoneaq.gsfc.nasa.gov/OMIOzone.md</a:t>
            </a:r>
            <a:r>
              <a:rPr lang="en-US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0544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14567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672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Photolysis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TUV Version </a:t>
            </a:r>
            <a:r>
              <a:rPr lang="en-US" dirty="0"/>
              <a:t>4.8 </a:t>
            </a:r>
            <a:r>
              <a:rPr lang="en-US" dirty="0" smtClean="0"/>
              <a:t>(NCAR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Reads AHO file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reates lookup </a:t>
            </a:r>
            <a:r>
              <a:rPr lang="en-US" dirty="0"/>
              <a:t>table of clear-sky photolysis </a:t>
            </a:r>
            <a:r>
              <a:rPr lang="en-US" dirty="0" smtClean="0"/>
              <a:t>rates</a:t>
            </a:r>
          </a:p>
          <a:p>
            <a:pPr lvl="2"/>
            <a:r>
              <a:rPr lang="en-US" dirty="0" smtClean="0"/>
              <a:t>Dimensions include: solar zenith angle, </a:t>
            </a:r>
            <a:r>
              <a:rPr lang="en-US" dirty="0" smtClean="0"/>
              <a:t>height </a:t>
            </a:r>
            <a:r>
              <a:rPr lang="en-US" dirty="0"/>
              <a:t>above </a:t>
            </a:r>
            <a:r>
              <a:rPr lang="en-US" dirty="0" smtClean="0"/>
              <a:t>ground, surface albedo, haze column, ozone </a:t>
            </a:r>
            <a:r>
              <a:rPr lang="en-US" dirty="0" err="1" smtClean="0"/>
              <a:t>colum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hotolysis </a:t>
            </a:r>
            <a:r>
              <a:rPr lang="en-US" dirty="0"/>
              <a:t>reactions defined by the Carbon Bond version 6 (CB6) chemical </a:t>
            </a:r>
            <a:r>
              <a:rPr lang="en-US" dirty="0" smtClean="0"/>
              <a:t>mechanism</a:t>
            </a:r>
          </a:p>
          <a:p>
            <a:r>
              <a:rPr lang="en-US" dirty="0" smtClean="0"/>
              <a:t>These rates </a:t>
            </a:r>
            <a:r>
              <a:rPr lang="en-US" dirty="0"/>
              <a:t>are internally adjusted within </a:t>
            </a:r>
            <a:r>
              <a:rPr lang="en-US" dirty="0" err="1"/>
              <a:t>CAMx</a:t>
            </a:r>
            <a:r>
              <a:rPr lang="en-US" dirty="0"/>
              <a:t> for hourly </a:t>
            </a:r>
            <a:r>
              <a:rPr lang="en-US" dirty="0" smtClean="0"/>
              <a:t>gridded cloud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1250"/>
      </p:ext>
    </p:extLst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Initial/Boundary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IC’s represent initial </a:t>
            </a:r>
            <a:r>
              <a:rPr lang="en-US" dirty="0"/>
              <a:t>concentration pattern from which the simulation </a:t>
            </a:r>
            <a:r>
              <a:rPr lang="en-US" dirty="0" smtClean="0"/>
              <a:t>starts</a:t>
            </a:r>
          </a:p>
          <a:p>
            <a:r>
              <a:rPr lang="en-US" dirty="0" smtClean="0"/>
              <a:t>BC’s </a:t>
            </a:r>
            <a:r>
              <a:rPr lang="en-US" dirty="0" smtClean="0"/>
              <a:t>represent </a:t>
            </a:r>
            <a:r>
              <a:rPr lang="en-US" dirty="0"/>
              <a:t>concentration patterns outside of the outer </a:t>
            </a:r>
            <a:r>
              <a:rPr lang="en-US" dirty="0" err="1"/>
              <a:t>CAMx</a:t>
            </a:r>
            <a:r>
              <a:rPr lang="en-US" dirty="0"/>
              <a:t> modeling domain that are </a:t>
            </a:r>
            <a:r>
              <a:rPr lang="en-US" dirty="0" smtClean="0"/>
              <a:t>transported </a:t>
            </a:r>
            <a:r>
              <a:rPr lang="en-US" dirty="0"/>
              <a:t>into the grid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Derived </a:t>
            </a:r>
            <a:r>
              <a:rPr lang="en-US" dirty="0"/>
              <a:t>from </a:t>
            </a:r>
            <a:r>
              <a:rPr lang="en-US" dirty="0" smtClean="0"/>
              <a:t>MOZART-4 (NCAR) output for 2010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www.acd.ucar.edu/wrf-chem/mozart.shtml</a:t>
            </a:r>
            <a:endParaRPr lang="en-US" dirty="0"/>
          </a:p>
          <a:p>
            <a:pPr lvl="1"/>
            <a:r>
              <a:rPr lang="en-US" dirty="0" smtClean="0"/>
              <a:t>1.9 </a:t>
            </a:r>
            <a:r>
              <a:rPr lang="en-US" dirty="0"/>
              <a:t>by 2.5 degree horizontal </a:t>
            </a:r>
            <a:r>
              <a:rPr lang="en-US" dirty="0" smtClean="0"/>
              <a:t>resolution, 56 </a:t>
            </a:r>
            <a:r>
              <a:rPr lang="en-US" dirty="0"/>
              <a:t>vertical </a:t>
            </a:r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6-hour output intervals</a:t>
            </a:r>
            <a:endParaRPr lang="en-US" dirty="0" smtClean="0"/>
          </a:p>
          <a:p>
            <a:pPr lvl="1"/>
            <a:r>
              <a:rPr lang="en-US" dirty="0" smtClean="0"/>
              <a:t>Horizontally </a:t>
            </a:r>
            <a:r>
              <a:rPr lang="en-US" dirty="0"/>
              <a:t>and vertically interpolated </a:t>
            </a:r>
            <a:r>
              <a:rPr lang="en-US" dirty="0" smtClean="0"/>
              <a:t>to </a:t>
            </a:r>
            <a:r>
              <a:rPr lang="en-US" dirty="0" err="1" smtClean="0"/>
              <a:t>CAMx</a:t>
            </a:r>
            <a:r>
              <a:rPr lang="en-US" dirty="0" smtClean="0"/>
              <a:t> 36 km grid</a:t>
            </a:r>
          </a:p>
          <a:p>
            <a:pPr lvl="1"/>
            <a:r>
              <a:rPr lang="en-US" dirty="0" smtClean="0"/>
              <a:t>Mapped to CB6 chemical speciation</a:t>
            </a:r>
          </a:p>
          <a:p>
            <a:pPr lvl="1"/>
            <a:r>
              <a:rPr lang="en-US" dirty="0" smtClean="0"/>
              <a:t>Data were time </a:t>
            </a:r>
            <a:r>
              <a:rPr lang="en-US" dirty="0"/>
              <a:t>shifted from UTC to </a:t>
            </a:r>
            <a:r>
              <a:rPr lang="en-US" dirty="0" smtClean="0"/>
              <a:t>CST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97017"/>
      </p:ext>
    </p:extLst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PPT_NewLogo_7-12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PPT_NewLogo_7-12</Template>
  <TotalTime>72</TotalTime>
  <Words>454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PPT_NewLogo_7-12</vt:lpstr>
      <vt:lpstr>CAMx Ancillary Input Development</vt:lpstr>
      <vt:lpstr>Meteorological Processing</vt:lpstr>
      <vt:lpstr>Development of Landuse/Landcover</vt:lpstr>
      <vt:lpstr>Development of Landuse/Landcover</vt:lpstr>
      <vt:lpstr>Dominant Landcover on 4 km Grid</vt:lpstr>
      <vt:lpstr>Column Albedo/Haze/Ozone</vt:lpstr>
      <vt:lpstr>PowerPoint Presentation</vt:lpstr>
      <vt:lpstr>Photolysis Rates</vt:lpstr>
      <vt:lpstr>Initial/Boundary Conditions</vt:lpstr>
      <vt:lpstr>CAMx Configuration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Novato’s PPT Template</dc:title>
  <dc:creator>Chris Emery</dc:creator>
  <cp:lastModifiedBy>Chris Emery</cp:lastModifiedBy>
  <cp:revision>11</cp:revision>
  <dcterms:created xsi:type="dcterms:W3CDTF">2012-11-08T23:33:34Z</dcterms:created>
  <dcterms:modified xsi:type="dcterms:W3CDTF">2012-11-11T19:10:02Z</dcterms:modified>
</cp:coreProperties>
</file>