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62" r:id="rId2"/>
    <p:sldId id="263" r:id="rId3"/>
    <p:sldId id="264" r:id="rId4"/>
    <p:sldId id="265" r:id="rId5"/>
    <p:sldId id="296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81" r:id="rId14"/>
    <p:sldId id="278" r:id="rId15"/>
    <p:sldId id="279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45" autoAdjust="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veSqreComp_100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30552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onris-www.dnr.state.la.us/gis/agsweb/arcgisserver/arcgisoutput/extData/shp/Haynesville_wells.zi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c.iwr.usace.army.mil/data/datappor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ai.acd.ucar.edu/Data/fir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ascenter.org/index.cf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of Emissions for</a:t>
            </a:r>
            <a:br>
              <a:rPr lang="en-US" dirty="0" smtClean="0"/>
            </a:br>
            <a:r>
              <a:rPr lang="en-US" dirty="0" smtClean="0"/>
              <a:t>Louisiana, Gulf, </a:t>
            </a:r>
            <a:r>
              <a:rPr lang="en-US" dirty="0" err="1" smtClean="0"/>
              <a:t>Biogenics</a:t>
            </a:r>
            <a:r>
              <a:rPr lang="en-US" dirty="0" smtClean="0"/>
              <a:t>, Fires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8077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Chris Emery</a:t>
            </a:r>
          </a:p>
          <a:p>
            <a:pPr algn="ctr"/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ENVIRON International Corporation, Novato CA</a:t>
            </a:r>
          </a:p>
          <a:p>
            <a:pPr algn="ctr"/>
            <a:endParaRPr lang="en-US" sz="2800" b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November 14, 2012</a:t>
            </a:r>
          </a:p>
        </p:txBody>
      </p:sp>
    </p:spTree>
    <p:extLst>
      <p:ext uri="{BB962C8B-B14F-4D97-AF65-F5344CB8AC3E}">
        <p14:creationId xmlns:p14="http://schemas.microsoft.com/office/powerpoint/2010/main" val="2649334271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parish groups identified for combinations of age distribution, fuel properties, and I/M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" y="2316707"/>
            <a:ext cx="8013896" cy="42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7559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Combines MOVES emission </a:t>
            </a:r>
            <a:r>
              <a:rPr lang="en-US" dirty="0"/>
              <a:t>factors </a:t>
            </a:r>
            <a:r>
              <a:rPr lang="en-US" dirty="0" smtClean="0"/>
              <a:t>with </a:t>
            </a:r>
            <a:r>
              <a:rPr lang="en-US" dirty="0"/>
              <a:t>VMT, vehicle population, and speed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Gridded hourly meteorology from WRF</a:t>
            </a:r>
            <a:endParaRPr lang="en-US" dirty="0"/>
          </a:p>
          <a:p>
            <a:pPr lvl="1"/>
            <a:r>
              <a:rPr lang="en-US" dirty="0" smtClean="0"/>
              <a:t>Gridded activity and population using </a:t>
            </a:r>
            <a:r>
              <a:rPr lang="en-US" dirty="0"/>
              <a:t>spatial surrogates according to road type </a:t>
            </a:r>
            <a:r>
              <a:rPr lang="en-US" dirty="0" smtClean="0"/>
              <a:t>or </a:t>
            </a:r>
            <a:r>
              <a:rPr lang="en-US" dirty="0"/>
              <a:t>specific emissions </a:t>
            </a:r>
            <a:r>
              <a:rPr lang="en-US" dirty="0" smtClean="0"/>
              <a:t>type</a:t>
            </a:r>
          </a:p>
          <a:p>
            <a:pPr lvl="2"/>
            <a:r>
              <a:rPr lang="en-US" dirty="0" smtClean="0"/>
              <a:t>Surrogate </a:t>
            </a:r>
            <a:r>
              <a:rPr lang="en-US" dirty="0"/>
              <a:t>assignments </a:t>
            </a:r>
            <a:r>
              <a:rPr lang="en-US" dirty="0" smtClean="0"/>
              <a:t>from EPA/SMOKE cross-references</a:t>
            </a:r>
            <a:endParaRPr lang="en-US" dirty="0"/>
          </a:p>
          <a:p>
            <a:pPr lvl="1"/>
            <a:r>
              <a:rPr lang="en-US" dirty="0"/>
              <a:t>Daily average vehicle speeds by road type </a:t>
            </a:r>
            <a:r>
              <a:rPr lang="en-US" dirty="0" smtClean="0"/>
              <a:t>provided </a:t>
            </a:r>
            <a:r>
              <a:rPr lang="en-US" dirty="0"/>
              <a:t>by </a:t>
            </a:r>
            <a:r>
              <a:rPr lang="en-US" dirty="0" smtClean="0"/>
              <a:t>Louisiana DOTD</a:t>
            </a:r>
            <a:endParaRPr lang="en-US" dirty="0"/>
          </a:p>
          <a:p>
            <a:pPr lvl="1"/>
            <a:r>
              <a:rPr lang="en-US" dirty="0" smtClean="0"/>
              <a:t>Temporal allocation of annual VMT by vehicle class from monthly, day-of-week</a:t>
            </a:r>
            <a:r>
              <a:rPr lang="en-US" dirty="0"/>
              <a:t>, and </a:t>
            </a:r>
            <a:r>
              <a:rPr lang="en-US" dirty="0" smtClean="0"/>
              <a:t>hourly profiles</a:t>
            </a:r>
          </a:p>
          <a:p>
            <a:pPr lvl="1"/>
            <a:r>
              <a:rPr lang="en-US" dirty="0" smtClean="0"/>
              <a:t>Hourly </a:t>
            </a:r>
            <a:r>
              <a:rPr lang="en-US" dirty="0"/>
              <a:t>fleet mix temporal </a:t>
            </a:r>
            <a:r>
              <a:rPr lang="en-US" dirty="0" smtClean="0"/>
              <a:t>profiles</a:t>
            </a:r>
          </a:p>
          <a:p>
            <a:pPr lvl="2"/>
            <a:r>
              <a:rPr lang="en-US" dirty="0" smtClean="0"/>
              <a:t>Weekday </a:t>
            </a:r>
            <a:r>
              <a:rPr lang="en-US" dirty="0"/>
              <a:t>fleet mix </a:t>
            </a:r>
            <a:r>
              <a:rPr lang="en-US" dirty="0" smtClean="0"/>
              <a:t>from </a:t>
            </a:r>
            <a:r>
              <a:rPr lang="en-US" dirty="0"/>
              <a:t>the previous Louisiana </a:t>
            </a:r>
            <a:r>
              <a:rPr lang="en-US" dirty="0" smtClean="0"/>
              <a:t>SIP</a:t>
            </a:r>
          </a:p>
          <a:p>
            <a:pPr lvl="2"/>
            <a:r>
              <a:rPr lang="en-US" dirty="0" smtClean="0"/>
              <a:t>Weekend </a:t>
            </a:r>
            <a:r>
              <a:rPr lang="en-US" dirty="0"/>
              <a:t>fleet mix </a:t>
            </a:r>
            <a:r>
              <a:rPr lang="en-US" dirty="0" smtClean="0"/>
              <a:t>as daily </a:t>
            </a:r>
            <a:r>
              <a:rPr lang="en-US" dirty="0"/>
              <a:t>average of weekday </a:t>
            </a:r>
            <a:r>
              <a:rPr lang="en-US" dirty="0" smtClean="0"/>
              <a:t>– constant all hours</a:t>
            </a:r>
            <a:endParaRPr lang="en-US" dirty="0"/>
          </a:p>
          <a:p>
            <a:pPr lvl="1"/>
            <a:r>
              <a:rPr lang="en-US" dirty="0" smtClean="0"/>
              <a:t>Outputs gridded</a:t>
            </a:r>
            <a:r>
              <a:rPr lang="en-US" dirty="0"/>
              <a:t>, </a:t>
            </a:r>
            <a:r>
              <a:rPr lang="en-US" dirty="0" smtClean="0"/>
              <a:t>hourly</a:t>
            </a:r>
            <a:r>
              <a:rPr lang="en-US" dirty="0"/>
              <a:t> model-ready </a:t>
            </a:r>
            <a:r>
              <a:rPr lang="en-US" dirty="0" smtClean="0"/>
              <a:t>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03836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VMT Temporal Profiles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" y="1143000"/>
            <a:ext cx="4356735" cy="27432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32580" cy="2743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69" y="3910084"/>
            <a:ext cx="444246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92608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On-Road Emissions, 8-9 AM, 9/1/10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7127" r="18459" b="24103"/>
          <a:stretch/>
        </p:blipFill>
        <p:spPr bwMode="auto">
          <a:xfrm>
            <a:off x="1726442" y="898478"/>
            <a:ext cx="5486400" cy="3166745"/>
          </a:xfrm>
          <a:prstGeom prst="rect">
            <a:avLst/>
          </a:prstGeom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7567" r="19453" b="22516"/>
          <a:stretch/>
        </p:blipFill>
        <p:spPr bwMode="auto">
          <a:xfrm>
            <a:off x="1752600" y="3691255"/>
            <a:ext cx="5486400" cy="3166745"/>
          </a:xfrm>
          <a:prstGeom prst="rect">
            <a:avLst/>
          </a:prstGeom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684" y="206635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NO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42" y="485912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PAR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162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</a:t>
            </a:r>
            <a:r>
              <a:rPr lang="en-US" dirty="0" smtClean="0"/>
              <a:t>Non-Road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EPA </a:t>
            </a:r>
            <a:r>
              <a:rPr lang="en-US" dirty="0"/>
              <a:t>National Mobile Inventory Model (NMIM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NMIM20090504 and NONROAD2008a (models) with county </a:t>
            </a:r>
            <a:r>
              <a:rPr lang="en-US" dirty="0"/>
              <a:t>database </a:t>
            </a:r>
            <a:r>
              <a:rPr lang="en-US" dirty="0" smtClean="0"/>
              <a:t>NCD20090531</a:t>
            </a:r>
          </a:p>
          <a:p>
            <a:r>
              <a:rPr lang="en-US" dirty="0" smtClean="0"/>
              <a:t>Estimates emissions from the following equipment</a:t>
            </a:r>
          </a:p>
          <a:p>
            <a:pPr lvl="1"/>
            <a:r>
              <a:rPr lang="en-US" dirty="0" smtClean="0"/>
              <a:t>Agricultural equipment</a:t>
            </a:r>
          </a:p>
          <a:p>
            <a:pPr lvl="1"/>
            <a:r>
              <a:rPr lang="en-US" dirty="0" smtClean="0"/>
              <a:t>Airport </a:t>
            </a:r>
            <a:r>
              <a:rPr lang="en-US" dirty="0"/>
              <a:t>ground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Construction equipment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and commercial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Residential </a:t>
            </a:r>
            <a:r>
              <a:rPr lang="en-US" dirty="0"/>
              <a:t>and commercial lawn and garden </a:t>
            </a: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Logging equipment</a:t>
            </a:r>
          </a:p>
          <a:p>
            <a:pPr lvl="1"/>
            <a:r>
              <a:rPr lang="en-US" dirty="0" smtClean="0"/>
              <a:t>Recreational equipment</a:t>
            </a:r>
          </a:p>
          <a:p>
            <a:pPr lvl="1"/>
            <a:r>
              <a:rPr lang="en-US" dirty="0" smtClean="0"/>
              <a:t>Recreational </a:t>
            </a:r>
            <a:r>
              <a:rPr lang="en-US" dirty="0"/>
              <a:t>marine </a:t>
            </a:r>
            <a:r>
              <a:rPr lang="en-US" dirty="0" smtClean="0"/>
              <a:t>vessels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439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Non-Road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Parish-level </a:t>
            </a:r>
            <a:r>
              <a:rPr lang="en-US" dirty="0" smtClean="0"/>
              <a:t>gasoline </a:t>
            </a:r>
            <a:r>
              <a:rPr lang="en-US" dirty="0"/>
              <a:t>fuel parameters </a:t>
            </a:r>
            <a:r>
              <a:rPr lang="en-US" dirty="0" smtClean="0"/>
              <a:t>from LDEQ</a:t>
            </a:r>
          </a:p>
          <a:p>
            <a:pPr lvl="1"/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on-road inventory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non-gasoline equipment </a:t>
            </a:r>
            <a:r>
              <a:rPr lang="en-US" dirty="0" smtClean="0"/>
              <a:t>used default parameters</a:t>
            </a:r>
          </a:p>
          <a:p>
            <a:r>
              <a:rPr lang="en-US" dirty="0" smtClean="0"/>
              <a:t>EPS3 used to generate model-ready files</a:t>
            </a:r>
          </a:p>
          <a:p>
            <a:pPr lvl="1"/>
            <a:r>
              <a:rPr lang="en-US" dirty="0" err="1" smtClean="0"/>
              <a:t>Speciated</a:t>
            </a:r>
            <a:r>
              <a:rPr lang="en-US" dirty="0" smtClean="0"/>
              <a:t> to CB6 compounds</a:t>
            </a:r>
          </a:p>
          <a:p>
            <a:pPr lvl="1"/>
            <a:r>
              <a:rPr lang="en-US" dirty="0" smtClean="0"/>
              <a:t>Temporally </a:t>
            </a:r>
            <a:r>
              <a:rPr lang="en-US" dirty="0"/>
              <a:t>allocated to day of week and hour of </a:t>
            </a:r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Spatially </a:t>
            </a:r>
            <a:r>
              <a:rPr lang="en-US" dirty="0"/>
              <a:t>allocated using EPA default </a:t>
            </a:r>
            <a:r>
              <a:rPr lang="en-US" dirty="0" smtClean="0"/>
              <a:t>categories and cross-references</a:t>
            </a:r>
            <a:endParaRPr lang="en-US" dirty="0"/>
          </a:p>
          <a:p>
            <a:r>
              <a:rPr lang="en-US" dirty="0" smtClean="0"/>
              <a:t>NMIM/NONROAD do </a:t>
            </a:r>
            <a:r>
              <a:rPr lang="en-US" dirty="0"/>
              <a:t>not include </a:t>
            </a:r>
            <a:r>
              <a:rPr lang="en-US" dirty="0" smtClean="0"/>
              <a:t>railroad </a:t>
            </a:r>
            <a:r>
              <a:rPr lang="en-US" dirty="0"/>
              <a:t>locomotives, aircraft, and marine </a:t>
            </a:r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Locomotive </a:t>
            </a:r>
            <a:r>
              <a:rPr lang="en-US" dirty="0"/>
              <a:t>and aircraft </a:t>
            </a:r>
            <a:r>
              <a:rPr lang="en-US" dirty="0" smtClean="0"/>
              <a:t>extracted </a:t>
            </a:r>
            <a:r>
              <a:rPr lang="en-US" dirty="0"/>
              <a:t>from the 2008 </a:t>
            </a:r>
            <a:r>
              <a:rPr lang="en-US" dirty="0" smtClean="0"/>
              <a:t>NEI</a:t>
            </a:r>
          </a:p>
          <a:p>
            <a:pPr lvl="2"/>
            <a:r>
              <a:rPr lang="en-US" dirty="0" smtClean="0"/>
              <a:t>Processed as </a:t>
            </a:r>
            <a:r>
              <a:rPr lang="en-US" dirty="0"/>
              <a:t>area </a:t>
            </a:r>
            <a:r>
              <a:rPr lang="en-US" dirty="0" smtClean="0"/>
              <a:t>sources</a:t>
            </a:r>
            <a:endParaRPr lang="en-US" dirty="0"/>
          </a:p>
          <a:p>
            <a:pPr lvl="1"/>
            <a:r>
              <a:rPr lang="en-US" dirty="0" smtClean="0"/>
              <a:t>Marine vessels developed 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835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Haynesville Shale O&amp;G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traddles border </a:t>
            </a:r>
            <a:r>
              <a:rPr lang="en-US" dirty="0"/>
              <a:t>between Northeast </a:t>
            </a:r>
            <a:r>
              <a:rPr lang="en-US" dirty="0" smtClean="0"/>
              <a:t>TX </a:t>
            </a:r>
            <a:r>
              <a:rPr lang="en-US" dirty="0"/>
              <a:t>and Northwest </a:t>
            </a:r>
            <a:r>
              <a:rPr lang="en-US" dirty="0" smtClean="0"/>
              <a:t>LA</a:t>
            </a:r>
          </a:p>
          <a:p>
            <a:pPr lvl="1"/>
            <a:r>
              <a:rPr lang="en-US" dirty="0" smtClean="0"/>
              <a:t>Focus of </a:t>
            </a:r>
            <a:r>
              <a:rPr lang="en-US" dirty="0"/>
              <a:t>exploration and leasing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Study by Northeast </a:t>
            </a:r>
            <a:r>
              <a:rPr lang="en-US" dirty="0"/>
              <a:t>Texas Air Care (</a:t>
            </a:r>
            <a:r>
              <a:rPr lang="en-US" dirty="0" smtClean="0"/>
              <a:t>NETAC)</a:t>
            </a:r>
          </a:p>
          <a:p>
            <a:pPr lvl="1"/>
            <a:r>
              <a:rPr lang="en-US" dirty="0" smtClean="0"/>
              <a:t>Investigate Haynesville </a:t>
            </a:r>
            <a:r>
              <a:rPr lang="en-US" dirty="0"/>
              <a:t>Shale </a:t>
            </a:r>
            <a:r>
              <a:rPr lang="en-US" dirty="0" smtClean="0"/>
              <a:t>activity projections on future ozone</a:t>
            </a:r>
            <a:endParaRPr lang="en-US" dirty="0"/>
          </a:p>
          <a:p>
            <a:pPr lvl="1"/>
            <a:r>
              <a:rPr lang="en-US" dirty="0" smtClean="0"/>
              <a:t>Annual production </a:t>
            </a:r>
            <a:r>
              <a:rPr lang="en-US" dirty="0"/>
              <a:t>for </a:t>
            </a:r>
            <a:r>
              <a:rPr lang="en-US" dirty="0" smtClean="0"/>
              <a:t>2009-2020 estimated </a:t>
            </a:r>
            <a:r>
              <a:rPr lang="en-US" dirty="0"/>
              <a:t>for three </a:t>
            </a:r>
            <a:r>
              <a:rPr lang="en-US" dirty="0" smtClean="0"/>
              <a:t>scenarios</a:t>
            </a:r>
          </a:p>
          <a:p>
            <a:pPr lvl="2"/>
            <a:r>
              <a:rPr lang="en-US" dirty="0" smtClean="0"/>
              <a:t>Aggressive</a:t>
            </a:r>
            <a:r>
              <a:rPr lang="en-US" dirty="0"/>
              <a:t>, moderate, and limited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Used to develop multiple future emission inventories</a:t>
            </a:r>
            <a:endParaRPr lang="en-US" dirty="0" smtClean="0"/>
          </a:p>
          <a:p>
            <a:r>
              <a:rPr lang="en-US" dirty="0" smtClean="0"/>
              <a:t>2012 emission projections vs. 2010 actual activity</a:t>
            </a:r>
          </a:p>
          <a:p>
            <a:pPr lvl="1"/>
            <a:r>
              <a:rPr lang="en-US" dirty="0" smtClean="0"/>
              <a:t>Limited (</a:t>
            </a:r>
            <a:r>
              <a:rPr lang="en-US" dirty="0"/>
              <a:t>low) scenario </a:t>
            </a:r>
            <a:r>
              <a:rPr lang="en-US" dirty="0" smtClean="0"/>
              <a:t>matched 2010 </a:t>
            </a:r>
            <a:r>
              <a:rPr lang="en-US" dirty="0"/>
              <a:t>well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Aggressive (high) scenario matched 2010 drill rigs</a:t>
            </a:r>
            <a:endParaRPr lang="en-US" dirty="0"/>
          </a:p>
          <a:p>
            <a:r>
              <a:rPr lang="en-US" dirty="0"/>
              <a:t>Spatial allocation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LDNR </a:t>
            </a:r>
            <a:r>
              <a:rPr lang="en-US" dirty="0"/>
              <a:t>Haynesville Shale wells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sonris-www.dnr.state.la.us/gis/agsweb/arcgisserver/arcgisoutput/extData/shp/Haynesville_wells.zip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19347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Ports and Shipping </a:t>
            </a:r>
            <a:r>
              <a:rPr lang="en-US" dirty="0" smtClean="0"/>
              <a:t>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 project for LDEQ in 2010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2002 EPA estimates for </a:t>
            </a:r>
            <a:r>
              <a:rPr lang="en-US" dirty="0"/>
              <a:t>“Category 3” ocean-going </a:t>
            </a:r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Projected to 2006 for past SIP modeling</a:t>
            </a:r>
            <a:endParaRPr lang="en-US" dirty="0" smtClean="0"/>
          </a:p>
          <a:p>
            <a:pPr lvl="1"/>
            <a:r>
              <a:rPr lang="en-US" dirty="0" smtClean="0"/>
              <a:t>Emissions by </a:t>
            </a:r>
            <a:r>
              <a:rPr lang="en-US" dirty="0"/>
              <a:t>port and </a:t>
            </a:r>
            <a:r>
              <a:rPr lang="en-US" dirty="0" smtClean="0"/>
              <a:t>transit </a:t>
            </a:r>
            <a:r>
              <a:rPr lang="en-US" dirty="0"/>
              <a:t>mode </a:t>
            </a:r>
            <a:r>
              <a:rPr lang="en-US" dirty="0" smtClean="0"/>
              <a:t>in </a:t>
            </a:r>
            <a:r>
              <a:rPr lang="en-US" dirty="0"/>
              <a:t>link-based </a:t>
            </a:r>
            <a:r>
              <a:rPr lang="en-US" dirty="0" smtClean="0"/>
              <a:t>format</a:t>
            </a:r>
          </a:p>
          <a:p>
            <a:pPr lvl="2"/>
            <a:r>
              <a:rPr lang="en-US" dirty="0"/>
              <a:t>Five </a:t>
            </a:r>
            <a:r>
              <a:rPr lang="en-US" dirty="0" smtClean="0"/>
              <a:t>LA Ports</a:t>
            </a:r>
          </a:p>
          <a:p>
            <a:pPr lvl="3"/>
            <a:r>
              <a:rPr lang="en-US" dirty="0" smtClean="0"/>
              <a:t>Baton </a:t>
            </a:r>
            <a:r>
              <a:rPr lang="en-US" dirty="0"/>
              <a:t>Rouge, Lake Charles, New Orleans,  Port of Plaquemines,  Port of South Louisiana</a:t>
            </a:r>
          </a:p>
          <a:p>
            <a:pPr lvl="2"/>
            <a:r>
              <a:rPr lang="en-US" dirty="0"/>
              <a:t>Four transit </a:t>
            </a:r>
            <a:r>
              <a:rPr lang="en-US" dirty="0" smtClean="0"/>
              <a:t>modes</a:t>
            </a:r>
          </a:p>
          <a:p>
            <a:pPr lvl="3"/>
            <a:r>
              <a:rPr lang="en-US" dirty="0" smtClean="0"/>
              <a:t>Hoteling, maneuvering, reduced speed zone </a:t>
            </a:r>
            <a:r>
              <a:rPr lang="en-US" dirty="0"/>
              <a:t>(</a:t>
            </a:r>
            <a:r>
              <a:rPr lang="en-US" dirty="0" smtClean="0"/>
              <a:t>RSZ), cruise mode </a:t>
            </a:r>
            <a:r>
              <a:rPr lang="en-US" dirty="0"/>
              <a:t>(</a:t>
            </a:r>
            <a:r>
              <a:rPr lang="en-US" dirty="0" smtClean="0"/>
              <a:t>CM)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48267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Ports and Shipping 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Reformatted to EPS3 PRESHP module</a:t>
            </a:r>
          </a:p>
          <a:p>
            <a:pPr lvl="1"/>
            <a:r>
              <a:rPr lang="en-US" dirty="0"/>
              <a:t>Hoteling/maneuvering modeled as points located at port</a:t>
            </a:r>
          </a:p>
          <a:p>
            <a:pPr lvl="1"/>
            <a:r>
              <a:rPr lang="en-US" dirty="0"/>
              <a:t>RSZ modeled as line sources</a:t>
            </a:r>
          </a:p>
          <a:p>
            <a:pPr lvl="1"/>
            <a:r>
              <a:rPr lang="en-US" dirty="0"/>
              <a:t>CM not used to avoid double counting Gulf-wide emissions</a:t>
            </a:r>
          </a:p>
          <a:p>
            <a:r>
              <a:rPr lang="en-US" dirty="0"/>
              <a:t>2006 estimates projected to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Activity</a:t>
            </a:r>
            <a:endParaRPr lang="en-US" dirty="0"/>
          </a:p>
          <a:p>
            <a:pPr lvl="2"/>
            <a:r>
              <a:rPr lang="en-US" dirty="0"/>
              <a:t>Annual total commodity tonnage </a:t>
            </a:r>
            <a:r>
              <a:rPr lang="en-US" dirty="0" smtClean="0"/>
              <a:t>summary </a:t>
            </a:r>
            <a:r>
              <a:rPr lang="en-US" dirty="0">
                <a:hlinkClick r:id="rId2"/>
              </a:rPr>
              <a:t>http://www.ndc.iwr.usace.army.mil/data/datappor.htm</a:t>
            </a:r>
            <a:endParaRPr lang="en-US" dirty="0"/>
          </a:p>
          <a:p>
            <a:pPr lvl="2"/>
            <a:r>
              <a:rPr lang="en-US" dirty="0"/>
              <a:t>Factor was estimated as 1.0035</a:t>
            </a:r>
          </a:p>
          <a:p>
            <a:pPr lvl="1"/>
            <a:r>
              <a:rPr lang="en-US" dirty="0" err="1" smtClean="0"/>
              <a:t>NOx</a:t>
            </a:r>
            <a:r>
              <a:rPr lang="en-US" dirty="0" smtClean="0"/>
              <a:t> emission reductions</a:t>
            </a:r>
          </a:p>
          <a:p>
            <a:pPr lvl="2"/>
            <a:r>
              <a:rPr lang="en-US" dirty="0" smtClean="0"/>
              <a:t>2020 EPA-estimated control factors </a:t>
            </a:r>
            <a:r>
              <a:rPr lang="en-US" dirty="0"/>
              <a:t>for different engine/ship </a:t>
            </a:r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2006-2010 interpolation was 0.9781</a:t>
            </a:r>
            <a:endParaRPr lang="en-US" dirty="0"/>
          </a:p>
          <a:p>
            <a:r>
              <a:rPr lang="en-US" dirty="0" smtClean="0"/>
              <a:t>Emissions assumed </a:t>
            </a:r>
            <a:r>
              <a:rPr lang="en-US" dirty="0"/>
              <a:t>to be constant in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80154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</a:t>
            </a:r>
            <a:r>
              <a:rPr lang="en-US" dirty="0" err="1" smtClean="0"/>
              <a:t>Fourchon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O&amp;G </a:t>
            </a:r>
            <a:r>
              <a:rPr lang="en-US" dirty="0" smtClean="0"/>
              <a:t>support center</a:t>
            </a:r>
          </a:p>
          <a:p>
            <a:pPr lvl="1"/>
            <a:r>
              <a:rPr lang="en-US" dirty="0" smtClean="0"/>
              <a:t>Emission </a:t>
            </a:r>
            <a:r>
              <a:rPr lang="en-US" dirty="0"/>
              <a:t>estimates may have been historically </a:t>
            </a:r>
            <a:r>
              <a:rPr lang="en-US" dirty="0" smtClean="0"/>
              <a:t>under estimated</a:t>
            </a:r>
          </a:p>
          <a:p>
            <a:r>
              <a:rPr lang="en-US" dirty="0" smtClean="0"/>
              <a:t>Updates from </a:t>
            </a:r>
            <a:r>
              <a:rPr lang="en-US" dirty="0" err="1" smtClean="0"/>
              <a:t>Starcrest</a:t>
            </a:r>
            <a:r>
              <a:rPr lang="en-US" dirty="0" smtClean="0"/>
              <a:t> </a:t>
            </a:r>
            <a:r>
              <a:rPr lang="en-US" dirty="0"/>
              <a:t>Consulting Group, LLC and Louisiana State University (2010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ignored off-shore estimates</a:t>
            </a:r>
          </a:p>
          <a:p>
            <a:pPr lvl="2"/>
            <a:r>
              <a:rPr lang="en-US" dirty="0" smtClean="0"/>
              <a:t>Processed separately </a:t>
            </a:r>
            <a:r>
              <a:rPr lang="en-US" dirty="0" smtClean="0"/>
              <a:t>with Gulf-wide emissions</a:t>
            </a:r>
            <a:endParaRPr lang="en-US" dirty="0"/>
          </a:p>
          <a:p>
            <a:r>
              <a:rPr lang="en-US" dirty="0" smtClean="0"/>
              <a:t>Data imported into EPS3 system</a:t>
            </a:r>
          </a:p>
          <a:p>
            <a:pPr lvl="1"/>
            <a:r>
              <a:rPr lang="en-US" dirty="0" smtClean="0"/>
              <a:t>Spatially </a:t>
            </a:r>
            <a:r>
              <a:rPr lang="en-US" dirty="0"/>
              <a:t>allocated to two grid cells </a:t>
            </a:r>
            <a:r>
              <a:rPr lang="en-US" dirty="0" smtClean="0"/>
              <a:t>covering </a:t>
            </a:r>
            <a:r>
              <a:rPr lang="en-US" dirty="0"/>
              <a:t>the </a:t>
            </a:r>
            <a:r>
              <a:rPr lang="en-US" dirty="0" smtClean="0"/>
              <a:t>port</a:t>
            </a:r>
          </a:p>
          <a:p>
            <a:pPr lvl="1"/>
            <a:r>
              <a:rPr lang="en-US" dirty="0" smtClean="0"/>
              <a:t>Processed as area sources</a:t>
            </a:r>
          </a:p>
          <a:p>
            <a:pPr lvl="2"/>
            <a:r>
              <a:rPr lang="en-US" dirty="0" smtClean="0"/>
              <a:t>CB6 speciation by source category, temporally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33477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Emissions </a:t>
            </a:r>
            <a:r>
              <a:rPr lang="en-US" dirty="0"/>
              <a:t>Processing System, version 3 (EPS3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Generates hourly</a:t>
            </a:r>
            <a:r>
              <a:rPr lang="en-US" dirty="0"/>
              <a:t>, chemically </a:t>
            </a:r>
            <a:r>
              <a:rPr lang="en-US" dirty="0" err="1"/>
              <a:t>speciated</a:t>
            </a:r>
            <a:r>
              <a:rPr lang="en-US" dirty="0"/>
              <a:t>, </a:t>
            </a:r>
            <a:r>
              <a:rPr lang="en-US" dirty="0" smtClean="0"/>
              <a:t>gridded </a:t>
            </a:r>
            <a:r>
              <a:rPr lang="en-US" dirty="0"/>
              <a:t>formats needed by </a:t>
            </a:r>
            <a:r>
              <a:rPr lang="en-US" dirty="0" err="1" smtClean="0"/>
              <a:t>CAMx</a:t>
            </a:r>
            <a:endParaRPr lang="en-US" dirty="0" smtClean="0"/>
          </a:p>
          <a:p>
            <a:pPr lvl="1"/>
            <a:r>
              <a:rPr lang="en-US" dirty="0" smtClean="0"/>
              <a:t>Needs raw annual/ozone season county/parish-level emission </a:t>
            </a:r>
            <a:r>
              <a:rPr lang="en-US" dirty="0"/>
              <a:t>inventory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Needs support data</a:t>
            </a:r>
          </a:p>
          <a:p>
            <a:pPr lvl="2"/>
            <a:r>
              <a:rPr lang="en-US" dirty="0" smtClean="0"/>
              <a:t>Spatial </a:t>
            </a:r>
            <a:r>
              <a:rPr lang="en-US" dirty="0"/>
              <a:t>surrogates, temporal and speciation </a:t>
            </a:r>
            <a:r>
              <a:rPr lang="en-US" dirty="0" smtClean="0"/>
              <a:t>profiles, cross-reference files</a:t>
            </a:r>
          </a:p>
          <a:p>
            <a:r>
              <a:rPr lang="en-US" dirty="0" smtClean="0"/>
              <a:t>Products for this work</a:t>
            </a:r>
          </a:p>
          <a:p>
            <a:pPr lvl="1"/>
            <a:r>
              <a:rPr lang="en-US" dirty="0" smtClean="0"/>
              <a:t>Hourly </a:t>
            </a:r>
            <a:r>
              <a:rPr lang="en-US" dirty="0"/>
              <a:t>point, area, </a:t>
            </a:r>
            <a:r>
              <a:rPr lang="en-US" dirty="0" smtClean="0"/>
              <a:t>on/non-road mobile</a:t>
            </a:r>
          </a:p>
          <a:p>
            <a:pPr lvl="1"/>
            <a:r>
              <a:rPr lang="en-US" dirty="0" smtClean="0"/>
              <a:t>CB6 compounds</a:t>
            </a:r>
          </a:p>
          <a:p>
            <a:pPr lvl="1"/>
            <a:r>
              <a:rPr lang="en-US" dirty="0" smtClean="0"/>
              <a:t>36/12/4 </a:t>
            </a:r>
            <a:r>
              <a:rPr lang="en-US" dirty="0"/>
              <a:t>km grid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Sep-Oct 2010 representative </a:t>
            </a:r>
            <a:r>
              <a:rPr lang="en-US" dirty="0"/>
              <a:t>weekday, </a:t>
            </a:r>
            <a:r>
              <a:rPr lang="en-US" dirty="0" smtClean="0"/>
              <a:t>Saturday, Sunday</a:t>
            </a:r>
          </a:p>
          <a:p>
            <a:pPr lvl="1"/>
            <a:r>
              <a:rPr lang="en-US" dirty="0" smtClean="0"/>
              <a:t>Day-specific for on-road, certain points, </a:t>
            </a:r>
            <a:r>
              <a:rPr lang="en-US" dirty="0"/>
              <a:t>and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54648"/>
      </p:ext>
    </p:extLst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</a:t>
            </a:r>
            <a:r>
              <a:rPr lang="en-US" dirty="0" err="1" smtClean="0"/>
              <a:t>Fourchon</a:t>
            </a:r>
            <a:r>
              <a:rPr lang="en-US" dirty="0" smtClean="0"/>
              <a:t> with 4 km Grid Overlay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r="18092" b="13664"/>
          <a:stretch/>
        </p:blipFill>
        <p:spPr bwMode="auto">
          <a:xfrm>
            <a:off x="1066800" y="1146412"/>
            <a:ext cx="7086600" cy="538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454292"/>
      </p:ext>
    </p:extLst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Gulf-Wide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Commercial marine shipping and </a:t>
            </a:r>
            <a:r>
              <a:rPr lang="en-US" dirty="0" smtClean="0"/>
              <a:t>O&amp;G </a:t>
            </a:r>
            <a:r>
              <a:rPr lang="en-US" dirty="0"/>
              <a:t>platform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Acquired </a:t>
            </a:r>
            <a:r>
              <a:rPr lang="en-US" dirty="0"/>
              <a:t>by </a:t>
            </a:r>
            <a:r>
              <a:rPr lang="en-US" dirty="0" smtClean="0"/>
              <a:t>sub-contractor ERG</a:t>
            </a:r>
          </a:p>
          <a:p>
            <a:pPr lvl="1"/>
            <a:r>
              <a:rPr lang="en-US" dirty="0" smtClean="0"/>
              <a:t>Latest 2008 estimates from BOEM (formerly MMS)</a:t>
            </a:r>
            <a:endParaRPr lang="en-US" dirty="0"/>
          </a:p>
          <a:p>
            <a:r>
              <a:rPr lang="en-US" dirty="0" smtClean="0"/>
              <a:t>2008 O&amp;G projected </a:t>
            </a:r>
            <a:r>
              <a:rPr lang="en-US" dirty="0"/>
              <a:t>to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2008 and 2010 </a:t>
            </a:r>
            <a:r>
              <a:rPr lang="en-US" dirty="0" smtClean="0"/>
              <a:t>production by BOEM </a:t>
            </a:r>
            <a:r>
              <a:rPr lang="en-US" dirty="0"/>
              <a:t>Lease </a:t>
            </a:r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Assumed 2008 </a:t>
            </a:r>
            <a:r>
              <a:rPr lang="en-US" dirty="0"/>
              <a:t>non-oil-related data were representative of 2010 </a:t>
            </a:r>
            <a:r>
              <a:rPr lang="en-US" dirty="0" smtClean="0"/>
              <a:t>(no projection)</a:t>
            </a:r>
          </a:p>
          <a:p>
            <a:r>
              <a:rPr lang="en-US" dirty="0" smtClean="0"/>
              <a:t>Processed in EPS3 as combination of point and area sources</a:t>
            </a:r>
          </a:p>
          <a:p>
            <a:pPr lvl="1"/>
            <a:r>
              <a:rPr lang="en-US" dirty="0" smtClean="0"/>
              <a:t>CB6 speciation using default EPA cross references</a:t>
            </a:r>
          </a:p>
          <a:p>
            <a:pPr lvl="1"/>
            <a:r>
              <a:rPr lang="en-US" dirty="0" smtClean="0"/>
              <a:t>Point coordinates, lease tracts, shipping lanes for spatial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8439"/>
      </p:ext>
    </p:extLst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Biogenic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MEGAN </a:t>
            </a:r>
            <a:r>
              <a:rPr lang="en-US" dirty="0"/>
              <a:t>version </a:t>
            </a:r>
            <a:r>
              <a:rPr lang="en-US" dirty="0" smtClean="0"/>
              <a:t>2.10</a:t>
            </a:r>
          </a:p>
          <a:p>
            <a:pPr lvl="1"/>
            <a:r>
              <a:rPr lang="en-US" dirty="0" smtClean="0"/>
              <a:t>Calculations driven </a:t>
            </a:r>
            <a:r>
              <a:rPr lang="en-US" dirty="0"/>
              <a:t>by </a:t>
            </a:r>
            <a:r>
              <a:rPr lang="en-US" dirty="0" smtClean="0"/>
              <a:t>vegetative cover</a:t>
            </a:r>
            <a:r>
              <a:rPr lang="en-US" dirty="0"/>
              <a:t>, </a:t>
            </a:r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land cover data </a:t>
            </a:r>
            <a:r>
              <a:rPr lang="en-US" dirty="0" smtClean="0"/>
              <a:t>at 1 km resolution</a:t>
            </a:r>
          </a:p>
          <a:p>
            <a:pPr lvl="1"/>
            <a:r>
              <a:rPr lang="en-US" dirty="0" smtClean="0"/>
              <a:t>LAI from 2008 MODIS data, 1 km/8-day resolution</a:t>
            </a:r>
          </a:p>
          <a:p>
            <a:pPr lvl="1"/>
            <a:r>
              <a:rPr lang="en-US" dirty="0" smtClean="0"/>
              <a:t>Plant </a:t>
            </a:r>
            <a:r>
              <a:rPr lang="en-US" dirty="0"/>
              <a:t>Functional Type fractional (</a:t>
            </a:r>
            <a:r>
              <a:rPr lang="en-US" dirty="0" err="1"/>
              <a:t>PFTf</a:t>
            </a:r>
            <a:r>
              <a:rPr lang="en-US" dirty="0"/>
              <a:t>) coverage </a:t>
            </a:r>
            <a:r>
              <a:rPr lang="en-US" dirty="0" smtClean="0"/>
              <a:t>from 30-meter </a:t>
            </a:r>
            <a:r>
              <a:rPr lang="en-US" dirty="0"/>
              <a:t>2008 LANDSAT TM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Updated </a:t>
            </a:r>
            <a:r>
              <a:rPr lang="en-US" dirty="0" smtClean="0"/>
              <a:t>e</a:t>
            </a:r>
            <a:r>
              <a:rPr lang="en-US" dirty="0" smtClean="0"/>
              <a:t>mission factors, improved US </a:t>
            </a:r>
            <a:r>
              <a:rPr lang="en-US" dirty="0"/>
              <a:t>species composition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Gridded meteorological data from WRF</a:t>
            </a:r>
          </a:p>
          <a:p>
            <a:pPr lvl="1"/>
            <a:r>
              <a:rPr lang="en-US" dirty="0" smtClean="0"/>
              <a:t>Temperature</a:t>
            </a:r>
            <a:r>
              <a:rPr lang="en-US" dirty="0"/>
              <a:t>, solar radiation, </a:t>
            </a:r>
            <a:r>
              <a:rPr lang="en-US" dirty="0" smtClean="0"/>
              <a:t>wind </a:t>
            </a:r>
            <a:r>
              <a:rPr lang="en-US" dirty="0"/>
              <a:t>speed </a:t>
            </a:r>
            <a:endParaRPr lang="en-US" dirty="0" smtClean="0"/>
          </a:p>
          <a:p>
            <a:r>
              <a:rPr lang="en-US" dirty="0" err="1" smtClean="0"/>
              <a:t>Photosynthetically</a:t>
            </a:r>
            <a:r>
              <a:rPr lang="en-US" dirty="0" smtClean="0"/>
              <a:t> </a:t>
            </a:r>
            <a:r>
              <a:rPr lang="en-US" dirty="0"/>
              <a:t>Active Radiation (PAR) </a:t>
            </a:r>
            <a:endParaRPr lang="en-US" dirty="0" smtClean="0"/>
          </a:p>
          <a:p>
            <a:pPr lvl="1"/>
            <a:r>
              <a:rPr lang="en-US" dirty="0" smtClean="0"/>
              <a:t>Solar </a:t>
            </a:r>
            <a:r>
              <a:rPr lang="en-US" dirty="0"/>
              <a:t>radiation from </a:t>
            </a:r>
            <a:r>
              <a:rPr lang="en-US" dirty="0" smtClean="0"/>
              <a:t>WRF (this project)</a:t>
            </a:r>
          </a:p>
          <a:p>
            <a:pPr lvl="2"/>
            <a:r>
              <a:rPr lang="en-US" dirty="0" smtClean="0"/>
              <a:t>No missing data, but subject to model error (cloud cover)</a:t>
            </a:r>
            <a:endParaRPr lang="en-US" dirty="0" smtClean="0"/>
          </a:p>
          <a:p>
            <a:r>
              <a:rPr lang="en-US" dirty="0" smtClean="0"/>
              <a:t>Product is gridded</a:t>
            </a:r>
            <a:r>
              <a:rPr lang="en-US" dirty="0"/>
              <a:t>, hourly, CB6 model-ready files</a:t>
            </a:r>
          </a:p>
          <a:p>
            <a:pPr lvl="1"/>
            <a:r>
              <a:rPr lang="en-US" dirty="0" smtClean="0"/>
              <a:t>Biogenic </a:t>
            </a:r>
            <a:r>
              <a:rPr lang="en-US" dirty="0"/>
              <a:t>emissions </a:t>
            </a:r>
            <a:r>
              <a:rPr lang="en-US" dirty="0" smtClean="0"/>
              <a:t>for each hour, each day, 36/12/4 </a:t>
            </a:r>
            <a:r>
              <a:rPr lang="en-US" dirty="0"/>
              <a:t>km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38663"/>
      </p:ext>
    </p:extLst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Wild/Agricultural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Fire </a:t>
            </a:r>
            <a:r>
              <a:rPr lang="en-US" dirty="0"/>
              <a:t>Inventory from NCAR (FINN) version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://bai.acd.ucar.edu/Data/fire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Global </a:t>
            </a:r>
            <a:r>
              <a:rPr lang="en-US" dirty="0"/>
              <a:t>dataset </a:t>
            </a:r>
            <a:r>
              <a:rPr lang="en-US" dirty="0" smtClean="0"/>
              <a:t>of daily </a:t>
            </a:r>
            <a:r>
              <a:rPr lang="en-US" dirty="0"/>
              <a:t>emissions </a:t>
            </a:r>
            <a:r>
              <a:rPr lang="en-US" dirty="0" smtClean="0"/>
              <a:t>from satellite (1 km)</a:t>
            </a:r>
          </a:p>
          <a:p>
            <a:pPr lvl="1"/>
            <a:r>
              <a:rPr lang="en-US" dirty="0" smtClean="0"/>
              <a:t>Species: </a:t>
            </a:r>
            <a:r>
              <a:rPr lang="en-US" dirty="0" err="1" smtClean="0"/>
              <a:t>NOx</a:t>
            </a:r>
            <a:r>
              <a:rPr lang="en-US" dirty="0" smtClean="0"/>
              <a:t>, PM2.5</a:t>
            </a:r>
            <a:r>
              <a:rPr lang="en-US" dirty="0"/>
              <a:t>, CO, and </a:t>
            </a:r>
            <a:r>
              <a:rPr lang="en-US" dirty="0" smtClean="0"/>
              <a:t>VOC</a:t>
            </a:r>
          </a:p>
          <a:p>
            <a:pPr lvl="2"/>
            <a:r>
              <a:rPr lang="en-US" dirty="0" err="1" smtClean="0"/>
              <a:t>Speciated</a:t>
            </a:r>
            <a:r>
              <a:rPr lang="en-US" dirty="0" smtClean="0"/>
              <a:t> to </a:t>
            </a:r>
            <a:r>
              <a:rPr lang="en-US" dirty="0"/>
              <a:t>MOZART-4 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/>
              <a:t>fire </a:t>
            </a:r>
            <a:r>
              <a:rPr lang="en-US" dirty="0" smtClean="0"/>
              <a:t>types</a:t>
            </a:r>
          </a:p>
          <a:p>
            <a:pPr lvl="2"/>
            <a:r>
              <a:rPr lang="en-US" dirty="0" smtClean="0"/>
              <a:t>Tropical</a:t>
            </a:r>
            <a:r>
              <a:rPr lang="en-US" dirty="0"/>
              <a:t>, temperate, and boreal forests, cropland, </a:t>
            </a:r>
            <a:r>
              <a:rPr lang="en-US" dirty="0" err="1"/>
              <a:t>shrublands</a:t>
            </a:r>
            <a:r>
              <a:rPr lang="en-US" dirty="0"/>
              <a:t>, and </a:t>
            </a:r>
            <a:r>
              <a:rPr lang="en-US" dirty="0" smtClean="0"/>
              <a:t>grasslands</a:t>
            </a:r>
          </a:p>
          <a:p>
            <a:r>
              <a:rPr lang="en-US" dirty="0" smtClean="0"/>
              <a:t>Data </a:t>
            </a:r>
            <a:r>
              <a:rPr lang="en-US" dirty="0"/>
              <a:t>were windowed to the 36/12/4 km modeling </a:t>
            </a:r>
            <a:r>
              <a:rPr lang="en-US" dirty="0" smtClean="0"/>
              <a:t>grids</a:t>
            </a:r>
          </a:p>
          <a:p>
            <a:pPr lvl="1"/>
            <a:r>
              <a:rPr lang="en-US" dirty="0" smtClean="0"/>
              <a:t>Fire </a:t>
            </a:r>
            <a:r>
              <a:rPr lang="en-US" dirty="0"/>
              <a:t>points within 5 km of </a:t>
            </a:r>
            <a:r>
              <a:rPr lang="en-US" dirty="0" smtClean="0"/>
              <a:t>each other </a:t>
            </a:r>
            <a:r>
              <a:rPr lang="en-US" dirty="0"/>
              <a:t>were </a:t>
            </a:r>
            <a:r>
              <a:rPr lang="en-US" dirty="0" smtClean="0"/>
              <a:t>combined into a single complex</a:t>
            </a:r>
            <a:endParaRPr lang="en-US" dirty="0"/>
          </a:p>
          <a:p>
            <a:r>
              <a:rPr lang="en-US" dirty="0" smtClean="0"/>
              <a:t>Ingested into EPS3 fire module</a:t>
            </a:r>
          </a:p>
          <a:p>
            <a:pPr lvl="1"/>
            <a:r>
              <a:rPr lang="en-US" dirty="0" smtClean="0"/>
              <a:t>Mapped </a:t>
            </a:r>
            <a:r>
              <a:rPr lang="en-US" dirty="0"/>
              <a:t>to </a:t>
            </a:r>
            <a:r>
              <a:rPr lang="en-US" dirty="0" err="1"/>
              <a:t>CAMx</a:t>
            </a:r>
            <a:r>
              <a:rPr lang="en-US" dirty="0"/>
              <a:t> CB6 </a:t>
            </a:r>
            <a:r>
              <a:rPr lang="en-US" dirty="0" smtClean="0"/>
              <a:t>speciation</a:t>
            </a:r>
          </a:p>
          <a:p>
            <a:pPr lvl="1"/>
            <a:r>
              <a:rPr lang="en-US" dirty="0" smtClean="0"/>
              <a:t>Uses WRAP </a:t>
            </a:r>
            <a:r>
              <a:rPr lang="en-US" dirty="0"/>
              <a:t>methodology to temporally and vertically (by altitude) </a:t>
            </a:r>
            <a:r>
              <a:rPr lang="en-US" dirty="0" smtClean="0"/>
              <a:t>distribute daily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6217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and October FINN Fire </a:t>
            </a:r>
            <a:r>
              <a:rPr lang="en-US" dirty="0" err="1" smtClean="0"/>
              <a:t>NOx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5167177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54" y="1219200"/>
            <a:ext cx="4389007" cy="403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3370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Day </a:t>
            </a:r>
            <a:r>
              <a:rPr lang="en-US" dirty="0" err="1" smtClean="0"/>
              <a:t>NOx</a:t>
            </a:r>
            <a:r>
              <a:rPr lang="en-US" dirty="0" smtClean="0"/>
              <a:t> on 4 km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8"/>
            <a:ext cx="9153144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82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Day CO on 4 km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" y="1361364"/>
            <a:ext cx="9148550" cy="50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522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Day VOC on 4 km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" y="1295400"/>
            <a:ext cx="9146276" cy="49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24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Other emission modeling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/>
              <a:t>MOVES/CONCEPT for </a:t>
            </a:r>
            <a:r>
              <a:rPr lang="en-US" dirty="0" smtClean="0"/>
              <a:t>on-road (LA only)</a:t>
            </a:r>
            <a:endParaRPr lang="en-US" dirty="0"/>
          </a:p>
          <a:p>
            <a:pPr lvl="1"/>
            <a:r>
              <a:rPr lang="en-US" dirty="0"/>
              <a:t>NMIM/NONROAD for non-road </a:t>
            </a:r>
            <a:r>
              <a:rPr lang="en-US" dirty="0" smtClean="0"/>
              <a:t>sources (LA only)</a:t>
            </a:r>
            <a:endParaRPr lang="en-US" dirty="0"/>
          </a:p>
          <a:p>
            <a:pPr lvl="1"/>
            <a:r>
              <a:rPr lang="en-US" dirty="0"/>
              <a:t>MEGAN for </a:t>
            </a:r>
            <a:r>
              <a:rPr lang="en-US" dirty="0" err="1"/>
              <a:t>biogenics</a:t>
            </a:r>
            <a:r>
              <a:rPr lang="en-US" dirty="0"/>
              <a:t> (all grids)</a:t>
            </a:r>
          </a:p>
          <a:p>
            <a:pPr lvl="1"/>
            <a:r>
              <a:rPr lang="en-US" dirty="0"/>
              <a:t>FINN for wildfires and agricultural burning (all grids)</a:t>
            </a:r>
          </a:p>
          <a:p>
            <a:pPr lvl="1"/>
            <a:r>
              <a:rPr lang="en-US" dirty="0"/>
              <a:t>Anthropogenic emissions outside LA by Alpine Geophysics</a:t>
            </a:r>
          </a:p>
          <a:p>
            <a:r>
              <a:rPr lang="en-US" dirty="0" smtClean="0"/>
              <a:t>Emissions developed for</a:t>
            </a:r>
          </a:p>
          <a:p>
            <a:pPr lvl="1"/>
            <a:r>
              <a:rPr lang="en-US" dirty="0" smtClean="0"/>
              <a:t>2010 Actual (for model performance evaluation)</a:t>
            </a:r>
          </a:p>
          <a:p>
            <a:pPr lvl="1"/>
            <a:r>
              <a:rPr lang="en-US" dirty="0" smtClean="0"/>
              <a:t>2010 Typical (for projecting to future year)</a:t>
            </a:r>
          </a:p>
          <a:p>
            <a:pPr lvl="1"/>
            <a:r>
              <a:rPr lang="en-US" dirty="0" smtClean="0"/>
              <a:t>2017 Typical (for developing RRFs)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81687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CB6 Speciation and Temporal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Criteria pollutants split to CB6 chemical mechanism</a:t>
            </a:r>
          </a:p>
          <a:p>
            <a:pPr lvl="1"/>
            <a:r>
              <a:rPr lang="en-US" dirty="0" smtClean="0"/>
              <a:t>Nitrogen oxides (</a:t>
            </a:r>
            <a:r>
              <a:rPr lang="en-US" dirty="0" err="1" smtClean="0"/>
              <a:t>NOx</a:t>
            </a:r>
            <a:r>
              <a:rPr lang="en-US" dirty="0" smtClean="0"/>
              <a:t>): NO, NO</a:t>
            </a:r>
            <a:r>
              <a:rPr lang="en-US" baseline="-25000" dirty="0" smtClean="0"/>
              <a:t>2</a:t>
            </a:r>
            <a:r>
              <a:rPr lang="en-US" dirty="0" smtClean="0"/>
              <a:t>, HONO</a:t>
            </a:r>
          </a:p>
          <a:p>
            <a:pPr lvl="1"/>
            <a:r>
              <a:rPr lang="en-US" dirty="0" smtClean="0"/>
              <a:t>Volatile organic compounds (VOC): ACET, ALD2, ALDX, BENZ, ETH, ETHA, ETHY, ETOH, FORM, IOLE, ISOP, KET, MEOH, OLE, PAR, PRPA,TERP, TOL, XYL</a:t>
            </a:r>
          </a:p>
          <a:p>
            <a:r>
              <a:rPr lang="en-US" dirty="0" smtClean="0"/>
              <a:t>Standard </a:t>
            </a:r>
            <a:r>
              <a:rPr lang="en-US" dirty="0"/>
              <a:t>source-specific </a:t>
            </a:r>
            <a:r>
              <a:rPr lang="en-US" dirty="0" smtClean="0"/>
              <a:t>speciation profiles</a:t>
            </a:r>
          </a:p>
          <a:p>
            <a:pPr lvl="1"/>
            <a:r>
              <a:rPr lang="en-US" dirty="0" smtClean="0"/>
              <a:t>From EPA </a:t>
            </a:r>
            <a:r>
              <a:rPr lang="en-US" dirty="0"/>
              <a:t>SPECIATE 4.3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Profiles assigned </a:t>
            </a:r>
            <a:r>
              <a:rPr lang="en-US" dirty="0"/>
              <a:t>to each </a:t>
            </a:r>
            <a:r>
              <a:rPr lang="en-US" dirty="0" smtClean="0"/>
              <a:t>source category</a:t>
            </a:r>
          </a:p>
          <a:p>
            <a:pPr lvl="1"/>
            <a:r>
              <a:rPr lang="en-US" dirty="0" smtClean="0"/>
              <a:t>We used default </a:t>
            </a:r>
            <a:r>
              <a:rPr lang="en-US" dirty="0"/>
              <a:t>EPA </a:t>
            </a:r>
            <a:r>
              <a:rPr lang="en-US" dirty="0" smtClean="0"/>
              <a:t>cross-references</a:t>
            </a:r>
            <a:endParaRPr lang="en-US" dirty="0"/>
          </a:p>
          <a:p>
            <a:r>
              <a:rPr lang="en-US" dirty="0" smtClean="0"/>
              <a:t>Standard source-specific temporal profiles for </a:t>
            </a:r>
            <a:r>
              <a:rPr lang="en-US" dirty="0"/>
              <a:t>most </a:t>
            </a:r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EPA </a:t>
            </a:r>
            <a:r>
              <a:rPr lang="en-US" dirty="0" smtClean="0"/>
              <a:t>season, month, </a:t>
            </a:r>
            <a:r>
              <a:rPr lang="en-US" dirty="0"/>
              <a:t>day-of-week, </a:t>
            </a:r>
            <a:r>
              <a:rPr lang="en-US" dirty="0" smtClean="0"/>
              <a:t>hour </a:t>
            </a:r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We used default EPA cross-references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78510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Gridding </a:t>
            </a:r>
            <a:r>
              <a:rPr lang="en-US" dirty="0"/>
              <a:t>surrogates </a:t>
            </a:r>
            <a:r>
              <a:rPr lang="en-US" dirty="0" smtClean="0"/>
              <a:t>on </a:t>
            </a:r>
            <a:r>
              <a:rPr lang="en-US" dirty="0"/>
              <a:t>the 4 km modeling </a:t>
            </a:r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EPA </a:t>
            </a:r>
            <a:r>
              <a:rPr lang="en-US" dirty="0"/>
              <a:t>Spatial Allocator </a:t>
            </a:r>
            <a:r>
              <a:rPr lang="en-US" dirty="0" smtClean="0"/>
              <a:t>tool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www.cmascenter.org/index.cfm</a:t>
            </a:r>
            <a:endParaRPr lang="en-US" dirty="0" smtClean="0"/>
          </a:p>
          <a:p>
            <a:pPr lvl="1"/>
            <a:r>
              <a:rPr lang="en-US" dirty="0" smtClean="0"/>
              <a:t>Typical </a:t>
            </a:r>
            <a:r>
              <a:rPr lang="en-US" dirty="0"/>
              <a:t>surrogate types were created </a:t>
            </a:r>
            <a:r>
              <a:rPr lang="en-US" dirty="0" smtClean="0"/>
              <a:t>including:</a:t>
            </a:r>
          </a:p>
          <a:p>
            <a:pPr lvl="2"/>
            <a:r>
              <a:rPr lang="en-US" dirty="0" smtClean="0"/>
              <a:t>Population</a:t>
            </a:r>
            <a:r>
              <a:rPr lang="en-US" dirty="0"/>
              <a:t>, various road types and other transportation networks, agriculture, residential, commercial and industrial land, retail, and water </a:t>
            </a:r>
            <a:r>
              <a:rPr lang="en-US" dirty="0" smtClean="0"/>
              <a:t>bodies</a:t>
            </a:r>
          </a:p>
          <a:p>
            <a:pPr lvl="1"/>
            <a:r>
              <a:rPr lang="en-US" dirty="0" smtClean="0"/>
              <a:t>Spatial </a:t>
            </a:r>
            <a:r>
              <a:rPr lang="en-US" dirty="0"/>
              <a:t>Allocator </a:t>
            </a:r>
            <a:r>
              <a:rPr lang="en-US" dirty="0" smtClean="0"/>
              <a:t>creates </a:t>
            </a:r>
            <a:r>
              <a:rPr lang="en-US" dirty="0"/>
              <a:t>surrogates formatted for the </a:t>
            </a:r>
            <a:r>
              <a:rPr lang="en-US" dirty="0" smtClean="0"/>
              <a:t>SMOKE </a:t>
            </a:r>
            <a:r>
              <a:rPr lang="en-US" dirty="0"/>
              <a:t>emissions </a:t>
            </a:r>
            <a:r>
              <a:rPr lang="en-US" dirty="0" smtClean="0"/>
              <a:t>model</a:t>
            </a:r>
          </a:p>
          <a:p>
            <a:pPr lvl="2"/>
            <a:r>
              <a:rPr lang="en-US" dirty="0" smtClean="0"/>
              <a:t>Reformatted </a:t>
            </a:r>
            <a:r>
              <a:rPr lang="en-US" dirty="0"/>
              <a:t>to </a:t>
            </a:r>
            <a:r>
              <a:rPr lang="en-US" dirty="0" smtClean="0"/>
              <a:t>EPS3</a:t>
            </a:r>
          </a:p>
          <a:p>
            <a:pPr lvl="2"/>
            <a:r>
              <a:rPr lang="en-US" dirty="0" smtClean="0"/>
              <a:t>67 individual spatial surrogates gridded to the modeling domains using GIS overlays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09520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Point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LDEQ 2010 annual permitting database</a:t>
            </a:r>
          </a:p>
          <a:p>
            <a:pPr lvl="1"/>
            <a:r>
              <a:rPr lang="en-US" dirty="0" smtClean="0"/>
              <a:t>Temporally </a:t>
            </a:r>
            <a:r>
              <a:rPr lang="en-US" dirty="0"/>
              <a:t>allocated to month, day of week, and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EPA </a:t>
            </a:r>
            <a:r>
              <a:rPr lang="en-US" dirty="0" smtClean="0"/>
              <a:t>profiles &amp; </a:t>
            </a:r>
            <a:r>
              <a:rPr lang="en-US" dirty="0" smtClean="0"/>
              <a:t>cross-references</a:t>
            </a:r>
            <a:endParaRPr lang="en-US" dirty="0" smtClean="0"/>
          </a:p>
          <a:p>
            <a:r>
              <a:rPr lang="en-US" dirty="0" smtClean="0"/>
              <a:t>EPA ARP/CAMD 2010 </a:t>
            </a:r>
            <a:r>
              <a:rPr lang="en-US" dirty="0"/>
              <a:t>hourly </a:t>
            </a:r>
            <a:r>
              <a:rPr lang="en-US" dirty="0" smtClean="0"/>
              <a:t>point </a:t>
            </a:r>
            <a:r>
              <a:rPr lang="en-US" dirty="0" err="1" smtClean="0"/>
              <a:t>SOx</a:t>
            </a:r>
            <a:r>
              <a:rPr lang="en-US" dirty="0" smtClean="0"/>
              <a:t>/</a:t>
            </a:r>
            <a:r>
              <a:rPr lang="en-US" dirty="0" err="1" smtClean="0"/>
              <a:t>NOx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ARP </a:t>
            </a:r>
            <a:r>
              <a:rPr lang="en-US" dirty="0"/>
              <a:t>facilities </a:t>
            </a:r>
            <a:r>
              <a:rPr lang="en-US" dirty="0" smtClean="0"/>
              <a:t>matched to LDEQ database</a:t>
            </a:r>
          </a:p>
          <a:p>
            <a:pPr lvl="1"/>
            <a:r>
              <a:rPr lang="en-US" dirty="0" smtClean="0"/>
              <a:t>ARP </a:t>
            </a:r>
            <a:r>
              <a:rPr lang="en-US" dirty="0" err="1" smtClean="0"/>
              <a:t>NOx</a:t>
            </a:r>
            <a:r>
              <a:rPr lang="en-US" dirty="0" smtClean="0"/>
              <a:t> used to </a:t>
            </a:r>
            <a:r>
              <a:rPr lang="en-US" dirty="0" smtClean="0"/>
              <a:t>scale LDEQ VOC </a:t>
            </a:r>
            <a:r>
              <a:rPr lang="en-US" dirty="0" smtClean="0"/>
              <a:t>&amp; </a:t>
            </a:r>
            <a:r>
              <a:rPr lang="en-US" dirty="0" smtClean="0"/>
              <a:t>CO to hourly</a:t>
            </a:r>
            <a:endParaRPr lang="en-US" dirty="0" smtClean="0"/>
          </a:p>
          <a:p>
            <a:pPr lvl="1"/>
            <a:r>
              <a:rPr lang="en-US" dirty="0" smtClean="0"/>
              <a:t>LDEQ sources removed to avoid double-counting</a:t>
            </a:r>
            <a:endParaRPr lang="en-US" dirty="0"/>
          </a:p>
          <a:p>
            <a:r>
              <a:rPr lang="en-US" dirty="0" err="1" smtClean="0"/>
              <a:t>Speciated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CB6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EPA profiles </a:t>
            </a:r>
            <a:r>
              <a:rPr lang="en-US" dirty="0" smtClean="0"/>
              <a:t>&amp; cross-references</a:t>
            </a:r>
          </a:p>
          <a:p>
            <a:r>
              <a:rPr lang="en-US" dirty="0" smtClean="0"/>
              <a:t>Located </a:t>
            </a:r>
            <a:r>
              <a:rPr lang="en-US" dirty="0"/>
              <a:t>in </a:t>
            </a:r>
            <a:r>
              <a:rPr lang="en-US" dirty="0" smtClean="0"/>
              <a:t>grid according </a:t>
            </a:r>
            <a:r>
              <a:rPr lang="en-US" dirty="0"/>
              <a:t>to </a:t>
            </a:r>
            <a:r>
              <a:rPr lang="en-US" dirty="0" smtClean="0"/>
              <a:t>stack </a:t>
            </a:r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11405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Area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Stationary </a:t>
            </a:r>
            <a:r>
              <a:rPr lang="en-US" dirty="0"/>
              <a:t>sources </a:t>
            </a:r>
            <a:r>
              <a:rPr lang="en-US" dirty="0" smtClean="0"/>
              <a:t>not </a:t>
            </a:r>
            <a:r>
              <a:rPr lang="en-US" dirty="0"/>
              <a:t>identified as individual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Many types, distributed </a:t>
            </a:r>
            <a:r>
              <a:rPr lang="en-US" dirty="0"/>
              <a:t>over a large spatial extent (i.e. parish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2009 data obtained </a:t>
            </a:r>
            <a:r>
              <a:rPr lang="en-US" dirty="0"/>
              <a:t>from </a:t>
            </a:r>
            <a:r>
              <a:rPr lang="en-US" dirty="0" smtClean="0"/>
              <a:t>LDEQ</a:t>
            </a:r>
          </a:p>
          <a:p>
            <a:pPr lvl="1"/>
            <a:r>
              <a:rPr lang="en-US" dirty="0" smtClean="0"/>
              <a:t>Assume 2009 </a:t>
            </a:r>
            <a:r>
              <a:rPr lang="en-US" dirty="0"/>
              <a:t>emissions </a:t>
            </a:r>
            <a:r>
              <a:rPr lang="en-US" dirty="0" smtClean="0"/>
              <a:t>representative </a:t>
            </a:r>
            <a:r>
              <a:rPr lang="en-US" dirty="0"/>
              <a:t>of </a:t>
            </a:r>
            <a:r>
              <a:rPr lang="en-US" dirty="0" smtClean="0"/>
              <a:t>2010 – no adjustment</a:t>
            </a:r>
          </a:p>
          <a:p>
            <a:r>
              <a:rPr lang="en-US" dirty="0" err="1" smtClean="0"/>
              <a:t>Speciated</a:t>
            </a:r>
            <a:r>
              <a:rPr lang="en-US" dirty="0" smtClean="0"/>
              <a:t> to CB6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EPA profiles &amp; </a:t>
            </a:r>
            <a:r>
              <a:rPr lang="en-US" dirty="0" smtClean="0"/>
              <a:t>cross-references</a:t>
            </a:r>
          </a:p>
          <a:p>
            <a:r>
              <a:rPr lang="en-US" dirty="0"/>
              <a:t>Temporally allocated to month, day of week, and hours</a:t>
            </a:r>
          </a:p>
          <a:p>
            <a:pPr lvl="1"/>
            <a:r>
              <a:rPr lang="en-US" dirty="0"/>
              <a:t>Default EPA profiles &amp; cross-references</a:t>
            </a:r>
          </a:p>
          <a:p>
            <a:r>
              <a:rPr lang="en-US" dirty="0" smtClean="0"/>
              <a:t>Spatially </a:t>
            </a:r>
            <a:r>
              <a:rPr lang="en-US" dirty="0"/>
              <a:t>allocated to the </a:t>
            </a:r>
            <a:r>
              <a:rPr lang="en-US" dirty="0" err="1"/>
              <a:t>CAMx</a:t>
            </a:r>
            <a:r>
              <a:rPr lang="en-US" dirty="0"/>
              <a:t> grid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Source categories mapped to spatial </a:t>
            </a:r>
            <a:r>
              <a:rPr lang="en-US" dirty="0"/>
              <a:t>surrogate </a:t>
            </a:r>
            <a:r>
              <a:rPr lang="en-US" dirty="0" smtClean="0"/>
              <a:t>codes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EPA </a:t>
            </a:r>
            <a:r>
              <a:rPr lang="en-US" dirty="0" smtClean="0"/>
              <a:t>cross-references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0800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Louisiana On-Road </a:t>
            </a:r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Emissions during operation and non-operation</a:t>
            </a:r>
          </a:p>
          <a:p>
            <a:pPr lvl="1"/>
            <a:r>
              <a:rPr lang="en-US" dirty="0" smtClean="0"/>
              <a:t>Does not include refueling (area source)</a:t>
            </a:r>
          </a:p>
          <a:p>
            <a:r>
              <a:rPr lang="en-US" dirty="0" smtClean="0"/>
              <a:t>Two </a:t>
            </a:r>
            <a:r>
              <a:rPr lang="en-US" dirty="0"/>
              <a:t>models were used </a:t>
            </a:r>
            <a:r>
              <a:rPr lang="en-US" dirty="0" smtClean="0"/>
              <a:t>for Louisiana</a:t>
            </a:r>
            <a:endParaRPr lang="en-US" dirty="0"/>
          </a:p>
          <a:p>
            <a:pPr lvl="1"/>
            <a:r>
              <a:rPr lang="en-US" dirty="0" err="1" smtClean="0"/>
              <a:t>MOtor</a:t>
            </a:r>
            <a:r>
              <a:rPr lang="en-US" dirty="0" smtClean="0"/>
              <a:t> </a:t>
            </a:r>
            <a:r>
              <a:rPr lang="en-US" dirty="0"/>
              <a:t>Vehicle Emission Simulator (MOVES);</a:t>
            </a:r>
          </a:p>
          <a:p>
            <a:pPr lvl="1"/>
            <a:r>
              <a:rPr lang="en-US" dirty="0" err="1" smtClean="0"/>
              <a:t>CONsolidated</a:t>
            </a:r>
            <a:r>
              <a:rPr lang="en-US" dirty="0" smtClean="0"/>
              <a:t> </a:t>
            </a:r>
            <a:r>
              <a:rPr lang="en-US" dirty="0"/>
              <a:t>Community Emissions Processor Tool, Motor Vehicle (CONCEPT MV).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15100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MOVES2010a (model) and movesdb20100830 (database)</a:t>
            </a:r>
            <a:endParaRPr lang="en-US" dirty="0"/>
          </a:p>
          <a:p>
            <a:r>
              <a:rPr lang="en-US" dirty="0" smtClean="0"/>
              <a:t>Run </a:t>
            </a:r>
            <a:r>
              <a:rPr lang="en-US" dirty="0"/>
              <a:t>in </a:t>
            </a:r>
            <a:r>
              <a:rPr lang="en-US" dirty="0" smtClean="0"/>
              <a:t>“Emission </a:t>
            </a:r>
            <a:r>
              <a:rPr lang="en-US" dirty="0"/>
              <a:t>Rate </a:t>
            </a:r>
            <a:r>
              <a:rPr lang="en-US" dirty="0" smtClean="0"/>
              <a:t>Calculation” mode by parish</a:t>
            </a:r>
          </a:p>
          <a:p>
            <a:pPr lvl="1"/>
            <a:r>
              <a:rPr lang="en-US" dirty="0" smtClean="0"/>
              <a:t>Outputs </a:t>
            </a:r>
            <a:r>
              <a:rPr lang="en-US" dirty="0"/>
              <a:t>emission factor tables </a:t>
            </a:r>
            <a:r>
              <a:rPr lang="en-US" dirty="0" smtClean="0"/>
              <a:t>(g/mi </a:t>
            </a:r>
            <a:r>
              <a:rPr lang="en-US" dirty="0"/>
              <a:t>or </a:t>
            </a:r>
            <a:r>
              <a:rPr lang="en-US" dirty="0" smtClean="0"/>
              <a:t>g/vehicle/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process </a:t>
            </a:r>
            <a:r>
              <a:rPr lang="en-US" dirty="0" smtClean="0"/>
              <a:t>(start, running, evaporative)</a:t>
            </a:r>
          </a:p>
          <a:p>
            <a:pPr lvl="1"/>
            <a:r>
              <a:rPr lang="en-US" dirty="0" smtClean="0"/>
              <a:t>Run for range </a:t>
            </a:r>
            <a:r>
              <a:rPr lang="en-US" dirty="0"/>
              <a:t>of conditions to produce lookup </a:t>
            </a:r>
            <a:r>
              <a:rPr lang="en-US" dirty="0" smtClean="0"/>
              <a:t>tables</a:t>
            </a:r>
            <a:endParaRPr lang="en-US" dirty="0" smtClean="0"/>
          </a:p>
          <a:p>
            <a:r>
              <a:rPr lang="en-US" dirty="0" smtClean="0"/>
              <a:t>Range of meteorological </a:t>
            </a:r>
            <a:r>
              <a:rPr lang="en-US" dirty="0"/>
              <a:t>conditions </a:t>
            </a:r>
            <a:r>
              <a:rPr lang="en-US" dirty="0" smtClean="0"/>
              <a:t>calculated from WRF using MET2MOVES tool</a:t>
            </a:r>
            <a:endParaRPr lang="en-US" dirty="0"/>
          </a:p>
          <a:p>
            <a:r>
              <a:rPr lang="en-US" dirty="0" smtClean="0"/>
              <a:t>Local </a:t>
            </a:r>
            <a:r>
              <a:rPr lang="en-US" dirty="0"/>
              <a:t>data </a:t>
            </a:r>
            <a:r>
              <a:rPr lang="en-US" dirty="0" smtClean="0"/>
              <a:t>provided </a:t>
            </a:r>
            <a:r>
              <a:rPr lang="en-US" dirty="0"/>
              <a:t>by </a:t>
            </a:r>
            <a:r>
              <a:rPr lang="en-US" dirty="0" smtClean="0"/>
              <a:t>LDEQ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Distribution, Fuels and I/M programs, by parish</a:t>
            </a:r>
          </a:p>
          <a:p>
            <a:pPr lvl="1"/>
            <a:r>
              <a:rPr lang="en-US" dirty="0" smtClean="0"/>
              <a:t>2011 annual </a:t>
            </a:r>
            <a:r>
              <a:rPr lang="en-US" dirty="0"/>
              <a:t>average day VMT by road type and parish</a:t>
            </a:r>
          </a:p>
          <a:p>
            <a:pPr lvl="1"/>
            <a:r>
              <a:rPr lang="en-US" dirty="0" smtClean="0"/>
              <a:t>2011 vehicle </a:t>
            </a:r>
            <a:r>
              <a:rPr lang="en-US" dirty="0"/>
              <a:t>population by parish for four source types:</a:t>
            </a:r>
          </a:p>
          <a:p>
            <a:pPr lvl="2"/>
            <a:r>
              <a:rPr lang="en-US" dirty="0" smtClean="0"/>
              <a:t>Motorcycle</a:t>
            </a:r>
            <a:endParaRPr lang="en-US" dirty="0"/>
          </a:p>
          <a:p>
            <a:pPr lvl="2"/>
            <a:r>
              <a:rPr lang="en-US" dirty="0" smtClean="0"/>
              <a:t>Passenger </a:t>
            </a:r>
            <a:r>
              <a:rPr lang="en-US" dirty="0"/>
              <a:t>Car</a:t>
            </a:r>
          </a:p>
          <a:p>
            <a:pPr lvl="2"/>
            <a:r>
              <a:rPr lang="en-US" dirty="0" smtClean="0"/>
              <a:t>Passenger </a:t>
            </a:r>
            <a:r>
              <a:rPr lang="en-US" dirty="0"/>
              <a:t>Truck</a:t>
            </a:r>
          </a:p>
          <a:p>
            <a:pPr lvl="2"/>
            <a:r>
              <a:rPr lang="en-US" dirty="0" smtClean="0"/>
              <a:t>Light </a:t>
            </a:r>
            <a:r>
              <a:rPr lang="en-US" dirty="0"/>
              <a:t>Commercial </a:t>
            </a:r>
            <a:r>
              <a:rPr lang="en-US" dirty="0" smtClean="0"/>
              <a:t>Truck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9843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NewLogo_7-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PPT_NewLogo_7-12</Template>
  <TotalTime>314</TotalTime>
  <Words>1550</Words>
  <Application>Microsoft Office PowerPoint</Application>
  <PresentationFormat>On-screen Show (4:3)</PresentationFormat>
  <Paragraphs>248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PPT_NewLogo_7-12</vt:lpstr>
      <vt:lpstr>Development of Emissions for Louisiana, Gulf, Biogenics, Fires</vt:lpstr>
      <vt:lpstr>Summary</vt:lpstr>
      <vt:lpstr>Summary</vt:lpstr>
      <vt:lpstr>CB6 Speciation and Temporal Allocation</vt:lpstr>
      <vt:lpstr>Spatial Allocation</vt:lpstr>
      <vt:lpstr>Louisiana Point Sources</vt:lpstr>
      <vt:lpstr>Louisiana Area Sources</vt:lpstr>
      <vt:lpstr> Louisiana On-Road Mobile</vt:lpstr>
      <vt:lpstr>MOVES</vt:lpstr>
      <vt:lpstr>MOVES</vt:lpstr>
      <vt:lpstr>CONCEPT MV</vt:lpstr>
      <vt:lpstr>CONCEPT VMT Temporal Profiles</vt:lpstr>
      <vt:lpstr>Louisiana On-Road Emissions, 8-9 AM, 9/1/10</vt:lpstr>
      <vt:lpstr>Louisiana Non-Road Mobile</vt:lpstr>
      <vt:lpstr>Louisiana Non-Road Mobile</vt:lpstr>
      <vt:lpstr>Haynesville Shale O&amp;G Development</vt:lpstr>
      <vt:lpstr>Louisiana Ports and Shipping Lanes</vt:lpstr>
      <vt:lpstr>Louisiana Ports and Shipping Lanes</vt:lpstr>
      <vt:lpstr>Port Fourchon</vt:lpstr>
      <vt:lpstr>Port Fourchon with 4 km Grid Overlay</vt:lpstr>
      <vt:lpstr>Gulf-Wide Sources</vt:lpstr>
      <vt:lpstr>Biogenic Emissions</vt:lpstr>
      <vt:lpstr>Wild/Agricultural Fires</vt:lpstr>
      <vt:lpstr>September and October FINN Fire NOx</vt:lpstr>
      <vt:lpstr>Typical Day NOx on 4 km Grid</vt:lpstr>
      <vt:lpstr>Typical Day CO on 4 km Grid</vt:lpstr>
      <vt:lpstr>Typical Day VOC on 4 km Grid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Chris Emery</dc:creator>
  <cp:lastModifiedBy>Chris Emery</cp:lastModifiedBy>
  <cp:revision>45</cp:revision>
  <dcterms:created xsi:type="dcterms:W3CDTF">2012-11-08T23:33:34Z</dcterms:created>
  <dcterms:modified xsi:type="dcterms:W3CDTF">2012-11-12T02:26:34Z</dcterms:modified>
</cp:coreProperties>
</file>