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1" r:id="rId4"/>
    <p:sldId id="257" r:id="rId5"/>
    <p:sldId id="262" r:id="rId6"/>
    <p:sldId id="264" r:id="rId7"/>
    <p:sldId id="265" r:id="rId8"/>
    <p:sldId id="266" r:id="rId9"/>
    <p:sldId id="267" r:id="rId10"/>
    <p:sldId id="270" r:id="rId11"/>
    <p:sldId id="272" r:id="rId12"/>
    <p:sldId id="273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40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AE785CE3-82DA-4BFD-A106-2EB84CE9AE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0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2FEA8670-32AC-4E6F-BDF0-B236AC8561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20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76200" y="6643688"/>
            <a:ext cx="304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0">
                <a:solidFill>
                  <a:schemeClr val="bg1"/>
                </a:solidFill>
                <a:latin typeface="Tw Cen MT" pitchFamily="34" charset="0"/>
              </a:rPr>
              <a:t>Template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 tIns="45720" bIns="45720" anchor="ctr" anchorCtr="0"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aseline="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76200" y="6643688"/>
            <a:ext cx="304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0">
                <a:solidFill>
                  <a:schemeClr val="bg1"/>
                </a:solidFill>
                <a:latin typeface="Tw Cen MT" pitchFamily="34" charset="0"/>
              </a:rPr>
              <a:t>Template</a:t>
            </a:r>
          </a:p>
        </p:txBody>
      </p:sp>
      <p:pic>
        <p:nvPicPr>
          <p:cNvPr id="26" name="Picture 25" descr="C:\Users\crea\Desktop\ENVIRONlogoL(cmyk)small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165" y="6399530"/>
            <a:ext cx="1956435" cy="420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FiveSqreComp_1007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" y="2130552"/>
            <a:ext cx="8074152" cy="144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791" y="6529388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2906713"/>
            <a:ext cx="8001000" cy="1500187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20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www.google.com</a:t>
            </a:r>
          </a:p>
          <a:p>
            <a:pPr lvl="0"/>
            <a:r>
              <a:rPr lang="en-US" dirty="0" smtClean="0"/>
              <a:t>www.environcorp.com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09600" y="990600"/>
            <a:ext cx="7952232" cy="1400822"/>
            <a:chOff x="353568" y="2286000"/>
            <a:chExt cx="7952232" cy="1400822"/>
          </a:xfrm>
        </p:grpSpPr>
        <p:pic>
          <p:nvPicPr>
            <p:cNvPr id="8" name="Picture 1" descr="https://marcomm.environcorp.com/media/lorez/1235_lr.jpg"/>
            <p:cNvPicPr>
              <a:picLocks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3568" y="2286000"/>
              <a:ext cx="1399032" cy="1399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https://marcomm.environcorp.com/media/lorez/1287_lr.jp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34000" y="22860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" descr="https://marcomm.environcorp.com/media/lorez/1228_lr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57600" y="2286000"/>
              <a:ext cx="1399032" cy="1399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https://marcomm.environcorp.com/media/lorez/264_lr.jpg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81200" y="2286000"/>
              <a:ext cx="1400822" cy="1400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4" descr="https://marcomm.environcorp.com/media/lorez/1286_lr.jpg"/>
            <p:cNvPicPr>
              <a:picLocks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906768" y="2286000"/>
              <a:ext cx="1399032" cy="1399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791" y="6529388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343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343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012825" cy="252412"/>
          </a:xfrm>
          <a:prstGeom prst="rect">
            <a:avLst/>
          </a:prstGeom>
        </p:spPr>
        <p:txBody>
          <a:bodyPr/>
          <a:lstStyle>
            <a:lvl1pPr algn="ctr">
              <a:defRPr sz="1200" b="0"/>
            </a:lvl1pPr>
          </a:lstStyle>
          <a:p>
            <a:fld id="{278BB0A0-5410-4A50-B179-15B166CC9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52425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20" name="Picture 19" descr="C:\Users\crea\Desktop\ENVIRONlogoL(cmyk)small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164" y="76200"/>
            <a:ext cx="1956435" cy="42037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1" r:id="rId7"/>
    <p:sldLayoutId id="2147483662" r:id="rId8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5000"/>
        <a:buFont typeface="Wingdings" pitchFamily="2" charset="2"/>
        <a:buChar char="§"/>
        <a:defRPr sz="2400">
          <a:solidFill>
            <a:srgbClr val="4D4D4D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Photochemical Modeling </a:t>
            </a:r>
            <a:r>
              <a:rPr lang="en-US" dirty="0" smtClean="0"/>
              <a:t>of Louisiana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2008 Ozone Standard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914400" lvl="2" indent="0" algn="ctr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  <a:p>
            <a:pPr marL="914400" lvl="2" indent="0" algn="ctr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  <a:p>
            <a:pPr marL="457200" lvl="1" indent="0" algn="ctr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marL="457200" lvl="1" indent="0" algn="ctr">
              <a:lnSpc>
                <a:spcPct val="90000"/>
              </a:lnSpc>
              <a:buFontTx/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419600"/>
            <a:ext cx="80772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" pitchFamily="34" charset="0"/>
                <a:cs typeface="Calibri" pitchFamily="34" charset="0"/>
              </a:rPr>
              <a:t>Chris Emery</a:t>
            </a:r>
          </a:p>
          <a:p>
            <a:pPr algn="ctr"/>
            <a:r>
              <a:rPr lang="en-US" sz="2800" b="0" dirty="0" smtClean="0">
                <a:latin typeface="Calibri" pitchFamily="34" charset="0"/>
                <a:cs typeface="Calibri" pitchFamily="34" charset="0"/>
              </a:rPr>
              <a:t>ENVIRON International Corporation, Novato CA</a:t>
            </a:r>
          </a:p>
          <a:p>
            <a:pPr algn="ctr"/>
            <a:endParaRPr lang="en-US" sz="2800" b="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November 14, 2012</a:t>
            </a:r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Evaluate model fidelity for ozone and precursors</a:t>
            </a:r>
          </a:p>
          <a:p>
            <a:pPr lvl="1"/>
            <a:r>
              <a:rPr lang="en-US" dirty="0" smtClean="0"/>
              <a:t>Rely on routine AQS and PAMS monitoring</a:t>
            </a:r>
          </a:p>
          <a:p>
            <a:pPr lvl="1"/>
            <a:r>
              <a:rPr lang="en-US" dirty="0" smtClean="0"/>
              <a:t>Screening model performance</a:t>
            </a:r>
          </a:p>
          <a:p>
            <a:pPr lvl="2"/>
            <a:r>
              <a:rPr lang="en-US" dirty="0" smtClean="0"/>
              <a:t>Basic graphics/statistics evaluating ozone</a:t>
            </a:r>
            <a:endParaRPr lang="en-US" dirty="0"/>
          </a:p>
          <a:p>
            <a:pPr lvl="1"/>
            <a:r>
              <a:rPr lang="en-US" dirty="0" smtClean="0"/>
              <a:t>Refined model performance</a:t>
            </a:r>
          </a:p>
          <a:p>
            <a:pPr lvl="2"/>
            <a:r>
              <a:rPr lang="en-US" dirty="0" smtClean="0"/>
              <a:t>Expand to precursors</a:t>
            </a:r>
          </a:p>
          <a:p>
            <a:pPr lvl="2"/>
            <a:r>
              <a:rPr lang="en-US" dirty="0" smtClean="0"/>
              <a:t>Conduct diagnostic &amp; sensitivity tests (Probing Tools?)</a:t>
            </a:r>
          </a:p>
          <a:p>
            <a:r>
              <a:rPr lang="en-US" dirty="0" smtClean="0"/>
              <a:t>Identify best model configuration suitable for ozone attainment demonstration</a:t>
            </a:r>
          </a:p>
          <a:p>
            <a:pPr lvl="1"/>
            <a:r>
              <a:rPr lang="en-US" dirty="0" smtClean="0"/>
              <a:t>Avoid “tuning” or curve-fitting</a:t>
            </a:r>
          </a:p>
          <a:p>
            <a:pPr lvl="1"/>
            <a:r>
              <a:rPr lang="en-US" dirty="0" smtClean="0"/>
              <a:t>Any changes must be justifiable, reviewed, documented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45251"/>
      </p:ext>
    </p:extLst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Year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2017 attainment year (Moderate Area)</a:t>
            </a:r>
          </a:p>
          <a:p>
            <a:pPr lvl="1"/>
            <a:r>
              <a:rPr lang="en-US" dirty="0" smtClean="0"/>
              <a:t>Substitute 2010 emissions with 2017 projections</a:t>
            </a:r>
          </a:p>
          <a:p>
            <a:pPr lvl="1"/>
            <a:r>
              <a:rPr lang="en-US" dirty="0" smtClean="0"/>
              <a:t>Reflects controls and forecasted economic changes</a:t>
            </a:r>
          </a:p>
          <a:p>
            <a:pPr lvl="1"/>
            <a:r>
              <a:rPr lang="en-US" dirty="0" smtClean="0"/>
              <a:t>Biogenic emissions remain constant</a:t>
            </a:r>
          </a:p>
          <a:p>
            <a:r>
              <a:rPr lang="en-US" dirty="0" smtClean="0"/>
              <a:t>Nationally (mobile fleet </a:t>
            </a:r>
            <a:r>
              <a:rPr lang="en-US" dirty="0" err="1" smtClean="0"/>
              <a:t>regs</a:t>
            </a:r>
            <a:r>
              <a:rPr lang="en-US" dirty="0" smtClean="0"/>
              <a:t>, cross-state rule, MACT)</a:t>
            </a:r>
          </a:p>
          <a:p>
            <a:pPr lvl="1"/>
            <a:r>
              <a:rPr lang="en-US" dirty="0" smtClean="0"/>
              <a:t>RPOs &amp; EPA have/developing projections to 2015-2020</a:t>
            </a:r>
          </a:p>
          <a:p>
            <a:r>
              <a:rPr lang="en-US" dirty="0" smtClean="0"/>
              <a:t>Locally</a:t>
            </a:r>
          </a:p>
          <a:p>
            <a:pPr lvl="1"/>
            <a:r>
              <a:rPr lang="en-US" dirty="0" smtClean="0"/>
              <a:t>On/non-road projected per activity forecasts and MOVES/NONROAD</a:t>
            </a:r>
          </a:p>
          <a:p>
            <a:pPr lvl="1"/>
            <a:r>
              <a:rPr lang="en-US" dirty="0" smtClean="0"/>
              <a:t>Phase-in any local rules on stationary sources</a:t>
            </a:r>
          </a:p>
          <a:p>
            <a:pPr lvl="1"/>
            <a:r>
              <a:rPr lang="en-US" dirty="0" smtClean="0"/>
              <a:t>New facilities, closures/shut-downs</a:t>
            </a:r>
          </a:p>
          <a:p>
            <a:pPr lvl="1"/>
            <a:r>
              <a:rPr lang="en-US" dirty="0" smtClean="0"/>
              <a:t>O&amp;G development trends/forecasts</a:t>
            </a:r>
          </a:p>
          <a:p>
            <a:r>
              <a:rPr lang="en-US" dirty="0" smtClean="0"/>
              <a:t>Sensitivity tests for source attribution and control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96308"/>
      </p:ext>
    </p:extLst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Ozone Attainment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EPA Model Attainment Test Software (MATS)</a:t>
            </a:r>
          </a:p>
          <a:p>
            <a:pPr lvl="1"/>
            <a:r>
              <a:rPr lang="en-US" dirty="0" smtClean="0"/>
              <a:t>Ingest 2010 and 2017 </a:t>
            </a:r>
            <a:r>
              <a:rPr lang="en-US" dirty="0" err="1" smtClean="0"/>
              <a:t>CAMx</a:t>
            </a:r>
            <a:r>
              <a:rPr lang="en-US" dirty="0" smtClean="0"/>
              <a:t> ozone estimates</a:t>
            </a:r>
          </a:p>
          <a:p>
            <a:pPr lvl="1"/>
            <a:r>
              <a:rPr lang="en-US" dirty="0" smtClean="0"/>
              <a:t>Calculate modeled 2017-2010 change as a “relative response factor” (RRF)</a:t>
            </a:r>
          </a:p>
          <a:p>
            <a:pPr lvl="2"/>
            <a:r>
              <a:rPr lang="en-US" dirty="0" smtClean="0"/>
              <a:t>Use RRF to project 2010 design values (DV) at each monitor to 2017</a:t>
            </a:r>
          </a:p>
          <a:p>
            <a:pPr lvl="2"/>
            <a:r>
              <a:rPr lang="en-US" dirty="0" smtClean="0"/>
              <a:t>2010 DV is 5-year weighted average over 2008-2012</a:t>
            </a:r>
          </a:p>
          <a:p>
            <a:pPr lvl="1"/>
            <a:r>
              <a:rPr lang="en-US" dirty="0" smtClean="0"/>
              <a:t>2017 DV must be &lt;75 ppb at all sites</a:t>
            </a:r>
          </a:p>
          <a:p>
            <a:r>
              <a:rPr lang="en-US" dirty="0" smtClean="0"/>
              <a:t>If attainment is not demonstrated:</a:t>
            </a:r>
          </a:p>
          <a:p>
            <a:pPr lvl="1"/>
            <a:r>
              <a:rPr lang="en-US" dirty="0" smtClean="0"/>
              <a:t>Perform “weight of evidence” analyses, or </a:t>
            </a:r>
          </a:p>
          <a:p>
            <a:pPr lvl="1"/>
            <a:r>
              <a:rPr lang="en-US" dirty="0" smtClean="0"/>
              <a:t>Conduct additional local control scenario simulations</a:t>
            </a:r>
          </a:p>
          <a:p>
            <a:pPr lvl="2"/>
            <a:r>
              <a:rPr lang="en-US" dirty="0" smtClean="0"/>
              <a:t>LDEQ to develop packages of potential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11562"/>
      </p:ext>
    </p:extLst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Follows from previous SIP modeling effort</a:t>
            </a:r>
          </a:p>
          <a:p>
            <a:pPr lvl="1"/>
            <a:r>
              <a:rPr lang="en-US" dirty="0" smtClean="0"/>
              <a:t>Consistency, familiarity with past LDEQ datasets</a:t>
            </a:r>
          </a:p>
          <a:p>
            <a:pPr lvl="1"/>
            <a:r>
              <a:rPr lang="en-US" dirty="0" smtClean="0"/>
              <a:t>Utilize some new state-of-the-science models</a:t>
            </a:r>
          </a:p>
          <a:p>
            <a:pPr lvl="1"/>
            <a:r>
              <a:rPr lang="en-US" dirty="0" smtClean="0"/>
              <a:t>Adhere to latest EPA requirements and guidance</a:t>
            </a:r>
          </a:p>
          <a:p>
            <a:r>
              <a:rPr lang="en-US" dirty="0" smtClean="0"/>
              <a:t>Photochemical Model: </a:t>
            </a:r>
            <a:r>
              <a:rPr lang="en-US" dirty="0" err="1" smtClean="0"/>
              <a:t>CAMx</a:t>
            </a:r>
            <a:endParaRPr lang="en-US" dirty="0" smtClean="0"/>
          </a:p>
          <a:p>
            <a:r>
              <a:rPr lang="en-US" dirty="0" smtClean="0"/>
              <a:t>Meteorological Model: WRF </a:t>
            </a:r>
            <a:r>
              <a:rPr lang="en-US" dirty="0" smtClean="0">
                <a:solidFill>
                  <a:srgbClr val="00B050"/>
                </a:solidFill>
              </a:rPr>
              <a:t>(new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Louisiana Emissions Processing</a:t>
            </a:r>
          </a:p>
          <a:p>
            <a:pPr lvl="1"/>
            <a:r>
              <a:rPr lang="en-US" dirty="0" smtClean="0"/>
              <a:t>Stationary: EPS3</a:t>
            </a:r>
          </a:p>
          <a:p>
            <a:pPr lvl="1"/>
            <a:r>
              <a:rPr lang="en-US" dirty="0" smtClean="0"/>
              <a:t>On-road mobile: CONCEPT/MOVES (</a:t>
            </a:r>
            <a:r>
              <a:rPr lang="en-US" dirty="0" smtClean="0">
                <a:solidFill>
                  <a:srgbClr val="00B050"/>
                </a:solidFill>
              </a:rPr>
              <a:t>new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Non-road mobile: NONROAD</a:t>
            </a:r>
          </a:p>
          <a:p>
            <a:pPr lvl="1"/>
            <a:r>
              <a:rPr lang="en-US" dirty="0" smtClean="0"/>
              <a:t>Biogenic: MEGAN (</a:t>
            </a:r>
            <a:r>
              <a:rPr lang="en-US" dirty="0" smtClean="0">
                <a:solidFill>
                  <a:srgbClr val="00B050"/>
                </a:solidFill>
              </a:rPr>
              <a:t>new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Attainment Demonstration: MATS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9150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Model one season (September-October 2010)</a:t>
            </a:r>
          </a:p>
          <a:p>
            <a:pPr lvl="1"/>
            <a:r>
              <a:rPr lang="en-US" dirty="0" smtClean="0"/>
              <a:t>EPA guidance is moving away from “episodic” modeling</a:t>
            </a:r>
          </a:p>
          <a:p>
            <a:pPr lvl="1"/>
            <a:r>
              <a:rPr lang="en-US" dirty="0" smtClean="0"/>
              <a:t>Local ozone frequency/magnitude peaks in Spring and Fall</a:t>
            </a:r>
          </a:p>
          <a:p>
            <a:r>
              <a:rPr lang="en-US" dirty="0" smtClean="0"/>
              <a:t>Evaluated statewide 2008-2011 monitoring data </a:t>
            </a:r>
          </a:p>
          <a:p>
            <a:pPr lvl="1"/>
            <a:r>
              <a:rPr lang="en-US" dirty="0" smtClean="0"/>
              <a:t>Tally days exceeding thresholds: 60, 65, 70, 75 ppb</a:t>
            </a:r>
          </a:p>
          <a:p>
            <a:pPr lvl="1"/>
            <a:r>
              <a:rPr lang="en-US" dirty="0"/>
              <a:t>Look for periods with statewide </a:t>
            </a:r>
            <a:r>
              <a:rPr lang="en-US" dirty="0" err="1"/>
              <a:t>exceedances</a:t>
            </a:r>
            <a:endParaRPr lang="en-US" dirty="0"/>
          </a:p>
          <a:p>
            <a:pPr lvl="1"/>
            <a:r>
              <a:rPr lang="en-US" dirty="0" smtClean="0"/>
              <a:t>Identify appropriate “representative” ozone season</a:t>
            </a:r>
          </a:p>
          <a:p>
            <a:pPr lvl="2"/>
            <a:r>
              <a:rPr lang="en-US" dirty="0" smtClean="0"/>
              <a:t>No extremes: 2008 very low, 2011 very high</a:t>
            </a:r>
          </a:p>
          <a:p>
            <a:pPr lvl="2"/>
            <a:r>
              <a:rPr lang="en-US" dirty="0" smtClean="0"/>
              <a:t>Economic/natural deviations: 2009 hit hardest by recession</a:t>
            </a:r>
          </a:p>
          <a:p>
            <a:pPr lvl="2"/>
            <a:r>
              <a:rPr lang="en-US" dirty="0" smtClean="0"/>
              <a:t>Availability of national/regional/local datasets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3833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Site-Days Exceeding 75 ppb</a:t>
            </a:r>
            <a:br>
              <a:rPr lang="en-US" dirty="0" smtClean="0"/>
            </a:br>
            <a:r>
              <a:rPr lang="en-US" dirty="0" smtClean="0"/>
              <a:t>Statewide and By Region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00" y="2286000"/>
            <a:ext cx="1287323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00668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</a:t>
            </a:r>
            <a:r>
              <a:rPr lang="en-US" dirty="0" err="1" smtClean="0"/>
              <a:t>Exceedance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2"/>
            <a:ext cx="5019675" cy="3024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33994"/>
            <a:ext cx="5019675" cy="302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32921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align with national CONUS domain</a:t>
            </a:r>
          </a:p>
          <a:p>
            <a:pPr lvl="1"/>
            <a:r>
              <a:rPr lang="en-US" dirty="0" smtClean="0"/>
              <a:t>Established by Regional Planning Organizations</a:t>
            </a:r>
          </a:p>
          <a:p>
            <a:pPr lvl="1"/>
            <a:r>
              <a:rPr lang="en-US" dirty="0" smtClean="0"/>
              <a:t>Used by EPA for many national modeling analyses</a:t>
            </a:r>
          </a:p>
          <a:p>
            <a:pPr lvl="1"/>
            <a:r>
              <a:rPr lang="en-US" dirty="0" smtClean="0"/>
              <a:t>TCEQ and other CENSARA states are moving to this domain</a:t>
            </a:r>
          </a:p>
          <a:p>
            <a:pPr lvl="1"/>
            <a:r>
              <a:rPr lang="en-US" dirty="0" smtClean="0"/>
              <a:t>Improves data sharing and consistency</a:t>
            </a:r>
          </a:p>
          <a:p>
            <a:r>
              <a:rPr lang="en-US" dirty="0" smtClean="0"/>
              <a:t>Three-grid system</a:t>
            </a:r>
          </a:p>
          <a:p>
            <a:pPr lvl="1"/>
            <a:r>
              <a:rPr lang="en-US" dirty="0" smtClean="0"/>
              <a:t>36 km CONUS</a:t>
            </a:r>
          </a:p>
          <a:p>
            <a:pPr lvl="1"/>
            <a:r>
              <a:rPr lang="en-US" dirty="0" smtClean="0"/>
              <a:t>12 km south-central US</a:t>
            </a:r>
          </a:p>
          <a:p>
            <a:pPr lvl="1"/>
            <a:r>
              <a:rPr lang="en-US" dirty="0" smtClean="0"/>
              <a:t>4 km Louisiana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7560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B98-9311-4091-AE47-31627F9989C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533400"/>
            <a:ext cx="5943600" cy="61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222478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Meteorological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Weather Research and Forecasting Model (WRF)</a:t>
            </a:r>
          </a:p>
          <a:p>
            <a:pPr lvl="1"/>
            <a:r>
              <a:rPr lang="en-US" dirty="0" smtClean="0"/>
              <a:t>Developed/maintained by the National Center for Atmospheric Research (NCAR)</a:t>
            </a:r>
          </a:p>
          <a:p>
            <a:pPr lvl="1"/>
            <a:r>
              <a:rPr lang="en-US" dirty="0" smtClean="0"/>
              <a:t>Used by EPA and many states to support AQ modeling</a:t>
            </a:r>
          </a:p>
          <a:p>
            <a:r>
              <a:rPr lang="en-US" dirty="0" smtClean="0"/>
              <a:t>Run with configuration/options that work best from our recent experience</a:t>
            </a:r>
          </a:p>
          <a:p>
            <a:pPr lvl="1"/>
            <a:r>
              <a:rPr lang="en-US" dirty="0" smtClean="0"/>
              <a:t>Modeling performed by Alpine Geophysics</a:t>
            </a:r>
          </a:p>
          <a:p>
            <a:r>
              <a:rPr lang="en-US" dirty="0" smtClean="0"/>
              <a:t>Model evaluation against observational data</a:t>
            </a:r>
          </a:p>
          <a:p>
            <a:pPr lvl="1"/>
            <a:r>
              <a:rPr lang="en-US" dirty="0" smtClean="0"/>
              <a:t>Statistics for winds, temperature, humidity</a:t>
            </a:r>
          </a:p>
          <a:p>
            <a:pPr lvl="1"/>
            <a:r>
              <a:rPr lang="en-US" dirty="0" smtClean="0"/>
              <a:t>Quantitatively/graphically evaluate precipitation</a:t>
            </a:r>
          </a:p>
          <a:p>
            <a:r>
              <a:rPr lang="en-US" dirty="0" smtClean="0"/>
              <a:t>Interface with </a:t>
            </a:r>
            <a:r>
              <a:rPr lang="en-US" dirty="0" err="1" smtClean="0"/>
              <a:t>CAMx</a:t>
            </a:r>
            <a:r>
              <a:rPr lang="en-US" dirty="0" smtClean="0"/>
              <a:t> (</a:t>
            </a:r>
            <a:r>
              <a:rPr lang="en-US" dirty="0" err="1" smtClean="0"/>
              <a:t>WRFCAMx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1380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Anthropogenic Emissions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LA stationary (EPS3)</a:t>
            </a:r>
          </a:p>
          <a:p>
            <a:pPr lvl="1"/>
            <a:r>
              <a:rPr lang="en-US" dirty="0" smtClean="0"/>
              <a:t>2010 Point sources from LDEQ EIS and hourly </a:t>
            </a:r>
            <a:r>
              <a:rPr lang="en-US" dirty="0" smtClean="0"/>
              <a:t>ARP/CAMD (ERG)</a:t>
            </a:r>
            <a:endParaRPr lang="en-US" dirty="0" smtClean="0"/>
          </a:p>
          <a:p>
            <a:pPr lvl="1"/>
            <a:r>
              <a:rPr lang="en-US" dirty="0" smtClean="0"/>
              <a:t>Parish-level area sources from 2008 NEI </a:t>
            </a:r>
            <a:r>
              <a:rPr lang="en-US" dirty="0" smtClean="0"/>
              <a:t>– no change </a:t>
            </a:r>
            <a:r>
              <a:rPr lang="en-US" dirty="0" smtClean="0"/>
              <a:t>to </a:t>
            </a:r>
            <a:r>
              <a:rPr lang="en-US" dirty="0" smtClean="0"/>
              <a:t>2010 (ERG)</a:t>
            </a:r>
            <a:endParaRPr lang="en-US" dirty="0" smtClean="0"/>
          </a:p>
          <a:p>
            <a:r>
              <a:rPr lang="en-US" dirty="0" smtClean="0"/>
              <a:t>LA on-road mobile (CONCEPT)</a:t>
            </a:r>
          </a:p>
          <a:p>
            <a:pPr lvl="1"/>
            <a:r>
              <a:rPr lang="en-US" dirty="0" smtClean="0"/>
              <a:t>Parish-level activity data (HPMS), fuels, fleet mix</a:t>
            </a:r>
          </a:p>
          <a:p>
            <a:pPr lvl="1"/>
            <a:r>
              <a:rPr lang="en-US" dirty="0" smtClean="0"/>
              <a:t>Vehicle emission factors (MOVES)</a:t>
            </a:r>
          </a:p>
          <a:p>
            <a:r>
              <a:rPr lang="en-US" dirty="0" smtClean="0"/>
              <a:t>LA non-road mobile (NMIM/NONROAD)</a:t>
            </a:r>
          </a:p>
          <a:p>
            <a:pPr lvl="1"/>
            <a:r>
              <a:rPr lang="en-US" dirty="0" smtClean="0"/>
              <a:t>Parish-level EPA default equipment/activity</a:t>
            </a:r>
          </a:p>
          <a:p>
            <a:r>
              <a:rPr lang="en-US" dirty="0" smtClean="0"/>
              <a:t>LA Other (EPS3)</a:t>
            </a:r>
            <a:endParaRPr lang="en-US" dirty="0" smtClean="0"/>
          </a:p>
          <a:p>
            <a:pPr lvl="1"/>
            <a:r>
              <a:rPr lang="en-US" dirty="0"/>
              <a:t>Gulf-wide shipping and O&amp;G </a:t>
            </a:r>
            <a:r>
              <a:rPr lang="en-US" dirty="0" smtClean="0"/>
              <a:t>(ERG/BOEM)</a:t>
            </a:r>
            <a:endParaRPr lang="en-US" dirty="0"/>
          </a:p>
          <a:p>
            <a:pPr lvl="1"/>
            <a:r>
              <a:rPr lang="en-US" dirty="0" smtClean="0"/>
              <a:t>Haynesville Shale development </a:t>
            </a:r>
            <a:r>
              <a:rPr lang="en-US" dirty="0" smtClean="0"/>
              <a:t>(past ENVIRON </a:t>
            </a:r>
            <a:r>
              <a:rPr lang="en-US" dirty="0" smtClean="0"/>
              <a:t>work for Texas)</a:t>
            </a:r>
          </a:p>
          <a:p>
            <a:pPr lvl="1"/>
            <a:r>
              <a:rPr lang="en-US" dirty="0" smtClean="0"/>
              <a:t>Port </a:t>
            </a:r>
            <a:r>
              <a:rPr lang="en-US" dirty="0" err="1" smtClean="0"/>
              <a:t>Fourchon</a:t>
            </a:r>
            <a:r>
              <a:rPr lang="en-US" dirty="0" smtClean="0"/>
              <a:t> activity (LSU/</a:t>
            </a:r>
            <a:r>
              <a:rPr lang="en-US" dirty="0" err="1" smtClean="0"/>
              <a:t>Starcrest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LA deep-draft shipping </a:t>
            </a:r>
            <a:r>
              <a:rPr lang="en-US" dirty="0" smtClean="0"/>
              <a:t>ports/lanes (past ENVIRON work, BOEM)</a:t>
            </a:r>
            <a:endParaRPr lang="en-US" dirty="0" smtClean="0"/>
          </a:p>
          <a:p>
            <a:r>
              <a:rPr lang="en-US" dirty="0" smtClean="0"/>
              <a:t>US-wide (SMOKE)</a:t>
            </a:r>
          </a:p>
          <a:p>
            <a:pPr lvl="1"/>
            <a:r>
              <a:rPr lang="en-US" dirty="0" smtClean="0"/>
              <a:t>Processed by Alpine Geophysics</a:t>
            </a:r>
          </a:p>
          <a:p>
            <a:r>
              <a:rPr lang="en-US" dirty="0"/>
              <a:t>Biogenic (MEGAN</a:t>
            </a:r>
            <a:r>
              <a:rPr lang="en-US" dirty="0" smtClean="0"/>
              <a:t>)</a:t>
            </a:r>
          </a:p>
          <a:p>
            <a:r>
              <a:rPr lang="en-US" dirty="0"/>
              <a:t>Daily fires (NCAR FINN)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83729"/>
      </p:ext>
    </p:extLst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PPT_NewLogo_7-12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5959FE"/>
      </a:folHlink>
    </a:clrScheme>
    <a:fontScheme name="2008 environtemplate_twncent (2)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8 environtemplate_twncent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8 environtemplate_twncent (2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PPT_NewLogo_7-12</Template>
  <TotalTime>104</TotalTime>
  <Words>648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PPT_NewLogo_7-12</vt:lpstr>
      <vt:lpstr>Photochemical Modeling of Louisiana for the 2008 Ozone Standard</vt:lpstr>
      <vt:lpstr>Modeling System</vt:lpstr>
      <vt:lpstr>Modeling Period</vt:lpstr>
      <vt:lpstr>Site-Days Exceeding 75 ppb Statewide and By Region</vt:lpstr>
      <vt:lpstr>2010 Exceedance Analysis</vt:lpstr>
      <vt:lpstr>Modeling Domain</vt:lpstr>
      <vt:lpstr>PowerPoint Presentation</vt:lpstr>
      <vt:lpstr>Meteorological Modeling</vt:lpstr>
      <vt:lpstr>Anthropogenic Emissions Processing</vt:lpstr>
      <vt:lpstr>Model Performance Evaluation</vt:lpstr>
      <vt:lpstr>Future Year Modeling</vt:lpstr>
      <vt:lpstr>Ozone Attainment Demonstration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Photochemical Modeling for the 2008 Ozone Standard</dc:title>
  <dc:creator>Chris Emery</dc:creator>
  <cp:lastModifiedBy>Chris Emery</cp:lastModifiedBy>
  <cp:revision>13</cp:revision>
  <dcterms:created xsi:type="dcterms:W3CDTF">2012-11-08T22:19:54Z</dcterms:created>
  <dcterms:modified xsi:type="dcterms:W3CDTF">2012-11-11T18:23:16Z</dcterms:modified>
</cp:coreProperties>
</file>