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77" r:id="rId4"/>
    <p:sldId id="304" r:id="rId5"/>
    <p:sldId id="305" r:id="rId6"/>
    <p:sldId id="291" r:id="rId7"/>
    <p:sldId id="303" r:id="rId8"/>
    <p:sldId id="258" r:id="rId9"/>
    <p:sldId id="263" r:id="rId10"/>
    <p:sldId id="259" r:id="rId11"/>
    <p:sldId id="260" r:id="rId12"/>
    <p:sldId id="261" r:id="rId13"/>
    <p:sldId id="262" r:id="rId14"/>
    <p:sldId id="279" r:id="rId15"/>
    <p:sldId id="264" r:id="rId16"/>
    <p:sldId id="283" r:id="rId17"/>
    <p:sldId id="270" r:id="rId18"/>
    <p:sldId id="266" r:id="rId19"/>
    <p:sldId id="267" r:id="rId20"/>
    <p:sldId id="275" r:id="rId21"/>
    <p:sldId id="276" r:id="rId22"/>
    <p:sldId id="272" r:id="rId23"/>
    <p:sldId id="274" r:id="rId24"/>
    <p:sldId id="285" r:id="rId25"/>
    <p:sldId id="284" r:id="rId26"/>
    <p:sldId id="289" r:id="rId27"/>
    <p:sldId id="287" r:id="rId28"/>
    <p:sldId id="288" r:id="rId29"/>
    <p:sldId id="280" r:id="rId30"/>
    <p:sldId id="295" r:id="rId3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750E"/>
    <a:srgbClr val="DB490F"/>
    <a:srgbClr val="CC6600"/>
    <a:srgbClr val="DBC1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1" autoAdjust="0"/>
    <p:restoredTop sz="94712" autoAdjust="0"/>
  </p:normalViewPr>
  <p:slideViewPr>
    <p:cSldViewPr>
      <p:cViewPr varScale="1">
        <p:scale>
          <a:sx n="67" d="100"/>
          <a:sy n="67" d="100"/>
        </p:scale>
        <p:origin x="756" y="48"/>
      </p:cViewPr>
      <p:guideLst>
        <p:guide orient="horz" pos="2160"/>
        <p:guide pos="2880"/>
      </p:guideLst>
    </p:cSldViewPr>
  </p:slideViewPr>
  <p:outlineViewPr>
    <p:cViewPr>
      <p:scale>
        <a:sx n="33" d="100"/>
        <a:sy n="33" d="100"/>
      </p:scale>
      <p:origin x="0" y="6672"/>
    </p:cViewPr>
  </p:outlineViewPr>
  <p:notesTextViewPr>
    <p:cViewPr>
      <p:scale>
        <a:sx n="100" d="100"/>
        <a:sy n="100" d="100"/>
      </p:scale>
      <p:origin x="0" y="0"/>
    </p:cViewPr>
  </p:notesTextViewPr>
  <p:sorterViewPr>
    <p:cViewPr>
      <p:scale>
        <a:sx n="100" d="100"/>
        <a:sy n="100" d="100"/>
      </p:scale>
      <p:origin x="0" y="14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mike_v\Local%20Settings\Temporary%20Internet%20Files\Content.Outlook\3G9W5NQ3\2010%208-hr%20data_1HR03.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mike_v\Local%20Settings\Temporary%20Internet%20Files\Content.Outlook\3G9W5NQ3\2011%208-hr%20data_1HR03.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Documents%20and%20Settings\mike_v\Local%20Settings\Temporary%20Internet%20Files\Content.Outlook\3G9W5NQ3\2010%208-hr%20data_1HR03.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Documents%20and%20Settings\timothyb\My%20Documents\timdocs\Ozone%20Stuff\Monitors\O3DV1981-2003dec4.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timothyb\My%20Documents\timdocs\Ozone%20Stuff\Emissions\LDEQ-FY09_EM_summar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timothyb\My%20Documents\timdocs\Ozone%20Stuff\Emissions\LDEQ-FY09_EM_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n-US"/>
              <a:t>8-hr Design Value as of December 31, 2010</a:t>
            </a:r>
          </a:p>
        </c:rich>
      </c:tx>
      <c:layout>
        <c:manualLayout>
          <c:xMode val="edge"/>
          <c:yMode val="edge"/>
          <c:x val="0.27934609250398734"/>
          <c:y val="1.3490725126475582E-2"/>
        </c:manualLayout>
      </c:layout>
      <c:overlay val="0"/>
    </c:title>
    <c:autoTitleDeleted val="0"/>
    <c:plotArea>
      <c:layout>
        <c:manualLayout>
          <c:layoutTarget val="inner"/>
          <c:xMode val="edge"/>
          <c:yMode val="edge"/>
          <c:x val="7.4162679425837749E-2"/>
          <c:y val="9.4435075885328845E-2"/>
          <c:w val="0.90789473684210564"/>
          <c:h val="0.711635750421589"/>
        </c:manualLayout>
      </c:layout>
      <c:barChart>
        <c:barDir val="col"/>
        <c:grouping val="clustered"/>
        <c:varyColors val="0"/>
        <c:ser>
          <c:idx val="0"/>
          <c:order val="0"/>
          <c:spPr>
            <a:gradFill>
              <a:gsLst>
                <a:gs pos="0">
                  <a:srgbClr val="FFFF00"/>
                </a:gs>
                <a:gs pos="50000">
                  <a:srgbClr val="D16349">
                    <a:tint val="44500"/>
                    <a:satMod val="160000"/>
                  </a:srgbClr>
                </a:gs>
                <a:gs pos="100000">
                  <a:srgbClr val="D16349">
                    <a:tint val="23500"/>
                    <a:satMod val="160000"/>
                  </a:srgbClr>
                </a:gs>
              </a:gsLst>
              <a:lin ang="5400000" scaled="0"/>
            </a:gradFill>
          </c:spPr>
          <c:invertIfNegative val="0"/>
          <c:dPt>
            <c:idx val="3"/>
            <c:invertIfNegative val="0"/>
            <c:bubble3D val="0"/>
            <c:spPr>
              <a:solidFill>
                <a:srgbClr val="FFFF00"/>
              </a:solidFill>
            </c:spPr>
          </c:dPt>
          <c:dPt>
            <c:idx val="5"/>
            <c:invertIfNegative val="0"/>
            <c:bubble3D val="0"/>
            <c:spPr>
              <a:solidFill>
                <a:srgbClr val="FFFF00"/>
              </a:solidFill>
            </c:spPr>
          </c:dPt>
          <c:dPt>
            <c:idx val="6"/>
            <c:invertIfNegative val="0"/>
            <c:bubble3D val="0"/>
            <c:spPr>
              <a:solidFill>
                <a:srgbClr val="FFFF00"/>
              </a:solidFill>
            </c:spPr>
          </c:dPt>
          <c:dPt>
            <c:idx val="7"/>
            <c:invertIfNegative val="0"/>
            <c:bubble3D val="0"/>
            <c:spPr>
              <a:solidFill>
                <a:srgbClr val="FFFF00"/>
              </a:solidFill>
            </c:spPr>
          </c:dPt>
          <c:dPt>
            <c:idx val="8"/>
            <c:invertIfNegative val="0"/>
            <c:bubble3D val="0"/>
            <c:spPr>
              <a:solidFill>
                <a:srgbClr val="FFFF00"/>
              </a:solidFill>
            </c:spPr>
          </c:dPt>
          <c:dPt>
            <c:idx val="11"/>
            <c:invertIfNegative val="0"/>
            <c:bubble3D val="0"/>
            <c:spPr>
              <a:solidFill>
                <a:srgbClr val="FFFF00"/>
              </a:solidFill>
            </c:spPr>
          </c:dPt>
          <c:dPt>
            <c:idx val="13"/>
            <c:invertIfNegative val="0"/>
            <c:bubble3D val="0"/>
            <c:spPr>
              <a:solidFill>
                <a:srgbClr val="FFFF00"/>
              </a:solidFill>
            </c:spPr>
          </c:dPt>
          <c:dPt>
            <c:idx val="16"/>
            <c:invertIfNegative val="0"/>
            <c:bubble3D val="0"/>
            <c:spPr>
              <a:solidFill>
                <a:srgbClr val="FFFF00"/>
              </a:solidFill>
            </c:spPr>
          </c:dPt>
          <c:dPt>
            <c:idx val="19"/>
            <c:invertIfNegative val="0"/>
            <c:bubble3D val="0"/>
            <c:spPr>
              <a:solidFill>
                <a:srgbClr val="FFFF00"/>
              </a:solidFill>
            </c:spPr>
          </c:dPt>
          <c:dPt>
            <c:idx val="20"/>
            <c:invertIfNegative val="0"/>
            <c:bubble3D val="0"/>
            <c:spPr>
              <a:solidFill>
                <a:srgbClr val="FFFF00"/>
              </a:solidFill>
            </c:spPr>
          </c:dPt>
          <c:dPt>
            <c:idx val="21"/>
            <c:invertIfNegative val="0"/>
            <c:bubble3D val="0"/>
            <c:spPr>
              <a:solidFill>
                <a:srgbClr val="FFFF00"/>
              </a:solidFill>
            </c:spPr>
          </c:dPt>
          <c:dPt>
            <c:idx val="22"/>
            <c:invertIfNegative val="0"/>
            <c:bubble3D val="0"/>
            <c:spPr>
              <a:solidFill>
                <a:srgbClr val="FFFF00"/>
              </a:solidFill>
            </c:spPr>
          </c:dPt>
          <c:dPt>
            <c:idx val="24"/>
            <c:invertIfNegative val="0"/>
            <c:bubble3D val="0"/>
            <c:spPr>
              <a:solidFill>
                <a:srgbClr val="FFFF00"/>
              </a:solidFill>
            </c:spPr>
          </c:dPt>
          <c:dPt>
            <c:idx val="25"/>
            <c:invertIfNegative val="0"/>
            <c:bubble3D val="0"/>
            <c:spPr>
              <a:solidFill>
                <a:srgbClr val="FFFF00"/>
              </a:solidFill>
            </c:spPr>
          </c:dPt>
          <c:dLbls>
            <c:spPr>
              <a:ln>
                <a:noFill/>
              </a:ln>
            </c:spPr>
            <c:txPr>
              <a:bodyPr/>
              <a:lstStyle/>
              <a:p>
                <a:pPr>
                  <a:defRPr sz="12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'DV Ranking'!$A$2:$A$27</c:f>
              <c:strCache>
                <c:ptCount val="26"/>
                <c:pt idx="0">
                  <c:v>LSU</c:v>
                </c:pt>
                <c:pt idx="1">
                  <c:v>New Roads</c:v>
                </c:pt>
                <c:pt idx="2">
                  <c:v>French Settlement</c:v>
                </c:pt>
                <c:pt idx="3">
                  <c:v>Kenner </c:v>
                </c:pt>
                <c:pt idx="4">
                  <c:v>Dutchtown</c:v>
                </c:pt>
                <c:pt idx="5">
                  <c:v>Shreveport</c:v>
                </c:pt>
                <c:pt idx="6">
                  <c:v>Carlyss</c:v>
                </c:pt>
                <c:pt idx="7">
                  <c:v>Madisonville</c:v>
                </c:pt>
                <c:pt idx="8">
                  <c:v>Vinton</c:v>
                </c:pt>
                <c:pt idx="9">
                  <c:v>Carville</c:v>
                </c:pt>
                <c:pt idx="10">
                  <c:v>B Plaquemine</c:v>
                </c:pt>
                <c:pt idx="11">
                  <c:v>Garyville</c:v>
                </c:pt>
                <c:pt idx="12">
                  <c:v>Capitol</c:v>
                </c:pt>
                <c:pt idx="13">
                  <c:v>Lafayette</c:v>
                </c:pt>
                <c:pt idx="14">
                  <c:v>Pride</c:v>
                </c:pt>
                <c:pt idx="15">
                  <c:v>Baker</c:v>
                </c:pt>
                <c:pt idx="16">
                  <c:v>Dixie</c:v>
                </c:pt>
                <c:pt idx="17">
                  <c:v>G Tete</c:v>
                </c:pt>
                <c:pt idx="18">
                  <c:v>Port Allen</c:v>
                </c:pt>
                <c:pt idx="19">
                  <c:v>Thibodaux</c:v>
                </c:pt>
                <c:pt idx="20">
                  <c:v>City Park</c:v>
                </c:pt>
                <c:pt idx="21">
                  <c:v>Hahnville</c:v>
                </c:pt>
                <c:pt idx="22">
                  <c:v>Chalmette/Arabi</c:v>
                </c:pt>
                <c:pt idx="23">
                  <c:v>Convent</c:v>
                </c:pt>
                <c:pt idx="24">
                  <c:v>Monroe</c:v>
                </c:pt>
                <c:pt idx="25">
                  <c:v>Westlake</c:v>
                </c:pt>
              </c:strCache>
            </c:strRef>
          </c:cat>
          <c:val>
            <c:numRef>
              <c:f>'DV Ranking'!$F$2:$F$27</c:f>
              <c:numCache>
                <c:formatCode>General</c:formatCode>
                <c:ptCount val="26"/>
                <c:pt idx="0">
                  <c:v>78</c:v>
                </c:pt>
                <c:pt idx="1">
                  <c:v>75</c:v>
                </c:pt>
                <c:pt idx="2">
                  <c:v>75</c:v>
                </c:pt>
                <c:pt idx="3">
                  <c:v>75</c:v>
                </c:pt>
                <c:pt idx="4">
                  <c:v>75</c:v>
                </c:pt>
                <c:pt idx="5">
                  <c:v>74</c:v>
                </c:pt>
                <c:pt idx="6">
                  <c:v>74</c:v>
                </c:pt>
                <c:pt idx="7">
                  <c:v>74</c:v>
                </c:pt>
                <c:pt idx="8">
                  <c:v>74</c:v>
                </c:pt>
                <c:pt idx="9">
                  <c:v>73</c:v>
                </c:pt>
                <c:pt idx="10">
                  <c:v>73</c:v>
                </c:pt>
                <c:pt idx="11">
                  <c:v>73</c:v>
                </c:pt>
                <c:pt idx="12">
                  <c:v>73</c:v>
                </c:pt>
                <c:pt idx="13">
                  <c:v>72</c:v>
                </c:pt>
                <c:pt idx="14">
                  <c:v>72</c:v>
                </c:pt>
                <c:pt idx="15">
                  <c:v>72</c:v>
                </c:pt>
                <c:pt idx="16">
                  <c:v>72</c:v>
                </c:pt>
                <c:pt idx="17">
                  <c:v>71</c:v>
                </c:pt>
                <c:pt idx="18">
                  <c:v>71</c:v>
                </c:pt>
                <c:pt idx="19">
                  <c:v>71</c:v>
                </c:pt>
                <c:pt idx="20">
                  <c:v>71</c:v>
                </c:pt>
                <c:pt idx="21">
                  <c:v>70</c:v>
                </c:pt>
                <c:pt idx="22">
                  <c:v>69</c:v>
                </c:pt>
                <c:pt idx="23">
                  <c:v>68</c:v>
                </c:pt>
                <c:pt idx="24">
                  <c:v>64</c:v>
                </c:pt>
                <c:pt idx="25">
                  <c:v>63</c:v>
                </c:pt>
              </c:numCache>
            </c:numRef>
          </c:val>
        </c:ser>
        <c:dLbls>
          <c:showLegendKey val="0"/>
          <c:showVal val="0"/>
          <c:showCatName val="0"/>
          <c:showSerName val="0"/>
          <c:showPercent val="0"/>
          <c:showBubbleSize val="0"/>
        </c:dLbls>
        <c:gapWidth val="50"/>
        <c:axId val="300412520"/>
        <c:axId val="297400056"/>
      </c:barChart>
      <c:catAx>
        <c:axId val="300412520"/>
        <c:scaling>
          <c:orientation val="minMax"/>
        </c:scaling>
        <c:delete val="0"/>
        <c:axPos val="b"/>
        <c:numFmt formatCode="General" sourceLinked="1"/>
        <c:majorTickMark val="out"/>
        <c:minorTickMark val="none"/>
        <c:tickLblPos val="nextTo"/>
        <c:txPr>
          <a:bodyPr rot="-3000000" vert="horz"/>
          <a:lstStyle/>
          <a:p>
            <a:pPr>
              <a:defRPr sz="1000" b="0" i="0" u="none" strike="noStrike" baseline="0">
                <a:solidFill>
                  <a:srgbClr val="000000"/>
                </a:solidFill>
                <a:latin typeface="Calibri"/>
                <a:ea typeface="Calibri"/>
                <a:cs typeface="Calibri"/>
              </a:defRPr>
            </a:pPr>
            <a:endParaRPr lang="en-US"/>
          </a:p>
        </c:txPr>
        <c:crossAx val="297400056"/>
        <c:crosses val="autoZero"/>
        <c:auto val="1"/>
        <c:lblAlgn val="ctr"/>
        <c:lblOffset val="100"/>
        <c:tickLblSkip val="1"/>
        <c:noMultiLvlLbl val="0"/>
      </c:catAx>
      <c:valAx>
        <c:axId val="297400056"/>
        <c:scaling>
          <c:orientation val="minMax"/>
          <c:max val="90"/>
        </c:scaling>
        <c:delete val="0"/>
        <c:axPos val="l"/>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300412520"/>
        <c:crosses val="autoZero"/>
        <c:crossBetween val="between"/>
        <c:majorUnit val="5"/>
      </c:valAx>
      <c:spPr>
        <a:solidFill>
          <a:schemeClr val="tx2">
            <a:lumMod val="20000"/>
            <a:lumOff val="80000"/>
          </a:schemeClr>
        </a:solidFill>
      </c:spPr>
    </c:plotArea>
    <c:plotVisOnly val="1"/>
    <c:dispBlanksAs val="gap"/>
    <c:showDLblsOverMax val="0"/>
  </c:chart>
  <c:spPr>
    <a:solidFill>
      <a:schemeClr val="bg1">
        <a:lumMod val="85000"/>
      </a:schemeClr>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n-US"/>
              <a:t>8-hr Design Value as of December</a:t>
            </a:r>
            <a:r>
              <a:rPr lang="en-US" baseline="0"/>
              <a:t> 31</a:t>
            </a:r>
            <a:r>
              <a:rPr lang="en-US"/>
              <a:t>, 2011</a:t>
            </a:r>
          </a:p>
        </c:rich>
      </c:tx>
      <c:layout>
        <c:manualLayout>
          <c:xMode val="edge"/>
          <c:yMode val="edge"/>
          <c:x val="0.27456140350877195"/>
          <c:y val="8.9938167509837248E-3"/>
        </c:manualLayout>
      </c:layout>
      <c:overlay val="0"/>
    </c:title>
    <c:autoTitleDeleted val="0"/>
    <c:plotArea>
      <c:layout>
        <c:manualLayout>
          <c:layoutTarget val="inner"/>
          <c:xMode val="edge"/>
          <c:yMode val="edge"/>
          <c:x val="7.4162679425837735E-2"/>
          <c:y val="9.4435075885328845E-2"/>
          <c:w val="0.90789473684210564"/>
          <c:h val="0.71163575042158922"/>
        </c:manualLayout>
      </c:layout>
      <c:barChart>
        <c:barDir val="col"/>
        <c:grouping val="clustered"/>
        <c:varyColors val="0"/>
        <c:ser>
          <c:idx val="0"/>
          <c:order val="0"/>
          <c:spPr>
            <a:solidFill>
              <a:srgbClr val="FFFF00"/>
            </a:solidFill>
          </c:spPr>
          <c:invertIfNegative val="0"/>
          <c:dPt>
            <c:idx val="0"/>
            <c:invertIfNegative val="0"/>
            <c:bubble3D val="0"/>
            <c:spPr>
              <a:gradFill>
                <a:gsLst>
                  <a:gs pos="0">
                    <a:srgbClr val="FF0000"/>
                  </a:gs>
                  <a:gs pos="50000">
                    <a:srgbClr val="D16349">
                      <a:tint val="44500"/>
                      <a:satMod val="160000"/>
                    </a:srgbClr>
                  </a:gs>
                  <a:gs pos="100000">
                    <a:srgbClr val="D16349">
                      <a:tint val="23500"/>
                      <a:satMod val="160000"/>
                    </a:srgbClr>
                  </a:gs>
                </a:gsLst>
                <a:lin ang="5400000" scaled="0"/>
              </a:gradFill>
            </c:spPr>
          </c:dPt>
          <c:dPt>
            <c:idx val="1"/>
            <c:invertIfNegative val="0"/>
            <c:bubble3D val="0"/>
            <c:spPr>
              <a:solidFill>
                <a:srgbClr val="FF0000"/>
              </a:solidFill>
            </c:spPr>
          </c:dPt>
          <c:dPt>
            <c:idx val="2"/>
            <c:invertIfNegative val="0"/>
            <c:bubble3D val="0"/>
            <c:spPr>
              <a:gradFill>
                <a:gsLst>
                  <a:gs pos="0">
                    <a:srgbClr val="FF0000"/>
                  </a:gs>
                  <a:gs pos="50000">
                    <a:srgbClr val="D16349">
                      <a:tint val="44500"/>
                      <a:satMod val="160000"/>
                    </a:srgbClr>
                  </a:gs>
                  <a:gs pos="100000">
                    <a:srgbClr val="D16349">
                      <a:tint val="23500"/>
                      <a:satMod val="160000"/>
                    </a:srgbClr>
                  </a:gs>
                </a:gsLst>
                <a:lin ang="5400000" scaled="0"/>
              </a:gradFill>
            </c:spPr>
          </c:dPt>
          <c:dPt>
            <c:idx val="3"/>
            <c:invertIfNegative val="0"/>
            <c:bubble3D val="0"/>
            <c:spPr>
              <a:gradFill>
                <a:gsLst>
                  <a:gs pos="0">
                    <a:srgbClr val="FF0000"/>
                  </a:gs>
                  <a:gs pos="50000">
                    <a:srgbClr val="D16349">
                      <a:tint val="44500"/>
                      <a:satMod val="160000"/>
                    </a:srgbClr>
                  </a:gs>
                  <a:gs pos="100000">
                    <a:srgbClr val="D16349">
                      <a:tint val="23500"/>
                      <a:satMod val="160000"/>
                    </a:srgbClr>
                  </a:gs>
                </a:gsLst>
                <a:lin ang="5400000" scaled="0"/>
              </a:gradFill>
            </c:spPr>
          </c:dPt>
          <c:dPt>
            <c:idx val="4"/>
            <c:invertIfNegative val="0"/>
            <c:bubble3D val="0"/>
            <c:spPr>
              <a:gradFill>
                <a:gsLst>
                  <a:gs pos="0">
                    <a:srgbClr val="FF0000"/>
                  </a:gs>
                  <a:gs pos="50000">
                    <a:srgbClr val="D16349">
                      <a:tint val="44500"/>
                      <a:satMod val="160000"/>
                    </a:srgbClr>
                  </a:gs>
                  <a:gs pos="100000">
                    <a:srgbClr val="D16349">
                      <a:tint val="23500"/>
                      <a:satMod val="160000"/>
                    </a:srgbClr>
                  </a:gs>
                </a:gsLst>
                <a:lin ang="5400000" scaled="0"/>
              </a:gradFill>
            </c:spPr>
          </c:dPt>
          <c:dPt>
            <c:idx val="5"/>
            <c:invertIfNegative val="0"/>
            <c:bubble3D val="0"/>
            <c:spPr>
              <a:solidFill>
                <a:srgbClr val="FF0000"/>
              </a:solidFill>
            </c:spPr>
          </c:dPt>
          <c:dPt>
            <c:idx val="6"/>
            <c:invertIfNegative val="0"/>
            <c:bubble3D val="0"/>
            <c:spPr>
              <a:solidFill>
                <a:srgbClr val="FF0000"/>
              </a:solidFill>
            </c:spPr>
          </c:dPt>
          <c:dPt>
            <c:idx val="7"/>
            <c:invertIfNegative val="0"/>
            <c:bubble3D val="0"/>
            <c:spPr>
              <a:gradFill>
                <a:gsLst>
                  <a:gs pos="0">
                    <a:srgbClr val="FF0000"/>
                  </a:gs>
                  <a:gs pos="50000">
                    <a:srgbClr val="D16349">
                      <a:tint val="44500"/>
                      <a:satMod val="160000"/>
                    </a:srgbClr>
                  </a:gs>
                  <a:gs pos="100000">
                    <a:srgbClr val="D16349">
                      <a:tint val="23500"/>
                      <a:satMod val="160000"/>
                    </a:srgbClr>
                  </a:gs>
                </a:gsLst>
                <a:lin ang="5400000" scaled="0"/>
              </a:gradFill>
            </c:spPr>
          </c:dPt>
          <c:dPt>
            <c:idx val="8"/>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Pt>
            <c:idx val="11"/>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Pt>
            <c:idx val="14"/>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Pt>
            <c:idx val="15"/>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Pt>
            <c:idx val="21"/>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Lbls>
            <c:spPr>
              <a:ln>
                <a:noFill/>
              </a:ln>
            </c:spPr>
            <c:txPr>
              <a:bodyPr/>
              <a:lstStyle/>
              <a:p>
                <a:pPr>
                  <a:defRPr sz="12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'DV Ranking'!$A$2:$A$25</c:f>
              <c:strCache>
                <c:ptCount val="24"/>
                <c:pt idx="0">
                  <c:v>LSU</c:v>
                </c:pt>
                <c:pt idx="1">
                  <c:v>Shreveport</c:v>
                </c:pt>
                <c:pt idx="2">
                  <c:v>Dutchtown</c:v>
                </c:pt>
                <c:pt idx="3">
                  <c:v>Capitol</c:v>
                </c:pt>
                <c:pt idx="4">
                  <c:v>Carville</c:v>
                </c:pt>
                <c:pt idx="5">
                  <c:v>Kenner </c:v>
                </c:pt>
                <c:pt idx="6">
                  <c:v>Carlyss</c:v>
                </c:pt>
                <c:pt idx="7">
                  <c:v>French Settlement</c:v>
                </c:pt>
                <c:pt idx="8">
                  <c:v>New Roads</c:v>
                </c:pt>
                <c:pt idx="9">
                  <c:v>Garyville</c:v>
                </c:pt>
                <c:pt idx="10">
                  <c:v>Dixie</c:v>
                </c:pt>
                <c:pt idx="11">
                  <c:v>B Plaquemine</c:v>
                </c:pt>
                <c:pt idx="12">
                  <c:v>Madisonville</c:v>
                </c:pt>
                <c:pt idx="13">
                  <c:v>Vinton</c:v>
                </c:pt>
                <c:pt idx="14">
                  <c:v>Pride</c:v>
                </c:pt>
                <c:pt idx="15">
                  <c:v>Port Allen</c:v>
                </c:pt>
                <c:pt idx="16">
                  <c:v>Thibodaux</c:v>
                </c:pt>
                <c:pt idx="17">
                  <c:v>Hahnville</c:v>
                </c:pt>
                <c:pt idx="18">
                  <c:v>Lafayette</c:v>
                </c:pt>
                <c:pt idx="19">
                  <c:v>Chalmette/Meraux</c:v>
                </c:pt>
                <c:pt idx="20">
                  <c:v>City Park</c:v>
                </c:pt>
                <c:pt idx="21">
                  <c:v>Convent</c:v>
                </c:pt>
                <c:pt idx="22">
                  <c:v>Westlake</c:v>
                </c:pt>
                <c:pt idx="23">
                  <c:v>Monroe</c:v>
                </c:pt>
              </c:strCache>
            </c:strRef>
          </c:cat>
          <c:val>
            <c:numRef>
              <c:f>'DV Ranking'!$F$2:$F$25</c:f>
              <c:numCache>
                <c:formatCode>General</c:formatCode>
                <c:ptCount val="24"/>
                <c:pt idx="0">
                  <c:v>82</c:v>
                </c:pt>
                <c:pt idx="1">
                  <c:v>80</c:v>
                </c:pt>
                <c:pt idx="2">
                  <c:v>77</c:v>
                </c:pt>
                <c:pt idx="3">
                  <c:v>77</c:v>
                </c:pt>
                <c:pt idx="4">
                  <c:v>77</c:v>
                </c:pt>
                <c:pt idx="5">
                  <c:v>76</c:v>
                </c:pt>
                <c:pt idx="6">
                  <c:v>76</c:v>
                </c:pt>
                <c:pt idx="7">
                  <c:v>76</c:v>
                </c:pt>
                <c:pt idx="8">
                  <c:v>75</c:v>
                </c:pt>
                <c:pt idx="9">
                  <c:v>75</c:v>
                </c:pt>
                <c:pt idx="10">
                  <c:v>75</c:v>
                </c:pt>
                <c:pt idx="11">
                  <c:v>74</c:v>
                </c:pt>
                <c:pt idx="12">
                  <c:v>74</c:v>
                </c:pt>
                <c:pt idx="13">
                  <c:v>74</c:v>
                </c:pt>
                <c:pt idx="14">
                  <c:v>72</c:v>
                </c:pt>
                <c:pt idx="15">
                  <c:v>72</c:v>
                </c:pt>
                <c:pt idx="16">
                  <c:v>72</c:v>
                </c:pt>
                <c:pt idx="17">
                  <c:v>72</c:v>
                </c:pt>
                <c:pt idx="18">
                  <c:v>72</c:v>
                </c:pt>
                <c:pt idx="19">
                  <c:v>71</c:v>
                </c:pt>
                <c:pt idx="20">
                  <c:v>70</c:v>
                </c:pt>
                <c:pt idx="21">
                  <c:v>69</c:v>
                </c:pt>
                <c:pt idx="22">
                  <c:v>67</c:v>
                </c:pt>
                <c:pt idx="23">
                  <c:v>66</c:v>
                </c:pt>
              </c:numCache>
            </c:numRef>
          </c:val>
        </c:ser>
        <c:dLbls>
          <c:showLegendKey val="0"/>
          <c:showVal val="0"/>
          <c:showCatName val="0"/>
          <c:showSerName val="0"/>
          <c:showPercent val="0"/>
          <c:showBubbleSize val="0"/>
        </c:dLbls>
        <c:gapWidth val="50"/>
        <c:axId val="299514912"/>
        <c:axId val="299516088"/>
      </c:barChart>
      <c:lineChart>
        <c:grouping val="standard"/>
        <c:varyColors val="0"/>
        <c:ser>
          <c:idx val="1"/>
          <c:order val="1"/>
          <c:spPr>
            <a:ln>
              <a:solidFill>
                <a:schemeClr val="tx1"/>
              </a:solidFill>
            </a:ln>
          </c:spPr>
          <c:marker>
            <c:symbol val="none"/>
          </c:marker>
          <c:val>
            <c:numRef>
              <c:f>'DV Ranking'!$B$2:$B$25</c:f>
            </c:numRef>
          </c:val>
          <c:smooth val="0"/>
        </c:ser>
        <c:ser>
          <c:idx val="2"/>
          <c:order val="2"/>
          <c:spPr>
            <a:ln>
              <a:solidFill>
                <a:prstClr val="black"/>
              </a:solidFill>
            </a:ln>
          </c:spPr>
          <c:marker>
            <c:symbol val="none"/>
          </c:marker>
          <c:val>
            <c:numRef>
              <c:f>'DV Ranking'!$C$2:$C$25</c:f>
            </c:numRef>
          </c:val>
          <c:smooth val="0"/>
        </c:ser>
        <c:ser>
          <c:idx val="3"/>
          <c:order val="3"/>
          <c:spPr>
            <a:ln>
              <a:solidFill>
                <a:prstClr val="black"/>
              </a:solidFill>
            </a:ln>
          </c:spPr>
          <c:marker>
            <c:symbol val="none"/>
          </c:marker>
          <c:val>
            <c:numRef>
              <c:f>'DV Ranking'!$D$2:$D$25</c:f>
            </c:numRef>
          </c:val>
          <c:smooth val="0"/>
        </c:ser>
        <c:ser>
          <c:idx val="4"/>
          <c:order val="4"/>
          <c:spPr>
            <a:ln>
              <a:solidFill>
                <a:prstClr val="black"/>
              </a:solidFill>
            </a:ln>
          </c:spPr>
          <c:marker>
            <c:symbol val="none"/>
          </c:marker>
          <c:val>
            <c:numRef>
              <c:f>'DV Ranking'!$E$2:$E$25</c:f>
            </c:numRef>
          </c:val>
          <c:smooth val="0"/>
        </c:ser>
        <c:dLbls>
          <c:showLegendKey val="0"/>
          <c:showVal val="0"/>
          <c:showCatName val="0"/>
          <c:showSerName val="0"/>
          <c:showPercent val="0"/>
          <c:showBubbleSize val="0"/>
        </c:dLbls>
        <c:marker val="1"/>
        <c:smooth val="0"/>
        <c:axId val="299514912"/>
        <c:axId val="299516088"/>
      </c:lineChart>
      <c:catAx>
        <c:axId val="299514912"/>
        <c:scaling>
          <c:orientation val="minMax"/>
        </c:scaling>
        <c:delete val="0"/>
        <c:axPos val="b"/>
        <c:numFmt formatCode="General" sourceLinked="1"/>
        <c:majorTickMark val="out"/>
        <c:minorTickMark val="none"/>
        <c:tickLblPos val="nextTo"/>
        <c:txPr>
          <a:bodyPr rot="-3000000" vert="horz"/>
          <a:lstStyle/>
          <a:p>
            <a:pPr>
              <a:defRPr sz="1000" b="0" i="0" u="none" strike="noStrike" baseline="0">
                <a:solidFill>
                  <a:srgbClr val="000000"/>
                </a:solidFill>
                <a:latin typeface="Calibri"/>
                <a:ea typeface="Calibri"/>
                <a:cs typeface="Calibri"/>
              </a:defRPr>
            </a:pPr>
            <a:endParaRPr lang="en-US"/>
          </a:p>
        </c:txPr>
        <c:crossAx val="299516088"/>
        <c:crosses val="autoZero"/>
        <c:auto val="1"/>
        <c:lblAlgn val="ctr"/>
        <c:lblOffset val="100"/>
        <c:tickLblSkip val="1"/>
        <c:noMultiLvlLbl val="0"/>
      </c:catAx>
      <c:valAx>
        <c:axId val="299516088"/>
        <c:scaling>
          <c:orientation val="minMax"/>
          <c:max val="90"/>
        </c:scaling>
        <c:delete val="0"/>
        <c:axPos val="l"/>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299514912"/>
        <c:crosses val="autoZero"/>
        <c:crossBetween val="between"/>
        <c:majorUnit val="5"/>
      </c:valAx>
      <c:spPr>
        <a:solidFill>
          <a:schemeClr val="tx2">
            <a:lumMod val="20000"/>
            <a:lumOff val="80000"/>
          </a:schemeClr>
        </a:solidFill>
      </c:spPr>
    </c:plotArea>
    <c:plotVisOnly val="1"/>
    <c:dispBlanksAs val="gap"/>
    <c:showDLblsOverMax val="0"/>
  </c:chart>
  <c:spPr>
    <a:solidFill>
      <a:schemeClr val="bg1">
        <a:lumMod val="85000"/>
      </a:schemeClr>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en-US"/>
              <a:t>8-hr Design Value as of December 31, 2010</a:t>
            </a:r>
          </a:p>
        </c:rich>
      </c:tx>
      <c:layout>
        <c:manualLayout>
          <c:xMode val="edge"/>
          <c:yMode val="edge"/>
          <c:x val="0.27934609250398734"/>
          <c:y val="1.3490725126475582E-2"/>
        </c:manualLayout>
      </c:layout>
      <c:overlay val="0"/>
    </c:title>
    <c:autoTitleDeleted val="0"/>
    <c:plotArea>
      <c:layout>
        <c:manualLayout>
          <c:layoutTarget val="inner"/>
          <c:xMode val="edge"/>
          <c:yMode val="edge"/>
          <c:x val="7.4162679425837708E-2"/>
          <c:y val="9.4435075885328845E-2"/>
          <c:w val="0.90789473684210564"/>
          <c:h val="0.71163575042158878"/>
        </c:manualLayout>
      </c:layout>
      <c:barChart>
        <c:barDir val="col"/>
        <c:grouping val="clustered"/>
        <c:varyColors val="0"/>
        <c:ser>
          <c:idx val="0"/>
          <c:order val="0"/>
          <c:spPr>
            <a:solidFill>
              <a:srgbClr val="FFFF00"/>
            </a:solidFill>
          </c:spPr>
          <c:invertIfNegative val="0"/>
          <c:dPt>
            <c:idx val="5"/>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Pt>
            <c:idx val="16"/>
            <c:invertIfNegative val="0"/>
            <c:bubble3D val="0"/>
            <c:spPr>
              <a:gradFill>
                <a:gsLst>
                  <a:gs pos="0">
                    <a:srgbClr val="FFFF00"/>
                  </a:gs>
                  <a:gs pos="50000">
                    <a:srgbClr val="D16349">
                      <a:tint val="44500"/>
                      <a:satMod val="160000"/>
                    </a:srgbClr>
                  </a:gs>
                  <a:gs pos="100000">
                    <a:srgbClr val="D16349">
                      <a:tint val="23500"/>
                      <a:satMod val="160000"/>
                    </a:srgbClr>
                  </a:gs>
                </a:gsLst>
                <a:lin ang="5400000" scaled="0"/>
              </a:gradFill>
            </c:spPr>
          </c:dPt>
          <c:dLbls>
            <c:spPr>
              <a:ln>
                <a:noFill/>
              </a:ln>
            </c:spPr>
            <c:txPr>
              <a:bodyPr/>
              <a:lstStyle/>
              <a:p>
                <a:pPr>
                  <a:defRPr sz="12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'DV Ranking'!$A$2:$A$27</c:f>
              <c:strCache>
                <c:ptCount val="26"/>
                <c:pt idx="0">
                  <c:v>LSU</c:v>
                </c:pt>
                <c:pt idx="1">
                  <c:v>New Roads</c:v>
                </c:pt>
                <c:pt idx="2">
                  <c:v>French Settlement</c:v>
                </c:pt>
                <c:pt idx="3">
                  <c:v>Kenner </c:v>
                </c:pt>
                <c:pt idx="4">
                  <c:v>Dutchtown</c:v>
                </c:pt>
                <c:pt idx="5">
                  <c:v>Shreveport</c:v>
                </c:pt>
                <c:pt idx="6">
                  <c:v>Carlyss</c:v>
                </c:pt>
                <c:pt idx="7">
                  <c:v>Madisonville</c:v>
                </c:pt>
                <c:pt idx="8">
                  <c:v>Vinton</c:v>
                </c:pt>
                <c:pt idx="9">
                  <c:v>Carville</c:v>
                </c:pt>
                <c:pt idx="10">
                  <c:v>B Plaquemine</c:v>
                </c:pt>
                <c:pt idx="11">
                  <c:v>Garyville</c:v>
                </c:pt>
                <c:pt idx="12">
                  <c:v>Capitol</c:v>
                </c:pt>
                <c:pt idx="13">
                  <c:v>Lafayette</c:v>
                </c:pt>
                <c:pt idx="14">
                  <c:v>Pride</c:v>
                </c:pt>
                <c:pt idx="15">
                  <c:v>Baker</c:v>
                </c:pt>
                <c:pt idx="16">
                  <c:v>Dixie</c:v>
                </c:pt>
                <c:pt idx="17">
                  <c:v>G Tete</c:v>
                </c:pt>
                <c:pt idx="18">
                  <c:v>Port Allen</c:v>
                </c:pt>
                <c:pt idx="19">
                  <c:v>Thibodaux</c:v>
                </c:pt>
                <c:pt idx="20">
                  <c:v>City Park</c:v>
                </c:pt>
                <c:pt idx="21">
                  <c:v>Hahnville</c:v>
                </c:pt>
                <c:pt idx="22">
                  <c:v>Chalmette/Arabi</c:v>
                </c:pt>
                <c:pt idx="23">
                  <c:v>Convent</c:v>
                </c:pt>
                <c:pt idx="24">
                  <c:v>Monroe</c:v>
                </c:pt>
                <c:pt idx="25">
                  <c:v>Westlake</c:v>
                </c:pt>
              </c:strCache>
            </c:strRef>
          </c:cat>
          <c:val>
            <c:numRef>
              <c:f>'DV Ranking'!$F$2:$F$27</c:f>
              <c:numCache>
                <c:formatCode>General</c:formatCode>
                <c:ptCount val="26"/>
                <c:pt idx="0">
                  <c:v>78</c:v>
                </c:pt>
                <c:pt idx="1">
                  <c:v>75</c:v>
                </c:pt>
                <c:pt idx="2">
                  <c:v>75</c:v>
                </c:pt>
                <c:pt idx="3">
                  <c:v>75</c:v>
                </c:pt>
                <c:pt idx="4">
                  <c:v>75</c:v>
                </c:pt>
                <c:pt idx="5">
                  <c:v>74</c:v>
                </c:pt>
                <c:pt idx="6">
                  <c:v>74</c:v>
                </c:pt>
                <c:pt idx="7">
                  <c:v>74</c:v>
                </c:pt>
                <c:pt idx="8">
                  <c:v>74</c:v>
                </c:pt>
                <c:pt idx="9">
                  <c:v>73</c:v>
                </c:pt>
                <c:pt idx="10">
                  <c:v>73</c:v>
                </c:pt>
                <c:pt idx="11">
                  <c:v>73</c:v>
                </c:pt>
                <c:pt idx="12">
                  <c:v>73</c:v>
                </c:pt>
                <c:pt idx="13">
                  <c:v>72</c:v>
                </c:pt>
                <c:pt idx="14">
                  <c:v>72</c:v>
                </c:pt>
                <c:pt idx="15">
                  <c:v>72</c:v>
                </c:pt>
                <c:pt idx="16">
                  <c:v>72</c:v>
                </c:pt>
                <c:pt idx="17">
                  <c:v>71</c:v>
                </c:pt>
                <c:pt idx="18">
                  <c:v>71</c:v>
                </c:pt>
                <c:pt idx="19">
                  <c:v>71</c:v>
                </c:pt>
                <c:pt idx="20">
                  <c:v>71</c:v>
                </c:pt>
                <c:pt idx="21">
                  <c:v>70</c:v>
                </c:pt>
                <c:pt idx="22">
                  <c:v>69</c:v>
                </c:pt>
                <c:pt idx="23">
                  <c:v>68</c:v>
                </c:pt>
                <c:pt idx="24">
                  <c:v>64</c:v>
                </c:pt>
                <c:pt idx="25">
                  <c:v>63</c:v>
                </c:pt>
              </c:numCache>
            </c:numRef>
          </c:val>
        </c:ser>
        <c:dLbls>
          <c:showLegendKey val="0"/>
          <c:showVal val="0"/>
          <c:showCatName val="0"/>
          <c:showSerName val="0"/>
          <c:showPercent val="0"/>
          <c:showBubbleSize val="0"/>
        </c:dLbls>
        <c:gapWidth val="50"/>
        <c:axId val="299515304"/>
        <c:axId val="299517264"/>
      </c:barChart>
      <c:catAx>
        <c:axId val="299515304"/>
        <c:scaling>
          <c:orientation val="minMax"/>
        </c:scaling>
        <c:delete val="0"/>
        <c:axPos val="b"/>
        <c:numFmt formatCode="General" sourceLinked="1"/>
        <c:majorTickMark val="out"/>
        <c:minorTickMark val="none"/>
        <c:tickLblPos val="nextTo"/>
        <c:txPr>
          <a:bodyPr rot="-3000000" vert="horz"/>
          <a:lstStyle/>
          <a:p>
            <a:pPr>
              <a:defRPr sz="1000" b="0" i="0" u="none" strike="noStrike" baseline="0">
                <a:solidFill>
                  <a:srgbClr val="000000"/>
                </a:solidFill>
                <a:latin typeface="Calibri"/>
                <a:ea typeface="Calibri"/>
                <a:cs typeface="Calibri"/>
              </a:defRPr>
            </a:pPr>
            <a:endParaRPr lang="en-US"/>
          </a:p>
        </c:txPr>
        <c:crossAx val="299517264"/>
        <c:crosses val="autoZero"/>
        <c:auto val="1"/>
        <c:lblAlgn val="ctr"/>
        <c:lblOffset val="100"/>
        <c:tickLblSkip val="1"/>
        <c:noMultiLvlLbl val="0"/>
      </c:catAx>
      <c:valAx>
        <c:axId val="299517264"/>
        <c:scaling>
          <c:orientation val="minMax"/>
          <c:max val="90"/>
        </c:scaling>
        <c:delete val="0"/>
        <c:axPos val="l"/>
        <c:majorGridlines/>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299515304"/>
        <c:crosses val="autoZero"/>
        <c:crossBetween val="between"/>
        <c:majorUnit val="5"/>
      </c:valAx>
      <c:spPr>
        <a:solidFill>
          <a:schemeClr val="tx2">
            <a:lumMod val="20000"/>
            <a:lumOff val="80000"/>
          </a:schemeClr>
        </a:solidFill>
      </c:spPr>
    </c:plotArea>
    <c:plotVisOnly val="1"/>
    <c:dispBlanksAs val="gap"/>
    <c:showDLblsOverMax val="0"/>
  </c:chart>
  <c:spPr>
    <a:solidFill>
      <a:schemeClr val="bg1">
        <a:lumMod val="85000"/>
      </a:schemeClr>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Calibri"/>
                <a:ea typeface="Calibri"/>
                <a:cs typeface="Calibri"/>
              </a:defRPr>
            </a:pPr>
            <a:r>
              <a:rPr lang="en-US" sz="2000" dirty="0"/>
              <a:t>Baton Rouge Area Design </a:t>
            </a:r>
            <a:r>
              <a:rPr lang="en-US" sz="2000" dirty="0" smtClean="0"/>
              <a:t>Values,</a:t>
            </a:r>
            <a:r>
              <a:rPr lang="en-US" sz="2000" baseline="0" dirty="0" smtClean="0"/>
              <a:t> </a:t>
            </a:r>
            <a:r>
              <a:rPr lang="en-US" sz="2000" dirty="0" smtClean="0"/>
              <a:t>8-Hour</a:t>
            </a:r>
            <a:endParaRPr lang="en-US" sz="2000" dirty="0"/>
          </a:p>
        </c:rich>
      </c:tx>
      <c:overlay val="0"/>
    </c:title>
    <c:autoTitleDeleted val="0"/>
    <c:plotArea>
      <c:layout/>
      <c:lineChart>
        <c:grouping val="standard"/>
        <c:varyColors val="0"/>
        <c:ser>
          <c:idx val="1"/>
          <c:order val="0"/>
          <c:spPr>
            <a:ln w="57150">
              <a:solidFill>
                <a:schemeClr val="tx2"/>
              </a:solidFill>
            </a:ln>
          </c:spPr>
          <c:marker>
            <c:symbol val="diamond"/>
            <c:size val="15"/>
            <c:spPr>
              <a:solidFill>
                <a:srgbClr val="FFFF00"/>
              </a:solidFill>
              <a:ln>
                <a:solidFill>
                  <a:schemeClr val="accent2"/>
                </a:solidFill>
              </a:ln>
            </c:spPr>
          </c:marker>
          <c:dLbls>
            <c:spPr>
              <a:noFill/>
              <a:ln>
                <a:noFill/>
              </a:ln>
              <a:effectLst/>
            </c:spPr>
            <c:txPr>
              <a:bodyPr/>
              <a:lstStyle/>
              <a:p>
                <a:pPr>
                  <a:defRPr sz="1600" b="1" i="0" u="none" strike="noStrike" baseline="0">
                    <a:solidFill>
                      <a:srgbClr val="000000"/>
                    </a:solidFill>
                    <a:latin typeface="Calibri"/>
                    <a:ea typeface="Calibri"/>
                    <a:cs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BR!$B$1:$AG$1</c:f>
              <c:numCache>
                <c:formatCode>0</c:formatCode>
                <c:ptCount val="32"/>
                <c:pt idx="0">
                  <c:v>1980</c:v>
                </c:pt>
                <c:pt idx="1">
                  <c:v>1981</c:v>
                </c:pt>
                <c:pt idx="2">
                  <c:v>1982</c:v>
                </c:pt>
                <c:pt idx="3">
                  <c:v>1983</c:v>
                </c:pt>
                <c:pt idx="4">
                  <c:v>1984</c:v>
                </c:pt>
                <c:pt idx="5">
                  <c:v>1985</c:v>
                </c:pt>
                <c:pt idx="6">
                  <c:v>1986</c:v>
                </c:pt>
                <c:pt idx="7">
                  <c:v>1987</c:v>
                </c:pt>
                <c:pt idx="8" formatCode="General">
                  <c:v>1988</c:v>
                </c:pt>
                <c:pt idx="9" formatCode="General">
                  <c:v>1989</c:v>
                </c:pt>
                <c:pt idx="10" formatCode="General">
                  <c:v>1990</c:v>
                </c:pt>
                <c:pt idx="11" formatCode="General">
                  <c:v>1991</c:v>
                </c:pt>
                <c:pt idx="12" formatCode="General">
                  <c:v>1992</c:v>
                </c:pt>
                <c:pt idx="13" formatCode="General">
                  <c:v>1993</c:v>
                </c:pt>
                <c:pt idx="14" formatCode="General">
                  <c:v>1994</c:v>
                </c:pt>
                <c:pt idx="15" formatCode="General">
                  <c:v>1995</c:v>
                </c:pt>
                <c:pt idx="16" formatCode="General">
                  <c:v>1996</c:v>
                </c:pt>
                <c:pt idx="17" formatCode="General">
                  <c:v>1997</c:v>
                </c:pt>
                <c:pt idx="18" formatCode="General">
                  <c:v>1998</c:v>
                </c:pt>
                <c:pt idx="19" formatCode="General">
                  <c:v>1999</c:v>
                </c:pt>
                <c:pt idx="20" formatCode="General">
                  <c:v>2000</c:v>
                </c:pt>
                <c:pt idx="21" formatCode="General">
                  <c:v>2001</c:v>
                </c:pt>
                <c:pt idx="22" formatCode="General">
                  <c:v>2002</c:v>
                </c:pt>
                <c:pt idx="23" formatCode="General">
                  <c:v>2003</c:v>
                </c:pt>
                <c:pt idx="24" formatCode="General">
                  <c:v>2004</c:v>
                </c:pt>
                <c:pt idx="25" formatCode="General">
                  <c:v>2005</c:v>
                </c:pt>
                <c:pt idx="26" formatCode="General">
                  <c:v>2006</c:v>
                </c:pt>
                <c:pt idx="27" formatCode="General">
                  <c:v>2007</c:v>
                </c:pt>
                <c:pt idx="28" formatCode="General">
                  <c:v>2008</c:v>
                </c:pt>
                <c:pt idx="29" formatCode="General">
                  <c:v>2009</c:v>
                </c:pt>
                <c:pt idx="30" formatCode="General">
                  <c:v>2010</c:v>
                </c:pt>
                <c:pt idx="31" formatCode="General">
                  <c:v>2011</c:v>
                </c:pt>
              </c:numCache>
            </c:numRef>
          </c:cat>
          <c:val>
            <c:numRef>
              <c:f>BR!$B$13:$AG$13</c:f>
              <c:numCache>
                <c:formatCode>General</c:formatCode>
                <c:ptCount val="32"/>
                <c:pt idx="0">
                  <c:v>125</c:v>
                </c:pt>
                <c:pt idx="1">
                  <c:v>129</c:v>
                </c:pt>
                <c:pt idx="2">
                  <c:v>112</c:v>
                </c:pt>
                <c:pt idx="3">
                  <c:v>105</c:v>
                </c:pt>
                <c:pt idx="4">
                  <c:v>104</c:v>
                </c:pt>
                <c:pt idx="5">
                  <c:v>99</c:v>
                </c:pt>
                <c:pt idx="6">
                  <c:v>96</c:v>
                </c:pt>
                <c:pt idx="7">
                  <c:v>97</c:v>
                </c:pt>
                <c:pt idx="8">
                  <c:v>98</c:v>
                </c:pt>
                <c:pt idx="9">
                  <c:v>98</c:v>
                </c:pt>
                <c:pt idx="10">
                  <c:v>101</c:v>
                </c:pt>
                <c:pt idx="11">
                  <c:v>100</c:v>
                </c:pt>
                <c:pt idx="12" formatCode="0_)">
                  <c:v>99</c:v>
                </c:pt>
                <c:pt idx="13" formatCode="0_)">
                  <c:v>93</c:v>
                </c:pt>
                <c:pt idx="14" formatCode="0_)">
                  <c:v>90</c:v>
                </c:pt>
                <c:pt idx="15" formatCode="0_)">
                  <c:v>91</c:v>
                </c:pt>
                <c:pt idx="16" formatCode="0_)">
                  <c:v>94</c:v>
                </c:pt>
                <c:pt idx="17" formatCode="0_)">
                  <c:v>97</c:v>
                </c:pt>
                <c:pt idx="18" formatCode="0_)">
                  <c:v>96</c:v>
                </c:pt>
                <c:pt idx="19" formatCode="0_)">
                  <c:v>95</c:v>
                </c:pt>
                <c:pt idx="20" formatCode="0_)">
                  <c:v>99</c:v>
                </c:pt>
                <c:pt idx="21" formatCode="0_)">
                  <c:v>91</c:v>
                </c:pt>
                <c:pt idx="22" formatCode="0_)">
                  <c:v>87</c:v>
                </c:pt>
                <c:pt idx="23" formatCode="0_)">
                  <c:v>86</c:v>
                </c:pt>
                <c:pt idx="24" formatCode="0">
                  <c:v>89</c:v>
                </c:pt>
                <c:pt idx="25" formatCode="0">
                  <c:v>95</c:v>
                </c:pt>
                <c:pt idx="26" formatCode="0">
                  <c:v>90</c:v>
                </c:pt>
                <c:pt idx="27" formatCode="0">
                  <c:v>89</c:v>
                </c:pt>
                <c:pt idx="28" formatCode="0">
                  <c:v>83</c:v>
                </c:pt>
                <c:pt idx="29" formatCode="0">
                  <c:v>80</c:v>
                </c:pt>
                <c:pt idx="30" formatCode="0">
                  <c:v>78</c:v>
                </c:pt>
                <c:pt idx="31" formatCode="0">
                  <c:v>82</c:v>
                </c:pt>
              </c:numCache>
            </c:numRef>
          </c:val>
          <c:smooth val="0"/>
        </c:ser>
        <c:dLbls>
          <c:showLegendKey val="0"/>
          <c:showVal val="0"/>
          <c:showCatName val="0"/>
          <c:showSerName val="0"/>
          <c:showPercent val="0"/>
          <c:showBubbleSize val="0"/>
        </c:dLbls>
        <c:marker val="1"/>
        <c:smooth val="0"/>
        <c:axId val="299514520"/>
        <c:axId val="299515696"/>
      </c:lineChart>
      <c:catAx>
        <c:axId val="299514520"/>
        <c:scaling>
          <c:orientation val="minMax"/>
        </c:scaling>
        <c:delete val="0"/>
        <c:axPos val="b"/>
        <c:numFmt formatCode="0" sourceLinked="1"/>
        <c:majorTickMark val="out"/>
        <c:minorTickMark val="none"/>
        <c:tickLblPos val="nextTo"/>
        <c:txPr>
          <a:bodyPr rot="-5400000" vert="horz"/>
          <a:lstStyle/>
          <a:p>
            <a:pPr>
              <a:defRPr sz="1400" b="0" i="0" u="none" strike="noStrike" baseline="0">
                <a:solidFill>
                  <a:srgbClr val="000000"/>
                </a:solidFill>
                <a:latin typeface="Calibri"/>
                <a:ea typeface="Calibri"/>
                <a:cs typeface="Calibri"/>
              </a:defRPr>
            </a:pPr>
            <a:endParaRPr lang="en-US"/>
          </a:p>
        </c:txPr>
        <c:crossAx val="299515696"/>
        <c:crosses val="autoZero"/>
        <c:auto val="1"/>
        <c:lblAlgn val="ctr"/>
        <c:lblOffset val="100"/>
        <c:noMultiLvlLbl val="0"/>
      </c:catAx>
      <c:valAx>
        <c:axId val="299515696"/>
        <c:scaling>
          <c:orientation val="minMax"/>
          <c:max val="135"/>
          <c:min val="70"/>
        </c:scaling>
        <c:delete val="0"/>
        <c:axPos val="l"/>
        <c:majorGridlines/>
        <c:title>
          <c:tx>
            <c:rich>
              <a:bodyPr/>
              <a:lstStyle/>
              <a:p>
                <a:pPr>
                  <a:defRPr sz="2000" b="1" i="0" u="none" strike="noStrike" baseline="0">
                    <a:solidFill>
                      <a:srgbClr val="000000"/>
                    </a:solidFill>
                    <a:latin typeface="Calibri"/>
                    <a:ea typeface="Calibri"/>
                    <a:cs typeface="Calibri"/>
                  </a:defRPr>
                </a:pPr>
                <a:r>
                  <a:rPr lang="en-US"/>
                  <a:t>ppb</a:t>
                </a:r>
              </a:p>
            </c:rich>
          </c:tx>
          <c:overlay val="0"/>
        </c:title>
        <c:numFmt formatCode="General" sourceLinked="1"/>
        <c:majorTickMark val="out"/>
        <c:minorTickMark val="none"/>
        <c:tickLblPos val="nextTo"/>
        <c:txPr>
          <a:bodyPr rot="0" vert="horz"/>
          <a:lstStyle/>
          <a:p>
            <a:pPr>
              <a:defRPr sz="2000" b="0" i="0" u="none" strike="noStrike" baseline="0">
                <a:solidFill>
                  <a:srgbClr val="000000"/>
                </a:solidFill>
                <a:latin typeface="Calibri"/>
                <a:ea typeface="Calibri"/>
                <a:cs typeface="Calibri"/>
              </a:defRPr>
            </a:pPr>
            <a:endParaRPr lang="en-US"/>
          </a:p>
        </c:txPr>
        <c:crossAx val="299514520"/>
        <c:crosses val="autoZero"/>
        <c:crossBetween val="between"/>
        <c:majorUnit val="5"/>
      </c:valAx>
      <c:spPr>
        <a:solidFill>
          <a:schemeClr val="bg1"/>
        </a:solidFill>
      </c:spPr>
    </c:plotArea>
    <c:plotVisOnly val="1"/>
    <c:dispBlanksAs val="gap"/>
    <c:showDLblsOverMax val="0"/>
  </c:chart>
  <c:spPr>
    <a:solidFill>
      <a:schemeClr val="accent1"/>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2009 Baton Rouge Area NOx Emissions, tpd</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a:lstStyle/>
              <a:p>
                <a:pPr>
                  <a:defRPr sz="1200" b="1"/>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'Baton Rouge'!$C$2:$G$2</c:f>
              <c:strCache>
                <c:ptCount val="5"/>
                <c:pt idx="0">
                  <c:v>Area</c:v>
                </c:pt>
                <c:pt idx="1">
                  <c:v>Nonroad</c:v>
                </c:pt>
                <c:pt idx="2">
                  <c:v>Onroad</c:v>
                </c:pt>
                <c:pt idx="3">
                  <c:v>Point</c:v>
                </c:pt>
                <c:pt idx="4">
                  <c:v>Biogenics</c:v>
                </c:pt>
              </c:strCache>
            </c:strRef>
          </c:cat>
          <c:val>
            <c:numRef>
              <c:f>'Baton Rouge'!$C$9:$G$9</c:f>
              <c:numCache>
                <c:formatCode>General</c:formatCode>
                <c:ptCount val="5"/>
                <c:pt idx="0">
                  <c:v>14.4778</c:v>
                </c:pt>
                <c:pt idx="1">
                  <c:v>38.954199999999993</c:v>
                </c:pt>
                <c:pt idx="2">
                  <c:v>26.262399999999886</c:v>
                </c:pt>
                <c:pt idx="3">
                  <c:v>116.40460000000024</c:v>
                </c:pt>
                <c:pt idx="4" formatCode="0.0">
                  <c:v>5.3383740000000008</c:v>
                </c:pt>
              </c:numCache>
            </c:numRef>
          </c:val>
        </c:ser>
        <c:dLbls>
          <c:showLegendKey val="0"/>
          <c:showVal val="0"/>
          <c:showCatName val="0"/>
          <c:showSerName val="0"/>
          <c:showPercent val="0"/>
          <c:showBubbleSize val="0"/>
          <c:showLeaderLines val="1"/>
        </c:dLbls>
      </c:pie3DChart>
    </c:plotArea>
    <c:legend>
      <c:legendPos val="t"/>
      <c:overlay val="0"/>
    </c:legend>
    <c:plotVisOnly val="1"/>
    <c:dispBlanksAs val="gap"/>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2009 Baton Rouge Area VOC Emissions, tpd</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txPr>
              <a:bodyPr/>
              <a:lstStyle/>
              <a:p>
                <a:pPr>
                  <a:defRPr sz="1200" b="1"/>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'Baton Rouge'!$I$2:$M$2</c:f>
              <c:strCache>
                <c:ptCount val="5"/>
                <c:pt idx="0">
                  <c:v>Area</c:v>
                </c:pt>
                <c:pt idx="1">
                  <c:v>Nonroad</c:v>
                </c:pt>
                <c:pt idx="2">
                  <c:v>Onroad</c:v>
                </c:pt>
                <c:pt idx="3">
                  <c:v>Point</c:v>
                </c:pt>
                <c:pt idx="4">
                  <c:v>Biogenics</c:v>
                </c:pt>
              </c:strCache>
            </c:strRef>
          </c:cat>
          <c:val>
            <c:numRef>
              <c:f>'Baton Rouge'!$I$9:$M$9</c:f>
              <c:numCache>
                <c:formatCode>General</c:formatCode>
                <c:ptCount val="5"/>
                <c:pt idx="0">
                  <c:v>85.469600000000213</c:v>
                </c:pt>
                <c:pt idx="1">
                  <c:v>14.872300000000006</c:v>
                </c:pt>
                <c:pt idx="2">
                  <c:v>16.941999999999986</c:v>
                </c:pt>
                <c:pt idx="3">
                  <c:v>40.994100000000003</c:v>
                </c:pt>
                <c:pt idx="4" formatCode="0.0">
                  <c:v>192.97988099999998</c:v>
                </c:pt>
              </c:numCache>
            </c:numRef>
          </c:val>
        </c:ser>
        <c:dLbls>
          <c:showLegendKey val="0"/>
          <c:showVal val="0"/>
          <c:showCatName val="0"/>
          <c:showSerName val="0"/>
          <c:showPercent val="0"/>
          <c:showBubbleSize val="0"/>
          <c:showLeaderLines val="1"/>
        </c:dLbls>
      </c:pie3DChart>
    </c:plotArea>
    <c:legend>
      <c:legendPos val="t"/>
      <c:overlay val="0"/>
    </c:legend>
    <c:plotVisOnly val="1"/>
    <c:dispBlanksAs val="gap"/>
    <c:showDLblsOverMax val="0"/>
  </c:chart>
  <c:spPr>
    <a:gradFill>
      <a:gsLst>
        <a:gs pos="0">
          <a:srgbClr val="D16349">
            <a:tint val="66000"/>
            <a:satMod val="160000"/>
          </a:srgbClr>
        </a:gs>
        <a:gs pos="50000">
          <a:srgbClr val="D16349">
            <a:tint val="44500"/>
            <a:satMod val="160000"/>
          </a:srgbClr>
        </a:gs>
        <a:gs pos="100000">
          <a:srgbClr val="D16349">
            <a:tint val="23500"/>
            <a:satMod val="160000"/>
          </a:srgbClr>
        </a:gs>
      </a:gsLst>
      <a:lin ang="5400000" scaled="0"/>
    </a:gradFill>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0.71693</cdr:x>
      <cdr:y>0.11467</cdr:y>
    </cdr:from>
    <cdr:to>
      <cdr:x>0.92857</cdr:x>
      <cdr:y>0.18212</cdr:y>
    </cdr:to>
    <cdr:sp macro="" textlink="">
      <cdr:nvSpPr>
        <cdr:cNvPr id="4" name="TextBox 3"/>
        <cdr:cNvSpPr txBox="1"/>
      </cdr:nvSpPr>
      <cdr:spPr>
        <a:xfrm xmlns:a="http://schemas.openxmlformats.org/drawingml/2006/main">
          <a:off x="5708842" y="647701"/>
          <a:ext cx="1685268"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0.71693</cdr:x>
      <cdr:y>0.11467</cdr:y>
    </cdr:from>
    <cdr:to>
      <cdr:x>0.92857</cdr:x>
      <cdr:y>0.18212</cdr:y>
    </cdr:to>
    <cdr:sp macro="" textlink="">
      <cdr:nvSpPr>
        <cdr:cNvPr id="4" name="TextBox 3"/>
        <cdr:cNvSpPr txBox="1"/>
      </cdr:nvSpPr>
      <cdr:spPr>
        <a:xfrm xmlns:a="http://schemas.openxmlformats.org/drawingml/2006/main">
          <a:off x="5708842" y="647701"/>
          <a:ext cx="1685268"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0.71693</cdr:x>
      <cdr:y>0.11467</cdr:y>
    </cdr:from>
    <cdr:to>
      <cdr:x>0.92857</cdr:x>
      <cdr:y>0.18212</cdr:y>
    </cdr:to>
    <cdr:sp macro="" textlink="">
      <cdr:nvSpPr>
        <cdr:cNvPr id="4" name="TextBox 3"/>
        <cdr:cNvSpPr txBox="1"/>
      </cdr:nvSpPr>
      <cdr:spPr>
        <a:xfrm xmlns:a="http://schemas.openxmlformats.org/drawingml/2006/main">
          <a:off x="5708842" y="647701"/>
          <a:ext cx="1685268"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0.30371</cdr:x>
      <cdr:y>0.74675</cdr:y>
    </cdr:from>
    <cdr:to>
      <cdr:x>0.54395</cdr:x>
      <cdr:y>0.80492</cdr:y>
    </cdr:to>
    <cdr:sp macro="" textlink="">
      <cdr:nvSpPr>
        <cdr:cNvPr id="6" name="TextBox 5"/>
        <cdr:cNvSpPr txBox="1"/>
      </cdr:nvSpPr>
      <cdr:spPr>
        <a:xfrm xmlns:a="http://schemas.openxmlformats.org/drawingml/2006/main">
          <a:off x="3190875" y="5257800"/>
          <a:ext cx="2524125" cy="40957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0.2756</cdr:x>
      <cdr:y>0.64394</cdr:y>
    </cdr:from>
    <cdr:to>
      <cdr:x>0.51585</cdr:x>
      <cdr:y>0.69399</cdr:y>
    </cdr:to>
    <cdr:sp macro="" textlink="">
      <cdr:nvSpPr>
        <cdr:cNvPr id="7" name="TextBox 6"/>
        <cdr:cNvSpPr txBox="1"/>
      </cdr:nvSpPr>
      <cdr:spPr>
        <a:xfrm xmlns:a="http://schemas.openxmlformats.org/drawingml/2006/main">
          <a:off x="2895600" y="4533900"/>
          <a:ext cx="2524125" cy="35242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1C37192-8413-4574-AC46-E4F35B32B93D}" type="datetimeFigureOut">
              <a:rPr lang="en-US" smtClean="0"/>
              <a:pPr/>
              <a:t>3/13/2017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8FC3AE3-76B8-4CDF-8290-DBDE241F5FD8}" type="slidenum">
              <a:rPr lang="en-US" smtClean="0"/>
              <a:pPr/>
              <a:t>‹#›</a:t>
            </a:fld>
            <a:endParaRPr lang="en-US"/>
          </a:p>
        </p:txBody>
      </p:sp>
    </p:spTree>
    <p:extLst>
      <p:ext uri="{BB962C8B-B14F-4D97-AF65-F5344CB8AC3E}">
        <p14:creationId xmlns:p14="http://schemas.microsoft.com/office/powerpoint/2010/main" val="996744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DCA79D0-2A4F-47E7-9231-39FBFD201C75}" type="datetimeFigureOut">
              <a:rPr lang="en-US" smtClean="0"/>
              <a:pPr/>
              <a:t>3/13/2017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BE8BA56-F204-4796-9682-E63672E3D9E6}" type="slidenum">
              <a:rPr lang="en-US" smtClean="0"/>
              <a:pPr/>
              <a:t>‹#›</a:t>
            </a:fld>
            <a:endParaRPr lang="en-US"/>
          </a:p>
        </p:txBody>
      </p:sp>
    </p:spTree>
    <p:extLst>
      <p:ext uri="{BB962C8B-B14F-4D97-AF65-F5344CB8AC3E}">
        <p14:creationId xmlns:p14="http://schemas.microsoft.com/office/powerpoint/2010/main" val="105814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latin typeface="Arial" pitchFamily="34" charset="0"/>
              <a:ea typeface="ヒラギノ角ゴ Pro W3"/>
            </a:endParaRPr>
          </a:p>
        </p:txBody>
      </p:sp>
      <p:sp>
        <p:nvSpPr>
          <p:cNvPr id="4" name="Slide Number Placeholder 3"/>
          <p:cNvSpPr>
            <a:spLocks noGrp="1"/>
          </p:cNvSpPr>
          <p:nvPr>
            <p:ph type="sldNum" sz="quarter" idx="5"/>
          </p:nvPr>
        </p:nvSpPr>
        <p:spPr/>
        <p:txBody>
          <a:bodyPr/>
          <a:lstStyle/>
          <a:p>
            <a:pPr>
              <a:defRPr/>
            </a:pPr>
            <a:fld id="{0CE2BCF9-2B33-4256-8315-2E58373887FD}" type="slidenum">
              <a:rPr lang="en-US" smtClean="0"/>
              <a:pPr>
                <a:defRPr/>
              </a:pPr>
              <a:t>20</a:t>
            </a:fld>
            <a:endParaRPr lang="en-US"/>
          </a:p>
        </p:txBody>
      </p:sp>
    </p:spTree>
    <p:extLst>
      <p:ext uri="{BB962C8B-B14F-4D97-AF65-F5344CB8AC3E}">
        <p14:creationId xmlns:p14="http://schemas.microsoft.com/office/powerpoint/2010/main" val="316861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smtClean="0">
                <a:latin typeface="Arial" pitchFamily="34" charset="0"/>
                <a:ea typeface="ヒラギノ角ゴ Pro W3"/>
              </a:rPr>
              <a:t>Maurice suggested that this slide and the next slide be reversed.  I have reversed them…see what you think.</a:t>
            </a:r>
          </a:p>
        </p:txBody>
      </p:sp>
      <p:sp>
        <p:nvSpPr>
          <p:cNvPr id="4" name="Slide Number Placeholder 3"/>
          <p:cNvSpPr>
            <a:spLocks noGrp="1"/>
          </p:cNvSpPr>
          <p:nvPr>
            <p:ph type="sldNum" sz="quarter" idx="5"/>
          </p:nvPr>
        </p:nvSpPr>
        <p:spPr/>
        <p:txBody>
          <a:bodyPr/>
          <a:lstStyle/>
          <a:p>
            <a:pPr>
              <a:defRPr/>
            </a:pPr>
            <a:fld id="{FF56E296-717C-454D-A4A4-39878283988F}" type="slidenum">
              <a:rPr lang="en-US" smtClean="0"/>
              <a:pPr>
                <a:defRPr/>
              </a:pPr>
              <a:t>21</a:t>
            </a:fld>
            <a:endParaRPr lang="en-US"/>
          </a:p>
        </p:txBody>
      </p:sp>
    </p:spTree>
    <p:extLst>
      <p:ext uri="{BB962C8B-B14F-4D97-AF65-F5344CB8AC3E}">
        <p14:creationId xmlns:p14="http://schemas.microsoft.com/office/powerpoint/2010/main" val="1748733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2998CFC4-E989-4635-81C2-E23528265993}" type="datetimeFigureOut">
              <a:rPr lang="en-US" smtClean="0"/>
              <a:pPr/>
              <a:t>3/13/2017</a:t>
            </a:fld>
            <a:endParaRPr lang="en-US"/>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endParaRPr lang="en-US"/>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6B79CA34-F5B2-47B7-9DA7-AD8180E62383}" type="slidenum">
              <a:rPr lang="en-US" smtClean="0"/>
              <a:pPr/>
              <a:t>‹#›</a:t>
            </a:fld>
            <a:endParaRPr lang="en-US"/>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pic>
        <p:nvPicPr>
          <p:cNvPr id="17" name="Picture 16" descr="newdeqlogo.jpg"/>
          <p:cNvPicPr>
            <a:picLocks noChangeAspect="1"/>
          </p:cNvPicPr>
          <p:nvPr userDrawn="1"/>
        </p:nvPicPr>
        <p:blipFill>
          <a:blip r:embed="rId2" cstate="print"/>
          <a:stretch>
            <a:fillRect/>
          </a:stretch>
        </p:blipFill>
        <p:spPr>
          <a:xfrm>
            <a:off x="0" y="4572000"/>
            <a:ext cx="1828800" cy="181719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998CFC4-E989-4635-81C2-E23528265993}" type="datetimeFigureOut">
              <a:rPr lang="en-US" smtClean="0"/>
              <a:pPr/>
              <a:t>3/13/2017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998CFC4-E989-4635-81C2-E23528265993}" type="datetimeFigureOut">
              <a:rPr lang="en-US" smtClean="0"/>
              <a:pPr/>
              <a:t>3/13/2017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48600" y="533400"/>
            <a:ext cx="762000" cy="609600"/>
          </a:xfrm>
        </p:spPr>
        <p:txBody>
          <a:bodyPr/>
          <a:lstStyle/>
          <a:p>
            <a:fld id="{6B79CA34-F5B2-47B7-9DA7-AD8180E623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172200" y="6324600"/>
            <a:ext cx="2133600" cy="365125"/>
          </a:xfrm>
        </p:spPr>
        <p:txBody>
          <a:bodyPr/>
          <a:lstStyle/>
          <a:p>
            <a:fld id="{2998CFC4-E989-4635-81C2-E23528265993}" type="datetimeFigureOut">
              <a:rPr lang="en-US" smtClean="0"/>
              <a:pPr/>
              <a:t>3/13/2017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79CA34-F5B2-47B7-9DA7-AD8180E62383}" type="slidenum">
              <a:rPr lang="en-US" smtClean="0"/>
              <a:pPr/>
              <a:t>‹#›</a:t>
            </a:fld>
            <a:endParaRPr lang="en-US"/>
          </a:p>
        </p:txBody>
      </p:sp>
      <p:pic>
        <p:nvPicPr>
          <p:cNvPr id="7" name="Picture 6" descr="newdeqlogo.jpg"/>
          <p:cNvPicPr>
            <a:picLocks noChangeAspect="1"/>
          </p:cNvPicPr>
          <p:nvPr userDrawn="1"/>
        </p:nvPicPr>
        <p:blipFill>
          <a:blip r:embed="rId2" cstate="print"/>
          <a:stretch>
            <a:fillRect/>
          </a:stretch>
        </p:blipFill>
        <p:spPr>
          <a:xfrm>
            <a:off x="8534400" y="6248400"/>
            <a:ext cx="484518" cy="50444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2998CFC4-E989-4635-81C2-E23528265993}" type="datetimeFigureOut">
              <a:rPr lang="en-US" smtClean="0"/>
              <a:pPr/>
              <a:t>3/13/2017</a:t>
            </a:fld>
            <a:endParaRPr lang="en-US"/>
          </a:p>
        </p:txBody>
      </p:sp>
      <p:sp>
        <p:nvSpPr>
          <p:cNvPr id="5" name="Footer Placeholder 4"/>
          <p:cNvSpPr>
            <a:spLocks noGrp="1"/>
          </p:cNvSpPr>
          <p:nvPr>
            <p:ph type="ftr" sz="quarter" idx="11"/>
          </p:nvPr>
        </p:nvSpPr>
        <p:spPr>
          <a:xfrm>
            <a:off x="1892808" y="6556248"/>
            <a:ext cx="1673352" cy="228600"/>
          </a:xfrm>
        </p:spPr>
        <p:txBody>
          <a:bodyPr/>
          <a:lstStyle/>
          <a:p>
            <a:endParaRPr lang="en-US"/>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6B79CA34-F5B2-47B7-9DA7-AD8180E62383}" type="slidenum">
              <a:rPr lang="en-US" smtClean="0"/>
              <a:pPr/>
              <a:t>‹#›</a:t>
            </a:fld>
            <a:endParaRPr lang="en-US"/>
          </a:p>
        </p:txBody>
      </p:sp>
      <p:pic>
        <p:nvPicPr>
          <p:cNvPr id="12" name="Picture 11" descr="newdeqlogo.jpg"/>
          <p:cNvPicPr>
            <a:picLocks noChangeAspect="1"/>
          </p:cNvPicPr>
          <p:nvPr userDrawn="1"/>
        </p:nvPicPr>
        <p:blipFill>
          <a:blip r:embed="rId2" cstate="print"/>
          <a:stretch>
            <a:fillRect/>
          </a:stretch>
        </p:blipFill>
        <p:spPr>
          <a:xfrm>
            <a:off x="0" y="2514600"/>
            <a:ext cx="1828800" cy="182587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998CFC4-E989-4635-81C2-E23528265993}" type="datetimeFigureOut">
              <a:rPr lang="en-US" smtClean="0"/>
              <a:pPr/>
              <a:t>3/13/2017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2998CFC4-E989-4635-81C2-E23528265993}" type="datetimeFigureOut">
              <a:rPr lang="en-US" smtClean="0"/>
              <a:pPr/>
              <a:t>3/13/2017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998CFC4-E989-4635-81C2-E23528265993}" type="datetimeFigureOut">
              <a:rPr lang="en-US" smtClean="0"/>
              <a:pPr/>
              <a:t>3/13/2017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2998CFC4-E989-4635-81C2-E23528265993}" type="datetimeFigureOut">
              <a:rPr lang="en-US" smtClean="0"/>
              <a:pPr/>
              <a:t>3/13/2017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8CFC4-E989-4635-81C2-E23528265993}" type="datetimeFigureOut">
              <a:rPr lang="en-US" smtClean="0"/>
              <a:pPr/>
              <a:t>3/13/2017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2998CFC4-E989-4635-81C2-E23528265993}" type="datetimeFigureOut">
              <a:rPr lang="en-US" smtClean="0"/>
              <a:pPr/>
              <a:t>3/13/2017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9CA34-F5B2-47B7-9DA7-AD8180E623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2998CFC4-E989-4635-81C2-E23528265993}" type="datetimeFigureOut">
              <a:rPr lang="en-US" smtClean="0"/>
              <a:pPr/>
              <a:t>3/13/2017</a:t>
            </a:fld>
            <a:endParaRPr lang="en-US" dirty="0"/>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n-US"/>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6B79CA34-F5B2-47B7-9DA7-AD8180E623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DVANCE@epa.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gilberto.cuadra@la.gov" TargetMode="External"/><Relationship Id="rId2" Type="http://schemas.openxmlformats.org/officeDocument/2006/relationships/hyperlink" Target="mailto:vivian.aucoin@la.gov" TargetMode="External"/><Relationship Id="rId1" Type="http://schemas.openxmlformats.org/officeDocument/2006/relationships/slideLayout" Target="../slideLayouts/slideLayout2.xml"/><Relationship Id="rId5" Type="http://schemas.openxmlformats.org/officeDocument/2006/relationships/hyperlink" Target="mailto:timothy.bergeron@la.gov" TargetMode="External"/><Relationship Id="rId4" Type="http://schemas.openxmlformats.org/officeDocument/2006/relationships/hyperlink" Target="mailto:michael.vince@la.gov"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epa.gov/ozoneadvance" TargetMode="External"/><Relationship Id="rId2" Type="http://schemas.openxmlformats.org/officeDocument/2006/relationships/hyperlink" Target="mailto:ADVANCE@epa.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pa.gov/cleandiesel/prgnational.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What Participation Could Mean for Baton Rouge Area</a:t>
            </a:r>
            <a:endParaRPr lang="en-US" dirty="0"/>
          </a:p>
        </p:txBody>
      </p:sp>
      <p:sp>
        <p:nvSpPr>
          <p:cNvPr id="2" name="Title 1"/>
          <p:cNvSpPr>
            <a:spLocks noGrp="1"/>
          </p:cNvSpPr>
          <p:nvPr>
            <p:ph type="ctrTitle"/>
          </p:nvPr>
        </p:nvSpPr>
        <p:spPr>
          <a:xfrm>
            <a:off x="1905000" y="4648200"/>
            <a:ext cx="6781800" cy="1219200"/>
          </a:xfrm>
        </p:spPr>
        <p:txBody>
          <a:bodyPr/>
          <a:lstStyle/>
          <a:p>
            <a:r>
              <a:rPr lang="en-US" dirty="0" smtClean="0"/>
              <a:t>EPA’s Ozone Advance Program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a:t>
            </a:r>
            <a:r>
              <a:rPr lang="en-US" dirty="0" smtClean="0"/>
              <a:t>Goals</a:t>
            </a:r>
            <a:endParaRPr lang="en-US" dirty="0"/>
          </a:p>
        </p:txBody>
      </p:sp>
      <p:sp>
        <p:nvSpPr>
          <p:cNvPr id="3" name="Content Placeholder 2"/>
          <p:cNvSpPr>
            <a:spLocks noGrp="1"/>
          </p:cNvSpPr>
          <p:nvPr>
            <p:ph idx="1"/>
          </p:nvPr>
        </p:nvSpPr>
        <p:spPr/>
        <p:txBody>
          <a:bodyPr/>
          <a:lstStyle/>
          <a:p>
            <a:pPr marL="514350" indent="-514350"/>
            <a:r>
              <a:rPr lang="en-US" dirty="0"/>
              <a:t>Help attainment areas take action in order to keep ozone levels below the level of the standard to ensure continued health </a:t>
            </a:r>
            <a:r>
              <a:rPr lang="en-US" dirty="0" smtClean="0"/>
              <a:t>protection</a:t>
            </a:r>
          </a:p>
          <a:p>
            <a:pPr marL="514350" indent="-514350"/>
            <a:r>
              <a:rPr lang="en-US" dirty="0" smtClean="0"/>
              <a:t>Better </a:t>
            </a:r>
            <a:r>
              <a:rPr lang="en-US" dirty="0"/>
              <a:t>position areas to remain in </a:t>
            </a:r>
            <a:r>
              <a:rPr lang="en-US" dirty="0" smtClean="0"/>
              <a:t>attainment</a:t>
            </a:r>
          </a:p>
          <a:p>
            <a:pPr marL="514350" indent="-514350"/>
            <a:r>
              <a:rPr lang="en-US" dirty="0" smtClean="0"/>
              <a:t>Efficiently </a:t>
            </a:r>
            <a:r>
              <a:rPr lang="en-US" dirty="0"/>
              <a:t>direct available resources toward actions to address ozone problems quickly.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086600" cy="1371600"/>
          </a:xfrm>
        </p:spPr>
        <p:txBody>
          <a:bodyPr>
            <a:normAutofit fontScale="90000"/>
          </a:bodyPr>
          <a:lstStyle/>
          <a:p>
            <a:r>
              <a:rPr lang="en-US" dirty="0"/>
              <a:t>Why Should </a:t>
            </a:r>
            <a:r>
              <a:rPr lang="en-US" dirty="0" smtClean="0"/>
              <a:t>Attainment Areas </a:t>
            </a:r>
            <a:r>
              <a:rPr lang="en-US" dirty="0"/>
              <a:t>Work to Reduce Ozone?</a:t>
            </a:r>
          </a:p>
        </p:txBody>
      </p:sp>
      <p:sp>
        <p:nvSpPr>
          <p:cNvPr id="3" name="Content Placeholder 2"/>
          <p:cNvSpPr>
            <a:spLocks noGrp="1"/>
          </p:cNvSpPr>
          <p:nvPr>
            <p:ph idx="1"/>
          </p:nvPr>
        </p:nvSpPr>
        <p:spPr>
          <a:xfrm>
            <a:off x="2133600" y="1905000"/>
            <a:ext cx="6553200" cy="4495800"/>
          </a:xfrm>
        </p:spPr>
        <p:txBody>
          <a:bodyPr>
            <a:noAutofit/>
          </a:bodyPr>
          <a:lstStyle/>
          <a:p>
            <a:pPr>
              <a:spcBef>
                <a:spcPts val="600"/>
              </a:spcBef>
            </a:pPr>
            <a:r>
              <a:rPr lang="en-US" sz="2000" dirty="0"/>
              <a:t>Ensure continued </a:t>
            </a:r>
            <a:r>
              <a:rPr lang="en-US" sz="2000" b="1" dirty="0">
                <a:solidFill>
                  <a:srgbClr val="CC6600"/>
                </a:solidFill>
              </a:rPr>
              <a:t>health</a:t>
            </a:r>
            <a:r>
              <a:rPr lang="en-US" sz="2000" dirty="0"/>
              <a:t> </a:t>
            </a:r>
            <a:r>
              <a:rPr lang="en-US" sz="2000" dirty="0" smtClean="0"/>
              <a:t>protection</a:t>
            </a:r>
          </a:p>
          <a:p>
            <a:pPr>
              <a:spcBef>
                <a:spcPts val="600"/>
              </a:spcBef>
            </a:pPr>
            <a:r>
              <a:rPr lang="en-US" sz="2000" b="1" dirty="0" smtClean="0">
                <a:solidFill>
                  <a:srgbClr val="CC6600"/>
                </a:solidFill>
              </a:rPr>
              <a:t>Less </a:t>
            </a:r>
            <a:r>
              <a:rPr lang="en-US" sz="2000" b="1" dirty="0">
                <a:solidFill>
                  <a:srgbClr val="CC6600"/>
                </a:solidFill>
              </a:rPr>
              <a:t>resource intensive </a:t>
            </a:r>
            <a:r>
              <a:rPr lang="en-US" sz="2000" dirty="0"/>
              <a:t>to implement measures early </a:t>
            </a:r>
          </a:p>
          <a:p>
            <a:pPr>
              <a:spcBef>
                <a:spcPts val="600"/>
              </a:spcBef>
            </a:pPr>
            <a:r>
              <a:rPr lang="en-US" sz="2000" dirty="0"/>
              <a:t>More </a:t>
            </a:r>
            <a:r>
              <a:rPr lang="en-US" sz="2000" b="1" dirty="0">
                <a:solidFill>
                  <a:srgbClr val="CC6600"/>
                </a:solidFill>
              </a:rPr>
              <a:t>flexibility</a:t>
            </a:r>
            <a:r>
              <a:rPr lang="en-US" sz="2000" dirty="0"/>
              <a:t> to pursue a wide range of options </a:t>
            </a:r>
          </a:p>
          <a:p>
            <a:pPr>
              <a:spcBef>
                <a:spcPts val="600"/>
              </a:spcBef>
            </a:pPr>
            <a:r>
              <a:rPr lang="en-US" sz="2000" b="1" dirty="0">
                <a:solidFill>
                  <a:srgbClr val="CC6600"/>
                </a:solidFill>
              </a:rPr>
              <a:t>Proactive</a:t>
            </a:r>
            <a:r>
              <a:rPr lang="en-US" sz="2000" dirty="0">
                <a:solidFill>
                  <a:schemeClr val="accent4">
                    <a:lumMod val="50000"/>
                  </a:schemeClr>
                </a:solidFill>
              </a:rPr>
              <a:t> </a:t>
            </a:r>
          </a:p>
          <a:p>
            <a:pPr lvl="1">
              <a:spcBef>
                <a:spcPts val="600"/>
              </a:spcBef>
            </a:pPr>
            <a:r>
              <a:rPr lang="en-US" sz="1800" dirty="0"/>
              <a:t>Could better position some areas to stay in attainment </a:t>
            </a:r>
          </a:p>
          <a:p>
            <a:pPr lvl="1">
              <a:spcBef>
                <a:spcPts val="600"/>
              </a:spcBef>
            </a:pPr>
            <a:r>
              <a:rPr lang="en-US" sz="1800" dirty="0"/>
              <a:t>If eventually designated, could provide needed reductions that could result in a lower classification and/or that could </a:t>
            </a:r>
            <a:r>
              <a:rPr lang="en-US" sz="1800" dirty="0" smtClean="0"/>
              <a:t>feed </a:t>
            </a:r>
            <a:r>
              <a:rPr lang="en-US" sz="1800" dirty="0"/>
              <a:t>into any eventual SIP </a:t>
            </a:r>
          </a:p>
          <a:p>
            <a:pPr>
              <a:spcBef>
                <a:spcPts val="600"/>
              </a:spcBef>
            </a:pPr>
            <a:r>
              <a:rPr lang="en-US" sz="2000" dirty="0"/>
              <a:t>EPA could consider early efforts as a </a:t>
            </a:r>
            <a:r>
              <a:rPr lang="en-US" sz="2000" b="1" dirty="0" smtClean="0">
                <a:solidFill>
                  <a:srgbClr val="CC6600"/>
                </a:solidFill>
              </a:rPr>
              <a:t>factor </a:t>
            </a:r>
            <a:r>
              <a:rPr lang="en-US" sz="2000" b="1" dirty="0">
                <a:solidFill>
                  <a:srgbClr val="CC6600"/>
                </a:solidFill>
              </a:rPr>
              <a:t>in exercising for </a:t>
            </a:r>
            <a:r>
              <a:rPr lang="en-US" sz="2000" b="1" dirty="0" smtClean="0">
                <a:solidFill>
                  <a:srgbClr val="CC6600"/>
                </a:solidFill>
              </a:rPr>
              <a:t>its </a:t>
            </a:r>
            <a:r>
              <a:rPr lang="en-US" sz="2000" b="1" dirty="0">
                <a:solidFill>
                  <a:srgbClr val="CC6600"/>
                </a:solidFill>
              </a:rPr>
              <a:t>discretion to redesignate</a:t>
            </a:r>
            <a:r>
              <a:rPr lang="en-US" sz="2000" dirty="0">
                <a:solidFill>
                  <a:srgbClr val="CC6600"/>
                </a:solidFill>
              </a:rPr>
              <a:t> </a:t>
            </a:r>
            <a:r>
              <a:rPr lang="en-US" sz="2000" dirty="0"/>
              <a:t>areas not violating in </a:t>
            </a:r>
            <a:r>
              <a:rPr lang="en-US" sz="2000" dirty="0" smtClean="0"/>
              <a:t>2008-10 </a:t>
            </a:r>
            <a:r>
              <a:rPr lang="en-US" sz="2000" dirty="0"/>
              <a:t>but violating in later years to nonattainment </a:t>
            </a:r>
          </a:p>
          <a:p>
            <a:pPr>
              <a:spcBef>
                <a:spcPts val="600"/>
              </a:spcBef>
            </a:pPr>
            <a:r>
              <a:rPr lang="en-US" sz="2000" dirty="0" smtClean="0"/>
              <a:t>Multi-pollutant </a:t>
            </a:r>
            <a:r>
              <a:rPr lang="en-US" sz="2000" b="1" dirty="0" smtClean="0">
                <a:solidFill>
                  <a:srgbClr val="CC6600"/>
                </a:solidFill>
              </a:rPr>
              <a:t>co-benefits</a:t>
            </a:r>
            <a:endParaRPr lang="en-US" sz="2000" b="1" dirty="0">
              <a:solidFill>
                <a:srgbClr val="CC66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Participate?</a:t>
            </a:r>
          </a:p>
        </p:txBody>
      </p:sp>
      <p:sp>
        <p:nvSpPr>
          <p:cNvPr id="3" name="Content Placeholder 2"/>
          <p:cNvSpPr>
            <a:spLocks noGrp="1"/>
          </p:cNvSpPr>
          <p:nvPr>
            <p:ph idx="1"/>
          </p:nvPr>
        </p:nvSpPr>
        <p:spPr/>
        <p:txBody>
          <a:bodyPr/>
          <a:lstStyle/>
          <a:p>
            <a:r>
              <a:rPr lang="en-US" dirty="0"/>
              <a:t>States, tribes, local governments </a:t>
            </a:r>
            <a:endParaRPr lang="en-US" dirty="0" smtClean="0"/>
          </a:p>
          <a:p>
            <a:r>
              <a:rPr lang="en-US" dirty="0" smtClean="0"/>
              <a:t>Councils </a:t>
            </a:r>
            <a:r>
              <a:rPr lang="en-US" dirty="0"/>
              <a:t>of Government </a:t>
            </a:r>
            <a:endParaRPr lang="en-US" dirty="0" smtClean="0"/>
          </a:p>
          <a:p>
            <a:r>
              <a:rPr lang="en-US" dirty="0" smtClean="0"/>
              <a:t>Other </a:t>
            </a:r>
            <a:r>
              <a:rPr lang="en-US" dirty="0"/>
              <a:t>stakeholders, </a:t>
            </a:r>
            <a:r>
              <a:rPr lang="en-US" dirty="0" smtClean="0"/>
              <a:t>in conjunction with any of the above</a:t>
            </a:r>
          </a:p>
          <a:p>
            <a:r>
              <a:rPr lang="en-US" dirty="0" smtClean="0"/>
              <a:t>“</a:t>
            </a:r>
            <a:r>
              <a:rPr lang="en-US" dirty="0" err="1" smtClean="0"/>
              <a:t>Lead”participant</a:t>
            </a: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Criteria for Program Eligibility?</a:t>
            </a:r>
          </a:p>
        </p:txBody>
      </p:sp>
      <p:sp>
        <p:nvSpPr>
          <p:cNvPr id="3" name="Content Placeholder 2"/>
          <p:cNvSpPr>
            <a:spLocks noGrp="1"/>
          </p:cNvSpPr>
          <p:nvPr>
            <p:ph idx="1"/>
          </p:nvPr>
        </p:nvSpPr>
        <p:spPr/>
        <p:txBody>
          <a:bodyPr>
            <a:normAutofit fontScale="92500" lnSpcReduction="10000"/>
          </a:bodyPr>
          <a:lstStyle/>
          <a:p>
            <a:r>
              <a:rPr lang="en-US" dirty="0"/>
              <a:t>Area must not be nonattainment for either 1997 or 2008 8-hour standards at the time the </a:t>
            </a:r>
            <a:r>
              <a:rPr lang="en-US" dirty="0" smtClean="0"/>
              <a:t>they are accepted </a:t>
            </a:r>
            <a:r>
              <a:rPr lang="en-US" dirty="0"/>
              <a:t>into the program</a:t>
            </a:r>
            <a:r>
              <a:rPr lang="en-US" dirty="0" smtClean="0"/>
              <a:t>.</a:t>
            </a:r>
          </a:p>
          <a:p>
            <a:pPr lvl="1">
              <a:spcBef>
                <a:spcPts val="600"/>
              </a:spcBef>
            </a:pPr>
            <a:r>
              <a:rPr lang="en-US" dirty="0" smtClean="0"/>
              <a:t>Maintenance </a:t>
            </a:r>
            <a:r>
              <a:rPr lang="en-US" dirty="0"/>
              <a:t>areas </a:t>
            </a:r>
            <a:endParaRPr lang="en-US" dirty="0" smtClean="0"/>
          </a:p>
          <a:p>
            <a:pPr lvl="1">
              <a:spcBef>
                <a:spcPts val="600"/>
              </a:spcBef>
            </a:pPr>
            <a:r>
              <a:rPr lang="en-US" dirty="0" smtClean="0"/>
              <a:t>Eventual </a:t>
            </a:r>
            <a:r>
              <a:rPr lang="en-US" dirty="0"/>
              <a:t>Marginal areas </a:t>
            </a:r>
            <a:endParaRPr lang="en-US" dirty="0" smtClean="0"/>
          </a:p>
          <a:p>
            <a:r>
              <a:rPr lang="en-US" dirty="0" smtClean="0"/>
              <a:t>Local entity </a:t>
            </a:r>
            <a:r>
              <a:rPr lang="en-US" dirty="0"/>
              <a:t>should generally identify the area </a:t>
            </a:r>
            <a:endParaRPr lang="en-US" dirty="0" smtClean="0"/>
          </a:p>
          <a:p>
            <a:r>
              <a:rPr lang="en-US" dirty="0" smtClean="0"/>
              <a:t>DEQ will identify </a:t>
            </a:r>
            <a:r>
              <a:rPr lang="en-US" dirty="0"/>
              <a:t>the monitor(s) that reflect the area’s air quality </a:t>
            </a:r>
            <a:endParaRPr lang="en-US" dirty="0" smtClean="0"/>
          </a:p>
          <a:p>
            <a:r>
              <a:rPr lang="en-US" dirty="0" smtClean="0"/>
              <a:t>Required </a:t>
            </a:r>
            <a:r>
              <a:rPr lang="en-US" dirty="0"/>
              <a:t>emissions inventory reporting should be </a:t>
            </a:r>
            <a:r>
              <a:rPr lang="en-US" dirty="0" smtClean="0"/>
              <a:t>complete (DEQ handles this)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I Participate?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Submit a letter of intent to EPA prior to initial designations under the 2008 ozone standard</a:t>
            </a:r>
          </a:p>
          <a:p>
            <a:pPr lvl="1"/>
            <a:r>
              <a:rPr lang="en-US" dirty="0" smtClean="0"/>
              <a:t>Must be received by EPA </a:t>
            </a:r>
            <a:r>
              <a:rPr lang="en-US" b="1" i="1" dirty="0" smtClean="0"/>
              <a:t>BEFORE</a:t>
            </a:r>
            <a:r>
              <a:rPr lang="en-US" dirty="0" smtClean="0"/>
              <a:t> July 20, 2012</a:t>
            </a:r>
          </a:p>
          <a:p>
            <a:pPr lvl="1"/>
            <a:r>
              <a:rPr lang="en-US" dirty="0" smtClean="0"/>
              <a:t>Copy LDEQ on your submittal</a:t>
            </a:r>
          </a:p>
          <a:p>
            <a:r>
              <a:rPr lang="en-US" dirty="0" smtClean="0"/>
              <a:t>Submit to:</a:t>
            </a:r>
          </a:p>
          <a:p>
            <a:pPr lvl="2">
              <a:spcBef>
                <a:spcPts val="600"/>
              </a:spcBef>
              <a:buNone/>
            </a:pPr>
            <a:r>
              <a:rPr lang="en-US" sz="1500" dirty="0" smtClean="0"/>
              <a:t>Environmental Protection Agency</a:t>
            </a:r>
          </a:p>
          <a:p>
            <a:pPr lvl="2">
              <a:spcBef>
                <a:spcPts val="600"/>
              </a:spcBef>
              <a:buNone/>
            </a:pPr>
            <a:r>
              <a:rPr lang="en-US" sz="1500" dirty="0" smtClean="0"/>
              <a:t>Office of Air Quality Planning and Standards (OAQPS)</a:t>
            </a:r>
          </a:p>
          <a:p>
            <a:pPr lvl="2">
              <a:spcBef>
                <a:spcPts val="600"/>
              </a:spcBef>
              <a:buNone/>
            </a:pPr>
            <a:r>
              <a:rPr lang="en-US" sz="1500" dirty="0" smtClean="0"/>
              <a:t>Attention: Laura </a:t>
            </a:r>
            <a:r>
              <a:rPr lang="en-US" sz="1500" dirty="0" err="1" smtClean="0"/>
              <a:t>Bunte</a:t>
            </a:r>
            <a:r>
              <a:rPr lang="en-US" sz="1500" dirty="0" smtClean="0"/>
              <a:t> – Ozone Advance Program C304-01</a:t>
            </a:r>
          </a:p>
          <a:p>
            <a:pPr lvl="2">
              <a:spcBef>
                <a:spcPts val="600"/>
              </a:spcBef>
              <a:buNone/>
            </a:pPr>
            <a:r>
              <a:rPr lang="en-US" sz="1500" dirty="0" smtClean="0"/>
              <a:t>109 TW Alexander Drive</a:t>
            </a:r>
          </a:p>
          <a:p>
            <a:pPr lvl="2">
              <a:spcBef>
                <a:spcPts val="600"/>
              </a:spcBef>
              <a:buNone/>
            </a:pPr>
            <a:r>
              <a:rPr lang="en-US" sz="1500" dirty="0" smtClean="0"/>
              <a:t>Research Triangle Park, NC  27711</a:t>
            </a:r>
          </a:p>
          <a:p>
            <a:pPr lvl="2">
              <a:spcBef>
                <a:spcPts val="600"/>
              </a:spcBef>
              <a:buNone/>
            </a:pPr>
            <a:r>
              <a:rPr lang="en-US" sz="1500" b="1" u="sng" dirty="0" smtClean="0"/>
              <a:t>OR</a:t>
            </a:r>
            <a:r>
              <a:rPr lang="en-US" sz="1500" dirty="0" smtClean="0"/>
              <a:t>  via email to: </a:t>
            </a:r>
            <a:r>
              <a:rPr lang="en-US" sz="1600" dirty="0" smtClean="0">
                <a:hlinkClick r:id="rId2"/>
              </a:rPr>
              <a:t>ADVANCE@epa.gov</a:t>
            </a:r>
            <a:endParaRPr lang="en-US" sz="1600" dirty="0" smtClean="0"/>
          </a:p>
          <a:p>
            <a:pPr>
              <a:spcBef>
                <a:spcPts val="600"/>
              </a:spcBef>
            </a:pPr>
            <a:r>
              <a:rPr lang="en-US" dirty="0" smtClean="0"/>
              <a:t>DEQ will provide a letter template</a:t>
            </a:r>
          </a:p>
          <a:p>
            <a:pPr lvl="2">
              <a:spcBef>
                <a:spcPts val="600"/>
              </a:spcBef>
              <a:buNone/>
            </a:pPr>
            <a:endParaRPr lang="en-US" sz="15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Does Participation </a:t>
            </a:r>
            <a:r>
              <a:rPr lang="en-US" dirty="0" smtClean="0"/>
              <a:t>Mean for You?</a:t>
            </a:r>
            <a:endParaRPr lang="en-US" dirty="0"/>
          </a:p>
        </p:txBody>
      </p:sp>
      <p:sp>
        <p:nvSpPr>
          <p:cNvPr id="3" name="Content Placeholder 2"/>
          <p:cNvSpPr>
            <a:spLocks noGrp="1"/>
          </p:cNvSpPr>
          <p:nvPr>
            <p:ph idx="1"/>
          </p:nvPr>
        </p:nvSpPr>
        <p:spPr/>
        <p:txBody>
          <a:bodyPr>
            <a:normAutofit fontScale="92500"/>
          </a:bodyPr>
          <a:lstStyle/>
          <a:p>
            <a:r>
              <a:rPr lang="en-US" dirty="0" smtClean="0"/>
              <a:t>Work to Develop a “path forward” plan within a year</a:t>
            </a:r>
          </a:p>
          <a:p>
            <a:r>
              <a:rPr lang="en-US" dirty="0" smtClean="0"/>
              <a:t>Plan should</a:t>
            </a:r>
          </a:p>
          <a:p>
            <a:pPr lvl="1"/>
            <a:r>
              <a:rPr lang="en-US" dirty="0" smtClean="0"/>
              <a:t>Use </a:t>
            </a:r>
            <a:r>
              <a:rPr lang="en-US" dirty="0"/>
              <a:t>best efforts to move quickly toward </a:t>
            </a:r>
            <a:r>
              <a:rPr lang="en-US" dirty="0" smtClean="0"/>
              <a:t>identifying steps </a:t>
            </a:r>
            <a:r>
              <a:rPr lang="en-US" dirty="0"/>
              <a:t>that may reduce ozone levels </a:t>
            </a:r>
            <a:endParaRPr lang="en-US" dirty="0" smtClean="0"/>
          </a:p>
          <a:p>
            <a:pPr lvl="1"/>
            <a:r>
              <a:rPr lang="en-US" dirty="0" smtClean="0"/>
              <a:t>Implement </a:t>
            </a:r>
            <a:r>
              <a:rPr lang="en-US" dirty="0"/>
              <a:t>path </a:t>
            </a:r>
            <a:r>
              <a:rPr lang="en-US" dirty="0" smtClean="0"/>
              <a:t>forward, measures/programs </a:t>
            </a:r>
            <a:r>
              <a:rPr lang="en-US" dirty="0"/>
              <a:t>as soon as </a:t>
            </a:r>
            <a:r>
              <a:rPr lang="en-US" dirty="0" smtClean="0"/>
              <a:t>possible</a:t>
            </a:r>
          </a:p>
          <a:p>
            <a:pPr lvl="1"/>
            <a:r>
              <a:rPr lang="en-US" dirty="0" smtClean="0"/>
              <a:t>Collect information as to plan effectiveness</a:t>
            </a:r>
          </a:p>
          <a:p>
            <a:pPr lvl="1"/>
            <a:r>
              <a:rPr lang="en-US" dirty="0" smtClean="0"/>
              <a:t>Informal </a:t>
            </a:r>
            <a:r>
              <a:rPr lang="en-US" dirty="0"/>
              <a:t>status </a:t>
            </a:r>
            <a:r>
              <a:rPr lang="en-US" dirty="0" smtClean="0"/>
              <a:t>check-ins with EPA at </a:t>
            </a:r>
            <a:r>
              <a:rPr lang="en-US" dirty="0"/>
              <a:t>least </a:t>
            </a:r>
            <a:r>
              <a:rPr lang="en-US" dirty="0" smtClean="0"/>
              <a:t>annually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a:bodyPr>
          <a:lstStyle/>
          <a:p>
            <a:r>
              <a:rPr lang="en-US" dirty="0" smtClean="0"/>
              <a:t>Other Ideas</a:t>
            </a:r>
            <a:endParaRPr lang="en-US" dirty="0"/>
          </a:p>
        </p:txBody>
      </p:sp>
      <p:sp>
        <p:nvSpPr>
          <p:cNvPr id="3" name="Content Placeholder 2"/>
          <p:cNvSpPr>
            <a:spLocks noGrp="1"/>
          </p:cNvSpPr>
          <p:nvPr>
            <p:ph idx="1"/>
          </p:nvPr>
        </p:nvSpPr>
        <p:spPr/>
        <p:txBody>
          <a:bodyPr/>
          <a:lstStyle/>
          <a:p>
            <a:r>
              <a:rPr lang="en-US" dirty="0" smtClean="0"/>
              <a:t>Ozone Awareness Campaign</a:t>
            </a:r>
          </a:p>
          <a:p>
            <a:pPr lvl="1"/>
            <a:r>
              <a:rPr lang="en-US" dirty="0" smtClean="0"/>
              <a:t>Meteorologist Training</a:t>
            </a:r>
          </a:p>
          <a:p>
            <a:pPr lvl="1"/>
            <a:r>
              <a:rPr lang="en-US" dirty="0" smtClean="0"/>
              <a:t>News Spots highlighting ozone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Ozone Advance</a:t>
            </a:r>
            <a:endParaRPr lang="en-US" dirty="0"/>
          </a:p>
        </p:txBody>
      </p:sp>
      <p:sp>
        <p:nvSpPr>
          <p:cNvPr id="3" name="Content Placeholder 2"/>
          <p:cNvSpPr>
            <a:spLocks noGrp="1"/>
          </p:cNvSpPr>
          <p:nvPr>
            <p:ph idx="1"/>
          </p:nvPr>
        </p:nvSpPr>
        <p:spPr>
          <a:xfrm>
            <a:off x="2209800" y="2057400"/>
            <a:ext cx="6248400" cy="3840163"/>
          </a:xfrm>
        </p:spPr>
        <p:txBody>
          <a:bodyPr>
            <a:normAutofit fontScale="85000" lnSpcReduction="20000"/>
          </a:bodyPr>
          <a:lstStyle/>
          <a:p>
            <a:pPr>
              <a:buNone/>
            </a:pPr>
            <a:r>
              <a:rPr lang="en-US" u="sng" dirty="0" smtClean="0"/>
              <a:t>DEQ</a:t>
            </a:r>
            <a:endParaRPr lang="en-US" u="sng" dirty="0"/>
          </a:p>
          <a:p>
            <a:pPr>
              <a:buNone/>
            </a:pPr>
            <a:r>
              <a:rPr lang="en-US" dirty="0" smtClean="0"/>
              <a:t>Vivian Aucoin: </a:t>
            </a:r>
            <a:r>
              <a:rPr lang="en-US" dirty="0" smtClean="0">
                <a:hlinkClick r:id="rId2"/>
              </a:rPr>
              <a:t>vivian.aucoin@la.gov</a:t>
            </a:r>
            <a:r>
              <a:rPr lang="en-US" dirty="0" smtClean="0"/>
              <a:t>  225-219-3389</a:t>
            </a:r>
          </a:p>
          <a:p>
            <a:pPr>
              <a:buNone/>
            </a:pPr>
            <a:r>
              <a:rPr lang="en-US" dirty="0" smtClean="0"/>
              <a:t>Gilberto Cuadra: </a:t>
            </a:r>
            <a:r>
              <a:rPr lang="en-US" dirty="0" smtClean="0">
                <a:hlinkClick r:id="rId3"/>
              </a:rPr>
              <a:t>gilberto.cuadra@la.gov</a:t>
            </a:r>
            <a:r>
              <a:rPr lang="en-US" dirty="0" smtClean="0"/>
              <a:t>  225-219-3419</a:t>
            </a:r>
          </a:p>
          <a:p>
            <a:pPr>
              <a:buNone/>
            </a:pPr>
            <a:r>
              <a:rPr lang="en-US" dirty="0" smtClean="0"/>
              <a:t>Michael Vince: </a:t>
            </a:r>
            <a:r>
              <a:rPr lang="en-US" dirty="0" smtClean="0">
                <a:hlinkClick r:id="rId4"/>
              </a:rPr>
              <a:t>michael.vince@la.gov</a:t>
            </a:r>
            <a:r>
              <a:rPr lang="en-US" dirty="0" smtClean="0"/>
              <a:t>  225-219-3482</a:t>
            </a:r>
          </a:p>
          <a:p>
            <a:pPr>
              <a:buNone/>
            </a:pPr>
            <a:r>
              <a:rPr lang="en-US" dirty="0" smtClean="0"/>
              <a:t>Tim Bergeron: </a:t>
            </a:r>
            <a:r>
              <a:rPr lang="en-US" dirty="0" smtClean="0">
                <a:hlinkClick r:id="rId5"/>
              </a:rPr>
              <a:t>timothy.bergeron@la.gov</a:t>
            </a:r>
            <a:r>
              <a:rPr lang="en-US" dirty="0" smtClean="0"/>
              <a:t>  225-219-3410</a:t>
            </a:r>
          </a:p>
          <a:p>
            <a:pPr>
              <a:buNone/>
            </a:pPr>
            <a:r>
              <a:rPr lang="en-US" dirty="0" smtClean="0"/>
              <a:t>Mailing Address: </a:t>
            </a:r>
          </a:p>
          <a:p>
            <a:pPr lvl="1">
              <a:spcBef>
                <a:spcPts val="600"/>
              </a:spcBef>
              <a:buNone/>
            </a:pPr>
            <a:r>
              <a:rPr lang="en-US" dirty="0" smtClean="0"/>
              <a:t>DEQ Air Permits Division</a:t>
            </a:r>
          </a:p>
          <a:p>
            <a:pPr lvl="1">
              <a:spcBef>
                <a:spcPts val="600"/>
              </a:spcBef>
              <a:buNone/>
            </a:pPr>
            <a:r>
              <a:rPr lang="en-US" dirty="0" smtClean="0"/>
              <a:t>Ozone Advance Program</a:t>
            </a:r>
          </a:p>
          <a:p>
            <a:pPr lvl="1">
              <a:spcBef>
                <a:spcPts val="600"/>
              </a:spcBef>
              <a:buNone/>
            </a:pPr>
            <a:r>
              <a:rPr lang="en-US" dirty="0" smtClean="0"/>
              <a:t>P. O. Box 4313</a:t>
            </a:r>
          </a:p>
          <a:p>
            <a:pPr lvl="1">
              <a:spcBef>
                <a:spcPts val="600"/>
              </a:spcBef>
              <a:buNone/>
            </a:pPr>
            <a:r>
              <a:rPr lang="en-US" dirty="0" smtClean="0"/>
              <a:t>Baton Rouge, LA  70821			</a:t>
            </a:r>
            <a:endParaRPr lang="en-US" dirty="0"/>
          </a:p>
          <a:p>
            <a:pPr>
              <a:buNone/>
            </a:pPr>
            <a:endParaRPr lang="en-US" dirty="0"/>
          </a:p>
          <a:p>
            <a:pPr lvl="1"/>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Ozone Advance</a:t>
            </a:r>
            <a:endParaRPr lang="en-US" dirty="0"/>
          </a:p>
        </p:txBody>
      </p:sp>
      <p:sp>
        <p:nvSpPr>
          <p:cNvPr id="3" name="Content Placeholder 2"/>
          <p:cNvSpPr>
            <a:spLocks noGrp="1"/>
          </p:cNvSpPr>
          <p:nvPr>
            <p:ph idx="1"/>
          </p:nvPr>
        </p:nvSpPr>
        <p:spPr>
          <a:xfrm>
            <a:off x="2209800" y="2057400"/>
            <a:ext cx="6248400" cy="3840163"/>
          </a:xfrm>
        </p:spPr>
        <p:txBody>
          <a:bodyPr>
            <a:normAutofit lnSpcReduction="10000"/>
          </a:bodyPr>
          <a:lstStyle/>
          <a:p>
            <a:pPr>
              <a:buNone/>
            </a:pPr>
            <a:r>
              <a:rPr lang="en-US" u="sng" dirty="0" smtClean="0"/>
              <a:t>EPA Headquarters</a:t>
            </a:r>
            <a:endParaRPr lang="en-US" u="sng" dirty="0"/>
          </a:p>
          <a:p>
            <a:pPr lvl="1">
              <a:spcBef>
                <a:spcPts val="600"/>
              </a:spcBef>
              <a:buNone/>
            </a:pPr>
            <a:r>
              <a:rPr lang="en-US" dirty="0" smtClean="0"/>
              <a:t>Laura </a:t>
            </a:r>
            <a:r>
              <a:rPr lang="en-US" dirty="0" err="1" smtClean="0"/>
              <a:t>Bunte</a:t>
            </a:r>
            <a:endParaRPr lang="en-US" dirty="0" smtClean="0"/>
          </a:p>
          <a:p>
            <a:pPr lvl="1">
              <a:spcBef>
                <a:spcPts val="600"/>
              </a:spcBef>
              <a:buNone/>
            </a:pPr>
            <a:r>
              <a:rPr lang="en-US" dirty="0" smtClean="0"/>
              <a:t>EPA </a:t>
            </a:r>
            <a:r>
              <a:rPr lang="en-US" dirty="0"/>
              <a:t>Office of Air Quality Planning and Standards</a:t>
            </a:r>
          </a:p>
          <a:p>
            <a:pPr lvl="1">
              <a:spcBef>
                <a:spcPts val="600"/>
              </a:spcBef>
              <a:buNone/>
            </a:pPr>
            <a:r>
              <a:rPr lang="en-US" dirty="0"/>
              <a:t>(919) </a:t>
            </a:r>
            <a:r>
              <a:rPr lang="en-US" dirty="0" smtClean="0"/>
              <a:t>541-0889</a:t>
            </a:r>
          </a:p>
          <a:p>
            <a:pPr lvl="1">
              <a:spcBef>
                <a:spcPts val="600"/>
              </a:spcBef>
              <a:buNone/>
            </a:pPr>
            <a:r>
              <a:rPr lang="en-US" dirty="0" smtClean="0">
                <a:hlinkClick r:id="rId2"/>
              </a:rPr>
              <a:t>ADVANCE@epa.gov</a:t>
            </a:r>
            <a:endParaRPr lang="en-US" dirty="0" smtClean="0"/>
          </a:p>
          <a:p>
            <a:pPr>
              <a:buNone/>
            </a:pPr>
            <a:r>
              <a:rPr lang="en-US" u="sng" dirty="0" smtClean="0"/>
              <a:t>EPA Region 6</a:t>
            </a:r>
          </a:p>
          <a:p>
            <a:pPr lvl="1">
              <a:spcBef>
                <a:spcPts val="600"/>
              </a:spcBef>
              <a:buNone/>
            </a:pPr>
            <a:r>
              <a:rPr lang="en-US" dirty="0"/>
              <a:t>Carrie </a:t>
            </a:r>
            <a:r>
              <a:rPr lang="en-US" dirty="0" smtClean="0"/>
              <a:t>Paige</a:t>
            </a:r>
          </a:p>
          <a:p>
            <a:pPr lvl="1">
              <a:spcBef>
                <a:spcPts val="600"/>
              </a:spcBef>
              <a:buNone/>
            </a:pPr>
            <a:r>
              <a:rPr lang="en-US" dirty="0" smtClean="0"/>
              <a:t>(</a:t>
            </a:r>
            <a:r>
              <a:rPr lang="en-US" dirty="0"/>
              <a:t>214) </a:t>
            </a:r>
            <a:r>
              <a:rPr lang="en-US" dirty="0" smtClean="0"/>
              <a:t>665-6521</a:t>
            </a:r>
          </a:p>
          <a:p>
            <a:pPr>
              <a:buNone/>
            </a:pPr>
            <a:r>
              <a:rPr lang="en-US" u="sng" dirty="0" smtClean="0"/>
              <a:t>Website: </a:t>
            </a:r>
            <a:r>
              <a:rPr lang="en-US" dirty="0" smtClean="0">
                <a:hlinkClick r:id="rId3"/>
              </a:rPr>
              <a:t>www.epa.gov/ozoneadvance</a:t>
            </a:r>
            <a:endParaRPr lang="en-US" dirty="0" smtClean="0"/>
          </a:p>
          <a:p>
            <a:pPr>
              <a:buNone/>
            </a:pPr>
            <a:endParaRPr lang="en-US" dirty="0"/>
          </a:p>
          <a:p>
            <a:pPr>
              <a:buNone/>
            </a:pPr>
            <a:endParaRPr lang="en-US" dirty="0"/>
          </a:p>
          <a:p>
            <a:pPr lvl="1"/>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mobile sources </a:t>
            </a:r>
            <a:endParaRPr lang="en-US" dirty="0"/>
          </a:p>
        </p:txBody>
      </p:sp>
      <p:sp>
        <p:nvSpPr>
          <p:cNvPr id="3" name="Content Placeholder 2"/>
          <p:cNvSpPr>
            <a:spLocks noGrp="1"/>
          </p:cNvSpPr>
          <p:nvPr>
            <p:ph idx="1"/>
          </p:nvPr>
        </p:nvSpPr>
        <p:spPr/>
        <p:txBody>
          <a:bodyPr/>
          <a:lstStyle/>
          <a:p>
            <a:pPr lvl="1">
              <a:spcBef>
                <a:spcPts val="600"/>
              </a:spcBef>
              <a:buNone/>
            </a:pPr>
            <a:r>
              <a:rPr lang="en-US" dirty="0" smtClean="0"/>
              <a:t>Rudy </a:t>
            </a:r>
            <a:r>
              <a:rPr lang="en-US" dirty="0" err="1" smtClean="0"/>
              <a:t>Kapichak</a:t>
            </a:r>
            <a:endParaRPr lang="en-US" dirty="0" smtClean="0"/>
          </a:p>
          <a:p>
            <a:pPr lvl="1">
              <a:spcBef>
                <a:spcPts val="600"/>
              </a:spcBef>
              <a:buNone/>
            </a:pPr>
            <a:r>
              <a:rPr lang="en-US" dirty="0" smtClean="0"/>
              <a:t>EPA </a:t>
            </a:r>
            <a:r>
              <a:rPr lang="en-US" dirty="0"/>
              <a:t>Office of Transportation and Air Quality</a:t>
            </a:r>
          </a:p>
          <a:p>
            <a:pPr lvl="1">
              <a:spcBef>
                <a:spcPts val="600"/>
              </a:spcBef>
              <a:buNone/>
            </a:pPr>
            <a:r>
              <a:rPr lang="en-US" dirty="0"/>
              <a:t>(734) </a:t>
            </a:r>
            <a:r>
              <a:rPr lang="en-US" dirty="0" smtClean="0"/>
              <a:t>214-4574</a:t>
            </a:r>
          </a:p>
          <a:p>
            <a:pPr lvl="1">
              <a:spcBef>
                <a:spcPts val="600"/>
              </a:spcBef>
              <a:buNone/>
            </a:pPr>
            <a:r>
              <a:rPr lang="en-US" dirty="0" smtClean="0"/>
              <a:t>kapichak.rudolph@epa.gov</a:t>
            </a:r>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Presentation Overview</a:t>
            </a:r>
            <a:endParaRPr lang="en-US" dirty="0"/>
          </a:p>
        </p:txBody>
      </p:sp>
      <p:sp>
        <p:nvSpPr>
          <p:cNvPr id="3" name="Content Placeholder 2"/>
          <p:cNvSpPr>
            <a:spLocks noGrp="1"/>
          </p:cNvSpPr>
          <p:nvPr>
            <p:ph idx="1"/>
          </p:nvPr>
        </p:nvSpPr>
        <p:spPr/>
        <p:txBody>
          <a:bodyPr>
            <a:normAutofit/>
          </a:bodyPr>
          <a:lstStyle/>
          <a:p>
            <a:r>
              <a:rPr lang="en-US" dirty="0" smtClean="0"/>
              <a:t>What is the attainment outlook for this area?</a:t>
            </a:r>
          </a:p>
          <a:p>
            <a:r>
              <a:rPr lang="en-US" dirty="0" smtClean="0"/>
              <a:t>What is the Ozone Advance Program?</a:t>
            </a:r>
          </a:p>
          <a:p>
            <a:r>
              <a:rPr lang="en-US" dirty="0" smtClean="0"/>
              <a:t>Who </a:t>
            </a:r>
            <a:r>
              <a:rPr lang="en-US" dirty="0"/>
              <a:t>can participate? </a:t>
            </a:r>
            <a:endParaRPr lang="en-US" dirty="0" smtClean="0"/>
          </a:p>
          <a:p>
            <a:r>
              <a:rPr lang="en-US" dirty="0" smtClean="0"/>
              <a:t>What </a:t>
            </a:r>
            <a:r>
              <a:rPr lang="en-US" dirty="0"/>
              <a:t>are the criteria for program eligibility</a:t>
            </a:r>
            <a:r>
              <a:rPr lang="en-US" dirty="0" smtClean="0"/>
              <a:t>?</a:t>
            </a:r>
          </a:p>
          <a:p>
            <a:r>
              <a:rPr lang="en-US" dirty="0" smtClean="0"/>
              <a:t>What </a:t>
            </a:r>
            <a:r>
              <a:rPr lang="en-US" dirty="0"/>
              <a:t>might you get out of participating</a:t>
            </a:r>
            <a:r>
              <a:rPr lang="en-US" dirty="0" smtClean="0"/>
              <a:t>?</a:t>
            </a:r>
          </a:p>
          <a:p>
            <a:r>
              <a:rPr lang="en-US" dirty="0" smtClean="0"/>
              <a:t>What </a:t>
            </a:r>
            <a:r>
              <a:rPr lang="en-US" dirty="0"/>
              <a:t>does participation mean? </a:t>
            </a:r>
            <a:endParaRPr lang="en-US" dirty="0" smtClean="0"/>
          </a:p>
          <a:p>
            <a:r>
              <a:rPr lang="en-US" dirty="0" smtClean="0"/>
              <a:t>How do I get started?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Title 3"/>
          <p:cNvSpPr>
            <a:spLocks noGrp="1"/>
          </p:cNvSpPr>
          <p:nvPr>
            <p:ph type="title"/>
          </p:nvPr>
        </p:nvSpPr>
        <p:spPr>
          <a:xfrm>
            <a:off x="2590800" y="609600"/>
            <a:ext cx="4953000" cy="609600"/>
          </a:xfrm>
        </p:spPr>
        <p:txBody>
          <a:bodyPr>
            <a:normAutofit fontScale="90000"/>
          </a:bodyPr>
          <a:lstStyle/>
          <a:p>
            <a:r>
              <a:rPr lang="en-US" dirty="0" smtClean="0"/>
              <a:t>What is Ozone ?</a:t>
            </a:r>
          </a:p>
        </p:txBody>
      </p:sp>
      <p:sp>
        <p:nvSpPr>
          <p:cNvPr id="4099" name="Content Placeholder 4"/>
          <p:cNvSpPr>
            <a:spLocks noGrp="1"/>
          </p:cNvSpPr>
          <p:nvPr>
            <p:ph idx="1"/>
          </p:nvPr>
        </p:nvSpPr>
        <p:spPr>
          <a:xfrm>
            <a:off x="2286000" y="2209800"/>
            <a:ext cx="6477000" cy="4114800"/>
          </a:xfrm>
        </p:spPr>
        <p:txBody>
          <a:bodyPr/>
          <a:lstStyle/>
          <a:p>
            <a:r>
              <a:rPr lang="en-US" b="0" dirty="0" smtClean="0"/>
              <a:t>Ozone is commonly referred to as smog.</a:t>
            </a:r>
          </a:p>
          <a:p>
            <a:r>
              <a:rPr lang="en-US" b="0" dirty="0" smtClean="0"/>
              <a:t>It is not emitted, but forms in the atmosphere under certain conditions</a:t>
            </a:r>
          </a:p>
          <a:p>
            <a:r>
              <a:rPr lang="en-US" b="0" dirty="0" smtClean="0"/>
              <a:t>Volatile Organic Compounds (VOC) + Nitrogen Oxides (</a:t>
            </a:r>
            <a:r>
              <a:rPr lang="en-US" b="0" dirty="0" err="1" smtClean="0"/>
              <a:t>NOx</a:t>
            </a:r>
            <a:r>
              <a:rPr lang="en-US" b="0" dirty="0" smtClean="0"/>
              <a:t>) + Sunlight = Ozone</a:t>
            </a:r>
          </a:p>
          <a:p>
            <a:r>
              <a:rPr lang="en-US" b="0" dirty="0" smtClean="0"/>
              <a:t>In other words, emissions from business and industry + cars + sunshine = ozone</a:t>
            </a:r>
          </a:p>
          <a:p>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228600"/>
            <a:ext cx="7772400" cy="1143000"/>
          </a:xfrm>
        </p:spPr>
        <p:txBody>
          <a:bodyPr/>
          <a:lstStyle/>
          <a:p>
            <a:r>
              <a:rPr lang="en-US" sz="3600" smtClean="0">
                <a:solidFill>
                  <a:schemeClr val="tx1"/>
                </a:solidFill>
                <a:cs typeface="Times New Roman" pitchFamily="18" charset="0"/>
              </a:rPr>
              <a:t>The Clean Air Act</a:t>
            </a:r>
          </a:p>
        </p:txBody>
      </p:sp>
      <p:sp>
        <p:nvSpPr>
          <p:cNvPr id="6147" name="Rectangle 3"/>
          <p:cNvSpPr>
            <a:spLocks noGrp="1" noChangeArrowheads="1"/>
          </p:cNvSpPr>
          <p:nvPr>
            <p:ph idx="1"/>
          </p:nvPr>
        </p:nvSpPr>
        <p:spPr>
          <a:xfrm>
            <a:off x="2209800" y="2286000"/>
            <a:ext cx="6400800" cy="3657600"/>
          </a:xfrm>
        </p:spPr>
        <p:txBody>
          <a:bodyPr>
            <a:normAutofit fontScale="77500" lnSpcReduction="20000"/>
          </a:bodyPr>
          <a:lstStyle/>
          <a:p>
            <a:r>
              <a:rPr lang="en-US" sz="2400" b="0" dirty="0" smtClean="0">
                <a:latin typeface="+mj-lt"/>
              </a:rPr>
              <a:t>Requires EPA to set National Ambient Air Quality Standards (Standards) for 6 Criteria Pollutants;</a:t>
            </a:r>
          </a:p>
          <a:p>
            <a:r>
              <a:rPr lang="en-US" sz="2400" b="0" dirty="0" smtClean="0">
                <a:latin typeface="+mj-lt"/>
              </a:rPr>
              <a:t>These standards are reviewed every 5 years and revised if necessary to protect health and welfare;</a:t>
            </a:r>
          </a:p>
          <a:p>
            <a:r>
              <a:rPr lang="en-US" sz="2400" b="0" dirty="0" smtClean="0">
                <a:latin typeface="+mj-lt"/>
              </a:rPr>
              <a:t>Two types of standards</a:t>
            </a:r>
          </a:p>
          <a:p>
            <a:pPr lvl="1"/>
            <a:r>
              <a:rPr lang="en-US" sz="2400" b="0" dirty="0" smtClean="0">
                <a:latin typeface="+mj-lt"/>
              </a:rPr>
              <a:t>Primary – protects public health</a:t>
            </a:r>
          </a:p>
          <a:p>
            <a:pPr lvl="1"/>
            <a:r>
              <a:rPr lang="en-US" sz="2400" b="0" dirty="0" smtClean="0">
                <a:latin typeface="+mj-lt"/>
              </a:rPr>
              <a:t>Secondary – protects public welfare;</a:t>
            </a:r>
          </a:p>
          <a:p>
            <a:r>
              <a:rPr lang="en-US" sz="2400" b="0" dirty="0" smtClean="0">
                <a:latin typeface="+mj-lt"/>
              </a:rPr>
              <a:t>The 6 pollutants are: Carbon Monoxide, Lead, Nitrogen Dioxide, Ozone, Particulate Matter and Sulfur Dioxide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itle 1"/>
          <p:cNvSpPr>
            <a:spLocks noGrp="1"/>
          </p:cNvSpPr>
          <p:nvPr>
            <p:ph type="title"/>
          </p:nvPr>
        </p:nvSpPr>
        <p:spPr>
          <a:xfrm>
            <a:off x="1905000" y="228600"/>
            <a:ext cx="7010400" cy="990600"/>
          </a:xfrm>
        </p:spPr>
        <p:txBody>
          <a:bodyPr>
            <a:normAutofit fontScale="90000"/>
          </a:bodyPr>
          <a:lstStyle/>
          <a:p>
            <a:r>
              <a:rPr lang="en-US" sz="4000" dirty="0" smtClean="0"/>
              <a:t>Designation vs. Classification</a:t>
            </a:r>
          </a:p>
        </p:txBody>
      </p:sp>
      <p:sp>
        <p:nvSpPr>
          <p:cNvPr id="13315" name="Content Placeholder 2"/>
          <p:cNvSpPr>
            <a:spLocks noGrp="1"/>
          </p:cNvSpPr>
          <p:nvPr>
            <p:ph idx="1"/>
          </p:nvPr>
        </p:nvSpPr>
        <p:spPr/>
        <p:txBody>
          <a:bodyPr>
            <a:normAutofit lnSpcReduction="10000"/>
          </a:bodyPr>
          <a:lstStyle/>
          <a:p>
            <a:r>
              <a:rPr lang="en-US" dirty="0" smtClean="0"/>
              <a:t>Designation means that the monitored design value for the area does not meet the current ozone standard</a:t>
            </a:r>
          </a:p>
          <a:p>
            <a:r>
              <a:rPr lang="en-US" dirty="0" smtClean="0"/>
              <a:t>Classification is dependent on the numerical design value and provides the obstacle course and time limit on attaining the standard. </a:t>
            </a:r>
          </a:p>
          <a:p>
            <a:pPr>
              <a:buNone/>
            </a:pPr>
            <a:r>
              <a:rPr lang="en-US" dirty="0" smtClean="0"/>
              <a:t>NOTE: Designation historically affects parishes in the MSA where the exceeding monitor resides and emission reduction rules apply in them as well as parishes adjacent to the MSA!</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itle 1"/>
          <p:cNvSpPr>
            <a:spLocks noGrp="1"/>
          </p:cNvSpPr>
          <p:nvPr>
            <p:ph type="title"/>
          </p:nvPr>
        </p:nvSpPr>
        <p:spPr>
          <a:xfrm>
            <a:off x="2057400" y="381000"/>
            <a:ext cx="6934200" cy="1143000"/>
          </a:xfrm>
        </p:spPr>
        <p:txBody>
          <a:bodyPr>
            <a:normAutofit fontScale="90000"/>
          </a:bodyPr>
          <a:lstStyle/>
          <a:p>
            <a:r>
              <a:rPr lang="en-US" dirty="0" smtClean="0"/>
              <a:t>Classifications and Deadlines</a:t>
            </a:r>
          </a:p>
        </p:txBody>
      </p:sp>
      <p:sp>
        <p:nvSpPr>
          <p:cNvPr id="14339" name="Content Placeholder 2"/>
          <p:cNvSpPr>
            <a:spLocks noGrp="1"/>
          </p:cNvSpPr>
          <p:nvPr>
            <p:ph idx="1"/>
          </p:nvPr>
        </p:nvSpPr>
        <p:spPr>
          <a:xfrm>
            <a:off x="1905000" y="1828800"/>
            <a:ext cx="5791200" cy="3810000"/>
          </a:xfrm>
        </p:spPr>
        <p:txBody>
          <a:bodyPr/>
          <a:lstStyle/>
          <a:p>
            <a:r>
              <a:rPr lang="en-US" dirty="0" smtClean="0"/>
              <a:t>Marginal = 	 3 years</a:t>
            </a:r>
          </a:p>
          <a:p>
            <a:r>
              <a:rPr lang="en-US" dirty="0" smtClean="0"/>
              <a:t>Moderate =   6 years</a:t>
            </a:r>
          </a:p>
          <a:p>
            <a:r>
              <a:rPr lang="en-US" dirty="0" smtClean="0"/>
              <a:t>Serious = 	 9 years</a:t>
            </a:r>
          </a:p>
          <a:p>
            <a:r>
              <a:rPr lang="en-US" dirty="0" smtClean="0"/>
              <a:t>Severe = 	15 years</a:t>
            </a:r>
          </a:p>
          <a:p>
            <a:r>
              <a:rPr lang="en-US" dirty="0" smtClean="0"/>
              <a:t>Extreme = 	20 years</a:t>
            </a:r>
          </a:p>
          <a:p>
            <a:pPr>
              <a:buFontTx/>
              <a:buNone/>
            </a:pPr>
            <a:r>
              <a:rPr lang="en-US" sz="2800" dirty="0" smtClean="0"/>
              <a:t>*</a:t>
            </a:r>
            <a:r>
              <a:rPr lang="en-US" sz="2000" dirty="0" smtClean="0"/>
              <a:t>CAA Sec. 181. Classifications and Attainment Dates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dirty="0" smtClean="0"/>
              <a:t>     Classification Requirements - Marginal</a:t>
            </a:r>
          </a:p>
        </p:txBody>
      </p:sp>
      <p:sp>
        <p:nvSpPr>
          <p:cNvPr id="3" name="Content Placeholder 2"/>
          <p:cNvSpPr>
            <a:spLocks noGrp="1"/>
          </p:cNvSpPr>
          <p:nvPr>
            <p:ph idx="1"/>
          </p:nvPr>
        </p:nvSpPr>
        <p:spPr/>
        <p:txBody>
          <a:bodyPr>
            <a:normAutofit fontScale="85000" lnSpcReduction="20000"/>
          </a:bodyPr>
          <a:lstStyle/>
          <a:p>
            <a:pPr>
              <a:buFontTx/>
              <a:buNone/>
              <a:defRPr/>
            </a:pPr>
            <a:r>
              <a:rPr lang="en-US" b="0" dirty="0" smtClean="0"/>
              <a:t>Prescriptive Requirements in Clean Air Act</a:t>
            </a:r>
          </a:p>
          <a:p>
            <a:pPr>
              <a:defRPr/>
            </a:pPr>
            <a:r>
              <a:rPr lang="en-US" b="0" dirty="0" smtClean="0"/>
              <a:t>Major Source  threshold set at 100tpy of either VOC or NOx</a:t>
            </a:r>
          </a:p>
          <a:p>
            <a:pPr>
              <a:defRPr/>
            </a:pPr>
            <a:r>
              <a:rPr lang="en-US" b="0" dirty="0" smtClean="0"/>
              <a:t>Emissions Inventory submittals required on industrial sources </a:t>
            </a:r>
          </a:p>
          <a:p>
            <a:pPr>
              <a:defRPr/>
            </a:pPr>
            <a:r>
              <a:rPr lang="en-US" b="0" dirty="0" smtClean="0"/>
              <a:t>New Source Review (NSR) permitting requirements </a:t>
            </a:r>
          </a:p>
          <a:p>
            <a:pPr>
              <a:defRPr/>
            </a:pPr>
            <a:r>
              <a:rPr lang="en-US" b="0" dirty="0" smtClean="0"/>
              <a:t>Permit Offsets of 1.1 to 1</a:t>
            </a:r>
          </a:p>
          <a:p>
            <a:pPr>
              <a:defRPr/>
            </a:pPr>
            <a:r>
              <a:rPr lang="en-US" b="0" dirty="0" smtClean="0"/>
              <a:t>Subjects projects to Transportation Conformity </a:t>
            </a:r>
          </a:p>
          <a:p>
            <a:pPr>
              <a:defRPr/>
            </a:pPr>
            <a:r>
              <a:rPr lang="en-US" b="0" dirty="0" smtClean="0"/>
              <a:t>Subjects projects to General Conformity (federal, non-highway projects) </a:t>
            </a:r>
          </a:p>
          <a:p>
            <a:pPr>
              <a:defRPr/>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US" dirty="0" smtClean="0"/>
              <a:t>     Classification Requirements - Moderate</a:t>
            </a:r>
          </a:p>
        </p:txBody>
      </p:sp>
      <p:sp>
        <p:nvSpPr>
          <p:cNvPr id="3" name="Content Placeholder 2"/>
          <p:cNvSpPr>
            <a:spLocks noGrp="1"/>
          </p:cNvSpPr>
          <p:nvPr>
            <p:ph idx="1"/>
          </p:nvPr>
        </p:nvSpPr>
        <p:spPr/>
        <p:txBody>
          <a:bodyPr>
            <a:normAutofit fontScale="77500" lnSpcReduction="20000"/>
          </a:bodyPr>
          <a:lstStyle/>
          <a:p>
            <a:pPr>
              <a:buFontTx/>
              <a:buNone/>
              <a:defRPr/>
            </a:pPr>
            <a:r>
              <a:rPr lang="en-US" dirty="0" smtClean="0"/>
              <a:t>P</a:t>
            </a:r>
            <a:r>
              <a:rPr lang="en-US" b="0" dirty="0" smtClean="0"/>
              <a:t>rescriptive Requirements</a:t>
            </a:r>
          </a:p>
          <a:p>
            <a:pPr>
              <a:defRPr/>
            </a:pPr>
            <a:r>
              <a:rPr lang="en-US" b="0" dirty="0" smtClean="0"/>
              <a:t> Must meet Marginal Requirements and: </a:t>
            </a:r>
          </a:p>
          <a:p>
            <a:pPr>
              <a:defRPr/>
            </a:pPr>
            <a:r>
              <a:rPr lang="en-US" b="0" dirty="0" smtClean="0"/>
              <a:t>15% Reduction from Baseline Within 6 Years</a:t>
            </a:r>
          </a:p>
          <a:p>
            <a:pPr>
              <a:defRPr/>
            </a:pPr>
            <a:r>
              <a:rPr lang="en-US" b="0" dirty="0" smtClean="0"/>
              <a:t> RACT on Major Sources </a:t>
            </a:r>
          </a:p>
          <a:p>
            <a:pPr>
              <a:defRPr/>
            </a:pPr>
            <a:r>
              <a:rPr lang="en-US" b="0" dirty="0" smtClean="0"/>
              <a:t>Gasoline RVP of </a:t>
            </a:r>
            <a:r>
              <a:rPr lang="en-US" b="0" u="sng" dirty="0" smtClean="0"/>
              <a:t>&lt;</a:t>
            </a:r>
            <a:r>
              <a:rPr lang="en-US" b="0" dirty="0" smtClean="0"/>
              <a:t>9.0 psi (State currently conforms except Shreveport) </a:t>
            </a:r>
          </a:p>
          <a:p>
            <a:pPr>
              <a:defRPr/>
            </a:pPr>
            <a:r>
              <a:rPr lang="en-US" b="0" dirty="0" smtClean="0"/>
              <a:t>Stage II Vapor Recovery previously required – May not be needed in future </a:t>
            </a:r>
          </a:p>
          <a:p>
            <a:pPr>
              <a:defRPr/>
            </a:pPr>
            <a:r>
              <a:rPr lang="en-US" b="0" dirty="0" smtClean="0"/>
              <a:t>Vehicle Inspection/Maintenance Program </a:t>
            </a:r>
          </a:p>
          <a:p>
            <a:pPr>
              <a:defRPr/>
            </a:pPr>
            <a:r>
              <a:rPr lang="en-US" b="0" dirty="0" smtClean="0"/>
              <a:t>Permit Offsets of 1.15 to 1 </a:t>
            </a:r>
          </a:p>
          <a:p>
            <a:pPr>
              <a:defRPr/>
            </a:pP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Costs of Nonattainment </a:t>
            </a:r>
            <a:r>
              <a:rPr lang="en-US" sz="2700" dirty="0" smtClean="0"/>
              <a:t>on industry</a:t>
            </a:r>
            <a:endParaRPr lang="en-US" dirty="0"/>
          </a:p>
        </p:txBody>
      </p:sp>
      <p:sp>
        <p:nvSpPr>
          <p:cNvPr id="4" name="Content Placeholder 2"/>
          <p:cNvSpPr>
            <a:spLocks noGrp="1"/>
          </p:cNvSpPr>
          <p:nvPr>
            <p:ph idx="1"/>
          </p:nvPr>
        </p:nvSpPr>
        <p:spPr/>
        <p:txBody>
          <a:bodyPr>
            <a:normAutofit fontScale="92500" lnSpcReduction="20000"/>
          </a:bodyPr>
          <a:lstStyle/>
          <a:p>
            <a:r>
              <a:rPr lang="en-US" sz="2400" b="0" dirty="0" smtClean="0"/>
              <a:t>Non-attainment represents a “red flag” in the site selection process for both new facilities and expansions, especially for manufacturing prospects</a:t>
            </a:r>
          </a:p>
          <a:p>
            <a:r>
              <a:rPr lang="en-US" sz="2400" b="0" dirty="0" smtClean="0"/>
              <a:t>Non-attainment involves a more complex, expensive environmental permitting process that can reduce the competitiveness of existing business and industry</a:t>
            </a:r>
          </a:p>
          <a:p>
            <a:r>
              <a:rPr lang="en-US" sz="2400" b="0" dirty="0" smtClean="0"/>
              <a:t>Once in non-attainment, there is potential risk of significant increases in economic costs (e.g., emissions controls, penalty fees) on industry if air quality does not improve sufficiently over time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0"/>
            <a:ext cx="6553200" cy="1143000"/>
          </a:xfrm>
        </p:spPr>
        <p:txBody>
          <a:bodyPr>
            <a:normAutofit fontScale="90000"/>
          </a:bodyPr>
          <a:lstStyle/>
          <a:p>
            <a:r>
              <a:rPr lang="en-US" sz="3200" dirty="0" smtClean="0"/>
              <a:t>Economic Impact to Transportation and General Construction</a:t>
            </a:r>
            <a:endParaRPr lang="en-US" sz="3200" dirty="0"/>
          </a:p>
        </p:txBody>
      </p:sp>
      <p:sp>
        <p:nvSpPr>
          <p:cNvPr id="3" name="Content Placeholder 2"/>
          <p:cNvSpPr>
            <a:spLocks noGrp="1"/>
          </p:cNvSpPr>
          <p:nvPr>
            <p:ph idx="1"/>
          </p:nvPr>
        </p:nvSpPr>
        <p:spPr>
          <a:xfrm>
            <a:off x="1981200" y="1828800"/>
            <a:ext cx="6477000" cy="4343400"/>
          </a:xfrm>
        </p:spPr>
        <p:txBody>
          <a:bodyPr>
            <a:normAutofit fontScale="92500"/>
          </a:bodyPr>
          <a:lstStyle/>
          <a:p>
            <a:r>
              <a:rPr lang="en-US" sz="2400" b="0" dirty="0" smtClean="0"/>
              <a:t>Transportation and General Conformity is required make sure that highway and construction projects do not impede the progress that the state is making toward achieving cleaner air quality.</a:t>
            </a:r>
          </a:p>
          <a:p>
            <a:r>
              <a:rPr lang="en-US" sz="2400" b="0" dirty="0" smtClean="0"/>
              <a:t>Transportation conformity is required by the Clean Air Act to ensure that federal funding and approval are given to highway and transit projects that are consistent with the air quality goals established by a state air quality implementation plan (SIP).</a:t>
            </a:r>
          </a:p>
          <a:p>
            <a:r>
              <a:rPr lang="en-US" sz="2400" b="0" dirty="0" smtClean="0"/>
              <a:t>Emissions budgets are established and projects must conform to those budgets.</a:t>
            </a:r>
            <a:endParaRPr lang="en-US" sz="2400" b="0"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09600"/>
            <a:ext cx="6248400" cy="1143000"/>
          </a:xfrm>
        </p:spPr>
        <p:txBody>
          <a:bodyPr>
            <a:normAutofit/>
          </a:bodyPr>
          <a:lstStyle/>
          <a:p>
            <a:r>
              <a:rPr lang="en-US" sz="3600" dirty="0" smtClean="0"/>
              <a:t>Potential Economic Impact   </a:t>
            </a:r>
            <a:r>
              <a:rPr lang="en-US" sz="2400" dirty="0" smtClean="0"/>
              <a:t>to Consumers</a:t>
            </a:r>
            <a:endParaRPr lang="en-US" sz="3600" dirty="0"/>
          </a:p>
        </p:txBody>
      </p:sp>
      <p:sp>
        <p:nvSpPr>
          <p:cNvPr id="3" name="Content Placeholder 2"/>
          <p:cNvSpPr>
            <a:spLocks noGrp="1"/>
          </p:cNvSpPr>
          <p:nvPr>
            <p:ph idx="1"/>
          </p:nvPr>
        </p:nvSpPr>
        <p:spPr/>
        <p:txBody>
          <a:bodyPr/>
          <a:lstStyle/>
          <a:p>
            <a:r>
              <a:rPr lang="en-US" b="0" dirty="0" smtClean="0"/>
              <a:t>Increased cost to industry translates to increased cost of the products industry produces.</a:t>
            </a:r>
          </a:p>
          <a:p>
            <a:r>
              <a:rPr lang="en-US" b="0" dirty="0" smtClean="0"/>
              <a:t>Higher cost of vehicle inspection stickers due to expansion of I/M program.</a:t>
            </a:r>
          </a:p>
          <a:p>
            <a:r>
              <a:rPr lang="en-US" b="0" dirty="0" smtClean="0"/>
              <a:t>Increased fuel costs.</a:t>
            </a:r>
            <a:endParaRPr lang="en-US" b="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228600"/>
            <a:ext cx="6629400" cy="1143000"/>
          </a:xfrm>
        </p:spPr>
        <p:txBody>
          <a:bodyPr>
            <a:normAutofit fontScale="90000"/>
          </a:bodyPr>
          <a:lstStyle/>
          <a:p>
            <a:r>
              <a:rPr lang="en-US" dirty="0" smtClean="0"/>
              <a:t>Getting back to Attainment</a:t>
            </a:r>
            <a:endParaRPr lang="en-US" dirty="0"/>
          </a:p>
        </p:txBody>
      </p:sp>
      <p:sp>
        <p:nvSpPr>
          <p:cNvPr id="6" name="Content Placeholder 5"/>
          <p:cNvSpPr>
            <a:spLocks noGrp="1"/>
          </p:cNvSpPr>
          <p:nvPr>
            <p:ph idx="1"/>
          </p:nvPr>
        </p:nvSpPr>
        <p:spPr/>
        <p:txBody>
          <a:bodyPr>
            <a:normAutofit lnSpcReduction="10000"/>
          </a:bodyPr>
          <a:lstStyle/>
          <a:p>
            <a:r>
              <a:rPr lang="en-US" dirty="0" smtClean="0"/>
              <a:t>Baton Rouge Area rules</a:t>
            </a:r>
          </a:p>
          <a:p>
            <a:pPr lvl="1"/>
            <a:r>
              <a:rPr lang="en-US" dirty="0" smtClean="0"/>
              <a:t>VOC Controls in DEQ Air Rules – Chapter 21</a:t>
            </a:r>
          </a:p>
          <a:p>
            <a:pPr lvl="1"/>
            <a:r>
              <a:rPr lang="en-US" dirty="0" err="1" smtClean="0"/>
              <a:t>NOx</a:t>
            </a:r>
            <a:r>
              <a:rPr lang="en-US" dirty="0" smtClean="0"/>
              <a:t> Controls in DEQ Air Rules – Chapter 22</a:t>
            </a:r>
          </a:p>
          <a:p>
            <a:r>
              <a:rPr lang="en-US" dirty="0" smtClean="0"/>
              <a:t>DEQ Modeling efforts underway</a:t>
            </a:r>
          </a:p>
          <a:p>
            <a:pPr lvl="1"/>
            <a:r>
              <a:rPr lang="en-US" dirty="0" smtClean="0"/>
              <a:t>Will help determine if these or other rules would be </a:t>
            </a:r>
            <a:r>
              <a:rPr lang="en-US" i="1" dirty="0" smtClean="0"/>
              <a:t>effective</a:t>
            </a:r>
            <a:r>
              <a:rPr lang="en-US" dirty="0" smtClean="0"/>
              <a:t> in reducing ozone levels in other areas of the state.</a:t>
            </a:r>
          </a:p>
          <a:p>
            <a:r>
              <a:rPr lang="en-US" dirty="0" smtClean="0"/>
              <a:t>Federal Rules help address vehicle emissions and fuel formulations</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752600" y="457200"/>
            <a:ext cx="6705600" cy="1143000"/>
          </a:xfrm>
        </p:spPr>
        <p:txBody>
          <a:bodyPr>
            <a:normAutofit fontScale="90000"/>
          </a:bodyPr>
          <a:lstStyle/>
          <a:p>
            <a:pPr eaLnBrk="1" hangingPunct="1"/>
            <a:r>
              <a:rPr lang="en-US" sz="3600" dirty="0" smtClean="0"/>
              <a:t>What is the 2008 Ozone Standard</a:t>
            </a:r>
          </a:p>
        </p:txBody>
      </p:sp>
      <p:sp>
        <p:nvSpPr>
          <p:cNvPr id="4" name="Content Placeholder 2"/>
          <p:cNvSpPr txBox="1">
            <a:spLocks/>
          </p:cNvSpPr>
          <p:nvPr/>
        </p:nvSpPr>
        <p:spPr>
          <a:xfrm>
            <a:off x="2514600" y="2209800"/>
            <a:ext cx="6400800" cy="41148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ts val="0"/>
              </a:spcBef>
              <a:spcAft>
                <a:spcPts val="0"/>
              </a:spcAft>
              <a:buClr>
                <a:schemeClr val="accent1"/>
              </a:buClr>
              <a:buSzPct val="80000"/>
              <a:buFont typeface="Wingdings" pitchFamily="2" charset="2"/>
              <a:buChar char=""/>
              <a:tabLst/>
              <a:defRPr/>
            </a:pPr>
            <a:r>
              <a:rPr kumimoji="0" lang="en-US" sz="2200" b="0" i="0" u="none" strike="noStrike" kern="1200" cap="none" spc="0" normalizeH="0" baseline="0" noProof="0" smtClean="0">
                <a:ln>
                  <a:noFill/>
                </a:ln>
                <a:solidFill>
                  <a:schemeClr val="tx1"/>
                </a:solidFill>
                <a:effectLst/>
                <a:uLnTx/>
                <a:uFillTx/>
                <a:latin typeface="+mn-lt"/>
                <a:ea typeface="+mn-ea"/>
                <a:cs typeface="+mn-cs"/>
              </a:rPr>
              <a:t>Air quality in area continues to improve</a:t>
            </a:r>
          </a:p>
          <a:p>
            <a:pPr marL="914400" marR="0" lvl="1" indent="-457200" algn="l" defTabSz="914400" rtl="0" eaLnBrk="1" fontAlgn="auto" latinLnBrk="0" hangingPunct="1">
              <a:lnSpc>
                <a:spcPct val="100000"/>
              </a:lnSpc>
              <a:spcBef>
                <a:spcPts val="0"/>
              </a:spcBef>
              <a:spcAft>
                <a:spcPts val="0"/>
              </a:spcAft>
              <a:buClr>
                <a:schemeClr val="accent2"/>
              </a:buClr>
              <a:buSzPct val="80000"/>
              <a:buFont typeface="Wingdings" pitchFamily="2" charset="2"/>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EPA continues to make standard more stringent</a:t>
            </a:r>
          </a:p>
          <a:p>
            <a:pPr marL="914400" marR="0" lvl="1" indent="-457200" algn="l" defTabSz="914400" rtl="0" eaLnBrk="1" fontAlgn="auto" latinLnBrk="0" hangingPunct="1">
              <a:lnSpc>
                <a:spcPct val="100000"/>
              </a:lnSpc>
              <a:spcBef>
                <a:spcPts val="0"/>
              </a:spcBef>
              <a:spcAft>
                <a:spcPts val="0"/>
              </a:spcAft>
              <a:buClr>
                <a:schemeClr val="accent2"/>
              </a:buClr>
              <a:buSzPct val="80000"/>
              <a:buFont typeface="Wingdings" pitchFamily="2" charset="2"/>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Imagine a limbo bar…</a:t>
            </a:r>
          </a:p>
          <a:p>
            <a:pPr marL="457200" marR="0" lvl="0" indent="-457200" algn="l" defTabSz="914400" rtl="0" eaLnBrk="1" fontAlgn="auto" latinLnBrk="0" hangingPunct="1">
              <a:lnSpc>
                <a:spcPct val="100000"/>
              </a:lnSpc>
              <a:spcBef>
                <a:spcPts val="0"/>
              </a:spcBef>
              <a:spcAft>
                <a:spcPts val="0"/>
              </a:spcAft>
              <a:buClr>
                <a:schemeClr val="accent1"/>
              </a:buClr>
              <a:buSzPct val="80000"/>
              <a:buFont typeface="Wingdings" pitchFamily="2" charset="2"/>
              <a:buChar char=""/>
              <a:tabLst/>
              <a:defRPr/>
            </a:pPr>
            <a:r>
              <a:rPr kumimoji="0" lang="en-US" sz="2200" b="0" i="0" u="none" strike="noStrike" kern="1200" cap="none" spc="0" normalizeH="0" baseline="0" noProof="0" smtClean="0">
                <a:ln>
                  <a:noFill/>
                </a:ln>
                <a:solidFill>
                  <a:schemeClr val="tx1"/>
                </a:solidFill>
                <a:effectLst/>
                <a:uLnTx/>
                <a:uFillTx/>
                <a:latin typeface="+mn-lt"/>
                <a:ea typeface="+mn-ea"/>
                <a:cs typeface="+mn-cs"/>
              </a:rPr>
              <a:t>8-hour primary ozone standard to 75 parts per billion (ppb) is protective of human health</a:t>
            </a:r>
          </a:p>
          <a:p>
            <a:pPr marL="914400" marR="0" lvl="1" indent="-457200" algn="l" defTabSz="914400" rtl="0" eaLnBrk="1" fontAlgn="auto" latinLnBrk="0" hangingPunct="1">
              <a:lnSpc>
                <a:spcPct val="100000"/>
              </a:lnSpc>
              <a:spcBef>
                <a:spcPts val="0"/>
              </a:spcBef>
              <a:spcAft>
                <a:spcPts val="0"/>
              </a:spcAft>
              <a:buClr>
                <a:schemeClr val="accent2"/>
              </a:buClr>
              <a:buSzPct val="80000"/>
              <a:buFont typeface="Wingdings" pitchFamily="2" charset="2"/>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1 ppb is equivalent to 1 drop of water in an Olympic sized pool</a:t>
            </a:r>
          </a:p>
          <a:p>
            <a:pPr marL="457200" marR="0" lvl="0" indent="-457200" algn="l" defTabSz="914400" rtl="0" eaLnBrk="1" fontAlgn="auto" latinLnBrk="0" hangingPunct="1">
              <a:lnSpc>
                <a:spcPct val="100000"/>
              </a:lnSpc>
              <a:spcBef>
                <a:spcPts val="0"/>
              </a:spcBef>
              <a:spcAft>
                <a:spcPts val="0"/>
              </a:spcAft>
              <a:buClr>
                <a:schemeClr val="accent1"/>
              </a:buClr>
              <a:buSzPct val="80000"/>
              <a:buFont typeface="Wingdings" pitchFamily="2" charset="2"/>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How is attainment determined?</a:t>
            </a:r>
          </a:p>
          <a:p>
            <a:pPr marL="914400" marR="0" lvl="1" indent="-457200" algn="l" defTabSz="914400" rtl="0" eaLnBrk="1" fontAlgn="auto" latinLnBrk="0" hangingPunct="1">
              <a:lnSpc>
                <a:spcPct val="100000"/>
              </a:lnSpc>
              <a:spcBef>
                <a:spcPts val="0"/>
              </a:spcBef>
              <a:spcAft>
                <a:spcPts val="0"/>
              </a:spcAft>
              <a:buClr>
                <a:schemeClr val="accent2"/>
              </a:buClr>
              <a:buSzPct val="80000"/>
              <a:buFont typeface="Wingdings" pitchFamily="2" charset="2"/>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Design Value – the 3-year average of the fourth-highest daily maximum 8-hour average ozone concentration measured at each monitor within an area.</a:t>
            </a:r>
          </a:p>
          <a:p>
            <a:pPr marL="457200" marR="0" lvl="0" indent="-457200" algn="l" defTabSz="914400" rtl="0" eaLnBrk="1" fontAlgn="auto" latinLnBrk="0" hangingPunct="1">
              <a:lnSpc>
                <a:spcPct val="100000"/>
              </a:lnSpc>
              <a:spcBef>
                <a:spcPts val="1800"/>
              </a:spcBef>
              <a:spcAft>
                <a:spcPts val="0"/>
              </a:spcAft>
              <a:buClr>
                <a:schemeClr val="accent1"/>
              </a:buClr>
              <a:buSzPct val="80000"/>
              <a:buFont typeface="Wingdings" pitchFamily="2" charset="2"/>
              <a:buChar char=""/>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7086600" cy="1143000"/>
          </a:xfrm>
        </p:spPr>
        <p:txBody>
          <a:bodyPr>
            <a:normAutofit fontScale="90000"/>
          </a:bodyPr>
          <a:lstStyle/>
          <a:p>
            <a:r>
              <a:rPr lang="en-US" dirty="0" smtClean="0"/>
              <a:t>Ideas for Emission Reductions</a:t>
            </a:r>
            <a:endParaRPr lang="en-US" dirty="0"/>
          </a:p>
        </p:txBody>
      </p:sp>
      <p:sp>
        <p:nvSpPr>
          <p:cNvPr id="3" name="Content Placeholder 2"/>
          <p:cNvSpPr>
            <a:spLocks noGrp="1"/>
          </p:cNvSpPr>
          <p:nvPr>
            <p:ph idx="1"/>
          </p:nvPr>
        </p:nvSpPr>
        <p:spPr>
          <a:xfrm>
            <a:off x="2057400" y="1828800"/>
            <a:ext cx="6629400" cy="4297363"/>
          </a:xfrm>
        </p:spPr>
        <p:txBody>
          <a:bodyPr>
            <a:noAutofit/>
          </a:bodyPr>
          <a:lstStyle/>
          <a:p>
            <a:pPr>
              <a:spcBef>
                <a:spcPts val="600"/>
              </a:spcBef>
            </a:pPr>
            <a:r>
              <a:rPr lang="en-US" sz="1200" dirty="0" smtClean="0"/>
              <a:t>Area Sources</a:t>
            </a:r>
          </a:p>
          <a:p>
            <a:pPr>
              <a:spcBef>
                <a:spcPts val="600"/>
              </a:spcBef>
            </a:pPr>
            <a:r>
              <a:rPr lang="en-US" sz="1200" dirty="0" smtClean="0"/>
              <a:t>On-road Engines</a:t>
            </a:r>
          </a:p>
          <a:p>
            <a:pPr lvl="1">
              <a:spcBef>
                <a:spcPts val="600"/>
              </a:spcBef>
            </a:pPr>
            <a:r>
              <a:rPr lang="en-US" sz="1200" dirty="0" smtClean="0"/>
              <a:t>Idling Reduction Policies (Schools and Municipalities)</a:t>
            </a:r>
          </a:p>
          <a:p>
            <a:pPr lvl="1">
              <a:spcBef>
                <a:spcPts val="600"/>
              </a:spcBef>
            </a:pPr>
            <a:r>
              <a:rPr lang="en-US" sz="1200" dirty="0" smtClean="0"/>
              <a:t>Alternative Fuels and Repowers (Ethanol, biodiesel and natural gas conversions) </a:t>
            </a:r>
          </a:p>
          <a:p>
            <a:pPr lvl="2">
              <a:spcBef>
                <a:spcPts val="600"/>
              </a:spcBef>
            </a:pPr>
            <a:r>
              <a:rPr lang="en-US" sz="1200" dirty="0" smtClean="0"/>
              <a:t>Bossier City/Parish Natural Gas Conversions</a:t>
            </a:r>
          </a:p>
          <a:p>
            <a:pPr lvl="1">
              <a:spcBef>
                <a:spcPts val="600"/>
              </a:spcBef>
            </a:pPr>
            <a:r>
              <a:rPr lang="en-US" sz="1200" dirty="0" smtClean="0"/>
              <a:t>School Buses, Public Transport and Utilities Truck Retrofits (Diesel Particulate Filters and Oxidation Catalysts)</a:t>
            </a:r>
          </a:p>
          <a:p>
            <a:pPr lvl="2">
              <a:spcBef>
                <a:spcPts val="600"/>
              </a:spcBef>
            </a:pPr>
            <a:r>
              <a:rPr lang="en-US" sz="1200" dirty="0" smtClean="0"/>
              <a:t>Caddo Parish DOCs and Caddo Public Schools Buses DPFs</a:t>
            </a:r>
          </a:p>
          <a:p>
            <a:pPr>
              <a:spcBef>
                <a:spcPts val="600"/>
              </a:spcBef>
            </a:pPr>
            <a:r>
              <a:rPr lang="en-US" sz="1200" dirty="0" smtClean="0"/>
              <a:t>Non-road Engines</a:t>
            </a:r>
          </a:p>
          <a:p>
            <a:pPr lvl="1">
              <a:spcBef>
                <a:spcPts val="600"/>
              </a:spcBef>
            </a:pPr>
            <a:r>
              <a:rPr lang="en-US" sz="1200" dirty="0" smtClean="0"/>
              <a:t>Requiring use of lower emitting equipment for local projects</a:t>
            </a:r>
          </a:p>
          <a:p>
            <a:pPr lvl="1">
              <a:spcBef>
                <a:spcPts val="600"/>
              </a:spcBef>
            </a:pPr>
            <a:r>
              <a:rPr lang="en-US" sz="1200" dirty="0" smtClean="0"/>
              <a:t>KCS and New Orleans Public Belt  Railroad Automatic Engine Start-Stop Switches  (Emissions Reductions and diesel fuel savings)</a:t>
            </a:r>
          </a:p>
          <a:p>
            <a:pPr>
              <a:spcBef>
                <a:spcPts val="600"/>
              </a:spcBef>
            </a:pPr>
            <a:r>
              <a:rPr lang="en-US" sz="1200" dirty="0" smtClean="0"/>
              <a:t>Point Sources</a:t>
            </a:r>
          </a:p>
          <a:p>
            <a:pPr lvl="1">
              <a:spcBef>
                <a:spcPts val="600"/>
              </a:spcBef>
            </a:pPr>
            <a:r>
              <a:rPr lang="en-US" sz="1200" dirty="0" smtClean="0"/>
              <a:t>DEQ existing rules for VOC and </a:t>
            </a:r>
            <a:r>
              <a:rPr lang="en-US" sz="1200" dirty="0" err="1" smtClean="0"/>
              <a:t>NOx</a:t>
            </a:r>
            <a:endParaRPr lang="en-US" sz="1200" dirty="0" smtClean="0"/>
          </a:p>
          <a:p>
            <a:pPr lvl="1">
              <a:spcBef>
                <a:spcPts val="600"/>
              </a:spcBef>
            </a:pPr>
            <a:r>
              <a:rPr lang="en-US" sz="1200" dirty="0" smtClean="0"/>
              <a:t>Voluntary actions by industry</a:t>
            </a:r>
          </a:p>
          <a:p>
            <a:pPr lvl="1">
              <a:spcBef>
                <a:spcPts val="600"/>
              </a:spcBef>
            </a:pPr>
            <a:r>
              <a:rPr lang="en-US" sz="1200" dirty="0" smtClean="0"/>
              <a:t>Consumers using less electricity helps utilities to cut back</a:t>
            </a:r>
            <a:endParaRPr lang="en-US" sz="12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Value Chart</a:t>
            </a:r>
            <a:endParaRPr lang="en-US" dirty="0"/>
          </a:p>
        </p:txBody>
      </p:sp>
      <p:graphicFrame>
        <p:nvGraphicFramePr>
          <p:cNvPr id="6" name="Content Placeholder 5"/>
          <p:cNvGraphicFramePr>
            <a:graphicFrameLocks noGrp="1"/>
          </p:cNvGraphicFramePr>
          <p:nvPr>
            <p:ph idx="1"/>
          </p:nvPr>
        </p:nvGraphicFramePr>
        <p:xfrm>
          <a:off x="1828800" y="1676401"/>
          <a:ext cx="73152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Value Chart</a:t>
            </a:r>
            <a:endParaRPr lang="en-US" dirty="0"/>
          </a:p>
        </p:txBody>
      </p:sp>
      <p:graphicFrame>
        <p:nvGraphicFramePr>
          <p:cNvPr id="4" name="Content Placeholder 3"/>
          <p:cNvGraphicFramePr>
            <a:graphicFrameLocks noGrp="1"/>
          </p:cNvGraphicFramePr>
          <p:nvPr>
            <p:ph idx="1"/>
          </p:nvPr>
        </p:nvGraphicFramePr>
        <p:xfrm>
          <a:off x="1828800" y="1676400"/>
          <a:ext cx="73152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Value Chart</a:t>
            </a:r>
            <a:endParaRPr lang="en-US" dirty="0"/>
          </a:p>
        </p:txBody>
      </p:sp>
      <p:graphicFrame>
        <p:nvGraphicFramePr>
          <p:cNvPr id="6" name="Content Placeholder 5"/>
          <p:cNvGraphicFramePr>
            <a:graphicFrameLocks noGrp="1"/>
          </p:cNvGraphicFramePr>
          <p:nvPr>
            <p:ph idx="1"/>
          </p:nvPr>
        </p:nvGraphicFramePr>
        <p:xfrm>
          <a:off x="1828800" y="1676401"/>
          <a:ext cx="7315200" cy="4495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Baton Rouge MSA</a:t>
            </a:r>
            <a:br>
              <a:rPr lang="en-US" dirty="0" smtClean="0"/>
            </a:br>
            <a:r>
              <a:rPr lang="en-US" sz="1600" dirty="0" smtClean="0"/>
              <a:t>Ascension, East Baton Rouge, Iberville, Livingston, Pointe Coupee and West Baton Rouge</a:t>
            </a:r>
            <a:endParaRPr lang="en-US" dirty="0"/>
          </a:p>
        </p:txBody>
      </p:sp>
      <p:graphicFrame>
        <p:nvGraphicFramePr>
          <p:cNvPr id="6" name="Content Placeholder 5"/>
          <p:cNvGraphicFramePr>
            <a:graphicFrameLocks noGrp="1"/>
          </p:cNvGraphicFramePr>
          <p:nvPr>
            <p:ph sz="half" idx="1"/>
          </p:nvPr>
        </p:nvGraphicFramePr>
        <p:xfrm>
          <a:off x="2133600" y="2209800"/>
          <a:ext cx="3227832" cy="381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nvPr>
        </p:nvGraphicFramePr>
        <p:xfrm>
          <a:off x="5486400" y="2209800"/>
          <a:ext cx="3352800" cy="381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Ozone Advance?</a:t>
            </a:r>
          </a:p>
        </p:txBody>
      </p:sp>
      <p:sp>
        <p:nvSpPr>
          <p:cNvPr id="3" name="Content Placeholder 2"/>
          <p:cNvSpPr>
            <a:spLocks noGrp="1"/>
          </p:cNvSpPr>
          <p:nvPr>
            <p:ph idx="1"/>
          </p:nvPr>
        </p:nvSpPr>
        <p:spPr/>
        <p:txBody>
          <a:bodyPr/>
          <a:lstStyle/>
          <a:p>
            <a:r>
              <a:rPr lang="en-US" dirty="0"/>
              <a:t>Ozone Advance is a collaborative effort by EPA, states, tribes and local governments to encourage </a:t>
            </a:r>
            <a:r>
              <a:rPr lang="en-US" dirty="0" smtClean="0"/>
              <a:t>emission reductions </a:t>
            </a:r>
            <a:r>
              <a:rPr lang="en-US" dirty="0"/>
              <a:t>in ozone attainment areas, to help them continue to meet the National Ambient Air Quality Standard (</a:t>
            </a:r>
            <a:r>
              <a:rPr lang="en-US" dirty="0" smtClean="0"/>
              <a:t>NAAQS).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t>
            </a:r>
            <a:r>
              <a:rPr lang="en-US" dirty="0" smtClean="0"/>
              <a:t>Might </a:t>
            </a:r>
            <a:r>
              <a:rPr lang="en-US" dirty="0"/>
              <a:t>You Get Out Of Participating?</a:t>
            </a:r>
          </a:p>
        </p:txBody>
      </p:sp>
      <p:sp>
        <p:nvSpPr>
          <p:cNvPr id="3" name="Content Placeholder 2"/>
          <p:cNvSpPr>
            <a:spLocks noGrp="1"/>
          </p:cNvSpPr>
          <p:nvPr>
            <p:ph idx="1"/>
          </p:nvPr>
        </p:nvSpPr>
        <p:spPr/>
        <p:txBody>
          <a:bodyPr>
            <a:noAutofit/>
          </a:bodyPr>
          <a:lstStyle/>
          <a:p>
            <a:pPr>
              <a:spcBef>
                <a:spcPts val="600"/>
              </a:spcBef>
            </a:pPr>
            <a:r>
              <a:rPr lang="en-US" sz="2000" dirty="0"/>
              <a:t>EPA </a:t>
            </a:r>
            <a:r>
              <a:rPr lang="en-US" sz="2000" dirty="0" smtClean="0"/>
              <a:t>support</a:t>
            </a:r>
          </a:p>
          <a:p>
            <a:pPr>
              <a:spcBef>
                <a:spcPts val="600"/>
              </a:spcBef>
            </a:pPr>
            <a:r>
              <a:rPr lang="en-US" sz="2000" dirty="0" smtClean="0"/>
              <a:t>Rallying </a:t>
            </a:r>
            <a:r>
              <a:rPr lang="en-US" sz="2000" dirty="0"/>
              <a:t>point for public/stakeholder awareness and involvement </a:t>
            </a:r>
            <a:endParaRPr lang="en-US" sz="2000" dirty="0" smtClean="0"/>
          </a:p>
          <a:p>
            <a:pPr>
              <a:spcBef>
                <a:spcPts val="600"/>
              </a:spcBef>
            </a:pPr>
            <a:r>
              <a:rPr lang="en-US" sz="2000" dirty="0" smtClean="0"/>
              <a:t>Framework </a:t>
            </a:r>
            <a:r>
              <a:rPr lang="en-US" sz="2000" dirty="0"/>
              <a:t>for action </a:t>
            </a:r>
            <a:endParaRPr lang="en-US" sz="2000" dirty="0" smtClean="0"/>
          </a:p>
          <a:p>
            <a:pPr>
              <a:spcBef>
                <a:spcPts val="600"/>
              </a:spcBef>
            </a:pPr>
            <a:r>
              <a:rPr lang="en-US" sz="2000" dirty="0" smtClean="0"/>
              <a:t>Preferred </a:t>
            </a:r>
            <a:r>
              <a:rPr lang="en-US" sz="2000" dirty="0"/>
              <a:t>status for DERA grants, see </a:t>
            </a:r>
            <a:r>
              <a:rPr lang="en-US" sz="2000" dirty="0" smtClean="0"/>
              <a:t> </a:t>
            </a:r>
            <a:r>
              <a:rPr lang="en-US" sz="2000" dirty="0">
                <a:hlinkClick r:id="rId2"/>
              </a:rPr>
              <a:t>www.epa.gov/cleandiesel/prgnational.htm </a:t>
            </a:r>
            <a:endParaRPr lang="en-US" sz="2000" dirty="0" smtClean="0"/>
          </a:p>
          <a:p>
            <a:pPr>
              <a:spcBef>
                <a:spcPts val="600"/>
              </a:spcBef>
            </a:pPr>
            <a:r>
              <a:rPr lang="en-US" sz="2000" dirty="0" smtClean="0"/>
              <a:t>Possible </a:t>
            </a:r>
            <a:r>
              <a:rPr lang="en-US" sz="2000" dirty="0"/>
              <a:t>recognition </a:t>
            </a:r>
            <a:endParaRPr lang="en-US" sz="2000" dirty="0" smtClean="0"/>
          </a:p>
          <a:p>
            <a:pPr>
              <a:spcBef>
                <a:spcPts val="600"/>
              </a:spcBef>
            </a:pPr>
            <a:r>
              <a:rPr lang="en-US" sz="2000" dirty="0" smtClean="0"/>
              <a:t>Opportunity </a:t>
            </a:r>
            <a:r>
              <a:rPr lang="en-US" sz="2000" dirty="0"/>
              <a:t>to highlight measures/programs already underway along with those undertaken as part of Program </a:t>
            </a:r>
            <a:endParaRPr lang="en-US" sz="2000" dirty="0" smtClean="0"/>
          </a:p>
          <a:p>
            <a:pPr>
              <a:spcBef>
                <a:spcPts val="600"/>
              </a:spcBef>
            </a:pPr>
            <a:r>
              <a:rPr lang="en-US" sz="2000" dirty="0" smtClean="0"/>
              <a:t>Stakeholder </a:t>
            </a:r>
            <a:r>
              <a:rPr lang="en-US" sz="2000" dirty="0"/>
              <a:t>group formation, engagement</a:t>
            </a:r>
          </a:p>
        </p:txBody>
      </p:sp>
    </p:spTree>
  </p:cSld>
  <p:clrMapOvr>
    <a:masterClrMapping/>
  </p:clrMapOvr>
</p:sld>
</file>

<file path=ppt/theme/theme1.xml><?xml version="1.0" encoding="utf-8"?>
<a:theme xmlns:a="http://schemas.openxmlformats.org/drawingml/2006/main" name="Mod">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867</TotalTime>
  <Words>1507</Words>
  <Application>Microsoft Office PowerPoint</Application>
  <PresentationFormat>On-screen Show (4:3)</PresentationFormat>
  <Paragraphs>193</Paragraphs>
  <Slides>30</Slides>
  <Notes>2</Notes>
  <HiddenSlides>11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Courier New</vt:lpstr>
      <vt:lpstr>Times New Roman</vt:lpstr>
      <vt:lpstr>Trebuchet MS</vt:lpstr>
      <vt:lpstr>Wingdings</vt:lpstr>
      <vt:lpstr>ヒラギノ角ゴ Pro W3</vt:lpstr>
      <vt:lpstr>Mod</vt:lpstr>
      <vt:lpstr>EPA’s Ozone Advance Program</vt:lpstr>
      <vt:lpstr>Presentation Overview</vt:lpstr>
      <vt:lpstr>What is the 2008 Ozone Standard</vt:lpstr>
      <vt:lpstr>Design Value Chart</vt:lpstr>
      <vt:lpstr>Design Value Chart</vt:lpstr>
      <vt:lpstr>Design Value Chart</vt:lpstr>
      <vt:lpstr>Baton Rouge MSA Ascension, East Baton Rouge, Iberville, Livingston, Pointe Coupee and West Baton Rouge</vt:lpstr>
      <vt:lpstr>What is Ozone Advance?</vt:lpstr>
      <vt:lpstr>What Might You Get Out Of Participating?</vt:lpstr>
      <vt:lpstr>Program Goals</vt:lpstr>
      <vt:lpstr>Why Should Attainment Areas Work to Reduce Ozone?</vt:lpstr>
      <vt:lpstr>Who Can Participate?</vt:lpstr>
      <vt:lpstr>What Are the Criteria for Program Eligibility?</vt:lpstr>
      <vt:lpstr>How do I Participate?</vt:lpstr>
      <vt:lpstr>What Does Participation Mean for You?</vt:lpstr>
      <vt:lpstr>Other Ideas</vt:lpstr>
      <vt:lpstr>Questions about Ozone Advance</vt:lpstr>
      <vt:lpstr>Questions about Ozone Advance</vt:lpstr>
      <vt:lpstr>Questions about mobile sources </vt:lpstr>
      <vt:lpstr>What is Ozone ?</vt:lpstr>
      <vt:lpstr>The Clean Air Act</vt:lpstr>
      <vt:lpstr>Designation vs. Classification</vt:lpstr>
      <vt:lpstr>Classifications and Deadlines</vt:lpstr>
      <vt:lpstr>     Classification Requirements - Marginal</vt:lpstr>
      <vt:lpstr>     Classification Requirements - Moderate</vt:lpstr>
      <vt:lpstr>Costs of Nonattainment on industry</vt:lpstr>
      <vt:lpstr>Economic Impact to Transportation and General Construction</vt:lpstr>
      <vt:lpstr>Potential Economic Impact   to Consumers</vt:lpstr>
      <vt:lpstr>Getting back to Attainment</vt:lpstr>
      <vt:lpstr>Ideas for Emission Reductions</vt:lpstr>
    </vt:vector>
  </TitlesOfParts>
  <Company>Louisiana Department of Environmental Quality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Vince</dc:creator>
  <cp:lastModifiedBy>Rachel Miller Totaro</cp:lastModifiedBy>
  <cp:revision>49</cp:revision>
  <dcterms:created xsi:type="dcterms:W3CDTF">2012-05-30T18:00:33Z</dcterms:created>
  <dcterms:modified xsi:type="dcterms:W3CDTF">2017-03-13T16:45:39Z</dcterms:modified>
</cp:coreProperties>
</file>