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theme/themeOverride1.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drawings/drawing6.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2"/>
  </p:notesMasterIdLst>
  <p:sldIdLst>
    <p:sldId id="256" r:id="rId2"/>
    <p:sldId id="257" r:id="rId3"/>
    <p:sldId id="275" r:id="rId4"/>
    <p:sldId id="276" r:id="rId5"/>
    <p:sldId id="272" r:id="rId6"/>
    <p:sldId id="274" r:id="rId7"/>
    <p:sldId id="285" r:id="rId8"/>
    <p:sldId id="284" r:id="rId9"/>
    <p:sldId id="289" r:id="rId10"/>
    <p:sldId id="287" r:id="rId11"/>
    <p:sldId id="288" r:id="rId12"/>
    <p:sldId id="277" r:id="rId13"/>
    <p:sldId id="291" r:id="rId14"/>
    <p:sldId id="303" r:id="rId15"/>
    <p:sldId id="304" r:id="rId16"/>
    <p:sldId id="292" r:id="rId17"/>
    <p:sldId id="305" r:id="rId18"/>
    <p:sldId id="302" r:id="rId19"/>
    <p:sldId id="306" r:id="rId20"/>
    <p:sldId id="307" r:id="rId21"/>
    <p:sldId id="308" r:id="rId22"/>
    <p:sldId id="280" r:id="rId23"/>
    <p:sldId id="295" r:id="rId24"/>
    <p:sldId id="283" r:id="rId25"/>
    <p:sldId id="318" r:id="rId26"/>
    <p:sldId id="319" r:id="rId27"/>
    <p:sldId id="309" r:id="rId28"/>
    <p:sldId id="310" r:id="rId29"/>
    <p:sldId id="311" r:id="rId30"/>
    <p:sldId id="312" r:id="rId31"/>
    <p:sldId id="313" r:id="rId32"/>
    <p:sldId id="314" r:id="rId33"/>
    <p:sldId id="264" r:id="rId34"/>
    <p:sldId id="263" r:id="rId35"/>
    <p:sldId id="320" r:id="rId36"/>
    <p:sldId id="317" r:id="rId37"/>
    <p:sldId id="315" r:id="rId38"/>
    <p:sldId id="316" r:id="rId39"/>
    <p:sldId id="266" r:id="rId40"/>
    <p:sldId id="267"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750E"/>
    <a:srgbClr val="DB490F"/>
    <a:srgbClr val="CC6600"/>
    <a:srgbClr val="DBC1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91" autoAdjust="0"/>
    <p:restoredTop sz="94712" autoAdjust="0"/>
  </p:normalViewPr>
  <p:slideViewPr>
    <p:cSldViewPr>
      <p:cViewPr varScale="1">
        <p:scale>
          <a:sx n="67" d="100"/>
          <a:sy n="67" d="100"/>
        </p:scale>
        <p:origin x="756" y="48"/>
      </p:cViewPr>
      <p:guideLst>
        <p:guide orient="horz" pos="2160"/>
        <p:guide pos="2880"/>
      </p:guideLst>
    </p:cSldViewPr>
  </p:slideViewPr>
  <p:outlineViewPr>
    <p:cViewPr>
      <p:scale>
        <a:sx n="33" d="100"/>
        <a:sy n="33" d="100"/>
      </p:scale>
      <p:origin x="0" y="6672"/>
    </p:cViewPr>
  </p:outlineViewPr>
  <p:notesTextViewPr>
    <p:cViewPr>
      <p:scale>
        <a:sx n="100" d="100"/>
        <a:sy n="100" d="100"/>
      </p:scale>
      <p:origin x="0" y="0"/>
    </p:cViewPr>
  </p:notesTextViewPr>
  <p:sorterViewPr>
    <p:cViewPr>
      <p:scale>
        <a:sx n="100" d="100"/>
        <a:sy n="100" d="100"/>
      </p:scale>
      <p:origin x="0" y="141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mike_v\Local%20Settings\Temporary%20Internet%20Files\Content.Outlook\3G9W5NQ3\2010%208-hr%20data_1HR03.xls"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Documents%20and%20Settings\mike_v\Local%20Settings\Temporary%20Internet%20Files\Content.Outlook\3G9W5NQ3\2011%208-hr%20data_1HR03.xls" TargetMode="Externa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oleObject" Target="file:///C:\Documents%20and%20Settings\mike_v\Local%20Settings\Temporary%20Internet%20Files\Content.Outlook\3G9W5NQ3\2012%208-hr%20data_1HR03.xls" TargetMode="External"/><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C:\Documents%20and%20Settings\mike_v\Local%20Settings\Temporary%20Internet%20Files\Content.Outlook\3G9W5NQ3\2011%208-hr%20data_1HR03.xls"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C:\Documents%20and%20Settings\timothyb\My%20Documents\timdocs\Ozone%20Stuff\Monitors\O3DV1981-2003dec4.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mike_v\Local%20Settings\Temporary%20Internet%20Files\Content.Outlook\3G9W5NQ3\O3DV1981-2003dec4.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timothyb\My%20Documents\timdocs\Ozone%20Stuff\Emissions\LDEQ-FY09_EM_summary.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Documents%20and%20Settings\timothyb\My%20Documents\timdocs\Ozone%20Stuff\Emissions\LDEQ-FY09_EM_summary.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C:\Documents%20and%20Settings\mike_v\Local%20Settings\Temporary%20Internet%20Files\Content.Outlook\AWZ55IT8\South%20LA%20PM2_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US"/>
              <a:t>8-hr Design Value as of December 31, 2010</a:t>
            </a:r>
          </a:p>
        </c:rich>
      </c:tx>
      <c:layout>
        <c:manualLayout>
          <c:xMode val="edge"/>
          <c:yMode val="edge"/>
          <c:x val="0.27934609250398734"/>
          <c:y val="1.3490725126475589E-2"/>
        </c:manualLayout>
      </c:layout>
      <c:overlay val="0"/>
    </c:title>
    <c:autoTitleDeleted val="0"/>
    <c:plotArea>
      <c:layout>
        <c:manualLayout>
          <c:layoutTarget val="inner"/>
          <c:xMode val="edge"/>
          <c:yMode val="edge"/>
          <c:x val="7.4162679425837819E-2"/>
          <c:y val="9.4435075885328845E-2"/>
          <c:w val="0.90789473684210564"/>
          <c:h val="0.71163575042158944"/>
        </c:manualLayout>
      </c:layout>
      <c:barChart>
        <c:barDir val="col"/>
        <c:grouping val="clustered"/>
        <c:varyColors val="0"/>
        <c:ser>
          <c:idx val="0"/>
          <c:order val="0"/>
          <c:spPr>
            <a:solidFill>
              <a:srgbClr val="FFFF00"/>
            </a:solidFill>
          </c:spPr>
          <c:invertIfNegative val="0"/>
          <c:dPt>
            <c:idx val="0"/>
            <c:invertIfNegative val="0"/>
            <c:bubble3D val="0"/>
            <c:spPr>
              <a:solidFill>
                <a:srgbClr val="FF0000"/>
              </a:solidFill>
            </c:spPr>
          </c:dPt>
          <c:dPt>
            <c:idx val="1"/>
            <c:invertIfNegative val="0"/>
            <c:bubble3D val="0"/>
            <c:spPr>
              <a:solidFill>
                <a:schemeClr val="accent5"/>
              </a:solidFill>
            </c:spPr>
          </c:dPt>
          <c:dPt>
            <c:idx val="2"/>
            <c:invertIfNegative val="0"/>
            <c:bubble3D val="0"/>
            <c:spPr>
              <a:solidFill>
                <a:schemeClr val="accent5"/>
              </a:solidFill>
            </c:spPr>
          </c:dPt>
          <c:dPt>
            <c:idx val="3"/>
            <c:invertIfNegative val="0"/>
            <c:bubble3D val="0"/>
            <c:spPr>
              <a:solidFill>
                <a:schemeClr val="accent5"/>
              </a:solidFill>
            </c:spPr>
          </c:dPt>
          <c:dPt>
            <c:idx val="4"/>
            <c:invertIfNegative val="0"/>
            <c:bubble3D val="0"/>
            <c:spPr>
              <a:solidFill>
                <a:schemeClr val="accent5"/>
              </a:solidFill>
            </c:spPr>
          </c:dPt>
          <c:dPt>
            <c:idx val="5"/>
            <c:invertIfNegative val="0"/>
            <c:bubble3D val="0"/>
            <c:spPr>
              <a:gradFill>
                <a:gsLst>
                  <a:gs pos="0">
                    <a:srgbClr val="FFFF00"/>
                  </a:gs>
                  <a:gs pos="50000">
                    <a:srgbClr val="D16349">
                      <a:tint val="44500"/>
                      <a:satMod val="160000"/>
                    </a:srgbClr>
                  </a:gs>
                  <a:gs pos="100000">
                    <a:srgbClr val="D16349">
                      <a:tint val="23500"/>
                      <a:satMod val="160000"/>
                    </a:srgbClr>
                  </a:gs>
                </a:gsLst>
                <a:lin ang="5400000" scaled="0"/>
              </a:gradFill>
            </c:spPr>
          </c:dPt>
          <c:dPt>
            <c:idx val="16"/>
            <c:invertIfNegative val="0"/>
            <c:bubble3D val="0"/>
            <c:spPr>
              <a:gradFill>
                <a:gsLst>
                  <a:gs pos="0">
                    <a:srgbClr val="FFFF00"/>
                  </a:gs>
                  <a:gs pos="50000">
                    <a:srgbClr val="D16349">
                      <a:tint val="44500"/>
                      <a:satMod val="160000"/>
                    </a:srgbClr>
                  </a:gs>
                  <a:gs pos="100000">
                    <a:srgbClr val="D16349">
                      <a:tint val="23500"/>
                      <a:satMod val="160000"/>
                    </a:srgbClr>
                  </a:gs>
                </a:gsLst>
                <a:lin ang="5400000" scaled="0"/>
              </a:gradFill>
            </c:spPr>
          </c:dPt>
          <c:dLbls>
            <c:spPr>
              <a:ln>
                <a:noFill/>
              </a:ln>
            </c:spPr>
            <c:txPr>
              <a:bodyPr/>
              <a:lstStyle/>
              <a:p>
                <a:pPr>
                  <a:defRPr sz="1200"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'DV Ranking'!$A$2:$A$27</c:f>
              <c:strCache>
                <c:ptCount val="26"/>
                <c:pt idx="0">
                  <c:v>LSU</c:v>
                </c:pt>
                <c:pt idx="1">
                  <c:v>New Roads</c:v>
                </c:pt>
                <c:pt idx="2">
                  <c:v>French Settlement</c:v>
                </c:pt>
                <c:pt idx="3">
                  <c:v>Kenner </c:v>
                </c:pt>
                <c:pt idx="4">
                  <c:v>Dutchtown</c:v>
                </c:pt>
                <c:pt idx="5">
                  <c:v>Shreveport</c:v>
                </c:pt>
                <c:pt idx="6">
                  <c:v>Carlyss</c:v>
                </c:pt>
                <c:pt idx="7">
                  <c:v>Madisonville</c:v>
                </c:pt>
                <c:pt idx="8">
                  <c:v>Vinton</c:v>
                </c:pt>
                <c:pt idx="9">
                  <c:v>Carville</c:v>
                </c:pt>
                <c:pt idx="10">
                  <c:v>B Plaquemine</c:v>
                </c:pt>
                <c:pt idx="11">
                  <c:v>Garyville</c:v>
                </c:pt>
                <c:pt idx="12">
                  <c:v>Capitol</c:v>
                </c:pt>
                <c:pt idx="13">
                  <c:v>Lafayette</c:v>
                </c:pt>
                <c:pt idx="14">
                  <c:v>Pride</c:v>
                </c:pt>
                <c:pt idx="15">
                  <c:v>Baker</c:v>
                </c:pt>
                <c:pt idx="16">
                  <c:v>Dixie</c:v>
                </c:pt>
                <c:pt idx="17">
                  <c:v>G Tete</c:v>
                </c:pt>
                <c:pt idx="18">
                  <c:v>Port Allen</c:v>
                </c:pt>
                <c:pt idx="19">
                  <c:v>Thibodaux</c:v>
                </c:pt>
                <c:pt idx="20">
                  <c:v>City Park</c:v>
                </c:pt>
                <c:pt idx="21">
                  <c:v>Hahnville</c:v>
                </c:pt>
                <c:pt idx="22">
                  <c:v>Chalmette/Arabi</c:v>
                </c:pt>
                <c:pt idx="23">
                  <c:v>Convent</c:v>
                </c:pt>
                <c:pt idx="24">
                  <c:v>Monroe</c:v>
                </c:pt>
                <c:pt idx="25">
                  <c:v>Westlake</c:v>
                </c:pt>
              </c:strCache>
            </c:strRef>
          </c:cat>
          <c:val>
            <c:numRef>
              <c:f>'DV Ranking'!$F$2:$F$27</c:f>
              <c:numCache>
                <c:formatCode>General</c:formatCode>
                <c:ptCount val="26"/>
                <c:pt idx="0">
                  <c:v>78</c:v>
                </c:pt>
                <c:pt idx="1">
                  <c:v>75</c:v>
                </c:pt>
                <c:pt idx="2">
                  <c:v>75</c:v>
                </c:pt>
                <c:pt idx="3">
                  <c:v>75</c:v>
                </c:pt>
                <c:pt idx="4">
                  <c:v>75</c:v>
                </c:pt>
                <c:pt idx="5">
                  <c:v>74</c:v>
                </c:pt>
                <c:pt idx="6">
                  <c:v>74</c:v>
                </c:pt>
                <c:pt idx="7">
                  <c:v>74</c:v>
                </c:pt>
                <c:pt idx="8">
                  <c:v>74</c:v>
                </c:pt>
                <c:pt idx="9">
                  <c:v>73</c:v>
                </c:pt>
                <c:pt idx="10">
                  <c:v>73</c:v>
                </c:pt>
                <c:pt idx="11">
                  <c:v>73</c:v>
                </c:pt>
                <c:pt idx="12">
                  <c:v>73</c:v>
                </c:pt>
                <c:pt idx="13">
                  <c:v>72</c:v>
                </c:pt>
                <c:pt idx="14">
                  <c:v>72</c:v>
                </c:pt>
                <c:pt idx="15">
                  <c:v>72</c:v>
                </c:pt>
                <c:pt idx="16">
                  <c:v>72</c:v>
                </c:pt>
                <c:pt idx="17">
                  <c:v>71</c:v>
                </c:pt>
                <c:pt idx="18">
                  <c:v>71</c:v>
                </c:pt>
                <c:pt idx="19">
                  <c:v>71</c:v>
                </c:pt>
                <c:pt idx="20">
                  <c:v>71</c:v>
                </c:pt>
                <c:pt idx="21">
                  <c:v>70</c:v>
                </c:pt>
                <c:pt idx="22">
                  <c:v>69</c:v>
                </c:pt>
                <c:pt idx="23">
                  <c:v>68</c:v>
                </c:pt>
                <c:pt idx="24">
                  <c:v>64</c:v>
                </c:pt>
                <c:pt idx="25">
                  <c:v>63</c:v>
                </c:pt>
              </c:numCache>
            </c:numRef>
          </c:val>
        </c:ser>
        <c:dLbls>
          <c:showLegendKey val="0"/>
          <c:showVal val="0"/>
          <c:showCatName val="0"/>
          <c:showSerName val="0"/>
          <c:showPercent val="0"/>
          <c:showBubbleSize val="0"/>
        </c:dLbls>
        <c:gapWidth val="50"/>
        <c:axId val="23269192"/>
        <c:axId val="23043744"/>
      </c:barChart>
      <c:catAx>
        <c:axId val="23269192"/>
        <c:scaling>
          <c:orientation val="minMax"/>
        </c:scaling>
        <c:delete val="0"/>
        <c:axPos val="b"/>
        <c:numFmt formatCode="General" sourceLinked="1"/>
        <c:majorTickMark val="out"/>
        <c:minorTickMark val="none"/>
        <c:tickLblPos val="nextTo"/>
        <c:txPr>
          <a:bodyPr rot="-3000000" vert="horz"/>
          <a:lstStyle/>
          <a:p>
            <a:pPr>
              <a:defRPr sz="1000" b="0" i="0" u="none" strike="noStrike" baseline="0">
                <a:solidFill>
                  <a:srgbClr val="000000"/>
                </a:solidFill>
                <a:latin typeface="Calibri"/>
                <a:ea typeface="Calibri"/>
                <a:cs typeface="Calibri"/>
              </a:defRPr>
            </a:pPr>
            <a:endParaRPr lang="en-US"/>
          </a:p>
        </c:txPr>
        <c:crossAx val="23043744"/>
        <c:crosses val="autoZero"/>
        <c:auto val="1"/>
        <c:lblAlgn val="ctr"/>
        <c:lblOffset val="100"/>
        <c:tickLblSkip val="1"/>
        <c:noMultiLvlLbl val="0"/>
      </c:catAx>
      <c:valAx>
        <c:axId val="23043744"/>
        <c:scaling>
          <c:orientation val="minMax"/>
          <c:max val="90"/>
        </c:scaling>
        <c:delete val="0"/>
        <c:axPos val="l"/>
        <c:majorGridlines/>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23269192"/>
        <c:crosses val="autoZero"/>
        <c:crossBetween val="between"/>
        <c:majorUnit val="5"/>
      </c:valAx>
      <c:spPr>
        <a:solidFill>
          <a:schemeClr val="tx2">
            <a:lumMod val="20000"/>
            <a:lumOff val="80000"/>
          </a:schemeClr>
        </a:solidFill>
      </c:spPr>
    </c:plotArea>
    <c:plotVisOnly val="1"/>
    <c:dispBlanksAs val="gap"/>
    <c:showDLblsOverMax val="0"/>
  </c:chart>
  <c:spPr>
    <a:solidFill>
      <a:schemeClr val="bg1">
        <a:lumMod val="85000"/>
      </a:schemeClr>
    </a:solidFill>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US"/>
              <a:t>8-hr Design Value as of December</a:t>
            </a:r>
            <a:r>
              <a:rPr lang="en-US" baseline="0"/>
              <a:t> 31</a:t>
            </a:r>
            <a:r>
              <a:rPr lang="en-US"/>
              <a:t>, 2011</a:t>
            </a:r>
          </a:p>
        </c:rich>
      </c:tx>
      <c:layout>
        <c:manualLayout>
          <c:xMode val="edge"/>
          <c:yMode val="edge"/>
          <c:x val="0.27456140350877195"/>
          <c:y val="8.9938167509837248E-3"/>
        </c:manualLayout>
      </c:layout>
      <c:overlay val="0"/>
    </c:title>
    <c:autoTitleDeleted val="0"/>
    <c:plotArea>
      <c:layout>
        <c:manualLayout>
          <c:layoutTarget val="inner"/>
          <c:xMode val="edge"/>
          <c:yMode val="edge"/>
          <c:x val="7.4162679425837735E-2"/>
          <c:y val="9.4435075885328845E-2"/>
          <c:w val="0.90789473684210564"/>
          <c:h val="0.71163575042158922"/>
        </c:manualLayout>
      </c:layout>
      <c:barChart>
        <c:barDir val="col"/>
        <c:grouping val="clustered"/>
        <c:varyColors val="0"/>
        <c:ser>
          <c:idx val="0"/>
          <c:order val="0"/>
          <c:spPr>
            <a:solidFill>
              <a:srgbClr val="FFFF00"/>
            </a:solidFill>
          </c:spPr>
          <c:invertIfNegative val="0"/>
          <c:dPt>
            <c:idx val="0"/>
            <c:invertIfNegative val="0"/>
            <c:bubble3D val="0"/>
            <c:spPr>
              <a:solidFill>
                <a:srgbClr val="FF0000"/>
              </a:solidFill>
            </c:spPr>
          </c:dPt>
          <c:dPt>
            <c:idx val="1"/>
            <c:invertIfNegative val="0"/>
            <c:bubble3D val="0"/>
            <c:spPr>
              <a:gradFill>
                <a:gsLst>
                  <a:gs pos="0">
                    <a:srgbClr val="FF0000"/>
                  </a:gs>
                  <a:gs pos="50000">
                    <a:srgbClr val="D16349">
                      <a:tint val="44500"/>
                      <a:satMod val="160000"/>
                    </a:srgbClr>
                  </a:gs>
                  <a:gs pos="100000">
                    <a:srgbClr val="D16349">
                      <a:tint val="23500"/>
                      <a:satMod val="160000"/>
                    </a:srgbClr>
                  </a:gs>
                </a:gsLst>
                <a:lin ang="5400000" scaled="0"/>
              </a:gradFill>
            </c:spPr>
          </c:dPt>
          <c:dPt>
            <c:idx val="2"/>
            <c:invertIfNegative val="0"/>
            <c:bubble3D val="0"/>
            <c:spPr>
              <a:solidFill>
                <a:srgbClr val="FF0000"/>
              </a:solidFill>
            </c:spPr>
          </c:dPt>
          <c:dPt>
            <c:idx val="3"/>
            <c:invertIfNegative val="0"/>
            <c:bubble3D val="0"/>
            <c:spPr>
              <a:solidFill>
                <a:srgbClr val="FF0000"/>
              </a:solidFill>
            </c:spPr>
          </c:dPt>
          <c:dPt>
            <c:idx val="4"/>
            <c:invertIfNegative val="0"/>
            <c:bubble3D val="0"/>
            <c:spPr>
              <a:solidFill>
                <a:srgbClr val="FF0000"/>
              </a:solidFill>
            </c:spPr>
          </c:dPt>
          <c:dPt>
            <c:idx val="5"/>
            <c:invertIfNegative val="0"/>
            <c:bubble3D val="0"/>
            <c:spPr>
              <a:solidFill>
                <a:srgbClr val="FF0000"/>
              </a:solidFill>
            </c:spPr>
          </c:dPt>
          <c:dPt>
            <c:idx val="6"/>
            <c:invertIfNegative val="0"/>
            <c:bubble3D val="0"/>
            <c:spPr>
              <a:solidFill>
                <a:srgbClr val="FF0000"/>
              </a:solidFill>
            </c:spPr>
          </c:dPt>
          <c:dPt>
            <c:idx val="7"/>
            <c:invertIfNegative val="0"/>
            <c:bubble3D val="0"/>
            <c:spPr>
              <a:solidFill>
                <a:srgbClr val="FF0000"/>
              </a:solidFill>
            </c:spPr>
          </c:dPt>
          <c:dPt>
            <c:idx val="8"/>
            <c:invertIfNegative val="0"/>
            <c:bubble3D val="0"/>
            <c:spPr>
              <a:solidFill>
                <a:schemeClr val="accent5"/>
              </a:solidFill>
            </c:spPr>
          </c:dPt>
          <c:dPt>
            <c:idx val="9"/>
            <c:invertIfNegative val="0"/>
            <c:bubble3D val="0"/>
            <c:spPr>
              <a:solidFill>
                <a:schemeClr val="accent5"/>
              </a:solidFill>
            </c:spPr>
          </c:dPt>
          <c:dPt>
            <c:idx val="10"/>
            <c:invertIfNegative val="0"/>
            <c:bubble3D val="0"/>
            <c:spPr>
              <a:gradFill>
                <a:gsLst>
                  <a:gs pos="0">
                    <a:schemeClr val="accent5"/>
                  </a:gs>
                  <a:gs pos="50000">
                    <a:srgbClr val="D16349">
                      <a:tint val="44500"/>
                      <a:satMod val="160000"/>
                    </a:srgbClr>
                  </a:gs>
                  <a:gs pos="100000">
                    <a:srgbClr val="D16349">
                      <a:tint val="23500"/>
                      <a:satMod val="160000"/>
                    </a:srgbClr>
                  </a:gs>
                </a:gsLst>
                <a:lin ang="5400000" scaled="0"/>
              </a:gradFill>
            </c:spPr>
          </c:dPt>
          <c:dLbls>
            <c:spPr>
              <a:ln>
                <a:noFill/>
              </a:ln>
            </c:spPr>
            <c:txPr>
              <a:bodyPr/>
              <a:lstStyle/>
              <a:p>
                <a:pPr>
                  <a:defRPr sz="1200"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'DV Ranking'!$A$2:$A$25</c:f>
              <c:strCache>
                <c:ptCount val="24"/>
                <c:pt idx="0">
                  <c:v>LSU</c:v>
                </c:pt>
                <c:pt idx="1">
                  <c:v>Shreveport</c:v>
                </c:pt>
                <c:pt idx="2">
                  <c:v>Dutchtown</c:v>
                </c:pt>
                <c:pt idx="3">
                  <c:v>Capitol</c:v>
                </c:pt>
                <c:pt idx="4">
                  <c:v>Carville</c:v>
                </c:pt>
                <c:pt idx="5">
                  <c:v>Kenner </c:v>
                </c:pt>
                <c:pt idx="6">
                  <c:v>Carlyss</c:v>
                </c:pt>
                <c:pt idx="7">
                  <c:v>French Settlement</c:v>
                </c:pt>
                <c:pt idx="8">
                  <c:v>New Roads</c:v>
                </c:pt>
                <c:pt idx="9">
                  <c:v>Garyville</c:v>
                </c:pt>
                <c:pt idx="10">
                  <c:v>Dixie</c:v>
                </c:pt>
                <c:pt idx="11">
                  <c:v>B Plaquemine</c:v>
                </c:pt>
                <c:pt idx="12">
                  <c:v>Madisonville</c:v>
                </c:pt>
                <c:pt idx="13">
                  <c:v>Vinton</c:v>
                </c:pt>
                <c:pt idx="14">
                  <c:v>Pride</c:v>
                </c:pt>
                <c:pt idx="15">
                  <c:v>Port Allen</c:v>
                </c:pt>
                <c:pt idx="16">
                  <c:v>Thibodaux</c:v>
                </c:pt>
                <c:pt idx="17">
                  <c:v>Hahnville</c:v>
                </c:pt>
                <c:pt idx="18">
                  <c:v>Lafayette</c:v>
                </c:pt>
                <c:pt idx="19">
                  <c:v>Chalmette/Meraux</c:v>
                </c:pt>
                <c:pt idx="20">
                  <c:v>City Park</c:v>
                </c:pt>
                <c:pt idx="21">
                  <c:v>Convent</c:v>
                </c:pt>
                <c:pt idx="22">
                  <c:v>Westlake</c:v>
                </c:pt>
                <c:pt idx="23">
                  <c:v>Monroe</c:v>
                </c:pt>
              </c:strCache>
            </c:strRef>
          </c:cat>
          <c:val>
            <c:numRef>
              <c:f>'DV Ranking'!$F$2:$F$25</c:f>
              <c:numCache>
                <c:formatCode>General</c:formatCode>
                <c:ptCount val="24"/>
                <c:pt idx="0">
                  <c:v>82</c:v>
                </c:pt>
                <c:pt idx="1">
                  <c:v>80</c:v>
                </c:pt>
                <c:pt idx="2">
                  <c:v>77</c:v>
                </c:pt>
                <c:pt idx="3">
                  <c:v>77</c:v>
                </c:pt>
                <c:pt idx="4">
                  <c:v>77</c:v>
                </c:pt>
                <c:pt idx="5">
                  <c:v>76</c:v>
                </c:pt>
                <c:pt idx="6">
                  <c:v>76</c:v>
                </c:pt>
                <c:pt idx="7">
                  <c:v>76</c:v>
                </c:pt>
                <c:pt idx="8">
                  <c:v>75</c:v>
                </c:pt>
                <c:pt idx="9">
                  <c:v>75</c:v>
                </c:pt>
                <c:pt idx="10">
                  <c:v>75</c:v>
                </c:pt>
                <c:pt idx="11">
                  <c:v>74</c:v>
                </c:pt>
                <c:pt idx="12">
                  <c:v>74</c:v>
                </c:pt>
                <c:pt idx="13">
                  <c:v>74</c:v>
                </c:pt>
                <c:pt idx="14">
                  <c:v>72</c:v>
                </c:pt>
                <c:pt idx="15">
                  <c:v>72</c:v>
                </c:pt>
                <c:pt idx="16">
                  <c:v>72</c:v>
                </c:pt>
                <c:pt idx="17">
                  <c:v>72</c:v>
                </c:pt>
                <c:pt idx="18">
                  <c:v>72</c:v>
                </c:pt>
                <c:pt idx="19">
                  <c:v>71</c:v>
                </c:pt>
                <c:pt idx="20">
                  <c:v>70</c:v>
                </c:pt>
                <c:pt idx="21">
                  <c:v>69</c:v>
                </c:pt>
                <c:pt idx="22">
                  <c:v>67</c:v>
                </c:pt>
                <c:pt idx="23">
                  <c:v>66</c:v>
                </c:pt>
              </c:numCache>
            </c:numRef>
          </c:val>
        </c:ser>
        <c:dLbls>
          <c:showLegendKey val="0"/>
          <c:showVal val="0"/>
          <c:showCatName val="0"/>
          <c:showSerName val="0"/>
          <c:showPercent val="0"/>
          <c:showBubbleSize val="0"/>
        </c:dLbls>
        <c:gapWidth val="50"/>
        <c:axId val="318514224"/>
        <c:axId val="318514608"/>
      </c:barChart>
      <c:lineChart>
        <c:grouping val="standard"/>
        <c:varyColors val="0"/>
        <c:ser>
          <c:idx val="1"/>
          <c:order val="1"/>
          <c:spPr>
            <a:ln>
              <a:solidFill>
                <a:schemeClr val="tx1"/>
              </a:solidFill>
            </a:ln>
          </c:spPr>
          <c:marker>
            <c:symbol val="none"/>
          </c:marker>
          <c:val>
            <c:numRef>
              <c:f>'DV Ranking'!$B$2:$B$25</c:f>
            </c:numRef>
          </c:val>
          <c:smooth val="0"/>
        </c:ser>
        <c:ser>
          <c:idx val="2"/>
          <c:order val="2"/>
          <c:spPr>
            <a:ln>
              <a:solidFill>
                <a:prstClr val="black"/>
              </a:solidFill>
            </a:ln>
          </c:spPr>
          <c:marker>
            <c:symbol val="none"/>
          </c:marker>
          <c:val>
            <c:numRef>
              <c:f>'DV Ranking'!$C$2:$C$25</c:f>
            </c:numRef>
          </c:val>
          <c:smooth val="0"/>
        </c:ser>
        <c:ser>
          <c:idx val="3"/>
          <c:order val="3"/>
          <c:spPr>
            <a:ln>
              <a:solidFill>
                <a:prstClr val="black"/>
              </a:solidFill>
            </a:ln>
          </c:spPr>
          <c:marker>
            <c:symbol val="none"/>
          </c:marker>
          <c:val>
            <c:numRef>
              <c:f>'DV Ranking'!$D$2:$D$25</c:f>
            </c:numRef>
          </c:val>
          <c:smooth val="0"/>
        </c:ser>
        <c:ser>
          <c:idx val="4"/>
          <c:order val="4"/>
          <c:spPr>
            <a:ln>
              <a:solidFill>
                <a:prstClr val="black"/>
              </a:solidFill>
            </a:ln>
          </c:spPr>
          <c:marker>
            <c:symbol val="none"/>
          </c:marker>
          <c:val>
            <c:numRef>
              <c:f>'DV Ranking'!$E$2:$E$25</c:f>
            </c:numRef>
          </c:val>
          <c:smooth val="0"/>
        </c:ser>
        <c:dLbls>
          <c:showLegendKey val="0"/>
          <c:showVal val="0"/>
          <c:showCatName val="0"/>
          <c:showSerName val="0"/>
          <c:showPercent val="0"/>
          <c:showBubbleSize val="0"/>
        </c:dLbls>
        <c:marker val="1"/>
        <c:smooth val="0"/>
        <c:axId val="318514224"/>
        <c:axId val="318514608"/>
      </c:lineChart>
      <c:catAx>
        <c:axId val="318514224"/>
        <c:scaling>
          <c:orientation val="minMax"/>
        </c:scaling>
        <c:delete val="0"/>
        <c:axPos val="b"/>
        <c:numFmt formatCode="General" sourceLinked="1"/>
        <c:majorTickMark val="out"/>
        <c:minorTickMark val="none"/>
        <c:tickLblPos val="nextTo"/>
        <c:txPr>
          <a:bodyPr rot="-3000000" vert="horz"/>
          <a:lstStyle/>
          <a:p>
            <a:pPr>
              <a:defRPr sz="1000" b="0" i="0" u="none" strike="noStrike" baseline="0">
                <a:solidFill>
                  <a:srgbClr val="000000"/>
                </a:solidFill>
                <a:latin typeface="Calibri"/>
                <a:ea typeface="Calibri"/>
                <a:cs typeface="Calibri"/>
              </a:defRPr>
            </a:pPr>
            <a:endParaRPr lang="en-US"/>
          </a:p>
        </c:txPr>
        <c:crossAx val="318514608"/>
        <c:crosses val="autoZero"/>
        <c:auto val="1"/>
        <c:lblAlgn val="ctr"/>
        <c:lblOffset val="100"/>
        <c:tickLblSkip val="1"/>
        <c:noMultiLvlLbl val="0"/>
      </c:catAx>
      <c:valAx>
        <c:axId val="318514608"/>
        <c:scaling>
          <c:orientation val="minMax"/>
          <c:max val="90"/>
        </c:scaling>
        <c:delete val="0"/>
        <c:axPos val="l"/>
        <c:majorGridlines/>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18514224"/>
        <c:crosses val="autoZero"/>
        <c:crossBetween val="between"/>
        <c:majorUnit val="5"/>
      </c:valAx>
      <c:spPr>
        <a:solidFill>
          <a:schemeClr val="tx2">
            <a:lumMod val="20000"/>
            <a:lumOff val="80000"/>
          </a:schemeClr>
        </a:solidFill>
      </c:spPr>
    </c:plotArea>
    <c:plotVisOnly val="1"/>
    <c:dispBlanksAs val="gap"/>
    <c:showDLblsOverMax val="0"/>
  </c:chart>
  <c:spPr>
    <a:solidFill>
      <a:schemeClr val="bg1">
        <a:lumMod val="85000"/>
      </a:schemeClr>
    </a:solidFill>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000000"/>
                </a:solidFill>
                <a:latin typeface="Calibri"/>
                <a:ea typeface="Calibri"/>
                <a:cs typeface="Calibri"/>
              </a:defRPr>
            </a:pPr>
            <a:r>
              <a:rPr lang="en-US" dirty="0"/>
              <a:t>8-hr Design Value as of </a:t>
            </a:r>
            <a:r>
              <a:rPr lang="en-US" dirty="0" smtClean="0"/>
              <a:t>December 31, </a:t>
            </a:r>
            <a:r>
              <a:rPr lang="en-US" dirty="0"/>
              <a:t>2012</a:t>
            </a:r>
          </a:p>
        </c:rich>
      </c:tx>
      <c:layout>
        <c:manualLayout>
          <c:xMode val="edge"/>
          <c:yMode val="edge"/>
          <c:x val="0.27456140350877195"/>
          <c:y val="8.9938167509837248E-3"/>
        </c:manualLayout>
      </c:layout>
      <c:overlay val="0"/>
    </c:title>
    <c:autoTitleDeleted val="0"/>
    <c:plotArea>
      <c:layout>
        <c:manualLayout>
          <c:layoutTarget val="inner"/>
          <c:xMode val="edge"/>
          <c:yMode val="edge"/>
          <c:x val="7.4162679425837638E-2"/>
          <c:y val="9.4435075885328845E-2"/>
          <c:w val="0.90789473684210564"/>
          <c:h val="0.71163575042158855"/>
        </c:manualLayout>
      </c:layout>
      <c:barChart>
        <c:barDir val="col"/>
        <c:grouping val="clustered"/>
        <c:varyColors val="0"/>
        <c:ser>
          <c:idx val="0"/>
          <c:order val="0"/>
          <c:spPr>
            <a:solidFill>
              <a:srgbClr val="FFFF00"/>
            </a:solidFill>
          </c:spPr>
          <c:invertIfNegative val="0"/>
          <c:dPt>
            <c:idx val="0"/>
            <c:invertIfNegative val="0"/>
            <c:bubble3D val="0"/>
            <c:spPr>
              <a:solidFill>
                <a:srgbClr val="FF0000"/>
              </a:solidFill>
            </c:spPr>
          </c:dPt>
          <c:dPt>
            <c:idx val="1"/>
            <c:invertIfNegative val="0"/>
            <c:bubble3D val="0"/>
            <c:spPr>
              <a:gradFill>
                <a:gsLst>
                  <a:gs pos="0">
                    <a:srgbClr val="FF0000"/>
                  </a:gs>
                  <a:gs pos="50000">
                    <a:srgbClr val="D16349">
                      <a:tint val="44500"/>
                      <a:satMod val="160000"/>
                    </a:srgbClr>
                  </a:gs>
                  <a:gs pos="100000">
                    <a:srgbClr val="D16349">
                      <a:tint val="23500"/>
                      <a:satMod val="160000"/>
                    </a:srgbClr>
                  </a:gs>
                </a:gsLst>
                <a:lin ang="5400000" scaled="0"/>
              </a:gradFill>
            </c:spPr>
          </c:dPt>
          <c:dPt>
            <c:idx val="2"/>
            <c:invertIfNegative val="0"/>
            <c:bubble3D val="0"/>
            <c:spPr>
              <a:solidFill>
                <a:srgbClr val="FF0000"/>
              </a:solidFill>
            </c:spPr>
          </c:dPt>
          <c:dPt>
            <c:idx val="3"/>
            <c:invertIfNegative val="0"/>
            <c:bubble3D val="0"/>
            <c:spPr>
              <a:solidFill>
                <a:srgbClr val="FF0000"/>
              </a:solidFill>
            </c:spPr>
          </c:dPt>
          <c:dPt>
            <c:idx val="4"/>
            <c:invertIfNegative val="0"/>
            <c:bubble3D val="0"/>
            <c:spPr>
              <a:solidFill>
                <a:srgbClr val="FF0000"/>
              </a:solidFill>
            </c:spPr>
          </c:dPt>
          <c:dPt>
            <c:idx val="5"/>
            <c:invertIfNegative val="0"/>
            <c:bubble3D val="0"/>
            <c:spPr>
              <a:solidFill>
                <a:srgbClr val="8FB08C"/>
              </a:solidFill>
            </c:spPr>
          </c:dPt>
          <c:dPt>
            <c:idx val="6"/>
            <c:invertIfNegative val="0"/>
            <c:bubble3D val="0"/>
            <c:spPr>
              <a:solidFill>
                <a:srgbClr val="8FB08C"/>
              </a:solidFill>
            </c:spPr>
          </c:dPt>
          <c:dPt>
            <c:idx val="7"/>
            <c:invertIfNegative val="0"/>
            <c:bubble3D val="0"/>
            <c:spPr>
              <a:solidFill>
                <a:srgbClr val="8FB08C"/>
              </a:solidFill>
            </c:spPr>
          </c:dPt>
          <c:dPt>
            <c:idx val="8"/>
            <c:invertIfNegative val="0"/>
            <c:bubble3D val="0"/>
            <c:spPr>
              <a:solidFill>
                <a:srgbClr val="8FB08C"/>
              </a:solidFill>
            </c:spPr>
          </c:dPt>
          <c:dPt>
            <c:idx val="9"/>
            <c:invertIfNegative val="0"/>
            <c:bubble3D val="0"/>
            <c:spPr>
              <a:gradFill>
                <a:gsLst>
                  <a:gs pos="0">
                    <a:srgbClr val="8FB08C"/>
                  </a:gs>
                  <a:gs pos="50000">
                    <a:srgbClr val="D16349">
                      <a:tint val="44500"/>
                      <a:satMod val="160000"/>
                    </a:srgbClr>
                  </a:gs>
                  <a:gs pos="100000">
                    <a:srgbClr val="D16349">
                      <a:tint val="23500"/>
                      <a:satMod val="160000"/>
                    </a:srgbClr>
                  </a:gs>
                </a:gsLst>
                <a:lin ang="5400000" scaled="0"/>
              </a:gradFill>
            </c:spPr>
          </c:dPt>
          <c:dPt>
            <c:idx val="10"/>
            <c:invertIfNegative val="0"/>
            <c:bubble3D val="0"/>
            <c:spPr>
              <a:solidFill>
                <a:srgbClr val="8FB08C"/>
              </a:solidFill>
            </c:spPr>
          </c:dPt>
          <c:dPt>
            <c:idx val="13"/>
            <c:invertIfNegative val="0"/>
            <c:bubble3D val="0"/>
          </c:dPt>
          <c:dLbls>
            <c:dLbl>
              <c:idx val="0"/>
              <c:spPr>
                <a:solidFill>
                  <a:sysClr val="window" lastClr="FFFFFF">
                    <a:lumMod val="75000"/>
                    <a:alpha val="0"/>
                  </a:sysClr>
                </a:solidFill>
                <a:ln>
                  <a:noFill/>
                </a:ln>
              </c:spPr>
              <c:txPr>
                <a:bodyPr/>
                <a:lstStyle/>
                <a:p>
                  <a:pPr>
                    <a:defRPr sz="1200"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dLbl>
            <c:spPr>
              <a:ln>
                <a:noFill/>
              </a:ln>
            </c:spPr>
            <c:txPr>
              <a:bodyPr/>
              <a:lstStyle/>
              <a:p>
                <a:pPr>
                  <a:defRPr sz="1200"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'DV Ranking'!$A$2:$A$25</c:f>
              <c:strCache>
                <c:ptCount val="24"/>
                <c:pt idx="0">
                  <c:v>LSU</c:v>
                </c:pt>
                <c:pt idx="1">
                  <c:v>Shreveport</c:v>
                </c:pt>
                <c:pt idx="2">
                  <c:v>Dutchtown</c:v>
                </c:pt>
                <c:pt idx="3">
                  <c:v>Carville</c:v>
                </c:pt>
                <c:pt idx="4">
                  <c:v>New Roads</c:v>
                </c:pt>
                <c:pt idx="5">
                  <c:v>B Plaquemine</c:v>
                </c:pt>
                <c:pt idx="6">
                  <c:v>Capitol</c:v>
                </c:pt>
                <c:pt idx="7">
                  <c:v>Kenner </c:v>
                </c:pt>
                <c:pt idx="8">
                  <c:v>Garyville</c:v>
                </c:pt>
                <c:pt idx="9">
                  <c:v>Dixie</c:v>
                </c:pt>
                <c:pt idx="10">
                  <c:v>Carlyss</c:v>
                </c:pt>
                <c:pt idx="11">
                  <c:v>French Settlement</c:v>
                </c:pt>
                <c:pt idx="12">
                  <c:v>Madisonville</c:v>
                </c:pt>
                <c:pt idx="13">
                  <c:v>Thibodaux</c:v>
                </c:pt>
                <c:pt idx="14">
                  <c:v>Chalmette/Meraux</c:v>
                </c:pt>
                <c:pt idx="15">
                  <c:v>Lafayette</c:v>
                </c:pt>
                <c:pt idx="16">
                  <c:v>Pride</c:v>
                </c:pt>
                <c:pt idx="17">
                  <c:v>Vinton</c:v>
                </c:pt>
                <c:pt idx="18">
                  <c:v>Hahnville</c:v>
                </c:pt>
                <c:pt idx="19">
                  <c:v>City Park</c:v>
                </c:pt>
                <c:pt idx="20">
                  <c:v>Port Allen</c:v>
                </c:pt>
                <c:pt idx="21">
                  <c:v>Westlake</c:v>
                </c:pt>
                <c:pt idx="22">
                  <c:v>Convent</c:v>
                </c:pt>
                <c:pt idx="23">
                  <c:v>Monroe</c:v>
                </c:pt>
              </c:strCache>
            </c:strRef>
          </c:cat>
          <c:val>
            <c:numRef>
              <c:f>'DV Ranking'!$F$2:$F$25</c:f>
              <c:numCache>
                <c:formatCode>General</c:formatCode>
                <c:ptCount val="24"/>
                <c:pt idx="0">
                  <c:v>79</c:v>
                </c:pt>
                <c:pt idx="1">
                  <c:v>79</c:v>
                </c:pt>
                <c:pt idx="2">
                  <c:v>76</c:v>
                </c:pt>
                <c:pt idx="3">
                  <c:v>76</c:v>
                </c:pt>
                <c:pt idx="4">
                  <c:v>76</c:v>
                </c:pt>
                <c:pt idx="5">
                  <c:v>75</c:v>
                </c:pt>
                <c:pt idx="6">
                  <c:v>75</c:v>
                </c:pt>
                <c:pt idx="7">
                  <c:v>75</c:v>
                </c:pt>
                <c:pt idx="8">
                  <c:v>75</c:v>
                </c:pt>
                <c:pt idx="9">
                  <c:v>75</c:v>
                </c:pt>
                <c:pt idx="10">
                  <c:v>75</c:v>
                </c:pt>
                <c:pt idx="11">
                  <c:v>74</c:v>
                </c:pt>
                <c:pt idx="12">
                  <c:v>74</c:v>
                </c:pt>
                <c:pt idx="13">
                  <c:v>74</c:v>
                </c:pt>
                <c:pt idx="14">
                  <c:v>73</c:v>
                </c:pt>
                <c:pt idx="15">
                  <c:v>72</c:v>
                </c:pt>
                <c:pt idx="16">
                  <c:v>72</c:v>
                </c:pt>
                <c:pt idx="17">
                  <c:v>71</c:v>
                </c:pt>
                <c:pt idx="18">
                  <c:v>71</c:v>
                </c:pt>
                <c:pt idx="19">
                  <c:v>70</c:v>
                </c:pt>
                <c:pt idx="20">
                  <c:v>70</c:v>
                </c:pt>
                <c:pt idx="21">
                  <c:v>69</c:v>
                </c:pt>
                <c:pt idx="22">
                  <c:v>68</c:v>
                </c:pt>
                <c:pt idx="23">
                  <c:v>63</c:v>
                </c:pt>
              </c:numCache>
            </c:numRef>
          </c:val>
        </c:ser>
        <c:dLbls>
          <c:showLegendKey val="0"/>
          <c:showVal val="0"/>
          <c:showCatName val="0"/>
          <c:showSerName val="0"/>
          <c:showPercent val="0"/>
          <c:showBubbleSize val="0"/>
        </c:dLbls>
        <c:gapWidth val="50"/>
        <c:axId val="318519968"/>
        <c:axId val="278802560"/>
      </c:barChart>
      <c:lineChart>
        <c:grouping val="standard"/>
        <c:varyColors val="0"/>
        <c:ser>
          <c:idx val="1"/>
          <c:order val="1"/>
          <c:spPr>
            <a:ln>
              <a:solidFill>
                <a:schemeClr val="tx1"/>
              </a:solidFill>
            </a:ln>
          </c:spPr>
          <c:marker>
            <c:symbol val="none"/>
          </c:marker>
          <c:val>
            <c:numRef>
              <c:f>'DV Ranking'!$B$2:$B$25</c:f>
            </c:numRef>
          </c:val>
          <c:smooth val="0"/>
        </c:ser>
        <c:ser>
          <c:idx val="2"/>
          <c:order val="2"/>
          <c:spPr>
            <a:ln>
              <a:solidFill>
                <a:prstClr val="black"/>
              </a:solidFill>
            </a:ln>
          </c:spPr>
          <c:marker>
            <c:symbol val="none"/>
          </c:marker>
          <c:val>
            <c:numRef>
              <c:f>'DV Ranking'!$C$2:$C$25</c:f>
            </c:numRef>
          </c:val>
          <c:smooth val="0"/>
        </c:ser>
        <c:ser>
          <c:idx val="3"/>
          <c:order val="3"/>
          <c:spPr>
            <a:ln>
              <a:solidFill>
                <a:prstClr val="black"/>
              </a:solidFill>
            </a:ln>
          </c:spPr>
          <c:marker>
            <c:symbol val="none"/>
          </c:marker>
          <c:val>
            <c:numRef>
              <c:f>'DV Ranking'!$D$2:$D$25</c:f>
            </c:numRef>
          </c:val>
          <c:smooth val="0"/>
        </c:ser>
        <c:ser>
          <c:idx val="4"/>
          <c:order val="4"/>
          <c:spPr>
            <a:ln>
              <a:solidFill>
                <a:prstClr val="black"/>
              </a:solidFill>
            </a:ln>
          </c:spPr>
          <c:marker>
            <c:symbol val="none"/>
          </c:marker>
          <c:val>
            <c:numRef>
              <c:f>'DV Ranking'!$E$2:$E$25</c:f>
            </c:numRef>
          </c:val>
          <c:smooth val="0"/>
        </c:ser>
        <c:dLbls>
          <c:showLegendKey val="0"/>
          <c:showVal val="0"/>
          <c:showCatName val="0"/>
          <c:showSerName val="0"/>
          <c:showPercent val="0"/>
          <c:showBubbleSize val="0"/>
        </c:dLbls>
        <c:marker val="1"/>
        <c:smooth val="0"/>
        <c:axId val="318519968"/>
        <c:axId val="278802560"/>
      </c:lineChart>
      <c:catAx>
        <c:axId val="318519968"/>
        <c:scaling>
          <c:orientation val="minMax"/>
        </c:scaling>
        <c:delete val="0"/>
        <c:axPos val="b"/>
        <c:numFmt formatCode="General" sourceLinked="1"/>
        <c:majorTickMark val="out"/>
        <c:minorTickMark val="none"/>
        <c:tickLblPos val="nextTo"/>
        <c:txPr>
          <a:bodyPr rot="-3000000" vert="horz"/>
          <a:lstStyle/>
          <a:p>
            <a:pPr>
              <a:defRPr sz="1000" b="0" i="0" u="none" strike="noStrike" baseline="0">
                <a:solidFill>
                  <a:srgbClr val="000000"/>
                </a:solidFill>
                <a:latin typeface="Calibri"/>
                <a:ea typeface="Calibri"/>
                <a:cs typeface="Calibri"/>
              </a:defRPr>
            </a:pPr>
            <a:endParaRPr lang="en-US"/>
          </a:p>
        </c:txPr>
        <c:crossAx val="278802560"/>
        <c:crosses val="autoZero"/>
        <c:auto val="1"/>
        <c:lblAlgn val="ctr"/>
        <c:lblOffset val="100"/>
        <c:tickLblSkip val="1"/>
        <c:noMultiLvlLbl val="0"/>
      </c:catAx>
      <c:valAx>
        <c:axId val="278802560"/>
        <c:scaling>
          <c:orientation val="minMax"/>
          <c:max val="90"/>
        </c:scaling>
        <c:delete val="0"/>
        <c:axPos val="l"/>
        <c:majorGridlines/>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18519968"/>
        <c:crosses val="autoZero"/>
        <c:crossBetween val="between"/>
        <c:majorUnit val="5"/>
      </c:valAx>
      <c:spPr>
        <a:solidFill>
          <a:schemeClr val="tx2">
            <a:lumMod val="20000"/>
            <a:lumOff val="80000"/>
          </a:schemeClr>
        </a:solidFill>
      </c:spPr>
    </c:plotArea>
    <c:plotVisOnly val="1"/>
    <c:dispBlanksAs val="gap"/>
    <c:showDLblsOverMax val="0"/>
  </c:chart>
  <c:spPr>
    <a:solidFill>
      <a:sysClr val="window" lastClr="FFFFFF"/>
    </a:solidFill>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US"/>
              <a:t>8-hr Design Value as of December</a:t>
            </a:r>
            <a:r>
              <a:rPr lang="en-US" baseline="0"/>
              <a:t> 31</a:t>
            </a:r>
            <a:r>
              <a:rPr lang="en-US"/>
              <a:t>, 2011</a:t>
            </a:r>
          </a:p>
        </c:rich>
      </c:tx>
      <c:layout>
        <c:manualLayout>
          <c:xMode val="edge"/>
          <c:yMode val="edge"/>
          <c:x val="0.27456140350877195"/>
          <c:y val="8.9938167509837248E-3"/>
        </c:manualLayout>
      </c:layout>
      <c:overlay val="0"/>
    </c:title>
    <c:autoTitleDeleted val="0"/>
    <c:plotArea>
      <c:layout>
        <c:manualLayout>
          <c:layoutTarget val="inner"/>
          <c:xMode val="edge"/>
          <c:yMode val="edge"/>
          <c:x val="7.4162679425837791E-2"/>
          <c:y val="9.4435075885328845E-2"/>
          <c:w val="0.90789473684210564"/>
          <c:h val="0.71163575042158966"/>
        </c:manualLayout>
      </c:layout>
      <c:barChart>
        <c:barDir val="col"/>
        <c:grouping val="clustered"/>
        <c:varyColors val="0"/>
        <c:ser>
          <c:idx val="0"/>
          <c:order val="0"/>
          <c:spPr>
            <a:solidFill>
              <a:srgbClr val="FFFF00"/>
            </a:solidFill>
          </c:spPr>
          <c:invertIfNegative val="0"/>
          <c:dPt>
            <c:idx val="0"/>
            <c:invertIfNegative val="0"/>
            <c:bubble3D val="0"/>
            <c:spPr>
              <a:solidFill>
                <a:srgbClr val="FF0000"/>
              </a:solidFill>
            </c:spPr>
          </c:dPt>
          <c:dPt>
            <c:idx val="1"/>
            <c:invertIfNegative val="0"/>
            <c:bubble3D val="0"/>
            <c:spPr>
              <a:gradFill>
                <a:gsLst>
                  <a:gs pos="0">
                    <a:srgbClr val="FF0000"/>
                  </a:gs>
                  <a:gs pos="50000">
                    <a:srgbClr val="D16349">
                      <a:tint val="44500"/>
                      <a:satMod val="160000"/>
                    </a:srgbClr>
                  </a:gs>
                  <a:gs pos="100000">
                    <a:srgbClr val="D16349">
                      <a:tint val="23500"/>
                      <a:satMod val="160000"/>
                    </a:srgbClr>
                  </a:gs>
                </a:gsLst>
                <a:lin ang="5400000" scaled="0"/>
              </a:gradFill>
            </c:spPr>
          </c:dPt>
          <c:dPt>
            <c:idx val="2"/>
            <c:invertIfNegative val="0"/>
            <c:bubble3D val="0"/>
            <c:spPr>
              <a:solidFill>
                <a:srgbClr val="FF0000"/>
              </a:solidFill>
            </c:spPr>
          </c:dPt>
          <c:dPt>
            <c:idx val="3"/>
            <c:invertIfNegative val="0"/>
            <c:bubble3D val="0"/>
            <c:spPr>
              <a:solidFill>
                <a:srgbClr val="FF0000"/>
              </a:solidFill>
            </c:spPr>
          </c:dPt>
          <c:dPt>
            <c:idx val="4"/>
            <c:invertIfNegative val="0"/>
            <c:bubble3D val="0"/>
            <c:spPr>
              <a:solidFill>
                <a:srgbClr val="FF0000"/>
              </a:solidFill>
            </c:spPr>
          </c:dPt>
          <c:dPt>
            <c:idx val="5"/>
            <c:invertIfNegative val="0"/>
            <c:bubble3D val="0"/>
            <c:spPr>
              <a:solidFill>
                <a:srgbClr val="FF0000"/>
              </a:solidFill>
            </c:spPr>
          </c:dPt>
          <c:dPt>
            <c:idx val="6"/>
            <c:invertIfNegative val="0"/>
            <c:bubble3D val="0"/>
            <c:spPr>
              <a:solidFill>
                <a:srgbClr val="FF0000"/>
              </a:solidFill>
            </c:spPr>
          </c:dPt>
          <c:dPt>
            <c:idx val="7"/>
            <c:invertIfNegative val="0"/>
            <c:bubble3D val="0"/>
            <c:spPr>
              <a:solidFill>
                <a:srgbClr val="FF0000"/>
              </a:solidFill>
            </c:spPr>
          </c:dPt>
          <c:dPt>
            <c:idx val="10"/>
            <c:invertIfNegative val="0"/>
            <c:bubble3D val="0"/>
            <c:spPr>
              <a:gradFill>
                <a:gsLst>
                  <a:gs pos="0">
                    <a:srgbClr val="FFFF00"/>
                  </a:gs>
                  <a:gs pos="50000">
                    <a:srgbClr val="D16349">
                      <a:tint val="44500"/>
                      <a:satMod val="160000"/>
                    </a:srgbClr>
                  </a:gs>
                  <a:gs pos="100000">
                    <a:srgbClr val="D16349">
                      <a:tint val="23500"/>
                      <a:satMod val="160000"/>
                    </a:srgbClr>
                  </a:gs>
                </a:gsLst>
                <a:lin ang="5400000" scaled="0"/>
              </a:gradFill>
            </c:spPr>
          </c:dPt>
          <c:dLbls>
            <c:spPr>
              <a:ln>
                <a:noFill/>
              </a:ln>
            </c:spPr>
            <c:txPr>
              <a:bodyPr/>
              <a:lstStyle/>
              <a:p>
                <a:pPr>
                  <a:defRPr sz="1200" b="1" i="0" u="none" strike="noStrike" baseline="0">
                    <a:solidFill>
                      <a:srgbClr val="000000"/>
                    </a:solidFill>
                    <a:latin typeface="Calibri"/>
                    <a:ea typeface="Calibri"/>
                    <a:cs typeface="Calibri"/>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'DV Ranking'!$A$2:$A$25</c:f>
              <c:strCache>
                <c:ptCount val="24"/>
                <c:pt idx="0">
                  <c:v>LSU</c:v>
                </c:pt>
                <c:pt idx="1">
                  <c:v>Shreveport</c:v>
                </c:pt>
                <c:pt idx="2">
                  <c:v>Dutchtown</c:v>
                </c:pt>
                <c:pt idx="3">
                  <c:v>Capitol</c:v>
                </c:pt>
                <c:pt idx="4">
                  <c:v>Carville</c:v>
                </c:pt>
                <c:pt idx="5">
                  <c:v>Kenner </c:v>
                </c:pt>
                <c:pt idx="6">
                  <c:v>Carlyss</c:v>
                </c:pt>
                <c:pt idx="7">
                  <c:v>French Settlement</c:v>
                </c:pt>
                <c:pt idx="8">
                  <c:v>New Roads</c:v>
                </c:pt>
                <c:pt idx="9">
                  <c:v>Garyville</c:v>
                </c:pt>
                <c:pt idx="10">
                  <c:v>Dixie</c:v>
                </c:pt>
                <c:pt idx="11">
                  <c:v>B Plaquemine</c:v>
                </c:pt>
                <c:pt idx="12">
                  <c:v>Madisonville</c:v>
                </c:pt>
                <c:pt idx="13">
                  <c:v>Vinton</c:v>
                </c:pt>
                <c:pt idx="14">
                  <c:v>Pride</c:v>
                </c:pt>
                <c:pt idx="15">
                  <c:v>Port Allen</c:v>
                </c:pt>
                <c:pt idx="16">
                  <c:v>Thibodaux</c:v>
                </c:pt>
                <c:pt idx="17">
                  <c:v>Hahnville</c:v>
                </c:pt>
                <c:pt idx="18">
                  <c:v>Lafayette</c:v>
                </c:pt>
                <c:pt idx="19">
                  <c:v>Chalmette/Meraux</c:v>
                </c:pt>
                <c:pt idx="20">
                  <c:v>City Park</c:v>
                </c:pt>
                <c:pt idx="21">
                  <c:v>Convent</c:v>
                </c:pt>
                <c:pt idx="22">
                  <c:v>Westlake</c:v>
                </c:pt>
                <c:pt idx="23">
                  <c:v>Monroe</c:v>
                </c:pt>
              </c:strCache>
            </c:strRef>
          </c:cat>
          <c:val>
            <c:numRef>
              <c:f>'DV Ranking'!$F$2:$F$25</c:f>
              <c:numCache>
                <c:formatCode>General</c:formatCode>
                <c:ptCount val="24"/>
                <c:pt idx="0">
                  <c:v>82</c:v>
                </c:pt>
                <c:pt idx="1">
                  <c:v>80</c:v>
                </c:pt>
                <c:pt idx="2">
                  <c:v>77</c:v>
                </c:pt>
                <c:pt idx="3">
                  <c:v>77</c:v>
                </c:pt>
                <c:pt idx="4">
                  <c:v>77</c:v>
                </c:pt>
                <c:pt idx="5">
                  <c:v>76</c:v>
                </c:pt>
                <c:pt idx="6">
                  <c:v>76</c:v>
                </c:pt>
                <c:pt idx="7">
                  <c:v>76</c:v>
                </c:pt>
                <c:pt idx="8">
                  <c:v>75</c:v>
                </c:pt>
                <c:pt idx="9">
                  <c:v>75</c:v>
                </c:pt>
                <c:pt idx="10">
                  <c:v>75</c:v>
                </c:pt>
                <c:pt idx="11">
                  <c:v>74</c:v>
                </c:pt>
                <c:pt idx="12">
                  <c:v>74</c:v>
                </c:pt>
                <c:pt idx="13">
                  <c:v>74</c:v>
                </c:pt>
                <c:pt idx="14">
                  <c:v>72</c:v>
                </c:pt>
                <c:pt idx="15">
                  <c:v>72</c:v>
                </c:pt>
                <c:pt idx="16">
                  <c:v>72</c:v>
                </c:pt>
                <c:pt idx="17">
                  <c:v>72</c:v>
                </c:pt>
                <c:pt idx="18">
                  <c:v>72</c:v>
                </c:pt>
                <c:pt idx="19">
                  <c:v>71</c:v>
                </c:pt>
                <c:pt idx="20">
                  <c:v>70</c:v>
                </c:pt>
                <c:pt idx="21">
                  <c:v>69</c:v>
                </c:pt>
                <c:pt idx="22">
                  <c:v>67</c:v>
                </c:pt>
                <c:pt idx="23">
                  <c:v>66</c:v>
                </c:pt>
              </c:numCache>
            </c:numRef>
          </c:val>
        </c:ser>
        <c:dLbls>
          <c:showLegendKey val="0"/>
          <c:showVal val="0"/>
          <c:showCatName val="0"/>
          <c:showSerName val="0"/>
          <c:showPercent val="0"/>
          <c:showBubbleSize val="0"/>
        </c:dLbls>
        <c:gapWidth val="50"/>
        <c:axId val="318838344"/>
        <c:axId val="318841088"/>
      </c:barChart>
      <c:lineChart>
        <c:grouping val="standard"/>
        <c:varyColors val="0"/>
        <c:ser>
          <c:idx val="1"/>
          <c:order val="1"/>
          <c:spPr>
            <a:ln>
              <a:solidFill>
                <a:schemeClr val="tx1"/>
              </a:solidFill>
            </a:ln>
          </c:spPr>
          <c:marker>
            <c:symbol val="none"/>
          </c:marker>
          <c:val>
            <c:numRef>
              <c:f>'DV Ranking'!$B$2:$B$25</c:f>
            </c:numRef>
          </c:val>
          <c:smooth val="0"/>
        </c:ser>
        <c:ser>
          <c:idx val="2"/>
          <c:order val="2"/>
          <c:spPr>
            <a:ln>
              <a:solidFill>
                <a:prstClr val="black"/>
              </a:solidFill>
            </a:ln>
          </c:spPr>
          <c:marker>
            <c:symbol val="none"/>
          </c:marker>
          <c:val>
            <c:numRef>
              <c:f>'DV Ranking'!$C$2:$C$25</c:f>
            </c:numRef>
          </c:val>
          <c:smooth val="0"/>
        </c:ser>
        <c:ser>
          <c:idx val="3"/>
          <c:order val="3"/>
          <c:spPr>
            <a:ln>
              <a:solidFill>
                <a:prstClr val="black"/>
              </a:solidFill>
            </a:ln>
          </c:spPr>
          <c:marker>
            <c:symbol val="none"/>
          </c:marker>
          <c:val>
            <c:numRef>
              <c:f>'DV Ranking'!$D$2:$D$25</c:f>
            </c:numRef>
          </c:val>
          <c:smooth val="0"/>
        </c:ser>
        <c:ser>
          <c:idx val="4"/>
          <c:order val="4"/>
          <c:spPr>
            <a:ln>
              <a:solidFill>
                <a:prstClr val="black"/>
              </a:solidFill>
            </a:ln>
          </c:spPr>
          <c:marker>
            <c:symbol val="none"/>
          </c:marker>
          <c:val>
            <c:numRef>
              <c:f>'DV Ranking'!$E$2:$E$25</c:f>
            </c:numRef>
          </c:val>
          <c:smooth val="0"/>
        </c:ser>
        <c:dLbls>
          <c:showLegendKey val="0"/>
          <c:showVal val="0"/>
          <c:showCatName val="0"/>
          <c:showSerName val="0"/>
          <c:showPercent val="0"/>
          <c:showBubbleSize val="0"/>
        </c:dLbls>
        <c:marker val="1"/>
        <c:smooth val="0"/>
        <c:axId val="318838344"/>
        <c:axId val="318841088"/>
      </c:lineChart>
      <c:catAx>
        <c:axId val="318838344"/>
        <c:scaling>
          <c:orientation val="minMax"/>
        </c:scaling>
        <c:delete val="0"/>
        <c:axPos val="b"/>
        <c:numFmt formatCode="General" sourceLinked="1"/>
        <c:majorTickMark val="out"/>
        <c:minorTickMark val="none"/>
        <c:tickLblPos val="nextTo"/>
        <c:txPr>
          <a:bodyPr rot="-3000000" vert="horz"/>
          <a:lstStyle/>
          <a:p>
            <a:pPr>
              <a:defRPr sz="1000" b="0" i="0" u="none" strike="noStrike" baseline="0">
                <a:solidFill>
                  <a:srgbClr val="000000"/>
                </a:solidFill>
                <a:latin typeface="Calibri"/>
                <a:ea typeface="Calibri"/>
                <a:cs typeface="Calibri"/>
              </a:defRPr>
            </a:pPr>
            <a:endParaRPr lang="en-US"/>
          </a:p>
        </c:txPr>
        <c:crossAx val="318841088"/>
        <c:crosses val="autoZero"/>
        <c:auto val="1"/>
        <c:lblAlgn val="ctr"/>
        <c:lblOffset val="100"/>
        <c:tickLblSkip val="1"/>
        <c:noMultiLvlLbl val="0"/>
      </c:catAx>
      <c:valAx>
        <c:axId val="318841088"/>
        <c:scaling>
          <c:orientation val="minMax"/>
          <c:max val="90"/>
        </c:scaling>
        <c:delete val="0"/>
        <c:axPos val="l"/>
        <c:majorGridlines/>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18838344"/>
        <c:crosses val="autoZero"/>
        <c:crossBetween val="between"/>
        <c:majorUnit val="5"/>
      </c:valAx>
      <c:spPr>
        <a:solidFill>
          <a:schemeClr val="tx2">
            <a:lumMod val="20000"/>
            <a:lumOff val="80000"/>
          </a:schemeClr>
        </a:solidFill>
      </c:spPr>
    </c:plotArea>
    <c:plotVisOnly val="1"/>
    <c:dispBlanksAs val="gap"/>
    <c:showDLblsOverMax val="0"/>
  </c:chart>
  <c:spPr>
    <a:solidFill>
      <a:schemeClr val="bg1">
        <a:lumMod val="85000"/>
      </a:schemeClr>
    </a:solidFill>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n-US"/>
              <a:t>Shreveport Area Ozone Design Values, 8-Hour</a:t>
            </a:r>
          </a:p>
        </c:rich>
      </c:tx>
      <c:overlay val="0"/>
    </c:title>
    <c:autoTitleDeleted val="0"/>
    <c:plotArea>
      <c:layout/>
      <c:lineChart>
        <c:grouping val="standard"/>
        <c:varyColors val="0"/>
        <c:ser>
          <c:idx val="1"/>
          <c:order val="0"/>
          <c:spPr>
            <a:ln>
              <a:solidFill>
                <a:schemeClr val="accent1"/>
              </a:solidFill>
            </a:ln>
          </c:spPr>
          <c:marker>
            <c:symbol val="diamond"/>
            <c:size val="7"/>
            <c:spPr>
              <a:solidFill>
                <a:srgbClr val="FFFF00"/>
              </a:solidFill>
            </c:spPr>
          </c:marker>
          <c:dLbls>
            <c:spPr>
              <a:noFill/>
              <a:ln>
                <a:noFill/>
              </a:ln>
              <a:effectLst/>
            </c:spPr>
            <c:txPr>
              <a:bodyPr/>
              <a:lstStyle/>
              <a:p>
                <a:pPr>
                  <a:defRPr sz="1000" b="1" i="0" u="none" strike="noStrike" baseline="0">
                    <a:solidFill>
                      <a:srgbClr val="000000"/>
                    </a:solidFill>
                    <a:latin typeface="Calibri"/>
                    <a:ea typeface="Calibri"/>
                    <a:cs typeface="Calibri"/>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Shrev!$B$1:$AG$1</c:f>
              <c:numCache>
                <c:formatCode>0</c:formatCode>
                <c:ptCount val="32"/>
                <c:pt idx="0">
                  <c:v>1980</c:v>
                </c:pt>
                <c:pt idx="1">
                  <c:v>1981</c:v>
                </c:pt>
                <c:pt idx="2">
                  <c:v>1982</c:v>
                </c:pt>
                <c:pt idx="3">
                  <c:v>1983</c:v>
                </c:pt>
                <c:pt idx="4">
                  <c:v>1984</c:v>
                </c:pt>
                <c:pt idx="5">
                  <c:v>1985</c:v>
                </c:pt>
                <c:pt idx="6">
                  <c:v>1986</c:v>
                </c:pt>
                <c:pt idx="7">
                  <c:v>1987</c:v>
                </c:pt>
                <c:pt idx="8" formatCode="General">
                  <c:v>1988</c:v>
                </c:pt>
                <c:pt idx="9" formatCode="General">
                  <c:v>1989</c:v>
                </c:pt>
                <c:pt idx="10" formatCode="General">
                  <c:v>1990</c:v>
                </c:pt>
                <c:pt idx="11" formatCode="General">
                  <c:v>1991</c:v>
                </c:pt>
                <c:pt idx="12" formatCode="General">
                  <c:v>1992</c:v>
                </c:pt>
                <c:pt idx="13" formatCode="General">
                  <c:v>1993</c:v>
                </c:pt>
                <c:pt idx="14" formatCode="General">
                  <c:v>1994</c:v>
                </c:pt>
                <c:pt idx="15" formatCode="General">
                  <c:v>1995</c:v>
                </c:pt>
                <c:pt idx="16" formatCode="General">
                  <c:v>1996</c:v>
                </c:pt>
                <c:pt idx="17" formatCode="General">
                  <c:v>1997</c:v>
                </c:pt>
                <c:pt idx="18" formatCode="General">
                  <c:v>1998</c:v>
                </c:pt>
                <c:pt idx="19" formatCode="General">
                  <c:v>1999</c:v>
                </c:pt>
                <c:pt idx="20" formatCode="General">
                  <c:v>2000</c:v>
                </c:pt>
                <c:pt idx="21" formatCode="General">
                  <c:v>2001</c:v>
                </c:pt>
                <c:pt idx="22" formatCode="General">
                  <c:v>2002</c:v>
                </c:pt>
                <c:pt idx="23" formatCode="General">
                  <c:v>2003</c:v>
                </c:pt>
                <c:pt idx="24" formatCode="General">
                  <c:v>2004</c:v>
                </c:pt>
                <c:pt idx="25" formatCode="General">
                  <c:v>2005</c:v>
                </c:pt>
                <c:pt idx="26" formatCode="General">
                  <c:v>2006</c:v>
                </c:pt>
                <c:pt idx="27" formatCode="General">
                  <c:v>2007</c:v>
                </c:pt>
                <c:pt idx="28" formatCode="General">
                  <c:v>2008</c:v>
                </c:pt>
                <c:pt idx="29" formatCode="General">
                  <c:v>2009</c:v>
                </c:pt>
                <c:pt idx="30" formatCode="General">
                  <c:v>2010</c:v>
                </c:pt>
                <c:pt idx="31" formatCode="General">
                  <c:v>2011</c:v>
                </c:pt>
              </c:numCache>
            </c:numRef>
          </c:cat>
          <c:val>
            <c:numRef>
              <c:f>Shrev!$B$5:$AG$5</c:f>
              <c:numCache>
                <c:formatCode>General</c:formatCode>
                <c:ptCount val="32"/>
                <c:pt idx="0">
                  <c:v>71</c:v>
                </c:pt>
                <c:pt idx="1">
                  <c:v>92</c:v>
                </c:pt>
                <c:pt idx="2">
                  <c:v>88</c:v>
                </c:pt>
                <c:pt idx="3">
                  <c:v>81</c:v>
                </c:pt>
                <c:pt idx="4">
                  <c:v>77</c:v>
                </c:pt>
                <c:pt idx="5">
                  <c:v>79</c:v>
                </c:pt>
                <c:pt idx="6">
                  <c:v>83</c:v>
                </c:pt>
                <c:pt idx="7">
                  <c:v>86</c:v>
                </c:pt>
                <c:pt idx="8">
                  <c:v>86</c:v>
                </c:pt>
                <c:pt idx="9">
                  <c:v>87</c:v>
                </c:pt>
                <c:pt idx="10">
                  <c:v>88</c:v>
                </c:pt>
                <c:pt idx="11">
                  <c:v>85</c:v>
                </c:pt>
                <c:pt idx="12">
                  <c:v>86</c:v>
                </c:pt>
                <c:pt idx="13">
                  <c:v>85</c:v>
                </c:pt>
                <c:pt idx="14">
                  <c:v>86</c:v>
                </c:pt>
                <c:pt idx="15">
                  <c:v>83</c:v>
                </c:pt>
                <c:pt idx="16">
                  <c:v>80</c:v>
                </c:pt>
                <c:pt idx="17">
                  <c:v>82</c:v>
                </c:pt>
                <c:pt idx="18">
                  <c:v>84</c:v>
                </c:pt>
                <c:pt idx="19">
                  <c:v>89</c:v>
                </c:pt>
                <c:pt idx="20">
                  <c:v>92</c:v>
                </c:pt>
                <c:pt idx="21">
                  <c:v>90</c:v>
                </c:pt>
                <c:pt idx="22">
                  <c:v>84</c:v>
                </c:pt>
                <c:pt idx="23">
                  <c:v>80</c:v>
                </c:pt>
                <c:pt idx="24">
                  <c:v>75</c:v>
                </c:pt>
                <c:pt idx="25">
                  <c:v>78</c:v>
                </c:pt>
                <c:pt idx="26">
                  <c:v>80</c:v>
                </c:pt>
                <c:pt idx="27">
                  <c:v>79</c:v>
                </c:pt>
                <c:pt idx="28">
                  <c:v>76</c:v>
                </c:pt>
                <c:pt idx="29">
                  <c:v>72</c:v>
                </c:pt>
                <c:pt idx="30">
                  <c:v>74</c:v>
                </c:pt>
                <c:pt idx="31">
                  <c:v>80</c:v>
                </c:pt>
              </c:numCache>
            </c:numRef>
          </c:val>
          <c:smooth val="0"/>
        </c:ser>
        <c:dLbls>
          <c:showLegendKey val="0"/>
          <c:showVal val="0"/>
          <c:showCatName val="0"/>
          <c:showSerName val="0"/>
          <c:showPercent val="0"/>
          <c:showBubbleSize val="0"/>
        </c:dLbls>
        <c:marker val="1"/>
        <c:smooth val="0"/>
        <c:axId val="318840696"/>
        <c:axId val="318837560"/>
      </c:lineChart>
      <c:catAx>
        <c:axId val="318840696"/>
        <c:scaling>
          <c:orientation val="minMax"/>
        </c:scaling>
        <c:delete val="0"/>
        <c:axPos val="b"/>
        <c:numFmt formatCode="0" sourceLinked="1"/>
        <c:majorTickMark val="out"/>
        <c:minorTickMark val="none"/>
        <c:tickLblPos val="nextTo"/>
        <c:txPr>
          <a:bodyPr rot="-5400000" vert="horz"/>
          <a:lstStyle/>
          <a:p>
            <a:pPr>
              <a:defRPr sz="1000" b="0" i="0" u="none" strike="noStrike" baseline="0">
                <a:solidFill>
                  <a:srgbClr val="000000"/>
                </a:solidFill>
                <a:latin typeface="Calibri"/>
                <a:ea typeface="Calibri"/>
                <a:cs typeface="Calibri"/>
              </a:defRPr>
            </a:pPr>
            <a:endParaRPr lang="en-US"/>
          </a:p>
        </c:txPr>
        <c:crossAx val="318837560"/>
        <c:crosses val="autoZero"/>
        <c:auto val="1"/>
        <c:lblAlgn val="ctr"/>
        <c:lblOffset val="100"/>
        <c:noMultiLvlLbl val="0"/>
      </c:catAx>
      <c:valAx>
        <c:axId val="318837560"/>
        <c:scaling>
          <c:orientation val="minMax"/>
          <c:max val="100"/>
          <c:min val="60"/>
        </c:scaling>
        <c:delete val="0"/>
        <c:axPos val="l"/>
        <c:majorGridlines/>
        <c:title>
          <c:tx>
            <c:rich>
              <a:bodyPr/>
              <a:lstStyle/>
              <a:p>
                <a:pPr>
                  <a:defRPr sz="1000" b="1" i="0" u="none" strike="noStrike" baseline="0">
                    <a:solidFill>
                      <a:srgbClr val="000000"/>
                    </a:solidFill>
                    <a:latin typeface="Calibri"/>
                    <a:ea typeface="Calibri"/>
                    <a:cs typeface="Calibri"/>
                  </a:defRPr>
                </a:pPr>
                <a:r>
                  <a:rPr lang="en-US"/>
                  <a:t>ppb</a:t>
                </a:r>
              </a:p>
            </c:rich>
          </c:tx>
          <c:overlay val="0"/>
        </c:title>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318840696"/>
        <c:crosses val="autoZero"/>
        <c:crossBetween val="between"/>
      </c:valAx>
      <c:spPr>
        <a:solidFill>
          <a:schemeClr val="bg1"/>
        </a:solidFill>
      </c:spPr>
    </c:plotArea>
    <c:plotVisOnly val="1"/>
    <c:dispBlanksAs val="gap"/>
    <c:showDLblsOverMax val="0"/>
  </c:chart>
  <c:spPr>
    <a:solidFill>
      <a:schemeClr val="accent1"/>
    </a:solidFill>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'Mike statewide trend'!$A$2</c:f>
              <c:strCache>
                <c:ptCount val="1"/>
                <c:pt idx="0">
                  <c:v>Baton Rouge Area</c:v>
                </c:pt>
              </c:strCache>
            </c:strRef>
          </c:tx>
          <c:spPr>
            <a:ln>
              <a:solidFill>
                <a:srgbClr val="FF0000"/>
              </a:solidFill>
            </a:ln>
          </c:spPr>
          <c:marker>
            <c:symbol val="none"/>
          </c:marker>
          <c:cat>
            <c:numRef>
              <c:f>'Mike statewide trend'!$B$1:$AG$1</c:f>
              <c:numCache>
                <c:formatCode>0</c:formatCode>
                <c:ptCount val="32"/>
                <c:pt idx="0">
                  <c:v>1980</c:v>
                </c:pt>
                <c:pt idx="1">
                  <c:v>1981</c:v>
                </c:pt>
                <c:pt idx="2">
                  <c:v>1982</c:v>
                </c:pt>
                <c:pt idx="3">
                  <c:v>1983</c:v>
                </c:pt>
                <c:pt idx="4">
                  <c:v>1984</c:v>
                </c:pt>
                <c:pt idx="5">
                  <c:v>1985</c:v>
                </c:pt>
                <c:pt idx="6">
                  <c:v>1986</c:v>
                </c:pt>
                <c:pt idx="7">
                  <c:v>1987</c:v>
                </c:pt>
                <c:pt idx="8" formatCode="General">
                  <c:v>1988</c:v>
                </c:pt>
                <c:pt idx="9" formatCode="General">
                  <c:v>1989</c:v>
                </c:pt>
                <c:pt idx="10" formatCode="General">
                  <c:v>1990</c:v>
                </c:pt>
                <c:pt idx="11" formatCode="General">
                  <c:v>1991</c:v>
                </c:pt>
                <c:pt idx="12" formatCode="General">
                  <c:v>1992</c:v>
                </c:pt>
                <c:pt idx="13" formatCode="General">
                  <c:v>1993</c:v>
                </c:pt>
                <c:pt idx="14" formatCode="General">
                  <c:v>1994</c:v>
                </c:pt>
                <c:pt idx="15" formatCode="General">
                  <c:v>1995</c:v>
                </c:pt>
                <c:pt idx="16" formatCode="General">
                  <c:v>1996</c:v>
                </c:pt>
                <c:pt idx="17" formatCode="General">
                  <c:v>1997</c:v>
                </c:pt>
                <c:pt idx="18" formatCode="General">
                  <c:v>1998</c:v>
                </c:pt>
                <c:pt idx="19" formatCode="General">
                  <c:v>1999</c:v>
                </c:pt>
                <c:pt idx="20" formatCode="General">
                  <c:v>2000</c:v>
                </c:pt>
                <c:pt idx="21" formatCode="General">
                  <c:v>2001</c:v>
                </c:pt>
                <c:pt idx="22" formatCode="General">
                  <c:v>2002</c:v>
                </c:pt>
                <c:pt idx="23" formatCode="General">
                  <c:v>2003</c:v>
                </c:pt>
                <c:pt idx="24" formatCode="General">
                  <c:v>2004</c:v>
                </c:pt>
                <c:pt idx="25" formatCode="General">
                  <c:v>2005</c:v>
                </c:pt>
                <c:pt idx="26" formatCode="General">
                  <c:v>2006</c:v>
                </c:pt>
                <c:pt idx="27" formatCode="General">
                  <c:v>2007</c:v>
                </c:pt>
                <c:pt idx="28" formatCode="General">
                  <c:v>2008</c:v>
                </c:pt>
                <c:pt idx="29" formatCode="General">
                  <c:v>2009</c:v>
                </c:pt>
                <c:pt idx="30" formatCode="General">
                  <c:v>2010</c:v>
                </c:pt>
                <c:pt idx="31" formatCode="General">
                  <c:v>2011</c:v>
                </c:pt>
              </c:numCache>
            </c:numRef>
          </c:cat>
          <c:val>
            <c:numRef>
              <c:f>'Mike statewide trend'!$B$2:$AG$2</c:f>
              <c:numCache>
                <c:formatCode>General</c:formatCode>
                <c:ptCount val="32"/>
                <c:pt idx="0">
                  <c:v>125</c:v>
                </c:pt>
                <c:pt idx="1">
                  <c:v>129</c:v>
                </c:pt>
                <c:pt idx="2">
                  <c:v>112</c:v>
                </c:pt>
                <c:pt idx="3">
                  <c:v>105</c:v>
                </c:pt>
                <c:pt idx="4">
                  <c:v>104</c:v>
                </c:pt>
                <c:pt idx="5">
                  <c:v>99</c:v>
                </c:pt>
                <c:pt idx="6">
                  <c:v>96</c:v>
                </c:pt>
                <c:pt idx="7">
                  <c:v>97</c:v>
                </c:pt>
                <c:pt idx="8">
                  <c:v>98</c:v>
                </c:pt>
                <c:pt idx="9">
                  <c:v>98</c:v>
                </c:pt>
                <c:pt idx="10">
                  <c:v>101</c:v>
                </c:pt>
                <c:pt idx="11">
                  <c:v>100</c:v>
                </c:pt>
                <c:pt idx="12" formatCode="0_)">
                  <c:v>99</c:v>
                </c:pt>
                <c:pt idx="13" formatCode="0_)">
                  <c:v>93</c:v>
                </c:pt>
                <c:pt idx="14" formatCode="0_)">
                  <c:v>90</c:v>
                </c:pt>
                <c:pt idx="15" formatCode="0_)">
                  <c:v>91</c:v>
                </c:pt>
                <c:pt idx="16" formatCode="0_)">
                  <c:v>94</c:v>
                </c:pt>
                <c:pt idx="17" formatCode="0_)">
                  <c:v>97</c:v>
                </c:pt>
                <c:pt idx="18" formatCode="0_)">
                  <c:v>96</c:v>
                </c:pt>
                <c:pt idx="19" formatCode="0_)">
                  <c:v>95</c:v>
                </c:pt>
                <c:pt idx="20" formatCode="0_)">
                  <c:v>99</c:v>
                </c:pt>
                <c:pt idx="21" formatCode="0_)">
                  <c:v>91</c:v>
                </c:pt>
                <c:pt idx="22" formatCode="0_)">
                  <c:v>87</c:v>
                </c:pt>
                <c:pt idx="23" formatCode="0_)">
                  <c:v>86</c:v>
                </c:pt>
                <c:pt idx="24" formatCode="0">
                  <c:v>89</c:v>
                </c:pt>
                <c:pt idx="25" formatCode="0">
                  <c:v>95</c:v>
                </c:pt>
                <c:pt idx="26" formatCode="0">
                  <c:v>90</c:v>
                </c:pt>
                <c:pt idx="27" formatCode="0">
                  <c:v>89</c:v>
                </c:pt>
                <c:pt idx="28" formatCode="0">
                  <c:v>83</c:v>
                </c:pt>
                <c:pt idx="29" formatCode="0">
                  <c:v>80</c:v>
                </c:pt>
                <c:pt idx="30" formatCode="0">
                  <c:v>78</c:v>
                </c:pt>
                <c:pt idx="31" formatCode="0">
                  <c:v>82</c:v>
                </c:pt>
              </c:numCache>
            </c:numRef>
          </c:val>
          <c:smooth val="0"/>
        </c:ser>
        <c:ser>
          <c:idx val="1"/>
          <c:order val="1"/>
          <c:tx>
            <c:strRef>
              <c:f>'Mike statewide trend'!$A$3</c:f>
              <c:strCache>
                <c:ptCount val="1"/>
                <c:pt idx="0">
                  <c:v>Shreveport Area </c:v>
                </c:pt>
              </c:strCache>
            </c:strRef>
          </c:tx>
          <c:spPr>
            <a:ln>
              <a:solidFill>
                <a:schemeClr val="tx1"/>
              </a:solidFill>
            </a:ln>
          </c:spPr>
          <c:marker>
            <c:symbol val="none"/>
          </c:marker>
          <c:cat>
            <c:numRef>
              <c:f>'Mike statewide trend'!$B$1:$AG$1</c:f>
              <c:numCache>
                <c:formatCode>0</c:formatCode>
                <c:ptCount val="32"/>
                <c:pt idx="0">
                  <c:v>1980</c:v>
                </c:pt>
                <c:pt idx="1">
                  <c:v>1981</c:v>
                </c:pt>
                <c:pt idx="2">
                  <c:v>1982</c:v>
                </c:pt>
                <c:pt idx="3">
                  <c:v>1983</c:v>
                </c:pt>
                <c:pt idx="4">
                  <c:v>1984</c:v>
                </c:pt>
                <c:pt idx="5">
                  <c:v>1985</c:v>
                </c:pt>
                <c:pt idx="6">
                  <c:v>1986</c:v>
                </c:pt>
                <c:pt idx="7">
                  <c:v>1987</c:v>
                </c:pt>
                <c:pt idx="8" formatCode="General">
                  <c:v>1988</c:v>
                </c:pt>
                <c:pt idx="9" formatCode="General">
                  <c:v>1989</c:v>
                </c:pt>
                <c:pt idx="10" formatCode="General">
                  <c:v>1990</c:v>
                </c:pt>
                <c:pt idx="11" formatCode="General">
                  <c:v>1991</c:v>
                </c:pt>
                <c:pt idx="12" formatCode="General">
                  <c:v>1992</c:v>
                </c:pt>
                <c:pt idx="13" formatCode="General">
                  <c:v>1993</c:v>
                </c:pt>
                <c:pt idx="14" formatCode="General">
                  <c:v>1994</c:v>
                </c:pt>
                <c:pt idx="15" formatCode="General">
                  <c:v>1995</c:v>
                </c:pt>
                <c:pt idx="16" formatCode="General">
                  <c:v>1996</c:v>
                </c:pt>
                <c:pt idx="17" formatCode="General">
                  <c:v>1997</c:v>
                </c:pt>
                <c:pt idx="18" formatCode="General">
                  <c:v>1998</c:v>
                </c:pt>
                <c:pt idx="19" formatCode="General">
                  <c:v>1999</c:v>
                </c:pt>
                <c:pt idx="20" formatCode="General">
                  <c:v>2000</c:v>
                </c:pt>
                <c:pt idx="21" formatCode="General">
                  <c:v>2001</c:v>
                </c:pt>
                <c:pt idx="22" formatCode="General">
                  <c:v>2002</c:v>
                </c:pt>
                <c:pt idx="23" formatCode="General">
                  <c:v>2003</c:v>
                </c:pt>
                <c:pt idx="24" formatCode="General">
                  <c:v>2004</c:v>
                </c:pt>
                <c:pt idx="25" formatCode="General">
                  <c:v>2005</c:v>
                </c:pt>
                <c:pt idx="26" formatCode="General">
                  <c:v>2006</c:v>
                </c:pt>
                <c:pt idx="27" formatCode="General">
                  <c:v>2007</c:v>
                </c:pt>
                <c:pt idx="28" formatCode="General">
                  <c:v>2008</c:v>
                </c:pt>
                <c:pt idx="29" formatCode="General">
                  <c:v>2009</c:v>
                </c:pt>
                <c:pt idx="30" formatCode="General">
                  <c:v>2010</c:v>
                </c:pt>
                <c:pt idx="31" formatCode="General">
                  <c:v>2011</c:v>
                </c:pt>
              </c:numCache>
            </c:numRef>
          </c:cat>
          <c:val>
            <c:numRef>
              <c:f>'Mike statewide trend'!$B$3:$AG$3</c:f>
              <c:numCache>
                <c:formatCode>General</c:formatCode>
                <c:ptCount val="32"/>
                <c:pt idx="0">
                  <c:v>71</c:v>
                </c:pt>
                <c:pt idx="1">
                  <c:v>92</c:v>
                </c:pt>
                <c:pt idx="2">
                  <c:v>88</c:v>
                </c:pt>
                <c:pt idx="3">
                  <c:v>81</c:v>
                </c:pt>
                <c:pt idx="4">
                  <c:v>77</c:v>
                </c:pt>
                <c:pt idx="5">
                  <c:v>79</c:v>
                </c:pt>
                <c:pt idx="6">
                  <c:v>83</c:v>
                </c:pt>
                <c:pt idx="7">
                  <c:v>86</c:v>
                </c:pt>
                <c:pt idx="8">
                  <c:v>86</c:v>
                </c:pt>
                <c:pt idx="9">
                  <c:v>87</c:v>
                </c:pt>
                <c:pt idx="10">
                  <c:v>88</c:v>
                </c:pt>
                <c:pt idx="11">
                  <c:v>85</c:v>
                </c:pt>
                <c:pt idx="12">
                  <c:v>86</c:v>
                </c:pt>
                <c:pt idx="13">
                  <c:v>85</c:v>
                </c:pt>
                <c:pt idx="14">
                  <c:v>86</c:v>
                </c:pt>
                <c:pt idx="15">
                  <c:v>83</c:v>
                </c:pt>
                <c:pt idx="16">
                  <c:v>80</c:v>
                </c:pt>
                <c:pt idx="17">
                  <c:v>82</c:v>
                </c:pt>
                <c:pt idx="18">
                  <c:v>84</c:v>
                </c:pt>
                <c:pt idx="19">
                  <c:v>89</c:v>
                </c:pt>
                <c:pt idx="20">
                  <c:v>92</c:v>
                </c:pt>
                <c:pt idx="21">
                  <c:v>90</c:v>
                </c:pt>
                <c:pt idx="22">
                  <c:v>84</c:v>
                </c:pt>
                <c:pt idx="23">
                  <c:v>80</c:v>
                </c:pt>
                <c:pt idx="24">
                  <c:v>75</c:v>
                </c:pt>
                <c:pt idx="25">
                  <c:v>78</c:v>
                </c:pt>
                <c:pt idx="26">
                  <c:v>80</c:v>
                </c:pt>
                <c:pt idx="27">
                  <c:v>79</c:v>
                </c:pt>
                <c:pt idx="28">
                  <c:v>76</c:v>
                </c:pt>
                <c:pt idx="29">
                  <c:v>72</c:v>
                </c:pt>
                <c:pt idx="30">
                  <c:v>74</c:v>
                </c:pt>
                <c:pt idx="31">
                  <c:v>80</c:v>
                </c:pt>
              </c:numCache>
            </c:numRef>
          </c:val>
          <c:smooth val="0"/>
        </c:ser>
        <c:ser>
          <c:idx val="2"/>
          <c:order val="2"/>
          <c:tx>
            <c:strRef>
              <c:f>'Mike statewide trend'!$A$4</c:f>
              <c:strCache>
                <c:ptCount val="1"/>
                <c:pt idx="0">
                  <c:v>Lake Charles Area</c:v>
                </c:pt>
              </c:strCache>
            </c:strRef>
          </c:tx>
          <c:spPr>
            <a:ln>
              <a:solidFill>
                <a:srgbClr val="CC6600"/>
              </a:solidFill>
            </a:ln>
          </c:spPr>
          <c:marker>
            <c:symbol val="none"/>
          </c:marker>
          <c:cat>
            <c:numRef>
              <c:f>'Mike statewide trend'!$B$1:$AG$1</c:f>
              <c:numCache>
                <c:formatCode>0</c:formatCode>
                <c:ptCount val="32"/>
                <c:pt idx="0">
                  <c:v>1980</c:v>
                </c:pt>
                <c:pt idx="1">
                  <c:v>1981</c:v>
                </c:pt>
                <c:pt idx="2">
                  <c:v>1982</c:v>
                </c:pt>
                <c:pt idx="3">
                  <c:v>1983</c:v>
                </c:pt>
                <c:pt idx="4">
                  <c:v>1984</c:v>
                </c:pt>
                <c:pt idx="5">
                  <c:v>1985</c:v>
                </c:pt>
                <c:pt idx="6">
                  <c:v>1986</c:v>
                </c:pt>
                <c:pt idx="7">
                  <c:v>1987</c:v>
                </c:pt>
                <c:pt idx="8" formatCode="General">
                  <c:v>1988</c:v>
                </c:pt>
                <c:pt idx="9" formatCode="General">
                  <c:v>1989</c:v>
                </c:pt>
                <c:pt idx="10" formatCode="General">
                  <c:v>1990</c:v>
                </c:pt>
                <c:pt idx="11" formatCode="General">
                  <c:v>1991</c:v>
                </c:pt>
                <c:pt idx="12" formatCode="General">
                  <c:v>1992</c:v>
                </c:pt>
                <c:pt idx="13" formatCode="General">
                  <c:v>1993</c:v>
                </c:pt>
                <c:pt idx="14" formatCode="General">
                  <c:v>1994</c:v>
                </c:pt>
                <c:pt idx="15" formatCode="General">
                  <c:v>1995</c:v>
                </c:pt>
                <c:pt idx="16" formatCode="General">
                  <c:v>1996</c:v>
                </c:pt>
                <c:pt idx="17" formatCode="General">
                  <c:v>1997</c:v>
                </c:pt>
                <c:pt idx="18" formatCode="General">
                  <c:v>1998</c:v>
                </c:pt>
                <c:pt idx="19" formatCode="General">
                  <c:v>1999</c:v>
                </c:pt>
                <c:pt idx="20" formatCode="General">
                  <c:v>2000</c:v>
                </c:pt>
                <c:pt idx="21" formatCode="General">
                  <c:v>2001</c:v>
                </c:pt>
                <c:pt idx="22" formatCode="General">
                  <c:v>2002</c:v>
                </c:pt>
                <c:pt idx="23" formatCode="General">
                  <c:v>2003</c:v>
                </c:pt>
                <c:pt idx="24" formatCode="General">
                  <c:v>2004</c:v>
                </c:pt>
                <c:pt idx="25" formatCode="General">
                  <c:v>2005</c:v>
                </c:pt>
                <c:pt idx="26" formatCode="General">
                  <c:v>2006</c:v>
                </c:pt>
                <c:pt idx="27" formatCode="General">
                  <c:v>2007</c:v>
                </c:pt>
                <c:pt idx="28" formatCode="General">
                  <c:v>2008</c:v>
                </c:pt>
                <c:pt idx="29" formatCode="General">
                  <c:v>2009</c:v>
                </c:pt>
                <c:pt idx="30" formatCode="General">
                  <c:v>2010</c:v>
                </c:pt>
                <c:pt idx="31" formatCode="General">
                  <c:v>2011</c:v>
                </c:pt>
              </c:numCache>
            </c:numRef>
          </c:cat>
          <c:val>
            <c:numRef>
              <c:f>'Mike statewide trend'!$B$4:$AG$4</c:f>
              <c:numCache>
                <c:formatCode>General</c:formatCode>
                <c:ptCount val="32"/>
                <c:pt idx="1">
                  <c:v>99</c:v>
                </c:pt>
                <c:pt idx="2">
                  <c:v>100</c:v>
                </c:pt>
                <c:pt idx="3">
                  <c:v>99</c:v>
                </c:pt>
                <c:pt idx="4">
                  <c:v>100</c:v>
                </c:pt>
                <c:pt idx="5">
                  <c:v>92</c:v>
                </c:pt>
                <c:pt idx="6">
                  <c:v>92</c:v>
                </c:pt>
                <c:pt idx="7">
                  <c:v>91</c:v>
                </c:pt>
                <c:pt idx="8">
                  <c:v>93</c:v>
                </c:pt>
                <c:pt idx="9" formatCode="0.000_)">
                  <c:v>94</c:v>
                </c:pt>
                <c:pt idx="10" formatCode="0.000_)">
                  <c:v>93</c:v>
                </c:pt>
                <c:pt idx="11" formatCode="0.000_)">
                  <c:v>94</c:v>
                </c:pt>
                <c:pt idx="12" formatCode="0.000_)">
                  <c:v>94</c:v>
                </c:pt>
                <c:pt idx="13" formatCode="0.000_)">
                  <c:v>93</c:v>
                </c:pt>
                <c:pt idx="14" formatCode="0.000_)">
                  <c:v>87</c:v>
                </c:pt>
                <c:pt idx="15" formatCode="0.000_)">
                  <c:v>86</c:v>
                </c:pt>
                <c:pt idx="16" formatCode="0.000">
                  <c:v>81</c:v>
                </c:pt>
                <c:pt idx="17" formatCode="0.000">
                  <c:v>85</c:v>
                </c:pt>
                <c:pt idx="18" formatCode="0.000">
                  <c:v>85</c:v>
                </c:pt>
                <c:pt idx="19" formatCode="0.000">
                  <c:v>89</c:v>
                </c:pt>
                <c:pt idx="20" formatCode="0.000">
                  <c:v>89</c:v>
                </c:pt>
                <c:pt idx="21" formatCode="0.000">
                  <c:v>84</c:v>
                </c:pt>
                <c:pt idx="22" formatCode="0.000">
                  <c:v>84</c:v>
                </c:pt>
                <c:pt idx="23" formatCode="0.000">
                  <c:v>78</c:v>
                </c:pt>
                <c:pt idx="24">
                  <c:v>80</c:v>
                </c:pt>
                <c:pt idx="25">
                  <c:v>83</c:v>
                </c:pt>
                <c:pt idx="26">
                  <c:v>82</c:v>
                </c:pt>
                <c:pt idx="27">
                  <c:v>80</c:v>
                </c:pt>
                <c:pt idx="28">
                  <c:v>75</c:v>
                </c:pt>
                <c:pt idx="29">
                  <c:v>74</c:v>
                </c:pt>
                <c:pt idx="30">
                  <c:v>74</c:v>
                </c:pt>
                <c:pt idx="31">
                  <c:v>76</c:v>
                </c:pt>
              </c:numCache>
            </c:numRef>
          </c:val>
          <c:smooth val="0"/>
        </c:ser>
        <c:ser>
          <c:idx val="3"/>
          <c:order val="3"/>
          <c:tx>
            <c:strRef>
              <c:f>'Mike statewide trend'!$A$5</c:f>
              <c:strCache>
                <c:ptCount val="1"/>
                <c:pt idx="0">
                  <c:v>New Orleans Area </c:v>
                </c:pt>
              </c:strCache>
            </c:strRef>
          </c:tx>
          <c:spPr>
            <a:ln>
              <a:solidFill>
                <a:srgbClr val="0070C0"/>
              </a:solidFill>
            </a:ln>
          </c:spPr>
          <c:marker>
            <c:symbol val="none"/>
          </c:marker>
          <c:cat>
            <c:numRef>
              <c:f>'Mike statewide trend'!$B$1:$AG$1</c:f>
              <c:numCache>
                <c:formatCode>0</c:formatCode>
                <c:ptCount val="32"/>
                <c:pt idx="0">
                  <c:v>1980</c:v>
                </c:pt>
                <c:pt idx="1">
                  <c:v>1981</c:v>
                </c:pt>
                <c:pt idx="2">
                  <c:v>1982</c:v>
                </c:pt>
                <c:pt idx="3">
                  <c:v>1983</c:v>
                </c:pt>
                <c:pt idx="4">
                  <c:v>1984</c:v>
                </c:pt>
                <c:pt idx="5">
                  <c:v>1985</c:v>
                </c:pt>
                <c:pt idx="6">
                  <c:v>1986</c:v>
                </c:pt>
                <c:pt idx="7">
                  <c:v>1987</c:v>
                </c:pt>
                <c:pt idx="8" formatCode="General">
                  <c:v>1988</c:v>
                </c:pt>
                <c:pt idx="9" formatCode="General">
                  <c:v>1989</c:v>
                </c:pt>
                <c:pt idx="10" formatCode="General">
                  <c:v>1990</c:v>
                </c:pt>
                <c:pt idx="11" formatCode="General">
                  <c:v>1991</c:v>
                </c:pt>
                <c:pt idx="12" formatCode="General">
                  <c:v>1992</c:v>
                </c:pt>
                <c:pt idx="13" formatCode="General">
                  <c:v>1993</c:v>
                </c:pt>
                <c:pt idx="14" formatCode="General">
                  <c:v>1994</c:v>
                </c:pt>
                <c:pt idx="15" formatCode="General">
                  <c:v>1995</c:v>
                </c:pt>
                <c:pt idx="16" formatCode="General">
                  <c:v>1996</c:v>
                </c:pt>
                <c:pt idx="17" formatCode="General">
                  <c:v>1997</c:v>
                </c:pt>
                <c:pt idx="18" formatCode="General">
                  <c:v>1998</c:v>
                </c:pt>
                <c:pt idx="19" formatCode="General">
                  <c:v>1999</c:v>
                </c:pt>
                <c:pt idx="20" formatCode="General">
                  <c:v>2000</c:v>
                </c:pt>
                <c:pt idx="21" formatCode="General">
                  <c:v>2001</c:v>
                </c:pt>
                <c:pt idx="22" formatCode="General">
                  <c:v>2002</c:v>
                </c:pt>
                <c:pt idx="23" formatCode="General">
                  <c:v>2003</c:v>
                </c:pt>
                <c:pt idx="24" formatCode="General">
                  <c:v>2004</c:v>
                </c:pt>
                <c:pt idx="25" formatCode="General">
                  <c:v>2005</c:v>
                </c:pt>
                <c:pt idx="26" formatCode="General">
                  <c:v>2006</c:v>
                </c:pt>
                <c:pt idx="27" formatCode="General">
                  <c:v>2007</c:v>
                </c:pt>
                <c:pt idx="28" formatCode="General">
                  <c:v>2008</c:v>
                </c:pt>
                <c:pt idx="29" formatCode="General">
                  <c:v>2009</c:v>
                </c:pt>
                <c:pt idx="30" formatCode="General">
                  <c:v>2010</c:v>
                </c:pt>
                <c:pt idx="31" formatCode="General">
                  <c:v>2011</c:v>
                </c:pt>
              </c:numCache>
            </c:numRef>
          </c:cat>
          <c:val>
            <c:numRef>
              <c:f>'Mike statewide trend'!$B$5:$AG$5</c:f>
              <c:numCache>
                <c:formatCode>General</c:formatCode>
                <c:ptCount val="32"/>
                <c:pt idx="0">
                  <c:v>91</c:v>
                </c:pt>
                <c:pt idx="1">
                  <c:v>89</c:v>
                </c:pt>
                <c:pt idx="2" formatCode="0">
                  <c:v>116</c:v>
                </c:pt>
                <c:pt idx="3" formatCode="0">
                  <c:v>104</c:v>
                </c:pt>
                <c:pt idx="4" formatCode="0">
                  <c:v>99</c:v>
                </c:pt>
                <c:pt idx="5" formatCode="0">
                  <c:v>89</c:v>
                </c:pt>
                <c:pt idx="6" formatCode="0">
                  <c:v>89</c:v>
                </c:pt>
                <c:pt idx="7" formatCode="0">
                  <c:v>88</c:v>
                </c:pt>
                <c:pt idx="8" formatCode="0_)">
                  <c:v>94</c:v>
                </c:pt>
                <c:pt idx="9" formatCode="0_)">
                  <c:v>91</c:v>
                </c:pt>
                <c:pt idx="10" formatCode="0_)">
                  <c:v>85</c:v>
                </c:pt>
                <c:pt idx="11" formatCode="0_)">
                  <c:v>77</c:v>
                </c:pt>
                <c:pt idx="12" formatCode="0_)">
                  <c:v>80</c:v>
                </c:pt>
                <c:pt idx="13" formatCode="0_)">
                  <c:v>81</c:v>
                </c:pt>
                <c:pt idx="14" formatCode="0_)">
                  <c:v>87</c:v>
                </c:pt>
                <c:pt idx="15" formatCode="0_)">
                  <c:v>84</c:v>
                </c:pt>
                <c:pt idx="16" formatCode="0">
                  <c:v>85</c:v>
                </c:pt>
                <c:pt idx="17" formatCode="0">
                  <c:v>84</c:v>
                </c:pt>
                <c:pt idx="18" formatCode="0">
                  <c:v>85</c:v>
                </c:pt>
                <c:pt idx="19" formatCode="0">
                  <c:v>86</c:v>
                </c:pt>
                <c:pt idx="20" formatCode="0">
                  <c:v>91</c:v>
                </c:pt>
                <c:pt idx="21" formatCode="0">
                  <c:v>89</c:v>
                </c:pt>
                <c:pt idx="22" formatCode="0">
                  <c:v>85</c:v>
                </c:pt>
                <c:pt idx="23" formatCode="0">
                  <c:v>82</c:v>
                </c:pt>
                <c:pt idx="24">
                  <c:v>82</c:v>
                </c:pt>
                <c:pt idx="25">
                  <c:v>84</c:v>
                </c:pt>
                <c:pt idx="26">
                  <c:v>82</c:v>
                </c:pt>
                <c:pt idx="27">
                  <c:v>83</c:v>
                </c:pt>
                <c:pt idx="28">
                  <c:v>79</c:v>
                </c:pt>
                <c:pt idx="29">
                  <c:v>76</c:v>
                </c:pt>
                <c:pt idx="30">
                  <c:v>75</c:v>
                </c:pt>
                <c:pt idx="31">
                  <c:v>76</c:v>
                </c:pt>
              </c:numCache>
            </c:numRef>
          </c:val>
          <c:smooth val="0"/>
        </c:ser>
        <c:dLbls>
          <c:showLegendKey val="0"/>
          <c:showVal val="0"/>
          <c:showCatName val="0"/>
          <c:showSerName val="0"/>
          <c:showPercent val="0"/>
          <c:showBubbleSize val="0"/>
        </c:dLbls>
        <c:smooth val="0"/>
        <c:axId val="318841872"/>
        <c:axId val="318835208"/>
      </c:lineChart>
      <c:catAx>
        <c:axId val="318841872"/>
        <c:scaling>
          <c:orientation val="minMax"/>
        </c:scaling>
        <c:delete val="0"/>
        <c:axPos val="b"/>
        <c:numFmt formatCode="0" sourceLinked="1"/>
        <c:majorTickMark val="out"/>
        <c:minorTickMark val="none"/>
        <c:tickLblPos val="nextTo"/>
        <c:crossAx val="318835208"/>
        <c:crosses val="autoZero"/>
        <c:auto val="1"/>
        <c:lblAlgn val="ctr"/>
        <c:lblOffset val="100"/>
        <c:noMultiLvlLbl val="0"/>
      </c:catAx>
      <c:valAx>
        <c:axId val="318835208"/>
        <c:scaling>
          <c:orientation val="minMax"/>
          <c:max val="130"/>
          <c:min val="60"/>
        </c:scaling>
        <c:delete val="0"/>
        <c:axPos val="l"/>
        <c:majorGridlines/>
        <c:title>
          <c:tx>
            <c:rich>
              <a:bodyPr rot="-5400000" vert="horz"/>
              <a:lstStyle/>
              <a:p>
                <a:pPr>
                  <a:defRPr/>
                </a:pPr>
                <a:r>
                  <a:rPr lang="en-US" dirty="0"/>
                  <a:t>Design Value in PPB</a:t>
                </a:r>
              </a:p>
            </c:rich>
          </c:tx>
          <c:overlay val="0"/>
        </c:title>
        <c:numFmt formatCode="General" sourceLinked="1"/>
        <c:majorTickMark val="out"/>
        <c:minorTickMark val="none"/>
        <c:tickLblPos val="nextTo"/>
        <c:crossAx val="318841872"/>
        <c:crosses val="autoZero"/>
        <c:crossBetween val="between"/>
        <c:majorUnit val="10"/>
        <c:minorUnit val="5"/>
      </c:valAx>
    </c:plotArea>
    <c:legend>
      <c:legendPos val="l"/>
      <c:overlay val="0"/>
      <c:spPr>
        <a:solidFill>
          <a:schemeClr val="bg1"/>
        </a:solidFill>
      </c:spPr>
    </c:legend>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2009 Shreveport Area NOx Emissions, tpd</a:t>
            </a:r>
          </a:p>
        </c:rich>
      </c:tx>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9.8214285714285726E-2"/>
          <c:y val="0.33989448818897694"/>
          <c:w val="0.78769841269841467"/>
          <c:h val="0.57698740157480377"/>
        </c:manualLayout>
      </c:layout>
      <c:pie3DChart>
        <c:varyColors val="1"/>
        <c:ser>
          <c:idx val="0"/>
          <c:order val="0"/>
          <c:explosion val="25"/>
          <c:dLbls>
            <c:spPr>
              <a:noFill/>
              <a:ln>
                <a:noFill/>
              </a:ln>
              <a:effectLst/>
            </c:spPr>
            <c:txPr>
              <a:bodyPr/>
              <a:lstStyle/>
              <a:p>
                <a:pPr>
                  <a:defRPr sz="1200" b="1"/>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Caddo!$C$2:$G$2</c:f>
              <c:strCache>
                <c:ptCount val="5"/>
                <c:pt idx="0">
                  <c:v>Area</c:v>
                </c:pt>
                <c:pt idx="1">
                  <c:v>Nonroad</c:v>
                </c:pt>
                <c:pt idx="2">
                  <c:v>Onroad</c:v>
                </c:pt>
                <c:pt idx="3">
                  <c:v>Point</c:v>
                </c:pt>
                <c:pt idx="4">
                  <c:v>Biogenics</c:v>
                </c:pt>
              </c:strCache>
            </c:strRef>
          </c:cat>
          <c:val>
            <c:numRef>
              <c:f>Caddo!$C$6:$G$6</c:f>
              <c:numCache>
                <c:formatCode>General</c:formatCode>
                <c:ptCount val="5"/>
                <c:pt idx="0">
                  <c:v>7.3107999999999995</c:v>
                </c:pt>
                <c:pt idx="1">
                  <c:v>10.1417</c:v>
                </c:pt>
                <c:pt idx="2">
                  <c:v>18.649999999999999</c:v>
                </c:pt>
                <c:pt idx="3">
                  <c:v>28.002699999999919</c:v>
                </c:pt>
                <c:pt idx="4" formatCode="0.0">
                  <c:v>8.0583820000000017</c:v>
                </c:pt>
              </c:numCache>
            </c:numRef>
          </c:val>
        </c:ser>
        <c:dLbls>
          <c:showLegendKey val="0"/>
          <c:showVal val="0"/>
          <c:showCatName val="0"/>
          <c:showSerName val="0"/>
          <c:showPercent val="0"/>
          <c:showBubbleSize val="0"/>
          <c:showLeaderLines val="1"/>
        </c:dLbls>
      </c:pie3DChart>
    </c:plotArea>
    <c:legend>
      <c:legendPos val="t"/>
      <c:overlay val="0"/>
    </c:legend>
    <c:plotVisOnly val="1"/>
    <c:dispBlanksAs val="gap"/>
    <c:showDLblsOverMax val="0"/>
  </c:chart>
  <c:spPr>
    <a:gradFill>
      <a:gsLst>
        <a:gs pos="0">
          <a:srgbClr val="D16349"/>
        </a:gs>
        <a:gs pos="50000">
          <a:srgbClr val="D16349">
            <a:tint val="44500"/>
            <a:satMod val="160000"/>
          </a:srgbClr>
        </a:gs>
        <a:gs pos="100000">
          <a:srgbClr val="D16349">
            <a:tint val="23500"/>
            <a:satMod val="160000"/>
          </a:srgbClr>
        </a:gs>
      </a:gsLst>
      <a:lin ang="5400000" scaled="0"/>
    </a:gradFill>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2009 Shreveport Area VOC Emissions, tpd</a:t>
            </a:r>
          </a:p>
        </c:rich>
      </c:tx>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9.9166666666666792E-2"/>
          <c:y val="0.31025386912842823"/>
          <c:w val="0.80166666666666653"/>
          <c:h val="0.61809258756448626"/>
        </c:manualLayout>
      </c:layout>
      <c:pie3DChart>
        <c:varyColors val="1"/>
        <c:ser>
          <c:idx val="0"/>
          <c:order val="0"/>
          <c:explosion val="25"/>
          <c:dLbls>
            <c:spPr>
              <a:noFill/>
              <a:ln>
                <a:noFill/>
              </a:ln>
              <a:effectLst/>
            </c:spPr>
            <c:txPr>
              <a:bodyPr/>
              <a:lstStyle/>
              <a:p>
                <a:pPr>
                  <a:defRPr sz="1200" b="1"/>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Caddo!$J$2:$N$2</c:f>
              <c:strCache>
                <c:ptCount val="5"/>
                <c:pt idx="0">
                  <c:v>Area</c:v>
                </c:pt>
                <c:pt idx="1">
                  <c:v>Nonroad</c:v>
                </c:pt>
                <c:pt idx="2">
                  <c:v>Onroad</c:v>
                </c:pt>
                <c:pt idx="3">
                  <c:v>Point</c:v>
                </c:pt>
                <c:pt idx="4">
                  <c:v>Biogenics</c:v>
                </c:pt>
              </c:strCache>
            </c:strRef>
          </c:cat>
          <c:val>
            <c:numRef>
              <c:f>Caddo!$J$6:$N$6</c:f>
              <c:numCache>
                <c:formatCode>General</c:formatCode>
                <c:ptCount val="5"/>
                <c:pt idx="0">
                  <c:v>21.829000000000001</c:v>
                </c:pt>
                <c:pt idx="1">
                  <c:v>11.7643</c:v>
                </c:pt>
                <c:pt idx="2">
                  <c:v>13.380000000000004</c:v>
                </c:pt>
                <c:pt idx="3">
                  <c:v>15.976800000000004</c:v>
                </c:pt>
                <c:pt idx="4" formatCode="0.0">
                  <c:v>695.50121799999806</c:v>
                </c:pt>
              </c:numCache>
            </c:numRef>
          </c:val>
        </c:ser>
        <c:dLbls>
          <c:showLegendKey val="0"/>
          <c:showVal val="0"/>
          <c:showCatName val="0"/>
          <c:showSerName val="0"/>
          <c:showPercent val="0"/>
          <c:showBubbleSize val="0"/>
          <c:showLeaderLines val="1"/>
        </c:dLbls>
      </c:pie3DChart>
    </c:plotArea>
    <c:legend>
      <c:legendPos val="t"/>
      <c:overlay val="0"/>
    </c:legend>
    <c:plotVisOnly val="1"/>
    <c:dispBlanksAs val="gap"/>
    <c:showDLblsOverMax val="0"/>
  </c:chart>
  <c:spPr>
    <a:gradFill>
      <a:gsLst>
        <a:gs pos="0">
          <a:srgbClr val="D16349"/>
        </a:gs>
        <a:gs pos="50000">
          <a:srgbClr val="D16349">
            <a:tint val="44500"/>
            <a:satMod val="160000"/>
          </a:srgbClr>
        </a:gs>
        <a:gs pos="100000">
          <a:srgbClr val="D16349">
            <a:tint val="23500"/>
            <a:satMod val="160000"/>
          </a:srgbClr>
        </a:gs>
      </a:gsLst>
      <a:lin ang="5400000" scaled="0"/>
    </a:gradFill>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'Annual Mean'!$A$2:$B$2</c:f>
              <c:strCache>
                <c:ptCount val="1"/>
                <c:pt idx="0">
                  <c:v>Capitol</c:v>
                </c:pt>
              </c:strCache>
            </c:strRef>
          </c:tx>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Mean'!$C$2:$K$2</c:f>
              <c:numCache>
                <c:formatCode>0</c:formatCode>
                <c:ptCount val="9"/>
                <c:pt idx="0">
                  <c:v>13</c:v>
                </c:pt>
                <c:pt idx="1">
                  <c:v>12.6</c:v>
                </c:pt>
                <c:pt idx="2">
                  <c:v>11.9</c:v>
                </c:pt>
                <c:pt idx="3">
                  <c:v>14</c:v>
                </c:pt>
                <c:pt idx="4">
                  <c:v>12</c:v>
                </c:pt>
                <c:pt idx="5">
                  <c:v>11</c:v>
                </c:pt>
                <c:pt idx="6">
                  <c:v>10</c:v>
                </c:pt>
                <c:pt idx="7">
                  <c:v>11</c:v>
                </c:pt>
                <c:pt idx="8">
                  <c:v>10</c:v>
                </c:pt>
              </c:numCache>
            </c:numRef>
          </c:val>
          <c:smooth val="0"/>
        </c:ser>
        <c:ser>
          <c:idx val="1"/>
          <c:order val="1"/>
          <c:tx>
            <c:strRef>
              <c:f>'Annual Mean'!$A$3:$B$3</c:f>
              <c:strCache>
                <c:ptCount val="1"/>
                <c:pt idx="0">
                  <c:v>Bayou Plaquemine</c:v>
                </c:pt>
              </c:strCache>
            </c:strRef>
          </c:tx>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Mean'!$C$3:$K$3</c:f>
              <c:numCache>
                <c:formatCode>0</c:formatCode>
                <c:ptCount val="9"/>
                <c:pt idx="0">
                  <c:v>11</c:v>
                </c:pt>
                <c:pt idx="1">
                  <c:v>9.9</c:v>
                </c:pt>
                <c:pt idx="2">
                  <c:v>9.9</c:v>
                </c:pt>
                <c:pt idx="3">
                  <c:v>11</c:v>
                </c:pt>
                <c:pt idx="4">
                  <c:v>11</c:v>
                </c:pt>
                <c:pt idx="5">
                  <c:v>10</c:v>
                </c:pt>
                <c:pt idx="6">
                  <c:v>9</c:v>
                </c:pt>
                <c:pt idx="7">
                  <c:v>9</c:v>
                </c:pt>
                <c:pt idx="8">
                  <c:v>9.4</c:v>
                </c:pt>
              </c:numCache>
            </c:numRef>
          </c:val>
          <c:smooth val="0"/>
        </c:ser>
        <c:ser>
          <c:idx val="2"/>
          <c:order val="2"/>
          <c:tx>
            <c:strRef>
              <c:f>'Annual Mean'!$A$4:$B$4</c:f>
              <c:strCache>
                <c:ptCount val="1"/>
                <c:pt idx="0">
                  <c:v>Geismar</c:v>
                </c:pt>
              </c:strCache>
            </c:strRef>
          </c:tx>
          <c:spPr>
            <a:ln>
              <a:solidFill>
                <a:srgbClr val="DC750E"/>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Mean'!$C$4:$K$4</c:f>
              <c:numCache>
                <c:formatCode>0</c:formatCode>
                <c:ptCount val="9"/>
                <c:pt idx="0">
                  <c:v>12</c:v>
                </c:pt>
                <c:pt idx="1">
                  <c:v>12.3</c:v>
                </c:pt>
                <c:pt idx="2">
                  <c:v>12.4</c:v>
                </c:pt>
                <c:pt idx="3">
                  <c:v>13</c:v>
                </c:pt>
                <c:pt idx="4">
                  <c:v>12</c:v>
                </c:pt>
                <c:pt idx="5">
                  <c:v>12</c:v>
                </c:pt>
                <c:pt idx="6">
                  <c:v>9</c:v>
                </c:pt>
                <c:pt idx="7">
                  <c:v>11</c:v>
                </c:pt>
                <c:pt idx="8">
                  <c:v>9.9</c:v>
                </c:pt>
              </c:numCache>
            </c:numRef>
          </c:val>
          <c:smooth val="0"/>
        </c:ser>
        <c:ser>
          <c:idx val="3"/>
          <c:order val="3"/>
          <c:tx>
            <c:strRef>
              <c:f>'Annual Mean'!$A$5:$B$5</c:f>
              <c:strCache>
                <c:ptCount val="1"/>
                <c:pt idx="0">
                  <c:v>Hammond</c:v>
                </c:pt>
              </c:strCache>
            </c:strRef>
          </c:tx>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Mean'!$C$5:$K$5</c:f>
              <c:numCache>
                <c:formatCode>0</c:formatCode>
                <c:ptCount val="9"/>
                <c:pt idx="0">
                  <c:v>11</c:v>
                </c:pt>
                <c:pt idx="1">
                  <c:v>10.5</c:v>
                </c:pt>
                <c:pt idx="2">
                  <c:v>11</c:v>
                </c:pt>
                <c:pt idx="3">
                  <c:v>13</c:v>
                </c:pt>
                <c:pt idx="4">
                  <c:v>11</c:v>
                </c:pt>
                <c:pt idx="5">
                  <c:v>10</c:v>
                </c:pt>
                <c:pt idx="6">
                  <c:v>8</c:v>
                </c:pt>
                <c:pt idx="7">
                  <c:v>9</c:v>
                </c:pt>
                <c:pt idx="8">
                  <c:v>9.4</c:v>
                </c:pt>
              </c:numCache>
            </c:numRef>
          </c:val>
          <c:smooth val="0"/>
        </c:ser>
        <c:ser>
          <c:idx val="4"/>
          <c:order val="4"/>
          <c:tx>
            <c:strRef>
              <c:f>'Annual Mean'!$A$6:$B$6</c:f>
              <c:strCache>
                <c:ptCount val="1"/>
                <c:pt idx="0">
                  <c:v>Houma</c:v>
                </c:pt>
              </c:strCache>
            </c:strRef>
          </c:tx>
          <c:spPr>
            <a:ln>
              <a:solidFill>
                <a:srgbClr val="0070C0"/>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Mean'!$C$6:$K$6</c:f>
              <c:numCache>
                <c:formatCode>0</c:formatCode>
                <c:ptCount val="9"/>
                <c:pt idx="0">
                  <c:v>11</c:v>
                </c:pt>
                <c:pt idx="1">
                  <c:v>9.8000000000000007</c:v>
                </c:pt>
                <c:pt idx="2">
                  <c:v>9.5</c:v>
                </c:pt>
                <c:pt idx="3">
                  <c:v>12</c:v>
                </c:pt>
                <c:pt idx="4">
                  <c:v>10</c:v>
                </c:pt>
                <c:pt idx="5">
                  <c:v>9</c:v>
                </c:pt>
                <c:pt idx="6">
                  <c:v>8</c:v>
                </c:pt>
                <c:pt idx="7">
                  <c:v>9</c:v>
                </c:pt>
                <c:pt idx="8">
                  <c:v>8.7000000000000011</c:v>
                </c:pt>
              </c:numCache>
            </c:numRef>
          </c:val>
          <c:smooth val="0"/>
        </c:ser>
        <c:ser>
          <c:idx val="5"/>
          <c:order val="5"/>
          <c:tx>
            <c:strRef>
              <c:f>'Annual Mean'!$A$7:$B$7</c:f>
              <c:strCache>
                <c:ptCount val="1"/>
                <c:pt idx="0">
                  <c:v>Kenner</c:v>
                </c:pt>
              </c:strCache>
            </c:strRef>
          </c:tx>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Mean'!$C$7:$K$7</c:f>
              <c:numCache>
                <c:formatCode>0</c:formatCode>
                <c:ptCount val="9"/>
                <c:pt idx="0">
                  <c:v>11</c:v>
                </c:pt>
                <c:pt idx="1">
                  <c:v>11.1</c:v>
                </c:pt>
                <c:pt idx="2">
                  <c:v>10.200000000000001</c:v>
                </c:pt>
                <c:pt idx="3">
                  <c:v>12</c:v>
                </c:pt>
                <c:pt idx="4">
                  <c:v>10</c:v>
                </c:pt>
                <c:pt idx="5">
                  <c:v>9</c:v>
                </c:pt>
                <c:pt idx="6">
                  <c:v>9</c:v>
                </c:pt>
                <c:pt idx="7">
                  <c:v>9</c:v>
                </c:pt>
                <c:pt idx="8">
                  <c:v>9.2000000000000011</c:v>
                </c:pt>
              </c:numCache>
            </c:numRef>
          </c:val>
          <c:smooth val="0"/>
        </c:ser>
        <c:ser>
          <c:idx val="6"/>
          <c:order val="6"/>
          <c:tx>
            <c:strRef>
              <c:f>'Annual Mean'!$A$8:$B$8</c:f>
              <c:strCache>
                <c:ptCount val="1"/>
                <c:pt idx="0">
                  <c:v>Lafayette</c:v>
                </c:pt>
              </c:strCache>
            </c:strRef>
          </c:tx>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Mean'!$C$8:$K$8</c:f>
              <c:numCache>
                <c:formatCode>0</c:formatCode>
                <c:ptCount val="9"/>
                <c:pt idx="0">
                  <c:v>11</c:v>
                </c:pt>
                <c:pt idx="1">
                  <c:v>10.200000000000001</c:v>
                </c:pt>
                <c:pt idx="2">
                  <c:v>9.7000000000000011</c:v>
                </c:pt>
                <c:pt idx="3">
                  <c:v>11</c:v>
                </c:pt>
                <c:pt idx="4">
                  <c:v>10</c:v>
                </c:pt>
                <c:pt idx="5">
                  <c:v>9</c:v>
                </c:pt>
                <c:pt idx="6">
                  <c:v>9</c:v>
                </c:pt>
                <c:pt idx="7">
                  <c:v>10</c:v>
                </c:pt>
                <c:pt idx="8">
                  <c:v>9</c:v>
                </c:pt>
              </c:numCache>
            </c:numRef>
          </c:val>
          <c:smooth val="0"/>
        </c:ser>
        <c:ser>
          <c:idx val="7"/>
          <c:order val="7"/>
          <c:tx>
            <c:strRef>
              <c:f>'Annual Mean'!$A$9:$B$9</c:f>
              <c:strCache>
                <c:ptCount val="1"/>
                <c:pt idx="0">
                  <c:v>Lake Charles</c:v>
                </c:pt>
              </c:strCache>
            </c:strRef>
          </c:tx>
          <c:spPr>
            <a:ln>
              <a:solidFill>
                <a:srgbClr val="7A5E46"/>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Mean'!$C$9:$K$9</c:f>
              <c:numCache>
                <c:formatCode>0</c:formatCode>
                <c:ptCount val="9"/>
                <c:pt idx="0">
                  <c:v>11</c:v>
                </c:pt>
                <c:pt idx="1">
                  <c:v>10.5</c:v>
                </c:pt>
                <c:pt idx="2">
                  <c:v>10</c:v>
                </c:pt>
                <c:pt idx="3">
                  <c:v>11</c:v>
                </c:pt>
                <c:pt idx="4">
                  <c:v>10</c:v>
                </c:pt>
                <c:pt idx="5">
                  <c:v>9</c:v>
                </c:pt>
                <c:pt idx="6">
                  <c:v>9</c:v>
                </c:pt>
                <c:pt idx="7">
                  <c:v>10</c:v>
                </c:pt>
                <c:pt idx="8">
                  <c:v>8.8000000000000007</c:v>
                </c:pt>
              </c:numCache>
            </c:numRef>
          </c:val>
          <c:smooth val="0"/>
        </c:ser>
        <c:ser>
          <c:idx val="8"/>
          <c:order val="8"/>
          <c:tx>
            <c:strRef>
              <c:f>'Annual Mean'!$A$10:$B$10</c:f>
              <c:strCache>
                <c:ptCount val="1"/>
                <c:pt idx="0">
                  <c:v>Marrero</c:v>
                </c:pt>
              </c:strCache>
            </c:strRef>
          </c:tx>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Mean'!$C$10:$K$10</c:f>
              <c:numCache>
                <c:formatCode>0</c:formatCode>
                <c:ptCount val="9"/>
                <c:pt idx="0">
                  <c:v>12</c:v>
                </c:pt>
                <c:pt idx="1">
                  <c:v>11.3</c:v>
                </c:pt>
                <c:pt idx="2">
                  <c:v>11.1</c:v>
                </c:pt>
                <c:pt idx="3">
                  <c:v>15</c:v>
                </c:pt>
                <c:pt idx="4">
                  <c:v>10</c:v>
                </c:pt>
                <c:pt idx="5">
                  <c:v>9</c:v>
                </c:pt>
                <c:pt idx="6">
                  <c:v>9</c:v>
                </c:pt>
                <c:pt idx="7">
                  <c:v>10</c:v>
                </c:pt>
                <c:pt idx="8">
                  <c:v>9.2000000000000011</c:v>
                </c:pt>
              </c:numCache>
            </c:numRef>
          </c:val>
          <c:smooth val="0"/>
        </c:ser>
        <c:ser>
          <c:idx val="9"/>
          <c:order val="9"/>
          <c:tx>
            <c:strRef>
              <c:f>'Annual Mean'!$A$11:$B$11</c:f>
              <c:strCache>
                <c:ptCount val="1"/>
                <c:pt idx="0">
                  <c:v>St. Bernard</c:v>
                </c:pt>
              </c:strCache>
            </c:strRef>
          </c:tx>
          <c:spPr>
            <a:ln>
              <a:solidFill>
                <a:schemeClr val="tx2">
                  <a:lumMod val="75000"/>
                  <a:lumOff val="25000"/>
                </a:schemeClr>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Mean'!$C$11:$K$11</c:f>
              <c:numCache>
                <c:formatCode>0</c:formatCode>
                <c:ptCount val="9"/>
                <c:pt idx="0">
                  <c:v>10</c:v>
                </c:pt>
                <c:pt idx="1">
                  <c:v>10.9</c:v>
                </c:pt>
                <c:pt idx="2">
                  <c:v>10.200000000000001</c:v>
                </c:pt>
                <c:pt idx="3">
                  <c:v>14</c:v>
                </c:pt>
                <c:pt idx="4">
                  <c:v>11</c:v>
                </c:pt>
                <c:pt idx="5">
                  <c:v>11</c:v>
                </c:pt>
                <c:pt idx="6">
                  <c:v>11</c:v>
                </c:pt>
                <c:pt idx="7">
                  <c:v>10</c:v>
                </c:pt>
                <c:pt idx="8">
                  <c:v>10.7</c:v>
                </c:pt>
              </c:numCache>
            </c:numRef>
          </c:val>
          <c:smooth val="0"/>
        </c:ser>
        <c:ser>
          <c:idx val="10"/>
          <c:order val="10"/>
          <c:tx>
            <c:strRef>
              <c:f>'Annual Mean'!$A$12:$B$12</c:f>
              <c:strCache>
                <c:ptCount val="1"/>
                <c:pt idx="0">
                  <c:v>Monroe</c:v>
                </c:pt>
              </c:strCache>
            </c:strRef>
          </c:tx>
          <c:spPr>
            <a:ln>
              <a:solidFill>
                <a:srgbClr val="A71993"/>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Mean'!$C$12:$K$12</c:f>
              <c:numCache>
                <c:formatCode>0</c:formatCode>
                <c:ptCount val="9"/>
                <c:pt idx="0">
                  <c:v>12</c:v>
                </c:pt>
                <c:pt idx="1">
                  <c:v>10.5</c:v>
                </c:pt>
                <c:pt idx="2">
                  <c:v>10.7</c:v>
                </c:pt>
                <c:pt idx="3">
                  <c:v>12</c:v>
                </c:pt>
                <c:pt idx="4">
                  <c:v>11</c:v>
                </c:pt>
                <c:pt idx="5">
                  <c:v>9</c:v>
                </c:pt>
                <c:pt idx="6">
                  <c:v>9</c:v>
                </c:pt>
                <c:pt idx="7">
                  <c:v>10</c:v>
                </c:pt>
                <c:pt idx="8">
                  <c:v>9.4</c:v>
                </c:pt>
              </c:numCache>
            </c:numRef>
          </c:val>
          <c:smooth val="0"/>
        </c:ser>
        <c:ser>
          <c:idx val="11"/>
          <c:order val="11"/>
          <c:tx>
            <c:strRef>
              <c:f>'Annual Mean'!$A$13:$B$13</c:f>
              <c:strCache>
                <c:ptCount val="1"/>
                <c:pt idx="0">
                  <c:v>Port Allen</c:v>
                </c:pt>
              </c:strCache>
            </c:strRef>
          </c:tx>
          <c:spPr>
            <a:ln>
              <a:solidFill>
                <a:srgbClr val="FFFF00"/>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Mean'!$C$13:$K$13</c:f>
              <c:numCache>
                <c:formatCode>0</c:formatCode>
                <c:ptCount val="9"/>
                <c:pt idx="0">
                  <c:v>13</c:v>
                </c:pt>
                <c:pt idx="1">
                  <c:v>12.9</c:v>
                </c:pt>
                <c:pt idx="2">
                  <c:v>12.2</c:v>
                </c:pt>
                <c:pt idx="3">
                  <c:v>14</c:v>
                </c:pt>
                <c:pt idx="4">
                  <c:v>13</c:v>
                </c:pt>
                <c:pt idx="5">
                  <c:v>11</c:v>
                </c:pt>
                <c:pt idx="6">
                  <c:v>10</c:v>
                </c:pt>
                <c:pt idx="7">
                  <c:v>11</c:v>
                </c:pt>
                <c:pt idx="8">
                  <c:v>11</c:v>
                </c:pt>
              </c:numCache>
            </c:numRef>
          </c:val>
          <c:smooth val="0"/>
        </c:ser>
        <c:ser>
          <c:idx val="12"/>
          <c:order val="12"/>
          <c:tx>
            <c:strRef>
              <c:f>'Annual Mean'!$A$14:$B$14</c:f>
              <c:strCache>
                <c:ptCount val="1"/>
                <c:pt idx="0">
                  <c:v>2012 Standard</c:v>
                </c:pt>
              </c:strCache>
            </c:strRef>
          </c:tx>
          <c:spPr>
            <a:ln>
              <a:solidFill>
                <a:srgbClr val="FF0000"/>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Mean'!$C$14:$K$14</c:f>
              <c:numCache>
                <c:formatCode>0</c:formatCode>
                <c:ptCount val="9"/>
                <c:pt idx="0">
                  <c:v>12</c:v>
                </c:pt>
                <c:pt idx="1">
                  <c:v>12</c:v>
                </c:pt>
                <c:pt idx="2">
                  <c:v>12</c:v>
                </c:pt>
                <c:pt idx="3">
                  <c:v>12</c:v>
                </c:pt>
                <c:pt idx="4">
                  <c:v>12</c:v>
                </c:pt>
                <c:pt idx="5">
                  <c:v>12</c:v>
                </c:pt>
                <c:pt idx="6">
                  <c:v>12</c:v>
                </c:pt>
                <c:pt idx="7">
                  <c:v>12</c:v>
                </c:pt>
                <c:pt idx="8">
                  <c:v>12</c:v>
                </c:pt>
              </c:numCache>
            </c:numRef>
          </c:val>
          <c:smooth val="0"/>
        </c:ser>
        <c:ser>
          <c:idx val="13"/>
          <c:order val="13"/>
          <c:tx>
            <c:strRef>
              <c:f>'Annual Mean'!$A$15:$B$15</c:f>
              <c:strCache>
                <c:ptCount val="1"/>
                <c:pt idx="0">
                  <c:v>2006 Standard</c:v>
                </c:pt>
              </c:strCache>
            </c:strRef>
          </c:tx>
          <c:spPr>
            <a:ln>
              <a:solidFill>
                <a:srgbClr val="002060"/>
              </a:solidFill>
            </a:ln>
          </c:spPr>
          <c:marker>
            <c:symbol val="none"/>
          </c:marker>
          <c:cat>
            <c:numRef>
              <c:f>'Annual Mean'!$C$1:$K$1</c:f>
              <c:numCache>
                <c:formatCode>General</c:formatCode>
                <c:ptCount val="9"/>
                <c:pt idx="0">
                  <c:v>2003</c:v>
                </c:pt>
                <c:pt idx="1">
                  <c:v>2004</c:v>
                </c:pt>
                <c:pt idx="2">
                  <c:v>2005</c:v>
                </c:pt>
                <c:pt idx="3">
                  <c:v>2006</c:v>
                </c:pt>
                <c:pt idx="4">
                  <c:v>2007</c:v>
                </c:pt>
                <c:pt idx="5">
                  <c:v>2008</c:v>
                </c:pt>
                <c:pt idx="6">
                  <c:v>2009</c:v>
                </c:pt>
                <c:pt idx="7">
                  <c:v>2010</c:v>
                </c:pt>
                <c:pt idx="8">
                  <c:v>2011</c:v>
                </c:pt>
              </c:numCache>
            </c:numRef>
          </c:cat>
          <c:val>
            <c:numRef>
              <c:f>'Annual Mean'!$C$15:$K$15</c:f>
              <c:numCache>
                <c:formatCode>0</c:formatCode>
                <c:ptCount val="9"/>
                <c:pt idx="0">
                  <c:v>15</c:v>
                </c:pt>
                <c:pt idx="1">
                  <c:v>15</c:v>
                </c:pt>
                <c:pt idx="2">
                  <c:v>15</c:v>
                </c:pt>
                <c:pt idx="3">
                  <c:v>15</c:v>
                </c:pt>
                <c:pt idx="4">
                  <c:v>15</c:v>
                </c:pt>
                <c:pt idx="5">
                  <c:v>15</c:v>
                </c:pt>
                <c:pt idx="6">
                  <c:v>15</c:v>
                </c:pt>
                <c:pt idx="7">
                  <c:v>15</c:v>
                </c:pt>
                <c:pt idx="8">
                  <c:v>15</c:v>
                </c:pt>
              </c:numCache>
            </c:numRef>
          </c:val>
          <c:smooth val="0"/>
        </c:ser>
        <c:dLbls>
          <c:showLegendKey val="0"/>
          <c:showVal val="0"/>
          <c:showCatName val="0"/>
          <c:showSerName val="0"/>
          <c:showPercent val="0"/>
          <c:showBubbleSize val="0"/>
        </c:dLbls>
        <c:smooth val="0"/>
        <c:axId val="318836384"/>
        <c:axId val="318838736"/>
      </c:lineChart>
      <c:catAx>
        <c:axId val="318836384"/>
        <c:scaling>
          <c:orientation val="minMax"/>
        </c:scaling>
        <c:delete val="0"/>
        <c:axPos val="b"/>
        <c:numFmt formatCode="General" sourceLinked="1"/>
        <c:majorTickMark val="none"/>
        <c:minorTickMark val="none"/>
        <c:tickLblPos val="nextTo"/>
        <c:txPr>
          <a:bodyPr/>
          <a:lstStyle/>
          <a:p>
            <a:pPr>
              <a:defRPr sz="1200" baseline="0"/>
            </a:pPr>
            <a:endParaRPr lang="en-US"/>
          </a:p>
        </c:txPr>
        <c:crossAx val="318838736"/>
        <c:crosses val="autoZero"/>
        <c:auto val="1"/>
        <c:lblAlgn val="ctr"/>
        <c:lblOffset val="100"/>
        <c:noMultiLvlLbl val="0"/>
      </c:catAx>
      <c:valAx>
        <c:axId val="318838736"/>
        <c:scaling>
          <c:orientation val="minMax"/>
        </c:scaling>
        <c:delete val="0"/>
        <c:axPos val="l"/>
        <c:majorGridlines/>
        <c:title>
          <c:tx>
            <c:rich>
              <a:bodyPr/>
              <a:lstStyle/>
              <a:p>
                <a:pPr>
                  <a:defRPr sz="1100"/>
                </a:pPr>
                <a:r>
                  <a:rPr lang="en-US" sz="1100"/>
                  <a:t>µg/m3</a:t>
                </a:r>
              </a:p>
            </c:rich>
          </c:tx>
          <c:overlay val="0"/>
        </c:title>
        <c:numFmt formatCode="0" sourceLinked="1"/>
        <c:majorTickMark val="none"/>
        <c:minorTickMark val="none"/>
        <c:tickLblPos val="nextTo"/>
        <c:txPr>
          <a:bodyPr/>
          <a:lstStyle/>
          <a:p>
            <a:pPr>
              <a:defRPr sz="1200"/>
            </a:pPr>
            <a:endParaRPr lang="en-US"/>
          </a:p>
        </c:txPr>
        <c:crossAx val="318836384"/>
        <c:crosses val="autoZero"/>
        <c:crossBetween val="between"/>
      </c:valAx>
    </c:plotArea>
    <c:legend>
      <c:legendPos val="r"/>
      <c:legendEntry>
        <c:idx val="0"/>
        <c:txPr>
          <a:bodyPr/>
          <a:lstStyle/>
          <a:p>
            <a:pPr>
              <a:defRPr sz="1050"/>
            </a:pPr>
            <a:endParaRPr lang="en-US"/>
          </a:p>
        </c:txPr>
      </c:legendEntry>
      <c:legendEntry>
        <c:idx val="1"/>
        <c:txPr>
          <a:bodyPr/>
          <a:lstStyle/>
          <a:p>
            <a:pPr>
              <a:defRPr sz="1050"/>
            </a:pPr>
            <a:endParaRPr lang="en-US"/>
          </a:p>
        </c:txPr>
      </c:legendEntry>
      <c:legendEntry>
        <c:idx val="2"/>
        <c:txPr>
          <a:bodyPr/>
          <a:lstStyle/>
          <a:p>
            <a:pPr>
              <a:defRPr sz="1050"/>
            </a:pPr>
            <a:endParaRPr lang="en-US"/>
          </a:p>
        </c:txPr>
      </c:legendEntry>
      <c:legendEntry>
        <c:idx val="3"/>
        <c:txPr>
          <a:bodyPr/>
          <a:lstStyle/>
          <a:p>
            <a:pPr>
              <a:defRPr sz="1050"/>
            </a:pPr>
            <a:endParaRPr lang="en-US"/>
          </a:p>
        </c:txPr>
      </c:legendEntry>
      <c:legendEntry>
        <c:idx val="4"/>
        <c:txPr>
          <a:bodyPr/>
          <a:lstStyle/>
          <a:p>
            <a:pPr>
              <a:defRPr sz="1050"/>
            </a:pPr>
            <a:endParaRPr lang="en-US"/>
          </a:p>
        </c:txPr>
      </c:legendEntry>
      <c:legendEntry>
        <c:idx val="5"/>
        <c:txPr>
          <a:bodyPr/>
          <a:lstStyle/>
          <a:p>
            <a:pPr>
              <a:defRPr sz="1050"/>
            </a:pPr>
            <a:endParaRPr lang="en-US"/>
          </a:p>
        </c:txPr>
      </c:legendEntry>
      <c:legendEntry>
        <c:idx val="6"/>
        <c:txPr>
          <a:bodyPr/>
          <a:lstStyle/>
          <a:p>
            <a:pPr>
              <a:defRPr sz="1050"/>
            </a:pPr>
            <a:endParaRPr lang="en-US"/>
          </a:p>
        </c:txPr>
      </c:legendEntry>
      <c:legendEntry>
        <c:idx val="7"/>
        <c:txPr>
          <a:bodyPr/>
          <a:lstStyle/>
          <a:p>
            <a:pPr>
              <a:defRPr sz="1050"/>
            </a:pPr>
            <a:endParaRPr lang="en-US"/>
          </a:p>
        </c:txPr>
      </c:legendEntry>
      <c:legendEntry>
        <c:idx val="8"/>
        <c:txPr>
          <a:bodyPr/>
          <a:lstStyle/>
          <a:p>
            <a:pPr>
              <a:defRPr sz="1050"/>
            </a:pPr>
            <a:endParaRPr lang="en-US"/>
          </a:p>
        </c:txPr>
      </c:legendEntry>
      <c:legendEntry>
        <c:idx val="9"/>
        <c:txPr>
          <a:bodyPr/>
          <a:lstStyle/>
          <a:p>
            <a:pPr>
              <a:defRPr sz="1050"/>
            </a:pPr>
            <a:endParaRPr lang="en-US"/>
          </a:p>
        </c:txPr>
      </c:legendEntry>
      <c:legendEntry>
        <c:idx val="10"/>
        <c:txPr>
          <a:bodyPr/>
          <a:lstStyle/>
          <a:p>
            <a:pPr>
              <a:defRPr sz="1050"/>
            </a:pPr>
            <a:endParaRPr lang="en-US"/>
          </a:p>
        </c:txPr>
      </c:legendEntry>
      <c:legendEntry>
        <c:idx val="11"/>
        <c:txPr>
          <a:bodyPr/>
          <a:lstStyle/>
          <a:p>
            <a:pPr>
              <a:defRPr sz="1050"/>
            </a:pPr>
            <a:endParaRPr lang="en-US"/>
          </a:p>
        </c:txPr>
      </c:legendEntry>
      <c:legendEntry>
        <c:idx val="12"/>
        <c:txPr>
          <a:bodyPr/>
          <a:lstStyle/>
          <a:p>
            <a:pPr>
              <a:defRPr sz="1050"/>
            </a:pPr>
            <a:endParaRPr lang="en-US"/>
          </a:p>
        </c:txPr>
      </c:legendEntry>
      <c:legendEntry>
        <c:idx val="13"/>
        <c:txPr>
          <a:bodyPr/>
          <a:lstStyle/>
          <a:p>
            <a:pPr>
              <a:defRPr sz="1050"/>
            </a:pPr>
            <a:endParaRPr lang="en-US"/>
          </a:p>
        </c:txPr>
      </c:legendEntry>
      <c:layout>
        <c:manualLayout>
          <c:xMode val="edge"/>
          <c:yMode val="edge"/>
          <c:x val="0.77818444569428924"/>
          <c:y val="6.6720235790198354E-2"/>
          <c:w val="0.20991079240095012"/>
          <c:h val="0.8665595284196036"/>
        </c:manualLayout>
      </c:layout>
      <c:overlay val="0"/>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0.71693</cdr:x>
      <cdr:y>0.11467</cdr:y>
    </cdr:from>
    <cdr:to>
      <cdr:x>0.92857</cdr:x>
      <cdr:y>0.18212</cdr:y>
    </cdr:to>
    <cdr:sp macro="" textlink="">
      <cdr:nvSpPr>
        <cdr:cNvPr id="4" name="TextBox 3"/>
        <cdr:cNvSpPr txBox="1"/>
      </cdr:nvSpPr>
      <cdr:spPr>
        <a:xfrm xmlns:a="http://schemas.openxmlformats.org/drawingml/2006/main">
          <a:off x="5708842" y="647701"/>
          <a:ext cx="1685268" cy="3810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0.71693</cdr:x>
      <cdr:y>0.11467</cdr:y>
    </cdr:from>
    <cdr:to>
      <cdr:x>0.92857</cdr:x>
      <cdr:y>0.18212</cdr:y>
    </cdr:to>
    <cdr:sp macro="" textlink="">
      <cdr:nvSpPr>
        <cdr:cNvPr id="4" name="TextBox 3"/>
        <cdr:cNvSpPr txBox="1"/>
      </cdr:nvSpPr>
      <cdr:spPr>
        <a:xfrm xmlns:a="http://schemas.openxmlformats.org/drawingml/2006/main">
          <a:off x="5708842" y="647701"/>
          <a:ext cx="1685268" cy="3810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0.71693</cdr:x>
      <cdr:y>0.11467</cdr:y>
    </cdr:from>
    <cdr:to>
      <cdr:x>0.92857</cdr:x>
      <cdr:y>0.18212</cdr:y>
    </cdr:to>
    <cdr:sp macro="" textlink="">
      <cdr:nvSpPr>
        <cdr:cNvPr id="4" name="TextBox 3"/>
        <cdr:cNvSpPr txBox="1"/>
      </cdr:nvSpPr>
      <cdr:spPr>
        <a:xfrm xmlns:a="http://schemas.openxmlformats.org/drawingml/2006/main">
          <a:off x="5708842" y="647701"/>
          <a:ext cx="1685268" cy="3810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0.71693</cdr:x>
      <cdr:y>0.11467</cdr:y>
    </cdr:from>
    <cdr:to>
      <cdr:x>0.92857</cdr:x>
      <cdr:y>0.18212</cdr:y>
    </cdr:to>
    <cdr:sp macro="" textlink="">
      <cdr:nvSpPr>
        <cdr:cNvPr id="4" name="TextBox 3"/>
        <cdr:cNvSpPr txBox="1"/>
      </cdr:nvSpPr>
      <cdr:spPr>
        <a:xfrm xmlns:a="http://schemas.openxmlformats.org/drawingml/2006/main">
          <a:off x="5708842" y="647701"/>
          <a:ext cx="1685268" cy="3810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a:p>
      </cdr:txBody>
    </cdr:sp>
  </cdr:relSizeAnchor>
</c:userShapes>
</file>

<file path=ppt/drawings/drawing5.xml><?xml version="1.0" encoding="utf-8"?>
<c:userShapes xmlns:c="http://schemas.openxmlformats.org/drawingml/2006/chart">
  <cdr:relSizeAnchor xmlns:cdr="http://schemas.openxmlformats.org/drawingml/2006/chartDrawing">
    <cdr:from>
      <cdr:x>0.38176</cdr:x>
      <cdr:y>0.5067</cdr:y>
    </cdr:from>
    <cdr:to>
      <cdr:x>0.59351</cdr:x>
      <cdr:y>0.57589</cdr:y>
    </cdr:to>
    <cdr:sp macro="" textlink="">
      <cdr:nvSpPr>
        <cdr:cNvPr id="6" name="TextBox 5"/>
        <cdr:cNvSpPr txBox="1"/>
      </cdr:nvSpPr>
      <cdr:spPr>
        <a:xfrm xmlns:a="http://schemas.openxmlformats.org/drawingml/2006/main">
          <a:off x="2352676" y="2162175"/>
          <a:ext cx="1304925" cy="295275"/>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100" b="1" dirty="0"/>
        </a:p>
      </cdr:txBody>
    </cdr:sp>
  </cdr:relSizeAnchor>
</c:userShapes>
</file>

<file path=ppt/drawings/drawing6.xml><?xml version="1.0" encoding="utf-8"?>
<c:userShapes xmlns:c="http://schemas.openxmlformats.org/drawingml/2006/chart">
  <cdr:relSizeAnchor xmlns:cdr="http://schemas.openxmlformats.org/drawingml/2006/chartDrawing">
    <cdr:from>
      <cdr:x>0.65517</cdr:x>
      <cdr:y>0.20313</cdr:y>
    </cdr:from>
    <cdr:to>
      <cdr:x>0.77247</cdr:x>
      <cdr:y>0.2481</cdr:y>
    </cdr:to>
    <cdr:sp macro="" textlink="">
      <cdr:nvSpPr>
        <cdr:cNvPr id="2" name="TextBox 4"/>
        <cdr:cNvSpPr txBox="1"/>
      </cdr:nvSpPr>
      <cdr:spPr>
        <a:xfrm xmlns:a="http://schemas.openxmlformats.org/drawingml/2006/main" rot="10800000" flipV="1">
          <a:off x="4343400" y="990600"/>
          <a:ext cx="777628" cy="21931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t">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lang="en-US" sz="1100" b="1" dirty="0"/>
            <a:t>12 µg/m3</a:t>
          </a:r>
        </a:p>
      </cdr:txBody>
    </cdr:sp>
  </cdr:relSizeAnchor>
  <cdr:relSizeAnchor xmlns:cdr="http://schemas.openxmlformats.org/drawingml/2006/chartDrawing">
    <cdr:from>
      <cdr:x>0.66667</cdr:x>
      <cdr:y>0.03125</cdr:y>
    </cdr:from>
    <cdr:to>
      <cdr:x>0.78397</cdr:x>
      <cdr:y>0.07622</cdr:y>
    </cdr:to>
    <cdr:sp macro="" textlink="">
      <cdr:nvSpPr>
        <cdr:cNvPr id="3" name="TextBox 4"/>
        <cdr:cNvSpPr txBox="1"/>
      </cdr:nvSpPr>
      <cdr:spPr>
        <a:xfrm xmlns:a="http://schemas.openxmlformats.org/drawingml/2006/main" rot="10800000" flipV="1">
          <a:off x="4419600" y="152400"/>
          <a:ext cx="777628" cy="21931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square" rtlCol="0" anchor="t">
          <a:noAutofit/>
        </a:bodyPr>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r>
            <a:rPr lang="en-US" sz="1100" b="1" dirty="0" smtClean="0"/>
            <a:t>15 </a:t>
          </a:r>
          <a:r>
            <a:rPr lang="en-US" sz="1100" b="1" dirty="0"/>
            <a:t>µg/m3</a:t>
          </a:r>
        </a:p>
      </cdr:txBody>
    </cdr:sp>
  </cdr:relSizeAnchor>
  <cdr:relSizeAnchor xmlns:cdr="http://schemas.openxmlformats.org/drawingml/2006/chartDrawing">
    <cdr:from>
      <cdr:x>0.47959</cdr:x>
      <cdr:y>0.13115</cdr:y>
    </cdr:from>
    <cdr:to>
      <cdr:x>0.66327</cdr:x>
      <cdr:y>0.2459</cdr:y>
    </cdr:to>
    <cdr:sp macro="" textlink="">
      <cdr:nvSpPr>
        <cdr:cNvPr id="4" name="TextBox 3"/>
        <cdr:cNvSpPr txBox="1"/>
      </cdr:nvSpPr>
      <cdr:spPr>
        <a:xfrm xmlns:a="http://schemas.openxmlformats.org/drawingml/2006/main">
          <a:off x="3581400" y="609600"/>
          <a:ext cx="1371600" cy="533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New Standard in effect 3/18/13</a:t>
          </a:r>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A79D0-2A4F-47E7-9231-39FBFD201C75}" type="datetimeFigureOut">
              <a:rPr lang="en-US" smtClean="0"/>
              <a:pPr/>
              <a:t>3/13/2017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E8BA56-F204-4796-9682-E63672E3D9E6}" type="slidenum">
              <a:rPr lang="en-US" smtClean="0"/>
              <a:pPr/>
              <a:t>‹#›</a:t>
            </a:fld>
            <a:endParaRPr lang="en-US"/>
          </a:p>
        </p:txBody>
      </p:sp>
    </p:spTree>
    <p:extLst>
      <p:ext uri="{BB962C8B-B14F-4D97-AF65-F5344CB8AC3E}">
        <p14:creationId xmlns:p14="http://schemas.microsoft.com/office/powerpoint/2010/main" val="1525347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latin typeface="Arial" pitchFamily="34" charset="0"/>
              <a:ea typeface="ヒラギノ角ゴ Pro W3"/>
            </a:endParaRPr>
          </a:p>
        </p:txBody>
      </p:sp>
      <p:sp>
        <p:nvSpPr>
          <p:cNvPr id="4" name="Slide Number Placeholder 3"/>
          <p:cNvSpPr>
            <a:spLocks noGrp="1"/>
          </p:cNvSpPr>
          <p:nvPr>
            <p:ph type="sldNum" sz="quarter" idx="5"/>
          </p:nvPr>
        </p:nvSpPr>
        <p:spPr/>
        <p:txBody>
          <a:bodyPr/>
          <a:lstStyle/>
          <a:p>
            <a:pPr>
              <a:defRPr/>
            </a:pPr>
            <a:fld id="{0CE2BCF9-2B33-4256-8315-2E58373887FD}" type="slidenum">
              <a:rPr lang="en-US" smtClean="0"/>
              <a:pPr>
                <a:defRPr/>
              </a:pPr>
              <a:t>3</a:t>
            </a:fld>
            <a:endParaRPr lang="en-US"/>
          </a:p>
        </p:txBody>
      </p:sp>
    </p:spTree>
    <p:extLst>
      <p:ext uri="{BB962C8B-B14F-4D97-AF65-F5344CB8AC3E}">
        <p14:creationId xmlns:p14="http://schemas.microsoft.com/office/powerpoint/2010/main" val="3846876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r>
              <a:rPr lang="en-US" smtClean="0">
                <a:latin typeface="Arial" pitchFamily="34" charset="0"/>
                <a:ea typeface="ヒラギノ角ゴ Pro W3"/>
              </a:rPr>
              <a:t>Maurice suggested that this slide and the next slide be reversed.  I have reversed them…see what you think.</a:t>
            </a:r>
          </a:p>
        </p:txBody>
      </p:sp>
      <p:sp>
        <p:nvSpPr>
          <p:cNvPr id="4" name="Slide Number Placeholder 3"/>
          <p:cNvSpPr>
            <a:spLocks noGrp="1"/>
          </p:cNvSpPr>
          <p:nvPr>
            <p:ph type="sldNum" sz="quarter" idx="5"/>
          </p:nvPr>
        </p:nvSpPr>
        <p:spPr/>
        <p:txBody>
          <a:bodyPr/>
          <a:lstStyle/>
          <a:p>
            <a:pPr>
              <a:defRPr/>
            </a:pPr>
            <a:fld id="{FF56E296-717C-454D-A4A4-39878283988F}" type="slidenum">
              <a:rPr lang="en-US" smtClean="0"/>
              <a:pPr>
                <a:defRPr/>
              </a:pPr>
              <a:t>4</a:t>
            </a:fld>
            <a:endParaRPr lang="en-US"/>
          </a:p>
        </p:txBody>
      </p:sp>
    </p:spTree>
    <p:extLst>
      <p:ext uri="{BB962C8B-B14F-4D97-AF65-F5344CB8AC3E}">
        <p14:creationId xmlns:p14="http://schemas.microsoft.com/office/powerpoint/2010/main" val="24357275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1"/>
          <p:cNvGrpSpPr/>
          <p:nvPr/>
        </p:nvGrpSpPr>
        <p:grpSpPr>
          <a:xfrm>
            <a:off x="0" y="0"/>
            <a:ext cx="9144000" cy="6400800"/>
            <a:chOff x="0" y="0"/>
            <a:chExt cx="9144000" cy="6400800"/>
          </a:xfrm>
        </p:grpSpPr>
        <p:sp>
          <p:nvSpPr>
            <p:cNvPr id="16" name="Rectangle 15"/>
            <p:cNvSpPr/>
            <p:nvPr/>
          </p:nvSpPr>
          <p:spPr>
            <a:xfrm>
              <a:off x="1828800" y="4572000"/>
              <a:ext cx="6858000" cy="182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10"/>
            <p:cNvGrpSpPr/>
            <p:nvPr/>
          </p:nvGrpSpPr>
          <p:grpSpPr>
            <a:xfrm>
              <a:off x="0" y="0"/>
              <a:ext cx="9144000" cy="6400800"/>
              <a:chOff x="0" y="0"/>
              <a:chExt cx="9144000" cy="6400800"/>
            </a:xfrm>
          </p:grpSpPr>
          <p:sp>
            <p:nvSpPr>
              <p:cNvPr id="15" name="Rectangle 14"/>
              <p:cNvSpPr/>
              <p:nvPr/>
            </p:nvSpPr>
            <p:spPr>
              <a:xfrm>
                <a:off x="0" y="0"/>
                <a:ext cx="1828800" cy="6400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0" y="4572000"/>
                <a:ext cx="91440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Rectangle 12"/>
            <p:cNvSpPr/>
            <p:nvPr/>
          </p:nvSpPr>
          <p:spPr>
            <a:xfrm>
              <a:off x="0" y="45720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a:xfrm>
            <a:off x="6934200" y="6553200"/>
            <a:ext cx="1676400" cy="228600"/>
          </a:xfrm>
        </p:spPr>
        <p:txBody>
          <a:bodyPr vert="horz" lIns="91440" tIns="45720" rIns="91440" bIns="45720" rtlCol="0" anchor="t" anchorCtr="0"/>
          <a:lstStyle>
            <a:lvl1pPr marL="0" algn="r" defTabSz="914400" rtl="0" eaLnBrk="1" latinLnBrk="0" hangingPunct="1">
              <a:defRPr sz="900" kern="1200" cap="small" baseline="0">
                <a:solidFill>
                  <a:sysClr val="windowText" lastClr="000000"/>
                </a:solidFill>
                <a:latin typeface="+mj-lt"/>
                <a:ea typeface="+mn-ea"/>
                <a:cs typeface="+mn-cs"/>
              </a:defRPr>
            </a:lvl1pPr>
          </a:lstStyle>
          <a:p>
            <a:r>
              <a:rPr lang="en-US" smtClean="0"/>
              <a:t>4/11/2013</a:t>
            </a:r>
            <a:endParaRPr lang="en-US"/>
          </a:p>
        </p:txBody>
      </p:sp>
      <p:sp>
        <p:nvSpPr>
          <p:cNvPr id="5" name="Footer Placeholder 4"/>
          <p:cNvSpPr>
            <a:spLocks noGrp="1"/>
          </p:cNvSpPr>
          <p:nvPr>
            <p:ph type="ftr" sz="quarter" idx="11"/>
          </p:nvPr>
        </p:nvSpPr>
        <p:spPr>
          <a:xfrm>
            <a:off x="1891553" y="6553200"/>
            <a:ext cx="1676400" cy="228600"/>
          </a:xfrm>
        </p:spPr>
        <p:txBody>
          <a:bodyPr anchor="t" anchorCtr="0"/>
          <a:lstStyle>
            <a:lvl1pPr>
              <a:defRPr>
                <a:solidFill>
                  <a:sysClr val="windowText" lastClr="000000"/>
                </a:solidFill>
              </a:defRPr>
            </a:lvl1pPr>
          </a:lstStyle>
          <a:p>
            <a:endParaRPr lang="en-US"/>
          </a:p>
        </p:txBody>
      </p:sp>
      <p:sp>
        <p:nvSpPr>
          <p:cNvPr id="6" name="Slide Number Placeholder 5"/>
          <p:cNvSpPr>
            <a:spLocks noGrp="1"/>
          </p:cNvSpPr>
          <p:nvPr>
            <p:ph type="sldNum" sz="quarter" idx="12"/>
          </p:nvPr>
        </p:nvSpPr>
        <p:spPr>
          <a:xfrm>
            <a:off x="4870076" y="6553200"/>
            <a:ext cx="762000" cy="228600"/>
          </a:xfrm>
          <a:noFill/>
          <a:ln>
            <a:noFill/>
          </a:ln>
          <a:effectLst/>
        </p:spPr>
        <p:txBody>
          <a:bodyPr/>
          <a:lstStyle>
            <a:lvl1pPr algn="ctr">
              <a:defRPr sz="900" kern="1200" cap="small" baseline="0">
                <a:solidFill>
                  <a:sysClr val="windowText" lastClr="000000"/>
                </a:solidFill>
                <a:latin typeface="+mj-lt"/>
                <a:ea typeface="+mn-ea"/>
                <a:cs typeface="+mn-cs"/>
              </a:defRPr>
            </a:lvl1pPr>
          </a:lstStyle>
          <a:p>
            <a:fld id="{6B79CA34-F5B2-47B7-9DA7-AD8180E62383}" type="slidenum">
              <a:rPr lang="en-US" smtClean="0"/>
              <a:pPr/>
              <a:t>‹#›</a:t>
            </a:fld>
            <a:endParaRPr lang="en-US"/>
          </a:p>
        </p:txBody>
      </p:sp>
      <p:sp>
        <p:nvSpPr>
          <p:cNvPr id="3" name="Subtitle 2"/>
          <p:cNvSpPr>
            <a:spLocks noGrp="1"/>
          </p:cNvSpPr>
          <p:nvPr>
            <p:ph type="subTitle" idx="1"/>
          </p:nvPr>
        </p:nvSpPr>
        <p:spPr>
          <a:xfrm>
            <a:off x="1905000" y="5867400"/>
            <a:ext cx="6570722" cy="457200"/>
          </a:xfr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000">
                <a:solidFill>
                  <a:schemeClr val="tx1">
                    <a:alpha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905000" y="4648200"/>
            <a:ext cx="6553200" cy="1219200"/>
          </a:xfrm>
        </p:spPr>
        <p:txBody>
          <a:bodyPr anchor="b" anchorCtr="0">
            <a:noAutofit/>
          </a:bodyPr>
          <a:lstStyle>
            <a:lvl1pPr algn="l">
              <a:defRPr sz="3600"/>
            </a:lvl1pPr>
          </a:lstStyle>
          <a:p>
            <a:r>
              <a:rPr lang="en-US" smtClean="0"/>
              <a:t>Click to edit Master title style</a:t>
            </a:r>
            <a:endParaRPr/>
          </a:p>
        </p:txBody>
      </p:sp>
      <p:pic>
        <p:nvPicPr>
          <p:cNvPr id="17" name="Picture 16" descr="newdeqlogo.jpg"/>
          <p:cNvPicPr>
            <a:picLocks noChangeAspect="1"/>
          </p:cNvPicPr>
          <p:nvPr userDrawn="1"/>
        </p:nvPicPr>
        <p:blipFill>
          <a:blip r:embed="rId2" cstate="print"/>
          <a:stretch>
            <a:fillRect/>
          </a:stretch>
        </p:blipFill>
        <p:spPr>
          <a:xfrm>
            <a:off x="0" y="4572000"/>
            <a:ext cx="1828800" cy="181719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r>
              <a:rPr lang="en-US" smtClean="0"/>
              <a:t>4/11/2013</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79CA34-F5B2-47B7-9DA7-AD8180E6238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9144000" cy="6858000"/>
            <a:chOff x="-442912" y="457200"/>
            <a:chExt cx="9144000" cy="6858000"/>
          </a:xfrm>
        </p:grpSpPr>
        <p:sp>
          <p:nvSpPr>
            <p:cNvPr id="18" name="Rectangle 17"/>
            <p:cNvSpPr/>
            <p:nvPr/>
          </p:nvSpPr>
          <p:spPr>
            <a:xfrm>
              <a:off x="-442912" y="457200"/>
              <a:ext cx="9129712" cy="1676400"/>
            </a:xfrm>
            <a:prstGeom prst="rect">
              <a:avLst/>
            </a:prstGeom>
            <a:solidFill>
              <a:schemeClr val="accent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6872288" y="457200"/>
              <a:ext cx="18288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6872288" y="45720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7367588"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467600" y="2298700"/>
            <a:ext cx="1447800" cy="3827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33400" y="2286000"/>
            <a:ext cx="5943600" cy="3840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r>
              <a:rPr lang="en-US" smtClean="0"/>
              <a:t>4/11/2013</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848600" y="533400"/>
            <a:ext cx="762000" cy="609600"/>
          </a:xfrm>
        </p:spPr>
        <p:txBody>
          <a:bodyPr/>
          <a:lstStyle/>
          <a:p>
            <a:fld id="{6B79CA34-F5B2-47B7-9DA7-AD8180E623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6172200" y="6324600"/>
            <a:ext cx="2133600" cy="365125"/>
          </a:xfrm>
        </p:spPr>
        <p:txBody>
          <a:bodyPr/>
          <a:lstStyle/>
          <a:p>
            <a:r>
              <a:rPr lang="en-US" smtClean="0"/>
              <a:t>4/11/2013</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a:t>
            </a:fld>
            <a:endParaRPr lang="en-US"/>
          </a:p>
        </p:txBody>
      </p:sp>
      <p:pic>
        <p:nvPicPr>
          <p:cNvPr id="7" name="Picture 6" descr="newdeqlogo.jpg"/>
          <p:cNvPicPr>
            <a:picLocks noChangeAspect="1"/>
          </p:cNvPicPr>
          <p:nvPr userDrawn="1"/>
        </p:nvPicPr>
        <p:blipFill>
          <a:blip r:embed="rId2" cstate="print"/>
          <a:stretch>
            <a:fillRect/>
          </a:stretch>
        </p:blipFill>
        <p:spPr>
          <a:xfrm>
            <a:off x="8534400" y="6248400"/>
            <a:ext cx="484518" cy="50444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10"/>
          <p:cNvGrpSpPr/>
          <p:nvPr/>
        </p:nvGrpSpPr>
        <p:grpSpPr>
          <a:xfrm>
            <a:off x="0" y="0"/>
            <a:ext cx="9144000" cy="6858000"/>
            <a:chOff x="0" y="0"/>
            <a:chExt cx="9144000" cy="6858000"/>
          </a:xfrm>
        </p:grpSpPr>
        <p:sp>
          <p:nvSpPr>
            <p:cNvPr id="7" name="Rectangle 6"/>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25146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28800" y="2514600"/>
              <a:ext cx="73152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1905000" y="2667000"/>
            <a:ext cx="6629400" cy="1143000"/>
          </a:xfrm>
        </p:spPr>
        <p:txBody>
          <a:bodyPr vert="horz" lIns="91440" tIns="45720" rIns="91440" bIns="45720" rtlCol="0" anchor="b" anchorCtr="0">
            <a:noAutofit/>
          </a:bodyPr>
          <a:lstStyle>
            <a:lvl1pPr algn="l" defTabSz="914400" rtl="0" eaLnBrk="1" latinLnBrk="0" hangingPunct="1">
              <a:spcBef>
                <a:spcPct val="0"/>
              </a:spcBef>
              <a:buNone/>
              <a:defRPr sz="36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52400" y="4495800"/>
            <a:ext cx="1524000" cy="2057400"/>
          </a:xfrm>
        </p:spPr>
        <p:txBody>
          <a:bodyPr vert="horz" lIns="91440" tIns="45720" rIns="91440" bIns="45720" rtlCol="0">
            <a:normAutofit/>
          </a:bodyPr>
          <a:lstStyle>
            <a:lvl1pPr marL="0" indent="0">
              <a:lnSpc>
                <a:spcPct val="200000"/>
              </a:lnSpc>
              <a:buNone/>
              <a:defRPr sz="1600" b="1" kern="1200">
                <a:solidFill>
                  <a:srgbClr val="000000">
                    <a:alpha val="50196"/>
                  </a:srgb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4" name="Date Placeholder 3"/>
          <p:cNvSpPr>
            <a:spLocks noGrp="1"/>
          </p:cNvSpPr>
          <p:nvPr>
            <p:ph type="dt" sz="half" idx="10"/>
          </p:nvPr>
        </p:nvSpPr>
        <p:spPr>
          <a:xfrm>
            <a:off x="6931152" y="6556248"/>
            <a:ext cx="1673352" cy="228600"/>
          </a:xfrm>
        </p:spPr>
        <p:txBody>
          <a:bodyPr/>
          <a:lstStyle/>
          <a:p>
            <a:r>
              <a:rPr lang="en-US" smtClean="0"/>
              <a:t>4/11/2013</a:t>
            </a:r>
            <a:endParaRPr lang="en-US"/>
          </a:p>
        </p:txBody>
      </p:sp>
      <p:sp>
        <p:nvSpPr>
          <p:cNvPr id="5" name="Footer Placeholder 4"/>
          <p:cNvSpPr>
            <a:spLocks noGrp="1"/>
          </p:cNvSpPr>
          <p:nvPr>
            <p:ph type="ftr" sz="quarter" idx="11"/>
          </p:nvPr>
        </p:nvSpPr>
        <p:spPr>
          <a:xfrm>
            <a:off x="1892808" y="6556248"/>
            <a:ext cx="1673352" cy="228600"/>
          </a:xfrm>
        </p:spPr>
        <p:txBody>
          <a:bodyPr/>
          <a:lstStyle/>
          <a:p>
            <a:endParaRPr lang="en-US"/>
          </a:p>
        </p:txBody>
      </p:sp>
      <p:sp>
        <p:nvSpPr>
          <p:cNvPr id="6" name="Slide Number Placeholder 5"/>
          <p:cNvSpPr>
            <a:spLocks noGrp="1"/>
          </p:cNvSpPr>
          <p:nvPr>
            <p:ph type="sldNum" sz="quarter" idx="12"/>
          </p:nvPr>
        </p:nvSpPr>
        <p:spPr>
          <a:xfrm>
            <a:off x="4867656" y="6556248"/>
            <a:ext cx="762000" cy="228600"/>
          </a:xfrm>
          <a:noFill/>
          <a:ln>
            <a:noFill/>
          </a:ln>
          <a:effectLst/>
        </p:spPr>
        <p:txBody>
          <a:bodyPr vert="horz" lIns="91440" tIns="45720" rIns="91440" bIns="45720" rtlCol="0" anchor="ctr"/>
          <a:lstStyle>
            <a:lvl1pPr marL="0" algn="ctr" defTabSz="914400" rtl="0" eaLnBrk="1" latinLnBrk="0" hangingPunct="1">
              <a:defRPr sz="900" kern="1200" cap="small" baseline="0">
                <a:solidFill>
                  <a:sysClr val="windowText" lastClr="000000"/>
                </a:solidFill>
                <a:latin typeface="+mj-lt"/>
                <a:ea typeface="+mn-ea"/>
                <a:cs typeface="+mn-cs"/>
              </a:defRPr>
            </a:lvl1pPr>
          </a:lstStyle>
          <a:p>
            <a:fld id="{6B79CA34-F5B2-47B7-9DA7-AD8180E62383}" type="slidenum">
              <a:rPr lang="en-US" smtClean="0"/>
              <a:pPr/>
              <a:t>‹#›</a:t>
            </a:fld>
            <a:endParaRPr lang="en-US"/>
          </a:p>
        </p:txBody>
      </p:sp>
      <p:pic>
        <p:nvPicPr>
          <p:cNvPr id="12" name="Picture 11" descr="newdeqlogo.jpg"/>
          <p:cNvPicPr>
            <a:picLocks noChangeAspect="1"/>
          </p:cNvPicPr>
          <p:nvPr userDrawn="1"/>
        </p:nvPicPr>
        <p:blipFill>
          <a:blip r:embed="rId2" cstate="print"/>
          <a:stretch>
            <a:fillRect/>
          </a:stretch>
        </p:blipFill>
        <p:spPr>
          <a:xfrm>
            <a:off x="0" y="2514600"/>
            <a:ext cx="1828800" cy="1825873"/>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24384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7150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r>
              <a:rPr lang="en-US" smtClean="0"/>
              <a:t>4/11/2013</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9CA34-F5B2-47B7-9DA7-AD8180E623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438400" y="2291697"/>
            <a:ext cx="2971800" cy="639762"/>
          </a:xfrm>
        </p:spPr>
        <p:txBody>
          <a:bodyPr vert="horz" lIns="91440" tIns="45720" rIns="91440" bIns="45720" rtlCol="0" anchor="ctr" anchorCtr="0">
            <a:noAutofit/>
          </a:bodyPr>
          <a:lstStyle>
            <a:lvl1pPr marL="0" indent="0">
              <a:buNone/>
              <a:defRPr sz="2200" b="0" kern="120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n-US" smtClean="0"/>
              <a:t>Click to edit Master text styles</a:t>
            </a:r>
          </a:p>
        </p:txBody>
      </p:sp>
      <p:sp>
        <p:nvSpPr>
          <p:cNvPr id="4" name="Content Placeholder 3"/>
          <p:cNvSpPr>
            <a:spLocks noGrp="1"/>
          </p:cNvSpPr>
          <p:nvPr>
            <p:ph sz="half" idx="2"/>
          </p:nvPr>
        </p:nvSpPr>
        <p:spPr>
          <a:xfrm>
            <a:off x="2447925" y="3137647"/>
            <a:ext cx="2971800" cy="299923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715000" y="2291697"/>
            <a:ext cx="2971800" cy="639762"/>
          </a:xfrm>
        </p:spPr>
        <p:txBody>
          <a:bodyPr anchor="ctr" anchorCtr="0">
            <a:noAutofit/>
          </a:bodyPr>
          <a:lstStyle>
            <a:lvl1pPr marL="0" indent="0">
              <a:buNone/>
              <a:defRPr sz="22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715000" y="3137647"/>
            <a:ext cx="2971800" cy="300196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r>
              <a:rPr lang="en-US" smtClean="0"/>
              <a:t>4/11/2013</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79CA34-F5B2-47B7-9DA7-AD8180E623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pSp>
        <p:nvGrpSpPr>
          <p:cNvPr id="6" name="Group 10"/>
          <p:cNvGrpSpPr/>
          <p:nvPr/>
        </p:nvGrpSpPr>
        <p:grpSpPr>
          <a:xfrm>
            <a:off x="0" y="0"/>
            <a:ext cx="9144000" cy="1676400"/>
            <a:chOff x="0" y="0"/>
            <a:chExt cx="9144000" cy="1676400"/>
          </a:xfrm>
        </p:grpSpPr>
        <p:sp>
          <p:nvSpPr>
            <p:cNvPr id="7" name="Rectangle 6"/>
            <p:cNvSpPr/>
            <p:nvPr/>
          </p:nvSpPr>
          <p:spPr>
            <a:xfrm>
              <a:off x="0" y="0"/>
              <a:ext cx="91440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r>
              <a:rPr lang="en-US" smtClean="0"/>
              <a:t>4/11/2013</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79CA34-F5B2-47B7-9DA7-AD8180E6238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9"/>
          <p:cNvGrpSpPr/>
          <p:nvPr/>
        </p:nvGrpSpPr>
        <p:grpSpPr>
          <a:xfrm>
            <a:off x="0" y="0"/>
            <a:ext cx="1828800" cy="1676400"/>
            <a:chOff x="457200" y="457200"/>
            <a:chExt cx="1828800" cy="1676400"/>
          </a:xfrm>
        </p:grpSpPr>
        <p:sp>
          <p:nvSpPr>
            <p:cNvPr id="8" name="Rectangle 7"/>
            <p:cNvSpPr/>
            <p:nvPr/>
          </p:nvSpPr>
          <p:spPr>
            <a:xfrm>
              <a:off x="457200" y="457200"/>
              <a:ext cx="1828800" cy="1676400"/>
            </a:xfrm>
            <a:prstGeom prst="rect">
              <a:avLst/>
            </a:prstGeom>
            <a:solidFill>
              <a:schemeClr val="accent2"/>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Oval 8"/>
            <p:cNvSpPr/>
            <p:nvPr/>
          </p:nvSpPr>
          <p:spPr>
            <a:xfrm>
              <a:off x="952500"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Date Placeholder 1"/>
          <p:cNvSpPr>
            <a:spLocks noGrp="1"/>
          </p:cNvSpPr>
          <p:nvPr>
            <p:ph type="dt" sz="half" idx="10"/>
          </p:nvPr>
        </p:nvSpPr>
        <p:spPr/>
        <p:txBody>
          <a:bodyPr/>
          <a:lstStyle/>
          <a:p>
            <a:r>
              <a:rPr lang="en-US" smtClean="0"/>
              <a:t>4/11/2013</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79CA34-F5B2-47B7-9DA7-AD8180E623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2706624" y="2446991"/>
            <a:ext cx="5715000" cy="3531198"/>
          </a:xfrm>
        </p:spPr>
        <p:txBody>
          <a:bodyPr>
            <a:normAutofit/>
          </a:bodyPr>
          <a:lstStyle>
            <a:lvl1pPr>
              <a:defRPr sz="22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64592" y="3031490"/>
            <a:ext cx="1524000" cy="2362200"/>
          </a:xfrm>
        </p:spPr>
        <p:txBody>
          <a:bodyPr/>
          <a:lstStyle>
            <a:lvl1pPr marL="0" indent="0">
              <a:lnSpc>
                <a:spcPct val="150000"/>
              </a:lnSpc>
              <a:buNone/>
              <a:defRPr sz="1400" b="1">
                <a:solidFill>
                  <a:srgbClr val="000000">
                    <a:alpha val="50196"/>
                  </a:srgb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4/11/2013</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9CA34-F5B2-47B7-9DA7-AD8180E6238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706624" y="2450592"/>
            <a:ext cx="5715000" cy="3529584"/>
          </a:xfr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64592" y="3031489"/>
            <a:ext cx="1527048" cy="2359152"/>
          </a:xfrm>
        </p:spPr>
        <p:txBody>
          <a:bodyPr vert="horz" lIns="91440" tIns="45720" rIns="91440" bIns="45720" rtlCol="0">
            <a:normAutofit/>
          </a:bodyPr>
          <a:lstStyle>
            <a:lvl1pPr marL="0" indent="0">
              <a:lnSpc>
                <a:spcPct val="150000"/>
              </a:lnSpc>
              <a:buNone/>
              <a:defRPr sz="1400" b="1" kern="1200">
                <a:solidFill>
                  <a:srgbClr val="000000">
                    <a:alpha val="50196"/>
                  </a:srgb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r>
              <a:rPr lang="en-US" smtClean="0"/>
              <a:t>4/11/2013</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79CA34-F5B2-47B7-9DA7-AD8180E6238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 name="Group 11"/>
          <p:cNvGrpSpPr/>
          <p:nvPr/>
        </p:nvGrpSpPr>
        <p:grpSpPr>
          <a:xfrm>
            <a:off x="0" y="0"/>
            <a:ext cx="9144000" cy="6858000"/>
            <a:chOff x="0" y="0"/>
            <a:chExt cx="9144000" cy="6858000"/>
          </a:xfrm>
        </p:grpSpPr>
        <p:sp>
          <p:nvSpPr>
            <p:cNvPr id="7" name="Rectangle 6"/>
            <p:cNvSpPr/>
            <p:nvPr/>
          </p:nvSpPr>
          <p:spPr>
            <a:xfrm>
              <a:off x="457200" y="0"/>
              <a:ext cx="86868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2438400" y="2286000"/>
            <a:ext cx="6248400" cy="3840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Placeholder 1"/>
          <p:cNvSpPr>
            <a:spLocks noGrp="1"/>
          </p:cNvSpPr>
          <p:nvPr>
            <p:ph type="title"/>
          </p:nvPr>
        </p:nvSpPr>
        <p:spPr>
          <a:xfrm>
            <a:off x="2438400" y="228600"/>
            <a:ext cx="62484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4" name="Date Placeholder 3"/>
          <p:cNvSpPr>
            <a:spLocks noGrp="1"/>
          </p:cNvSpPr>
          <p:nvPr>
            <p:ph type="dt" sz="half" idx="2"/>
          </p:nvPr>
        </p:nvSpPr>
        <p:spPr>
          <a:xfrm>
            <a:off x="6553200" y="6351494"/>
            <a:ext cx="2133600" cy="365125"/>
          </a:xfrm>
          <a:prstGeom prst="rect">
            <a:avLst/>
          </a:prstGeom>
        </p:spPr>
        <p:txBody>
          <a:bodyPr vert="horz" lIns="91440" tIns="45720" rIns="91440" bIns="45720" rtlCol="0" anchor="ctr"/>
          <a:lstStyle>
            <a:lvl1pPr algn="r">
              <a:defRPr sz="900" cap="small" baseline="0">
                <a:solidFill>
                  <a:schemeClr val="tx1"/>
                </a:solidFill>
                <a:latin typeface="+mj-lt"/>
              </a:defRPr>
            </a:lvl1pPr>
          </a:lstStyle>
          <a:p>
            <a:r>
              <a:rPr lang="en-US" smtClean="0"/>
              <a:t>4/11/2013</a:t>
            </a:r>
            <a:endParaRPr lang="en-US" dirty="0"/>
          </a:p>
        </p:txBody>
      </p:sp>
      <p:sp>
        <p:nvSpPr>
          <p:cNvPr id="5" name="Footer Placeholder 4"/>
          <p:cNvSpPr>
            <a:spLocks noGrp="1"/>
          </p:cNvSpPr>
          <p:nvPr>
            <p:ph type="ftr" sz="quarter" idx="3"/>
          </p:nvPr>
        </p:nvSpPr>
        <p:spPr>
          <a:xfrm>
            <a:off x="2438400" y="6356350"/>
            <a:ext cx="2895600" cy="365125"/>
          </a:xfrm>
          <a:prstGeom prst="rect">
            <a:avLst/>
          </a:prstGeom>
        </p:spPr>
        <p:txBody>
          <a:bodyPr vert="horz" lIns="91440" tIns="45720" rIns="91440" bIns="45720" rtlCol="0" anchor="ctr"/>
          <a:lstStyle>
            <a:lvl1pPr algn="l">
              <a:defRPr sz="900" cap="small" baseline="0">
                <a:solidFill>
                  <a:schemeClr val="tx1"/>
                </a:solidFill>
                <a:latin typeface="+mj-lt"/>
              </a:defRPr>
            </a:lvl1pPr>
          </a:lstStyle>
          <a:p>
            <a:endParaRPr lang="en-US"/>
          </a:p>
        </p:txBody>
      </p:sp>
      <p:sp>
        <p:nvSpPr>
          <p:cNvPr id="6" name="Slide Number Placeholder 5"/>
          <p:cNvSpPr>
            <a:spLocks noGrp="1"/>
          </p:cNvSpPr>
          <p:nvPr>
            <p:ph type="sldNum" sz="quarter" idx="4"/>
          </p:nvPr>
        </p:nvSpPr>
        <p:spPr>
          <a:xfrm>
            <a:off x="533400" y="533400"/>
            <a:ext cx="762000" cy="609600"/>
          </a:xfrm>
          <a:prstGeom prst="rect">
            <a:avLst/>
          </a:prstGeom>
        </p:spPr>
        <p:txBody>
          <a:bodyPr vert="horz" lIns="91440" tIns="45720" rIns="91440" bIns="45720" rtlCol="0" anchor="ctr"/>
          <a:lstStyle>
            <a:lvl1pPr algn="ctr">
              <a:defRPr sz="1600" cap="small" baseline="0">
                <a:solidFill>
                  <a:schemeClr val="tx1"/>
                </a:solidFill>
                <a:latin typeface="+mj-lt"/>
              </a:defRPr>
            </a:lvl1pPr>
          </a:lstStyle>
          <a:p>
            <a:fld id="{6B79CA34-F5B2-47B7-9DA7-AD8180E6238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r" defTabSz="914400" rtl="0" eaLnBrk="1" latinLnBrk="0" hangingPunct="1">
        <a:spcBef>
          <a:spcPct val="0"/>
        </a:spcBef>
        <a:buNone/>
        <a:defRPr sz="4400" kern="1200" cap="small" spc="200" baseline="0">
          <a:solidFill>
            <a:schemeClr val="tx1"/>
          </a:solidFill>
          <a:latin typeface="+mj-lt"/>
          <a:ea typeface="+mj-ea"/>
          <a:cs typeface="+mj-cs"/>
        </a:defRPr>
      </a:lvl1pPr>
    </p:titleStyle>
    <p:bodyStyle>
      <a:lvl1pPr marL="457200" indent="-457200" algn="l" defTabSz="914400" rtl="0" eaLnBrk="1" latinLnBrk="0" hangingPunct="1">
        <a:spcBef>
          <a:spcPts val="1800"/>
        </a:spcBef>
        <a:buClr>
          <a:schemeClr val="accent1"/>
        </a:buClr>
        <a:buSzPct val="8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800"/>
        </a:spcBef>
        <a:buClr>
          <a:schemeClr val="accent2"/>
        </a:buClr>
        <a:buSzPct val="8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200"/>
        </a:spcBef>
        <a:buClr>
          <a:schemeClr val="accent3"/>
        </a:buClr>
        <a:buSzPct val="8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200"/>
        </a:spcBef>
        <a:buClr>
          <a:schemeClr val="accent4"/>
        </a:buClr>
        <a:buSzPct val="80000"/>
        <a:buFont typeface="Wingdings" pitchFamily="2" charset="2"/>
        <a:buChar char=""/>
        <a:defRPr sz="1600" kern="1200">
          <a:solidFill>
            <a:schemeClr val="tx1"/>
          </a:solidFill>
          <a:latin typeface="+mn-lt"/>
          <a:ea typeface="+mn-ea"/>
          <a:cs typeface="+mn-cs"/>
        </a:defRPr>
      </a:lvl4pPr>
      <a:lvl5pPr marL="2286000" indent="-457200" algn="l" defTabSz="914400" rtl="0" eaLnBrk="1" latinLnBrk="0" hangingPunct="1">
        <a:spcBef>
          <a:spcPts val="1200"/>
        </a:spcBef>
        <a:buClr>
          <a:schemeClr val="accent5"/>
        </a:buClr>
        <a:buSzPct val="80000"/>
        <a:buFont typeface="Wingdings" pitchFamily="2" charset="2"/>
        <a:buChar char=""/>
        <a:defRPr sz="1600" kern="1200">
          <a:solidFill>
            <a:schemeClr val="tx1"/>
          </a:solidFill>
          <a:latin typeface="+mn-lt"/>
          <a:ea typeface="+mn-ea"/>
          <a:cs typeface="+mn-cs"/>
        </a:defRPr>
      </a:lvl5pPr>
      <a:lvl6pPr marL="2743200" indent="-457200" algn="l" defTabSz="914400" rtl="0" eaLnBrk="1" latinLnBrk="0" hangingPunct="1">
        <a:spcBef>
          <a:spcPts val="1200"/>
        </a:spcBef>
        <a:buClr>
          <a:schemeClr val="accent6"/>
        </a:buClr>
        <a:buSzPct val="90000"/>
        <a:buFont typeface="Wingdings" pitchFamily="2" charset="2"/>
        <a:buChar char=""/>
        <a:defRPr sz="1600" kern="1200">
          <a:solidFill>
            <a:schemeClr val="tx1"/>
          </a:solidFill>
          <a:latin typeface="+mn-lt"/>
          <a:ea typeface="+mn-ea"/>
          <a:cs typeface="+mn-cs"/>
        </a:defRPr>
      </a:lvl6pPr>
      <a:lvl7pPr marL="3200400" indent="-457200" algn="l" defTabSz="914400" rtl="0" eaLnBrk="1" latinLnBrk="0" hangingPunct="1">
        <a:spcBef>
          <a:spcPts val="1200"/>
        </a:spcBef>
        <a:buClr>
          <a:schemeClr val="accent1"/>
        </a:buClr>
        <a:buSzPct val="70000"/>
        <a:buFont typeface="Wingdings" pitchFamily="2" charset="2"/>
        <a:buChar char="¢"/>
        <a:defRPr sz="1600" kern="1200" baseline="0">
          <a:solidFill>
            <a:schemeClr val="tx1"/>
          </a:solidFill>
          <a:latin typeface="+mn-lt"/>
          <a:ea typeface="+mn-ea"/>
          <a:cs typeface="+mn-cs"/>
        </a:defRPr>
      </a:lvl7pPr>
      <a:lvl8pPr marL="3657600" indent="-457200" algn="l" defTabSz="914400" rtl="0" eaLnBrk="1" latinLnBrk="0" hangingPunct="1">
        <a:spcBef>
          <a:spcPts val="1200"/>
        </a:spcBef>
        <a:buClr>
          <a:schemeClr val="accent3"/>
        </a:buClr>
        <a:buFont typeface="Courier New" pitchFamily="49" charset="0"/>
        <a:buChar char="o"/>
        <a:defRPr sz="1600" kern="1200" baseline="0">
          <a:solidFill>
            <a:schemeClr val="tx1"/>
          </a:solidFill>
          <a:latin typeface="+mn-lt"/>
          <a:ea typeface="+mn-ea"/>
          <a:cs typeface="+mn-cs"/>
        </a:defRPr>
      </a:lvl8pPr>
      <a:lvl9pPr marL="4114800" indent="-457200" algn="l" defTabSz="914400" rtl="0" eaLnBrk="1" latinLnBrk="0" hangingPunct="1">
        <a:spcBef>
          <a:spcPts val="1200"/>
        </a:spcBef>
        <a:buClr>
          <a:schemeClr val="accent5"/>
        </a:buClr>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epa.gov/cleandiesel/prgnational.ht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www.epa.gov/cleandiesel/prgnational.htm"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gilberto.cuadra@la.gov" TargetMode="External"/><Relationship Id="rId2" Type="http://schemas.openxmlformats.org/officeDocument/2006/relationships/hyperlink" Target="mailto:vivian.aucoin@la.gov" TargetMode="External"/><Relationship Id="rId1" Type="http://schemas.openxmlformats.org/officeDocument/2006/relationships/slideLayout" Target="../slideLayouts/slideLayout2.xml"/><Relationship Id="rId4" Type="http://schemas.openxmlformats.org/officeDocument/2006/relationships/hyperlink" Target="mailto:michael.vince@la.gov"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www.epa.gov/ozoneadvance" TargetMode="External"/><Relationship Id="rId2" Type="http://schemas.openxmlformats.org/officeDocument/2006/relationships/hyperlink" Target="mailto:ADVANCE@epa.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05000" y="5867400"/>
            <a:ext cx="6934200" cy="457200"/>
          </a:xfrm>
        </p:spPr>
        <p:txBody>
          <a:bodyPr>
            <a:normAutofit fontScale="77500" lnSpcReduction="20000"/>
          </a:bodyPr>
          <a:lstStyle/>
          <a:p>
            <a:r>
              <a:rPr lang="en-US" dirty="0" smtClean="0"/>
              <a:t>What Participation Could Mean for Shreveport –Bossier and NW Louisiana Area</a:t>
            </a:r>
            <a:endParaRPr lang="en-US" dirty="0"/>
          </a:p>
        </p:txBody>
      </p:sp>
      <p:sp>
        <p:nvSpPr>
          <p:cNvPr id="2" name="Title 1"/>
          <p:cNvSpPr>
            <a:spLocks noGrp="1"/>
          </p:cNvSpPr>
          <p:nvPr>
            <p:ph type="ctrTitle"/>
          </p:nvPr>
        </p:nvSpPr>
        <p:spPr>
          <a:xfrm>
            <a:off x="1905000" y="4648200"/>
            <a:ext cx="6781800" cy="1219200"/>
          </a:xfrm>
        </p:spPr>
        <p:txBody>
          <a:bodyPr/>
          <a:lstStyle/>
          <a:p>
            <a:r>
              <a:rPr lang="en-US" dirty="0" smtClean="0"/>
              <a:t>EPA’s Ozone Advance Program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81000"/>
            <a:ext cx="6553200" cy="1143000"/>
          </a:xfrm>
        </p:spPr>
        <p:txBody>
          <a:bodyPr>
            <a:normAutofit fontScale="90000"/>
          </a:bodyPr>
          <a:lstStyle/>
          <a:p>
            <a:r>
              <a:rPr lang="en-US" sz="3200" dirty="0" smtClean="0"/>
              <a:t>Economic Impact to Transportation and General Construction</a:t>
            </a:r>
            <a:endParaRPr lang="en-US" sz="3200" dirty="0"/>
          </a:p>
        </p:txBody>
      </p:sp>
      <p:sp>
        <p:nvSpPr>
          <p:cNvPr id="3" name="Content Placeholder 2"/>
          <p:cNvSpPr>
            <a:spLocks noGrp="1"/>
          </p:cNvSpPr>
          <p:nvPr>
            <p:ph idx="1"/>
          </p:nvPr>
        </p:nvSpPr>
        <p:spPr>
          <a:xfrm>
            <a:off x="1981200" y="1828800"/>
            <a:ext cx="6477000" cy="4343400"/>
          </a:xfrm>
        </p:spPr>
        <p:txBody>
          <a:bodyPr>
            <a:normAutofit fontScale="92500"/>
          </a:bodyPr>
          <a:lstStyle/>
          <a:p>
            <a:r>
              <a:rPr lang="en-US" sz="2400" b="0" dirty="0" smtClean="0"/>
              <a:t>Transportation and General Conformity is required make sure that highway and construction projects do not impede the progress that the state is making toward achieving cleaner air quality.</a:t>
            </a:r>
          </a:p>
          <a:p>
            <a:r>
              <a:rPr lang="en-US" sz="2400" b="0" dirty="0" smtClean="0"/>
              <a:t>Transportation conformity is required by the Clean Air Act to ensure that federal funding and approval are given to highway and transit projects that are consistent with the air quality goals established by a state air quality implementation plan (SIP).</a:t>
            </a:r>
          </a:p>
          <a:p>
            <a:r>
              <a:rPr lang="en-US" sz="2400" b="0" dirty="0" smtClean="0"/>
              <a:t>Emissions budgets are established and projects must conform to those budgets.</a:t>
            </a:r>
            <a:endParaRPr lang="en-US" sz="2400" b="0"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609600"/>
            <a:ext cx="6248400" cy="1143000"/>
          </a:xfrm>
        </p:spPr>
        <p:txBody>
          <a:bodyPr>
            <a:normAutofit/>
          </a:bodyPr>
          <a:lstStyle/>
          <a:p>
            <a:r>
              <a:rPr lang="en-US" sz="3600" dirty="0" smtClean="0"/>
              <a:t>Potential Economic Impact   </a:t>
            </a:r>
            <a:r>
              <a:rPr lang="en-US" sz="2400" dirty="0" smtClean="0"/>
              <a:t>to Consumers</a:t>
            </a:r>
            <a:endParaRPr lang="en-US" sz="3600" dirty="0"/>
          </a:p>
        </p:txBody>
      </p:sp>
      <p:sp>
        <p:nvSpPr>
          <p:cNvPr id="3" name="Content Placeholder 2"/>
          <p:cNvSpPr>
            <a:spLocks noGrp="1"/>
          </p:cNvSpPr>
          <p:nvPr>
            <p:ph idx="1"/>
          </p:nvPr>
        </p:nvSpPr>
        <p:spPr/>
        <p:txBody>
          <a:bodyPr/>
          <a:lstStyle/>
          <a:p>
            <a:r>
              <a:rPr lang="en-US" b="0" dirty="0" smtClean="0"/>
              <a:t>Increased cost to industry translates to increased cost of the products industry produces.</a:t>
            </a:r>
          </a:p>
          <a:p>
            <a:r>
              <a:rPr lang="en-US" b="0" dirty="0" smtClean="0"/>
              <a:t>Higher cost of vehicle inspection stickers due to expansion of I/M program.</a:t>
            </a:r>
          </a:p>
          <a:p>
            <a:r>
              <a:rPr lang="en-US" b="0" dirty="0" smtClean="0"/>
              <a:t>Increased fuel costs.</a:t>
            </a:r>
            <a:endParaRPr lang="en-US" b="0"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752600" y="457200"/>
            <a:ext cx="6705600" cy="1143000"/>
          </a:xfrm>
        </p:spPr>
        <p:txBody>
          <a:bodyPr>
            <a:normAutofit fontScale="90000"/>
          </a:bodyPr>
          <a:lstStyle/>
          <a:p>
            <a:pPr eaLnBrk="1" hangingPunct="1"/>
            <a:r>
              <a:rPr lang="en-US" sz="3600" dirty="0" smtClean="0"/>
              <a:t>What is the 2008 Ozone Standard</a:t>
            </a:r>
          </a:p>
        </p:txBody>
      </p:sp>
      <p:sp>
        <p:nvSpPr>
          <p:cNvPr id="5" name="Content Placeholder 2"/>
          <p:cNvSpPr txBox="1">
            <a:spLocks/>
          </p:cNvSpPr>
          <p:nvPr/>
        </p:nvSpPr>
        <p:spPr>
          <a:xfrm>
            <a:off x="2286000" y="2133600"/>
            <a:ext cx="6400800" cy="4114800"/>
          </a:xfrm>
          <a:prstGeom prst="rect">
            <a:avLst/>
          </a:prstGeom>
        </p:spPr>
        <p:txBody>
          <a:bodyPr vert="horz" lIns="91440" tIns="45720" rIns="91440" bIns="45720" rtlCol="0">
            <a:normAutofit lnSpcReduction="10000"/>
          </a:bodyPr>
          <a:lstStyle/>
          <a:p>
            <a:pPr marL="457200" marR="0" lvl="0" indent="-457200" algn="l" defTabSz="914400" rtl="0" eaLnBrk="1" fontAlgn="auto" latinLnBrk="0" hangingPunct="1">
              <a:lnSpc>
                <a:spcPct val="100000"/>
              </a:lnSpc>
              <a:spcBef>
                <a:spcPts val="0"/>
              </a:spcBef>
              <a:spcAft>
                <a:spcPts val="0"/>
              </a:spcAft>
              <a:buClr>
                <a:schemeClr val="accent1"/>
              </a:buClr>
              <a:buSzPct val="80000"/>
              <a:buFont typeface="Wingdings" pitchFamily="2" charset="2"/>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Air quality in area continues to improve</a:t>
            </a:r>
          </a:p>
          <a:p>
            <a:pPr marL="914400" marR="0" lvl="1" indent="-457200" algn="l" defTabSz="914400" rtl="0" eaLnBrk="1" fontAlgn="auto" latinLnBrk="0" hangingPunct="1">
              <a:lnSpc>
                <a:spcPct val="100000"/>
              </a:lnSpc>
              <a:spcBef>
                <a:spcPts val="0"/>
              </a:spcBef>
              <a:spcAft>
                <a:spcPts val="0"/>
              </a:spcAft>
              <a:buClr>
                <a:schemeClr val="accent2"/>
              </a:buClr>
              <a:buSzPct val="80000"/>
              <a:buFont typeface="Wingdings" pitchFamily="2" charset="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EPA continues to make standard more stringent</a:t>
            </a:r>
          </a:p>
          <a:p>
            <a:pPr marL="914400" lvl="1" indent="-457200">
              <a:buClr>
                <a:schemeClr val="accent2"/>
              </a:buClr>
              <a:buSzPct val="80000"/>
              <a:buFont typeface="Wingdings" pitchFamily="2" charset="2"/>
              <a:buChar char=""/>
              <a:defRPr/>
            </a:pPr>
            <a:r>
              <a:rPr lang="en-US" sz="2000" dirty="0" smtClean="0"/>
              <a:t>Announcement December 2013</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914400" marR="0" lvl="1" indent="-457200" algn="l" defTabSz="914400" rtl="0" eaLnBrk="1" fontAlgn="auto" latinLnBrk="0" hangingPunct="1">
              <a:lnSpc>
                <a:spcPct val="100000"/>
              </a:lnSpc>
              <a:spcBef>
                <a:spcPts val="0"/>
              </a:spcBef>
              <a:spcAft>
                <a:spcPts val="0"/>
              </a:spcAft>
              <a:buClr>
                <a:schemeClr val="accent2"/>
              </a:buClr>
              <a:buSzPct val="80000"/>
              <a:buFont typeface="Wingdings" pitchFamily="2" charset="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Imagine a limbo bar…</a:t>
            </a:r>
          </a:p>
          <a:p>
            <a:pPr marL="457200" marR="0" lvl="0" indent="-457200" algn="l" defTabSz="914400" rtl="0" eaLnBrk="1" fontAlgn="auto" latinLnBrk="0" hangingPunct="1">
              <a:lnSpc>
                <a:spcPct val="100000"/>
              </a:lnSpc>
              <a:spcBef>
                <a:spcPts val="0"/>
              </a:spcBef>
              <a:spcAft>
                <a:spcPts val="0"/>
              </a:spcAft>
              <a:buClr>
                <a:schemeClr val="accent1"/>
              </a:buClr>
              <a:buSzPct val="80000"/>
              <a:buFont typeface="Wingdings" pitchFamily="2" charset="2"/>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8-hour primary ozone standard to 75 parts per billion (ppb) is protective of human health</a:t>
            </a:r>
          </a:p>
          <a:p>
            <a:pPr marL="914400" marR="0" lvl="1" indent="-457200" algn="l" defTabSz="914400" rtl="0" eaLnBrk="1" fontAlgn="auto" latinLnBrk="0" hangingPunct="1">
              <a:lnSpc>
                <a:spcPct val="100000"/>
              </a:lnSpc>
              <a:spcBef>
                <a:spcPts val="0"/>
              </a:spcBef>
              <a:spcAft>
                <a:spcPts val="0"/>
              </a:spcAft>
              <a:buClr>
                <a:schemeClr val="accent2"/>
              </a:buClr>
              <a:buSzPct val="80000"/>
              <a:buFont typeface="Wingdings" pitchFamily="2" charset="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1 ppb is equivalent to 1 drop of water in an Olympic sized pool</a:t>
            </a:r>
          </a:p>
          <a:p>
            <a:pPr marL="457200" marR="0" lvl="0" indent="-457200" algn="l" defTabSz="914400" rtl="0" eaLnBrk="1" fontAlgn="auto" latinLnBrk="0" hangingPunct="1">
              <a:lnSpc>
                <a:spcPct val="100000"/>
              </a:lnSpc>
              <a:spcBef>
                <a:spcPts val="0"/>
              </a:spcBef>
              <a:spcAft>
                <a:spcPts val="0"/>
              </a:spcAft>
              <a:buClr>
                <a:schemeClr val="accent1"/>
              </a:buClr>
              <a:buSzPct val="80000"/>
              <a:buFont typeface="Wingdings" pitchFamily="2" charset="2"/>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How is attainment determined?</a:t>
            </a:r>
          </a:p>
          <a:p>
            <a:pPr marL="914400" marR="0" lvl="1" indent="-457200" algn="l" defTabSz="914400" rtl="0" eaLnBrk="1" fontAlgn="auto" latinLnBrk="0" hangingPunct="1">
              <a:lnSpc>
                <a:spcPct val="100000"/>
              </a:lnSpc>
              <a:spcBef>
                <a:spcPts val="0"/>
              </a:spcBef>
              <a:spcAft>
                <a:spcPts val="0"/>
              </a:spcAft>
              <a:buClr>
                <a:schemeClr val="accent2"/>
              </a:buClr>
              <a:buSzPct val="80000"/>
              <a:buFont typeface="Wingdings" pitchFamily="2" charset="2"/>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Design Value – the 3-year average of the fourth-highest daily maximum 8-hour average ozone concentration measured at each monitor within an area.</a:t>
            </a:r>
          </a:p>
          <a:p>
            <a:pPr marL="457200" marR="0" lvl="0" indent="-457200" algn="l" defTabSz="914400" rtl="0" eaLnBrk="1" fontAlgn="auto" latinLnBrk="0" hangingPunct="1">
              <a:lnSpc>
                <a:spcPct val="100000"/>
              </a:lnSpc>
              <a:spcBef>
                <a:spcPts val="1800"/>
              </a:spcBef>
              <a:spcAft>
                <a:spcPts val="0"/>
              </a:spcAft>
              <a:buClr>
                <a:schemeClr val="accent1"/>
              </a:buClr>
              <a:buSzPct val="80000"/>
              <a:buFont typeface="Wingdings" pitchFamily="2" charset="2"/>
              <a:buChar char=""/>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Value Chart</a:t>
            </a:r>
            <a:endParaRPr lang="en-US" dirty="0"/>
          </a:p>
        </p:txBody>
      </p:sp>
      <p:graphicFrame>
        <p:nvGraphicFramePr>
          <p:cNvPr id="6" name="Content Placeholder 5"/>
          <p:cNvGraphicFramePr>
            <a:graphicFrameLocks noGrp="1"/>
          </p:cNvGraphicFramePr>
          <p:nvPr>
            <p:ph idx="1"/>
          </p:nvPr>
        </p:nvGraphicFramePr>
        <p:xfrm>
          <a:off x="1828800" y="1676401"/>
          <a:ext cx="73152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Value Chart</a:t>
            </a:r>
            <a:endParaRPr lang="en-US" dirty="0"/>
          </a:p>
        </p:txBody>
      </p:sp>
      <p:graphicFrame>
        <p:nvGraphicFramePr>
          <p:cNvPr id="4" name="Content Placeholder 3"/>
          <p:cNvGraphicFramePr>
            <a:graphicFrameLocks noGrp="1"/>
          </p:cNvGraphicFramePr>
          <p:nvPr>
            <p:ph idx="1"/>
          </p:nvPr>
        </p:nvGraphicFramePr>
        <p:xfrm>
          <a:off x="1828800" y="1676400"/>
          <a:ext cx="73152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r>
              <a:rPr lang="en-US" smtClean="0"/>
              <a:t>4/11/2013</a:t>
            </a:r>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fontAlgn="auto">
              <a:spcAft>
                <a:spcPts val="0"/>
              </a:spcAft>
              <a:defRPr/>
            </a:pPr>
            <a:r>
              <a:rPr lang="en-US" dirty="0" smtClean="0"/>
              <a:t>Current Design Value</a:t>
            </a:r>
          </a:p>
        </p:txBody>
      </p:sp>
      <p:graphicFrame>
        <p:nvGraphicFramePr>
          <p:cNvPr id="4" name="Content Placeholder 3"/>
          <p:cNvGraphicFramePr>
            <a:graphicFrameLocks noGrp="1"/>
          </p:cNvGraphicFramePr>
          <p:nvPr>
            <p:ph idx="1"/>
          </p:nvPr>
        </p:nvGraphicFramePr>
        <p:xfrm>
          <a:off x="1828800" y="1676400"/>
          <a:ext cx="7315200"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r>
              <a:rPr lang="en-US" smtClean="0"/>
              <a:t>4/11/2013</a:t>
            </a:r>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Value Chart</a:t>
            </a:r>
            <a:endParaRPr lang="en-US" dirty="0"/>
          </a:p>
        </p:txBody>
      </p:sp>
      <p:graphicFrame>
        <p:nvGraphicFramePr>
          <p:cNvPr id="4" name="Content Placeholder 3"/>
          <p:cNvGraphicFramePr>
            <a:graphicFrameLocks noGrp="1"/>
          </p:cNvGraphicFramePr>
          <p:nvPr>
            <p:ph idx="1"/>
          </p:nvPr>
        </p:nvGraphicFramePr>
        <p:xfrm>
          <a:off x="1828800" y="1676400"/>
          <a:ext cx="7315200" cy="4495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a:graphicFrameLocks/>
          </p:cNvGraphicFramePr>
          <p:nvPr/>
        </p:nvGraphicFramePr>
        <p:xfrm>
          <a:off x="0" y="0"/>
          <a:ext cx="914400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6" name="Date Placeholder 5"/>
          <p:cNvSpPr>
            <a:spLocks noGrp="1"/>
          </p:cNvSpPr>
          <p:nvPr>
            <p:ph type="dt" sz="half" idx="10"/>
          </p:nvPr>
        </p:nvSpPr>
        <p:spPr/>
        <p:txBody>
          <a:bodyPr/>
          <a:lstStyle/>
          <a:p>
            <a:r>
              <a:rPr lang="en-US" smtClean="0"/>
              <a:t>4/11/2013</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28600"/>
            <a:ext cx="6781800" cy="1143000"/>
          </a:xfrm>
        </p:spPr>
        <p:txBody>
          <a:bodyPr>
            <a:normAutofit fontScale="90000"/>
          </a:bodyPr>
          <a:lstStyle/>
          <a:p>
            <a:r>
              <a:rPr lang="en-US" dirty="0" smtClean="0"/>
              <a:t>Ozone Design Values</a:t>
            </a:r>
            <a:br>
              <a:rPr lang="en-US" dirty="0" smtClean="0"/>
            </a:br>
            <a:r>
              <a:rPr lang="en-US" dirty="0" smtClean="0"/>
              <a:t> 1980-2011</a:t>
            </a:r>
          </a:p>
        </p:txBody>
      </p:sp>
      <p:graphicFrame>
        <p:nvGraphicFramePr>
          <p:cNvPr id="4" name="Chart 3"/>
          <p:cNvGraphicFramePr/>
          <p:nvPr/>
        </p:nvGraphicFramePr>
        <p:xfrm>
          <a:off x="228600" y="1752600"/>
          <a:ext cx="8677275" cy="44958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r>
              <a:rPr lang="en-US" smtClean="0"/>
              <a:t>4/11/2013</a:t>
            </a:r>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Shreveport MSA</a:t>
            </a:r>
            <a:br>
              <a:rPr lang="en-US" dirty="0" smtClean="0"/>
            </a:br>
            <a:r>
              <a:rPr lang="en-US" sz="1600" dirty="0" smtClean="0"/>
              <a:t>Bossier, Caddo and DeSoto</a:t>
            </a:r>
            <a:endParaRPr lang="en-US" dirty="0"/>
          </a:p>
        </p:txBody>
      </p:sp>
      <p:graphicFrame>
        <p:nvGraphicFramePr>
          <p:cNvPr id="9" name="Content Placeholder 8"/>
          <p:cNvGraphicFramePr>
            <a:graphicFrameLocks noGrp="1"/>
          </p:cNvGraphicFramePr>
          <p:nvPr>
            <p:ph sz="half" idx="1"/>
          </p:nvPr>
        </p:nvGraphicFramePr>
        <p:xfrm>
          <a:off x="2286000" y="2362200"/>
          <a:ext cx="3200400" cy="381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nvPr>
        </p:nvGraphicFramePr>
        <p:xfrm>
          <a:off x="5791200" y="2362200"/>
          <a:ext cx="3124200" cy="3810000"/>
        </p:xfrm>
        <a:graphic>
          <a:graphicData uri="http://schemas.openxmlformats.org/drawingml/2006/chart">
            <c:chart xmlns:c="http://schemas.openxmlformats.org/drawingml/2006/chart" xmlns:r="http://schemas.openxmlformats.org/officeDocument/2006/relationships" r:id="rId3"/>
          </a:graphicData>
        </a:graphic>
      </p:graphicFrame>
      <p:sp>
        <p:nvSpPr>
          <p:cNvPr id="5" name="Date Placeholder 4"/>
          <p:cNvSpPr>
            <a:spLocks noGrp="1"/>
          </p:cNvSpPr>
          <p:nvPr>
            <p:ph type="dt" sz="half" idx="10"/>
          </p:nvPr>
        </p:nvSpPr>
        <p:spPr/>
        <p:txBody>
          <a:bodyPr/>
          <a:lstStyle/>
          <a:p>
            <a:r>
              <a:rPr lang="en-US" smtClean="0"/>
              <a:t>4/11/2013</a:t>
            </a:r>
            <a:endParaRPr lang="en-US"/>
          </a:p>
        </p:txBody>
      </p:sp>
      <p:sp>
        <p:nvSpPr>
          <p:cNvPr id="6" name="Slide Number Placeholder 5"/>
          <p:cNvSpPr>
            <a:spLocks noGrp="1"/>
          </p:cNvSpPr>
          <p:nvPr>
            <p:ph type="sldNum" sz="quarter" idx="12"/>
          </p:nvPr>
        </p:nvSpPr>
        <p:spPr/>
        <p:txBody>
          <a:bodyPr/>
          <a:lstStyle/>
          <a:p>
            <a:fld id="{6B79CA34-F5B2-47B7-9DA7-AD8180E62383}"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Recent Activity Regarding O</a:t>
            </a:r>
            <a:r>
              <a:rPr lang="en-US" sz="3600" baseline="-25000" dirty="0" smtClean="0"/>
              <a:t>3</a:t>
            </a:r>
            <a:r>
              <a:rPr lang="en-US" sz="3600" dirty="0" smtClean="0"/>
              <a:t> Standard</a:t>
            </a:r>
            <a:endParaRPr lang="en-US" sz="3600" dirty="0"/>
          </a:p>
        </p:txBody>
      </p:sp>
      <p:sp>
        <p:nvSpPr>
          <p:cNvPr id="3" name="Content Placeholder 2"/>
          <p:cNvSpPr>
            <a:spLocks noGrp="1"/>
          </p:cNvSpPr>
          <p:nvPr>
            <p:ph idx="1"/>
          </p:nvPr>
        </p:nvSpPr>
        <p:spPr/>
        <p:txBody>
          <a:bodyPr/>
          <a:lstStyle/>
          <a:p>
            <a:r>
              <a:rPr lang="en-US" dirty="0" smtClean="0"/>
              <a:t>Sierra Club has filed appeal</a:t>
            </a:r>
          </a:p>
          <a:p>
            <a:pPr lvl="1"/>
            <a:r>
              <a:rPr lang="en-US" dirty="0" smtClean="0"/>
              <a:t>EPA denied their request for a reconsideration of the decision not to designate the areas that showed violations from 2009-2011 </a:t>
            </a:r>
          </a:p>
          <a:p>
            <a:r>
              <a:rPr lang="en-US" dirty="0" smtClean="0"/>
              <a:t>Appeal filed in US Court of Appeal, DC Circuit</a:t>
            </a:r>
          </a:p>
          <a:p>
            <a:pPr lvl="1"/>
            <a:r>
              <a:rPr lang="es-ES" dirty="0" smtClean="0"/>
              <a:t>13-1030 Sierra Club v. EPA, et al</a:t>
            </a:r>
          </a:p>
          <a:p>
            <a:pPr lvl="1"/>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Presentation Overview</a:t>
            </a:r>
            <a:endParaRPr lang="en-US" dirty="0"/>
          </a:p>
        </p:txBody>
      </p:sp>
      <p:sp>
        <p:nvSpPr>
          <p:cNvPr id="3" name="Content Placeholder 2"/>
          <p:cNvSpPr>
            <a:spLocks noGrp="1"/>
          </p:cNvSpPr>
          <p:nvPr>
            <p:ph idx="1"/>
          </p:nvPr>
        </p:nvSpPr>
        <p:spPr/>
        <p:txBody>
          <a:bodyPr>
            <a:normAutofit fontScale="92500"/>
          </a:bodyPr>
          <a:lstStyle/>
          <a:p>
            <a:r>
              <a:rPr lang="en-US" dirty="0" smtClean="0"/>
              <a:t>Ozone Basics</a:t>
            </a:r>
          </a:p>
          <a:p>
            <a:r>
              <a:rPr lang="en-US" dirty="0" smtClean="0"/>
              <a:t>What is the attainment outlook for this area?</a:t>
            </a:r>
          </a:p>
          <a:p>
            <a:r>
              <a:rPr lang="en-US" dirty="0" smtClean="0"/>
              <a:t>Why </a:t>
            </a:r>
            <a:r>
              <a:rPr lang="en-US" dirty="0"/>
              <a:t>should attainment areas work to reduce ozone? </a:t>
            </a:r>
            <a:endParaRPr lang="en-US" dirty="0" smtClean="0"/>
          </a:p>
          <a:p>
            <a:r>
              <a:rPr lang="en-US" dirty="0" smtClean="0"/>
              <a:t>Who </a:t>
            </a:r>
            <a:r>
              <a:rPr lang="en-US" dirty="0"/>
              <a:t>can participate? </a:t>
            </a:r>
            <a:endParaRPr lang="en-US" dirty="0" smtClean="0"/>
          </a:p>
          <a:p>
            <a:r>
              <a:rPr lang="en-US" dirty="0" smtClean="0"/>
              <a:t>What </a:t>
            </a:r>
            <a:r>
              <a:rPr lang="en-US" dirty="0"/>
              <a:t>are the criteria for program eligibility</a:t>
            </a:r>
            <a:r>
              <a:rPr lang="en-US" dirty="0" smtClean="0"/>
              <a:t>?</a:t>
            </a:r>
          </a:p>
          <a:p>
            <a:r>
              <a:rPr lang="en-US" dirty="0" smtClean="0"/>
              <a:t>What </a:t>
            </a:r>
            <a:r>
              <a:rPr lang="en-US" dirty="0"/>
              <a:t>might you get out of participating</a:t>
            </a:r>
            <a:r>
              <a:rPr lang="en-US" dirty="0" smtClean="0"/>
              <a:t>?</a:t>
            </a:r>
          </a:p>
          <a:p>
            <a:r>
              <a:rPr lang="en-US" dirty="0" smtClean="0"/>
              <a:t>What </a:t>
            </a:r>
            <a:r>
              <a:rPr lang="en-US" dirty="0"/>
              <a:t>does participation mean</a:t>
            </a:r>
            <a:r>
              <a:rPr lang="en-US"/>
              <a:t>? </a:t>
            </a:r>
            <a:endParaRPr lang="en-US" dirty="0" smtClean="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a:t>
            </a:r>
            <a:r>
              <a:rPr lang="en-US" baseline="-25000" dirty="0" smtClean="0"/>
              <a:t>2.5</a:t>
            </a:r>
            <a:r>
              <a:rPr lang="en-US" dirty="0" smtClean="0"/>
              <a:t> Standard</a:t>
            </a:r>
            <a:endParaRPr lang="en-US" dirty="0"/>
          </a:p>
        </p:txBody>
      </p:sp>
      <p:graphicFrame>
        <p:nvGraphicFramePr>
          <p:cNvPr id="6" name="Table 5"/>
          <p:cNvGraphicFramePr>
            <a:graphicFrameLocks noGrp="1"/>
          </p:cNvGraphicFramePr>
          <p:nvPr/>
        </p:nvGraphicFramePr>
        <p:xfrm>
          <a:off x="1905000" y="1905000"/>
          <a:ext cx="7010400" cy="2514600"/>
        </p:xfrm>
        <a:graphic>
          <a:graphicData uri="http://schemas.openxmlformats.org/drawingml/2006/table">
            <a:tbl>
              <a:tblPr/>
              <a:tblGrid>
                <a:gridCol w="1397960"/>
                <a:gridCol w="1208291"/>
                <a:gridCol w="1634077"/>
                <a:gridCol w="1634077"/>
                <a:gridCol w="1135995"/>
              </a:tblGrid>
              <a:tr h="1508760">
                <a:tc rowSpan="2">
                  <a:txBody>
                    <a:bodyPr/>
                    <a:lstStyle/>
                    <a:p>
                      <a:pPr algn="l"/>
                      <a:r>
                        <a:rPr lang="en-US" dirty="0"/>
                        <a:t>Primary and Secondary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algn="l"/>
                      <a:r>
                        <a:rPr lang="en-US"/>
                        <a:t>Annual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algn="l"/>
                      <a:r>
                        <a:rPr lang="en-US" dirty="0"/>
                        <a:t>15 µg/m</a:t>
                      </a:r>
                      <a:r>
                        <a:rPr lang="en-US" baseline="30000" dirty="0"/>
                        <a:t>3 </a:t>
                      </a:r>
                      <a:r>
                        <a:rPr lang="en-US" baseline="30000" dirty="0" smtClean="0"/>
                        <a:t> change</a:t>
                      </a:r>
                      <a:r>
                        <a:rPr lang="en-US" baseline="0" dirty="0" smtClean="0"/>
                        <a:t> 12</a:t>
                      </a:r>
                      <a:r>
                        <a:rPr lang="en-US" dirty="0" smtClean="0"/>
                        <a:t>µg/m</a:t>
                      </a:r>
                      <a:r>
                        <a:rPr lang="en-US" baseline="30000" dirty="0" smtClean="0"/>
                        <a:t>3</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a:txBody>
                    <a:bodyPr/>
                    <a:lstStyle/>
                    <a:p>
                      <a:pPr algn="l"/>
                      <a:r>
                        <a:rPr lang="en-US"/>
                        <a:t>Annual mean, averaged over 3 years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c rowSpan="2">
                  <a:txBody>
                    <a:bodyPr/>
                    <a:lstStyle/>
                    <a:p>
                      <a:pPr algn="l"/>
                      <a:r>
                        <a:rPr lang="en-US" b="1">
                          <a:solidFill>
                            <a:srgbClr val="000000"/>
                          </a:solidFill>
                          <a:latin typeface="arial narrow"/>
                        </a:rPr>
                        <a:t>Attainment</a:t>
                      </a:r>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tcPr>
                </a:tc>
              </a:tr>
              <a:tr h="1005840">
                <a:tc vMerge="1">
                  <a:txBody>
                    <a:bodyPr/>
                    <a:lstStyle/>
                    <a:p>
                      <a:endParaRPr lang="en-US"/>
                    </a:p>
                  </a:txBody>
                  <a:tcPr/>
                </a:tc>
                <a:tc>
                  <a:txBody>
                    <a:bodyPr/>
                    <a:lstStyle/>
                    <a:p>
                      <a:pPr algn="l"/>
                      <a:r>
                        <a:rPr lang="en-US"/>
                        <a:t>24 – hour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a:t>35 µg/m</a:t>
                      </a:r>
                      <a:r>
                        <a:rPr lang="en-US" baseline="30000"/>
                        <a:t>3</a:t>
                      </a:r>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dirty="0"/>
                        <a:t>98</a:t>
                      </a:r>
                      <a:r>
                        <a:rPr lang="en-US" baseline="30000" dirty="0"/>
                        <a:t>th</a:t>
                      </a:r>
                      <a:r>
                        <a:rPr lang="en-US" dirty="0"/>
                        <a:t> percentile, averaged over </a:t>
                      </a:r>
                      <a:r>
                        <a:rPr lang="en-US" dirty="0" smtClean="0"/>
                        <a:t>3 years</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bl>
          </a:graphicData>
        </a:graphic>
      </p:graphicFrame>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28600"/>
            <a:ext cx="6553200" cy="1143000"/>
          </a:xfrm>
        </p:spPr>
        <p:txBody>
          <a:bodyPr>
            <a:normAutofit fontScale="90000"/>
          </a:bodyPr>
          <a:lstStyle/>
          <a:p>
            <a:r>
              <a:rPr lang="en-US" dirty="0" smtClean="0"/>
              <a:t>PM2.5 Annual Mean Trend</a:t>
            </a:r>
            <a:br>
              <a:rPr lang="en-US" dirty="0" smtClean="0"/>
            </a:br>
            <a:endParaRPr lang="en-US" dirty="0"/>
          </a:p>
        </p:txBody>
      </p:sp>
      <p:graphicFrame>
        <p:nvGraphicFramePr>
          <p:cNvPr id="4" name="Chart 3"/>
          <p:cNvGraphicFramePr/>
          <p:nvPr/>
        </p:nvGraphicFramePr>
        <p:xfrm>
          <a:off x="1676400" y="1752600"/>
          <a:ext cx="7467600" cy="46482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4"/>
          <p:cNvSpPr>
            <a:spLocks noGrp="1"/>
          </p:cNvSpPr>
          <p:nvPr>
            <p:ph type="dt" sz="half" idx="10"/>
          </p:nvPr>
        </p:nvSpPr>
        <p:spPr/>
        <p:txBody>
          <a:bodyPr/>
          <a:lstStyle/>
          <a:p>
            <a:r>
              <a:rPr lang="en-US" smtClean="0"/>
              <a:t>4/11/2013</a:t>
            </a:r>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57400" y="228600"/>
            <a:ext cx="6629400" cy="1143000"/>
          </a:xfrm>
        </p:spPr>
        <p:txBody>
          <a:bodyPr>
            <a:normAutofit fontScale="90000"/>
          </a:bodyPr>
          <a:lstStyle/>
          <a:p>
            <a:r>
              <a:rPr lang="en-US" dirty="0" smtClean="0"/>
              <a:t>Getting back to Attainment</a:t>
            </a:r>
            <a:endParaRPr lang="en-US" dirty="0"/>
          </a:p>
        </p:txBody>
      </p:sp>
      <p:sp>
        <p:nvSpPr>
          <p:cNvPr id="6" name="Content Placeholder 5"/>
          <p:cNvSpPr>
            <a:spLocks noGrp="1"/>
          </p:cNvSpPr>
          <p:nvPr>
            <p:ph idx="1"/>
          </p:nvPr>
        </p:nvSpPr>
        <p:spPr/>
        <p:txBody>
          <a:bodyPr>
            <a:normAutofit lnSpcReduction="10000"/>
          </a:bodyPr>
          <a:lstStyle/>
          <a:p>
            <a:r>
              <a:rPr lang="en-US" dirty="0" smtClean="0"/>
              <a:t>Baton Rouge Area rules</a:t>
            </a:r>
          </a:p>
          <a:p>
            <a:pPr lvl="1"/>
            <a:r>
              <a:rPr lang="en-US" dirty="0" smtClean="0"/>
              <a:t>VOC Controls in DEQ Air Rules – Chapter 21</a:t>
            </a:r>
          </a:p>
          <a:p>
            <a:pPr lvl="1"/>
            <a:r>
              <a:rPr lang="en-US" dirty="0" err="1" smtClean="0"/>
              <a:t>NOx</a:t>
            </a:r>
            <a:r>
              <a:rPr lang="en-US" dirty="0" smtClean="0"/>
              <a:t> Controls in DEQ Air Rules – Chapter 22</a:t>
            </a:r>
          </a:p>
          <a:p>
            <a:r>
              <a:rPr lang="en-US" dirty="0" smtClean="0"/>
              <a:t>DEQ Modeling efforts underway</a:t>
            </a:r>
          </a:p>
          <a:p>
            <a:pPr lvl="1"/>
            <a:r>
              <a:rPr lang="en-US" dirty="0" smtClean="0"/>
              <a:t>Will help determine if these or other rules would be </a:t>
            </a:r>
            <a:r>
              <a:rPr lang="en-US" i="1" dirty="0" smtClean="0"/>
              <a:t>effective</a:t>
            </a:r>
            <a:r>
              <a:rPr lang="en-US" dirty="0" smtClean="0"/>
              <a:t> in reducing ozone levels in other areas of the state.</a:t>
            </a:r>
          </a:p>
          <a:p>
            <a:r>
              <a:rPr lang="en-US" dirty="0" smtClean="0"/>
              <a:t>Federal Rules help address vehicle emissions and fuel formulations</a:t>
            </a: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7" name="Slide Number Placeholder 6"/>
          <p:cNvSpPr>
            <a:spLocks noGrp="1"/>
          </p:cNvSpPr>
          <p:nvPr>
            <p:ph type="sldNum" sz="quarter" idx="12"/>
          </p:nvPr>
        </p:nvSpPr>
        <p:spPr/>
        <p:txBody>
          <a:bodyPr/>
          <a:lstStyle/>
          <a:p>
            <a:fld id="{6B79CA34-F5B2-47B7-9DA7-AD8180E62383}"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fontScale="90000"/>
          </a:bodyPr>
          <a:lstStyle/>
          <a:p>
            <a:r>
              <a:rPr lang="en-US" dirty="0" smtClean="0"/>
              <a:t>Ideas for Emission Reductions</a:t>
            </a:r>
            <a:endParaRPr lang="en-US" dirty="0"/>
          </a:p>
        </p:txBody>
      </p:sp>
      <p:sp>
        <p:nvSpPr>
          <p:cNvPr id="3" name="Content Placeholder 2"/>
          <p:cNvSpPr>
            <a:spLocks noGrp="1"/>
          </p:cNvSpPr>
          <p:nvPr>
            <p:ph idx="1"/>
          </p:nvPr>
        </p:nvSpPr>
        <p:spPr>
          <a:xfrm>
            <a:off x="2057400" y="1828800"/>
            <a:ext cx="6629400" cy="4297363"/>
          </a:xfrm>
        </p:spPr>
        <p:txBody>
          <a:bodyPr>
            <a:noAutofit/>
          </a:bodyPr>
          <a:lstStyle/>
          <a:p>
            <a:pPr>
              <a:spcBef>
                <a:spcPts val="600"/>
              </a:spcBef>
            </a:pPr>
            <a:r>
              <a:rPr lang="en-US" sz="1200" dirty="0" smtClean="0"/>
              <a:t>Area Sources</a:t>
            </a:r>
          </a:p>
          <a:p>
            <a:pPr>
              <a:spcBef>
                <a:spcPts val="600"/>
              </a:spcBef>
            </a:pPr>
            <a:r>
              <a:rPr lang="en-US" sz="1200" dirty="0" smtClean="0"/>
              <a:t>On-road Engines</a:t>
            </a:r>
          </a:p>
          <a:p>
            <a:pPr lvl="1">
              <a:spcBef>
                <a:spcPts val="600"/>
              </a:spcBef>
            </a:pPr>
            <a:r>
              <a:rPr lang="en-US" sz="1200" dirty="0" smtClean="0"/>
              <a:t>Idling Reduction Policies (Schools and Municipalities)</a:t>
            </a:r>
          </a:p>
          <a:p>
            <a:pPr lvl="1">
              <a:spcBef>
                <a:spcPts val="600"/>
              </a:spcBef>
            </a:pPr>
            <a:r>
              <a:rPr lang="en-US" sz="1200" dirty="0" smtClean="0"/>
              <a:t>Alternative Fuels and Repowers (Ethanol, biodiesel and natural gas conversions) </a:t>
            </a:r>
          </a:p>
          <a:p>
            <a:pPr lvl="2">
              <a:spcBef>
                <a:spcPts val="600"/>
              </a:spcBef>
            </a:pPr>
            <a:r>
              <a:rPr lang="en-US" sz="1200" dirty="0" smtClean="0"/>
              <a:t>Bossier City/Parish Natural Gas Conversions</a:t>
            </a:r>
          </a:p>
          <a:p>
            <a:pPr lvl="1">
              <a:spcBef>
                <a:spcPts val="600"/>
              </a:spcBef>
            </a:pPr>
            <a:r>
              <a:rPr lang="en-US" sz="1200" dirty="0" smtClean="0"/>
              <a:t>School Buses, Public Transport and Utilities Truck Retrofits (Diesel Particulate Filters and Oxidation Catalysts)</a:t>
            </a:r>
          </a:p>
          <a:p>
            <a:pPr lvl="2">
              <a:spcBef>
                <a:spcPts val="600"/>
              </a:spcBef>
            </a:pPr>
            <a:r>
              <a:rPr lang="en-US" sz="1200" dirty="0" smtClean="0"/>
              <a:t>Caddo Parish DOCs and Caddo Public Schools Buses DPFs</a:t>
            </a:r>
          </a:p>
          <a:p>
            <a:pPr>
              <a:spcBef>
                <a:spcPts val="600"/>
              </a:spcBef>
            </a:pPr>
            <a:r>
              <a:rPr lang="en-US" sz="1200" dirty="0" smtClean="0"/>
              <a:t>Non-road Engines</a:t>
            </a:r>
          </a:p>
          <a:p>
            <a:pPr lvl="1">
              <a:spcBef>
                <a:spcPts val="600"/>
              </a:spcBef>
            </a:pPr>
            <a:r>
              <a:rPr lang="en-US" sz="1200" dirty="0" smtClean="0"/>
              <a:t>Requiring use of lower emitting equipment for local projects</a:t>
            </a:r>
          </a:p>
          <a:p>
            <a:pPr lvl="1">
              <a:spcBef>
                <a:spcPts val="600"/>
              </a:spcBef>
            </a:pPr>
            <a:r>
              <a:rPr lang="en-US" sz="1200" dirty="0" smtClean="0"/>
              <a:t>KCS and New Orleans Public Belt  Railroad Automatic Engine Start-Stop Switches  (Emissions Reductions and diesel fuel savings)</a:t>
            </a:r>
          </a:p>
          <a:p>
            <a:pPr>
              <a:spcBef>
                <a:spcPts val="600"/>
              </a:spcBef>
            </a:pPr>
            <a:r>
              <a:rPr lang="en-US" sz="1200" dirty="0" smtClean="0"/>
              <a:t>Point Sources</a:t>
            </a:r>
          </a:p>
          <a:p>
            <a:pPr lvl="1">
              <a:spcBef>
                <a:spcPts val="600"/>
              </a:spcBef>
            </a:pPr>
            <a:r>
              <a:rPr lang="en-US" sz="1200" dirty="0" smtClean="0"/>
              <a:t>DEQ existing rules for VOC and </a:t>
            </a:r>
            <a:r>
              <a:rPr lang="en-US" sz="1200" dirty="0" err="1" smtClean="0"/>
              <a:t>NOx</a:t>
            </a:r>
            <a:endParaRPr lang="en-US" sz="1200" dirty="0" smtClean="0"/>
          </a:p>
          <a:p>
            <a:pPr lvl="1">
              <a:spcBef>
                <a:spcPts val="600"/>
              </a:spcBef>
            </a:pPr>
            <a:r>
              <a:rPr lang="en-US" sz="1200" dirty="0" smtClean="0"/>
              <a:t>Voluntary actions by industry</a:t>
            </a:r>
          </a:p>
          <a:p>
            <a:pPr lvl="1">
              <a:spcBef>
                <a:spcPts val="600"/>
              </a:spcBef>
            </a:pPr>
            <a:r>
              <a:rPr lang="en-US" sz="1200" dirty="0" smtClean="0"/>
              <a:t>Consumers using less electricity helps utilities to cut back</a:t>
            </a:r>
            <a:endParaRPr lang="en-US" sz="1200"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086600" cy="1143000"/>
          </a:xfrm>
        </p:spPr>
        <p:txBody>
          <a:bodyPr>
            <a:normAutofit/>
          </a:bodyPr>
          <a:lstStyle/>
          <a:p>
            <a:r>
              <a:rPr lang="en-US" dirty="0" smtClean="0"/>
              <a:t>Other Ideas</a:t>
            </a:r>
            <a:endParaRPr lang="en-US" dirty="0"/>
          </a:p>
        </p:txBody>
      </p:sp>
      <p:sp>
        <p:nvSpPr>
          <p:cNvPr id="3" name="Content Placeholder 2"/>
          <p:cNvSpPr>
            <a:spLocks noGrp="1"/>
          </p:cNvSpPr>
          <p:nvPr>
            <p:ph idx="1"/>
          </p:nvPr>
        </p:nvSpPr>
        <p:spPr/>
        <p:txBody>
          <a:bodyPr/>
          <a:lstStyle/>
          <a:p>
            <a:r>
              <a:rPr lang="en-US" dirty="0" smtClean="0"/>
              <a:t>Ozone Awareness Campaign</a:t>
            </a:r>
          </a:p>
          <a:p>
            <a:pPr lvl="1"/>
            <a:r>
              <a:rPr lang="en-US" dirty="0" smtClean="0"/>
              <a:t>Meteorologist Training</a:t>
            </a:r>
          </a:p>
          <a:p>
            <a:pPr lvl="1"/>
            <a:r>
              <a:rPr lang="en-US" dirty="0" smtClean="0"/>
              <a:t>News Spots highlighting ozone</a:t>
            </a: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457200" lvl="0" indent="-457200">
              <a:spcBef>
                <a:spcPts val="1800"/>
              </a:spcBef>
            </a:pPr>
            <a:r>
              <a:rPr lang="en-US" sz="3100" cap="none" spc="0" dirty="0" smtClean="0">
                <a:solidFill>
                  <a:prstClr val="black"/>
                </a:solidFill>
                <a:latin typeface="Calibri"/>
                <a:ea typeface="+mn-ea"/>
                <a:cs typeface="+mn-cs"/>
              </a:rPr>
              <a:t>Greater Shreveport Clean Air Citizens Advisory Committee (CACAC)</a:t>
            </a:r>
            <a:endParaRPr lang="en-US" dirty="0"/>
          </a:p>
        </p:txBody>
      </p:sp>
      <p:sp>
        <p:nvSpPr>
          <p:cNvPr id="3" name="Content Placeholder 2"/>
          <p:cNvSpPr>
            <a:spLocks noGrp="1"/>
          </p:cNvSpPr>
          <p:nvPr>
            <p:ph idx="1"/>
          </p:nvPr>
        </p:nvSpPr>
        <p:spPr>
          <a:xfrm>
            <a:off x="1828800" y="1905000"/>
            <a:ext cx="6934200" cy="4724400"/>
          </a:xfrm>
        </p:spPr>
        <p:txBody>
          <a:bodyPr>
            <a:normAutofit fontScale="77500" lnSpcReduction="20000"/>
          </a:bodyPr>
          <a:lstStyle/>
          <a:p>
            <a:r>
              <a:rPr lang="en-US" dirty="0" smtClean="0"/>
              <a:t>Established by the Mayor of Shreveport in 2000, consisting of representatives from various local stakeholder groups. Goal was to assess air quality issues in Shreveport-Bossier MSA. </a:t>
            </a:r>
          </a:p>
          <a:p>
            <a:r>
              <a:rPr lang="en-US" dirty="0" smtClean="0"/>
              <a:t>Accomplishments</a:t>
            </a:r>
          </a:p>
          <a:p>
            <a:pPr lvl="1"/>
            <a:r>
              <a:rPr lang="en-US" dirty="0" smtClean="0"/>
              <a:t>Developed ozone public awareness campaign including the obtaining of a $15,000 grant for public awareness projects pertaining to ozone issues; </a:t>
            </a:r>
          </a:p>
          <a:p>
            <a:pPr lvl="1"/>
            <a:r>
              <a:rPr lang="en-US" dirty="0" smtClean="0"/>
              <a:t>Obtained a $400,000 federal appropriation for air quality technical support work for the local area, including emission inventory and modeling work; </a:t>
            </a:r>
          </a:p>
          <a:p>
            <a:pPr lvl="1"/>
            <a:r>
              <a:rPr lang="en-US" dirty="0" smtClean="0"/>
              <a:t>Opened communication channels between the Shreveport-Bossier MSA, the EPA and DEQ on air quality planning issues; and </a:t>
            </a:r>
          </a:p>
          <a:p>
            <a:pPr lvl="1"/>
            <a:r>
              <a:rPr lang="en-US" dirty="0" smtClean="0"/>
              <a:t>Obtained formal commitments from the governing bodies of Shreveport, Bossier City, Caddo Parish and Bossier Parish to work cooperatively and, specifically, to develop voluntary measures for the reduction of ozone precursor emissions and enter into an Ozone Flex Agreement with the EPA and LDEQ. </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the EACs</a:t>
            </a:r>
            <a:endParaRPr lang="en-US" dirty="0"/>
          </a:p>
        </p:txBody>
      </p:sp>
      <p:sp>
        <p:nvSpPr>
          <p:cNvPr id="3" name="Content Placeholder 2"/>
          <p:cNvSpPr>
            <a:spLocks noGrp="1"/>
          </p:cNvSpPr>
          <p:nvPr>
            <p:ph idx="1"/>
          </p:nvPr>
        </p:nvSpPr>
        <p:spPr/>
        <p:txBody>
          <a:bodyPr/>
          <a:lstStyle/>
          <a:p>
            <a:r>
              <a:rPr lang="en-US" dirty="0" smtClean="0"/>
              <a:t>In 2003 EPA proposed to defer designations for areas not meeting 8-hour standard</a:t>
            </a:r>
          </a:p>
          <a:p>
            <a:pPr lvl="1"/>
            <a:r>
              <a:rPr lang="en-US" dirty="0" smtClean="0"/>
              <a:t>Deferments required areas to reduce ground-level ozone pollution earlier than the Clean Air Act (CAA) required</a:t>
            </a:r>
          </a:p>
          <a:p>
            <a:pPr lvl="1"/>
            <a:r>
              <a:rPr lang="en-US" dirty="0" smtClean="0"/>
              <a:t>Shreveport-Bossier entered into compact</a:t>
            </a:r>
          </a:p>
          <a:p>
            <a:r>
              <a:rPr lang="en-US" dirty="0" smtClean="0"/>
              <a:t>Ruling that the EACs were not legal</a:t>
            </a:r>
          </a:p>
          <a:p>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315200" cy="1143000"/>
          </a:xfrm>
        </p:spPr>
        <p:txBody>
          <a:bodyPr>
            <a:normAutofit fontScale="90000"/>
          </a:bodyPr>
          <a:lstStyle/>
          <a:p>
            <a:r>
              <a:rPr lang="en-US" dirty="0"/>
              <a:t>What is </a:t>
            </a:r>
            <a:r>
              <a:rPr lang="en-US" dirty="0" smtClean="0"/>
              <a:t>the Advance Program?</a:t>
            </a:r>
            <a:endParaRPr lang="en-US" dirty="0"/>
          </a:p>
        </p:txBody>
      </p:sp>
      <p:sp>
        <p:nvSpPr>
          <p:cNvPr id="3" name="Content Placeholder 2"/>
          <p:cNvSpPr>
            <a:spLocks noGrp="1"/>
          </p:cNvSpPr>
          <p:nvPr>
            <p:ph idx="1"/>
          </p:nvPr>
        </p:nvSpPr>
        <p:spPr/>
        <p:txBody>
          <a:bodyPr/>
          <a:lstStyle/>
          <a:p>
            <a:r>
              <a:rPr lang="en-US" dirty="0"/>
              <a:t>Ozone Advance is a collaborative effort by EPA, states, tribes and local governments to encourage </a:t>
            </a:r>
            <a:r>
              <a:rPr lang="en-US" dirty="0" smtClean="0"/>
              <a:t>emission reductions </a:t>
            </a:r>
            <a:r>
              <a:rPr lang="en-US" dirty="0"/>
              <a:t>in ozone attainment areas, to help them continue to meet the National Ambient Air Quality Standard (</a:t>
            </a:r>
            <a:r>
              <a:rPr lang="en-US" dirty="0" smtClean="0"/>
              <a:t>NAAQS).</a:t>
            </a: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t>
            </a:r>
            <a:r>
              <a:rPr lang="en-US" dirty="0" smtClean="0"/>
              <a:t>Areas May </a:t>
            </a:r>
            <a:r>
              <a:rPr lang="en-US" dirty="0"/>
              <a:t>Get Out Of Participating?</a:t>
            </a:r>
          </a:p>
        </p:txBody>
      </p:sp>
      <p:sp>
        <p:nvSpPr>
          <p:cNvPr id="3" name="Content Placeholder 2"/>
          <p:cNvSpPr>
            <a:spLocks noGrp="1"/>
          </p:cNvSpPr>
          <p:nvPr>
            <p:ph idx="1"/>
          </p:nvPr>
        </p:nvSpPr>
        <p:spPr/>
        <p:txBody>
          <a:bodyPr>
            <a:noAutofit/>
          </a:bodyPr>
          <a:lstStyle/>
          <a:p>
            <a:pPr>
              <a:spcBef>
                <a:spcPts val="600"/>
              </a:spcBef>
            </a:pPr>
            <a:r>
              <a:rPr lang="en-US" sz="2000" dirty="0"/>
              <a:t>EPA </a:t>
            </a:r>
            <a:r>
              <a:rPr lang="en-US" sz="2000" dirty="0" smtClean="0"/>
              <a:t>support</a:t>
            </a:r>
          </a:p>
          <a:p>
            <a:pPr>
              <a:spcBef>
                <a:spcPts val="600"/>
              </a:spcBef>
            </a:pPr>
            <a:r>
              <a:rPr lang="en-US" sz="2000" dirty="0" smtClean="0"/>
              <a:t>Rallying </a:t>
            </a:r>
            <a:r>
              <a:rPr lang="en-US" sz="2000" dirty="0"/>
              <a:t>point for public/stakeholder awareness and involvement </a:t>
            </a:r>
            <a:endParaRPr lang="en-US" sz="2000" dirty="0" smtClean="0"/>
          </a:p>
          <a:p>
            <a:pPr>
              <a:spcBef>
                <a:spcPts val="600"/>
              </a:spcBef>
            </a:pPr>
            <a:r>
              <a:rPr lang="en-US" sz="2000" dirty="0" smtClean="0"/>
              <a:t>Framework </a:t>
            </a:r>
            <a:r>
              <a:rPr lang="en-US" sz="2000" dirty="0"/>
              <a:t>for action </a:t>
            </a:r>
            <a:endParaRPr lang="en-US" sz="2000" dirty="0" smtClean="0"/>
          </a:p>
          <a:p>
            <a:pPr>
              <a:spcBef>
                <a:spcPts val="600"/>
              </a:spcBef>
            </a:pPr>
            <a:r>
              <a:rPr lang="en-US" sz="2000" dirty="0" smtClean="0"/>
              <a:t>Preferred </a:t>
            </a:r>
            <a:r>
              <a:rPr lang="en-US" sz="2000" dirty="0"/>
              <a:t>status for DERA grants, see </a:t>
            </a:r>
            <a:r>
              <a:rPr lang="en-US" sz="2000" dirty="0" smtClean="0"/>
              <a:t> </a:t>
            </a:r>
            <a:r>
              <a:rPr lang="en-US" sz="2000" dirty="0">
                <a:hlinkClick r:id="rId2"/>
              </a:rPr>
              <a:t>www.epa.gov/cleandiesel/prgnational.htm </a:t>
            </a:r>
            <a:endParaRPr lang="en-US" sz="2000" dirty="0" smtClean="0"/>
          </a:p>
          <a:p>
            <a:pPr>
              <a:spcBef>
                <a:spcPts val="600"/>
              </a:spcBef>
            </a:pPr>
            <a:r>
              <a:rPr lang="en-US" sz="2000" dirty="0" smtClean="0"/>
              <a:t>Possible </a:t>
            </a:r>
            <a:r>
              <a:rPr lang="en-US" sz="2000" dirty="0"/>
              <a:t>recognition </a:t>
            </a:r>
            <a:endParaRPr lang="en-US" sz="2000" dirty="0" smtClean="0"/>
          </a:p>
          <a:p>
            <a:pPr>
              <a:spcBef>
                <a:spcPts val="600"/>
              </a:spcBef>
            </a:pPr>
            <a:r>
              <a:rPr lang="en-US" sz="2000" dirty="0" smtClean="0"/>
              <a:t>Opportunity </a:t>
            </a:r>
            <a:r>
              <a:rPr lang="en-US" sz="2000" dirty="0"/>
              <a:t>to highlight measures/programs already underway along with those undertaken as part of Program </a:t>
            </a:r>
            <a:endParaRPr lang="en-US" sz="2000" dirty="0" smtClean="0"/>
          </a:p>
          <a:p>
            <a:pPr>
              <a:spcBef>
                <a:spcPts val="600"/>
              </a:spcBef>
            </a:pPr>
            <a:r>
              <a:rPr lang="en-US" sz="2000" dirty="0" smtClean="0"/>
              <a:t>Stakeholder </a:t>
            </a:r>
            <a:r>
              <a:rPr lang="en-US" sz="2000" dirty="0"/>
              <a:t>group formation, engagement</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Program </a:t>
            </a:r>
            <a:r>
              <a:rPr lang="en-US" dirty="0" smtClean="0"/>
              <a:t>Goals</a:t>
            </a:r>
            <a:endParaRPr lang="en-US" dirty="0"/>
          </a:p>
        </p:txBody>
      </p:sp>
      <p:sp>
        <p:nvSpPr>
          <p:cNvPr id="3" name="Content Placeholder 2"/>
          <p:cNvSpPr>
            <a:spLocks noGrp="1"/>
          </p:cNvSpPr>
          <p:nvPr>
            <p:ph idx="1"/>
          </p:nvPr>
        </p:nvSpPr>
        <p:spPr/>
        <p:txBody>
          <a:bodyPr/>
          <a:lstStyle/>
          <a:p>
            <a:pPr marL="514350" indent="-514350"/>
            <a:r>
              <a:rPr lang="en-US" dirty="0"/>
              <a:t>Help attainment areas take action in order to keep ozone </a:t>
            </a:r>
            <a:r>
              <a:rPr lang="en-US" dirty="0" smtClean="0"/>
              <a:t>and PM levels </a:t>
            </a:r>
            <a:r>
              <a:rPr lang="en-US" dirty="0"/>
              <a:t>below the level of the standard to ensure continued health </a:t>
            </a:r>
            <a:r>
              <a:rPr lang="en-US" dirty="0" smtClean="0"/>
              <a:t>protection</a:t>
            </a:r>
          </a:p>
          <a:p>
            <a:pPr marL="514350" indent="-514350"/>
            <a:r>
              <a:rPr lang="en-US" dirty="0" smtClean="0"/>
              <a:t>Better </a:t>
            </a:r>
            <a:r>
              <a:rPr lang="en-US" dirty="0"/>
              <a:t>position areas to remain in </a:t>
            </a:r>
            <a:r>
              <a:rPr lang="en-US" dirty="0" smtClean="0"/>
              <a:t>attainment</a:t>
            </a:r>
          </a:p>
          <a:p>
            <a:pPr marL="514350" indent="-514350"/>
            <a:r>
              <a:rPr lang="en-US" dirty="0" smtClean="0"/>
              <a:t>Efficiently </a:t>
            </a:r>
            <a:r>
              <a:rPr lang="en-US" dirty="0"/>
              <a:t>direct available resources toward actions to address ozone problems quickly.</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2590800" y="609600"/>
            <a:ext cx="4953000" cy="609600"/>
          </a:xfrm>
        </p:spPr>
        <p:txBody>
          <a:bodyPr>
            <a:normAutofit fontScale="90000"/>
          </a:bodyPr>
          <a:lstStyle/>
          <a:p>
            <a:r>
              <a:rPr lang="en-US" dirty="0" smtClean="0"/>
              <a:t>What is Ozone ?</a:t>
            </a:r>
          </a:p>
        </p:txBody>
      </p:sp>
      <p:sp>
        <p:nvSpPr>
          <p:cNvPr id="4099" name="Content Placeholder 4"/>
          <p:cNvSpPr>
            <a:spLocks noGrp="1"/>
          </p:cNvSpPr>
          <p:nvPr>
            <p:ph idx="1"/>
          </p:nvPr>
        </p:nvSpPr>
        <p:spPr>
          <a:xfrm>
            <a:off x="2286000" y="2209800"/>
            <a:ext cx="6477000" cy="4114800"/>
          </a:xfrm>
        </p:spPr>
        <p:txBody>
          <a:bodyPr/>
          <a:lstStyle/>
          <a:p>
            <a:r>
              <a:rPr lang="en-US" b="0" dirty="0" smtClean="0"/>
              <a:t>Ozone is commonly referred to as smog.</a:t>
            </a:r>
          </a:p>
          <a:p>
            <a:r>
              <a:rPr lang="en-US" b="0" dirty="0" smtClean="0"/>
              <a:t>It is not emitted, but forms in the atmosphere under certain conditions</a:t>
            </a:r>
          </a:p>
          <a:p>
            <a:r>
              <a:rPr lang="en-US" b="0" dirty="0" smtClean="0"/>
              <a:t>Volatile Organic Compounds (VOC) + Nitrogen Oxides (</a:t>
            </a:r>
            <a:r>
              <a:rPr lang="en-US" b="0" dirty="0" err="1" smtClean="0"/>
              <a:t>NOx</a:t>
            </a:r>
            <a:r>
              <a:rPr lang="en-US" b="0" dirty="0" smtClean="0"/>
              <a:t>) + Sunlight = Ozone</a:t>
            </a:r>
          </a:p>
          <a:p>
            <a:r>
              <a:rPr lang="en-US" b="0" dirty="0" smtClean="0"/>
              <a:t>In other words, emissions from business and industry + cars + sunshine = ozone</a:t>
            </a:r>
          </a:p>
          <a:p>
            <a:endParaRPr lang="en-US" dirty="0" smtClean="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772400" cy="1371600"/>
          </a:xfrm>
        </p:spPr>
        <p:txBody>
          <a:bodyPr>
            <a:normAutofit fontScale="90000"/>
          </a:bodyPr>
          <a:lstStyle/>
          <a:p>
            <a:r>
              <a:rPr lang="en-US" dirty="0"/>
              <a:t>Why Should </a:t>
            </a:r>
            <a:r>
              <a:rPr lang="en-US" dirty="0" smtClean="0"/>
              <a:t>Areas </a:t>
            </a:r>
            <a:r>
              <a:rPr lang="en-US" dirty="0"/>
              <a:t>Work to Reduce </a:t>
            </a:r>
            <a:r>
              <a:rPr lang="en-US" dirty="0" smtClean="0"/>
              <a:t>Ozone &amp; PM</a:t>
            </a:r>
            <a:r>
              <a:rPr lang="en-US" baseline="-25000" dirty="0" smtClean="0"/>
              <a:t>2.5</a:t>
            </a:r>
            <a:r>
              <a:rPr lang="en-US" dirty="0" smtClean="0"/>
              <a:t>?</a:t>
            </a:r>
            <a:endParaRPr lang="en-US" dirty="0"/>
          </a:p>
        </p:txBody>
      </p:sp>
      <p:sp>
        <p:nvSpPr>
          <p:cNvPr id="3" name="Content Placeholder 2"/>
          <p:cNvSpPr>
            <a:spLocks noGrp="1"/>
          </p:cNvSpPr>
          <p:nvPr>
            <p:ph idx="1"/>
          </p:nvPr>
        </p:nvSpPr>
        <p:spPr>
          <a:xfrm>
            <a:off x="2133600" y="1905000"/>
            <a:ext cx="6553200" cy="4495800"/>
          </a:xfrm>
        </p:spPr>
        <p:txBody>
          <a:bodyPr>
            <a:noAutofit/>
          </a:bodyPr>
          <a:lstStyle/>
          <a:p>
            <a:pPr>
              <a:spcBef>
                <a:spcPts val="600"/>
              </a:spcBef>
            </a:pPr>
            <a:r>
              <a:rPr lang="en-US" sz="2000" dirty="0"/>
              <a:t>Ensure continued </a:t>
            </a:r>
            <a:r>
              <a:rPr lang="en-US" sz="2000" b="1" dirty="0">
                <a:solidFill>
                  <a:srgbClr val="CC6600"/>
                </a:solidFill>
              </a:rPr>
              <a:t>health</a:t>
            </a:r>
            <a:r>
              <a:rPr lang="en-US" sz="2000" dirty="0"/>
              <a:t> </a:t>
            </a:r>
            <a:r>
              <a:rPr lang="en-US" sz="2000" dirty="0" smtClean="0"/>
              <a:t>protection</a:t>
            </a:r>
          </a:p>
          <a:p>
            <a:pPr>
              <a:spcBef>
                <a:spcPts val="600"/>
              </a:spcBef>
            </a:pPr>
            <a:r>
              <a:rPr lang="en-US" sz="2000" b="1" dirty="0" smtClean="0">
                <a:solidFill>
                  <a:srgbClr val="CC6600"/>
                </a:solidFill>
              </a:rPr>
              <a:t>Less </a:t>
            </a:r>
            <a:r>
              <a:rPr lang="en-US" sz="2000" b="1" dirty="0">
                <a:solidFill>
                  <a:srgbClr val="CC6600"/>
                </a:solidFill>
              </a:rPr>
              <a:t>resource intensive </a:t>
            </a:r>
            <a:r>
              <a:rPr lang="en-US" sz="2000" dirty="0"/>
              <a:t>to implement measures early </a:t>
            </a:r>
          </a:p>
          <a:p>
            <a:pPr>
              <a:spcBef>
                <a:spcPts val="600"/>
              </a:spcBef>
            </a:pPr>
            <a:r>
              <a:rPr lang="en-US" sz="2000" dirty="0"/>
              <a:t>More </a:t>
            </a:r>
            <a:r>
              <a:rPr lang="en-US" sz="2000" b="1" dirty="0">
                <a:solidFill>
                  <a:srgbClr val="CC6600"/>
                </a:solidFill>
              </a:rPr>
              <a:t>flexibility</a:t>
            </a:r>
            <a:r>
              <a:rPr lang="en-US" sz="2000" dirty="0"/>
              <a:t> to pursue a wide range of options </a:t>
            </a:r>
          </a:p>
          <a:p>
            <a:pPr>
              <a:spcBef>
                <a:spcPts val="600"/>
              </a:spcBef>
            </a:pPr>
            <a:r>
              <a:rPr lang="en-US" sz="2000" b="1" dirty="0">
                <a:solidFill>
                  <a:srgbClr val="CC6600"/>
                </a:solidFill>
              </a:rPr>
              <a:t>Proactive</a:t>
            </a:r>
            <a:r>
              <a:rPr lang="en-US" sz="2000" dirty="0">
                <a:solidFill>
                  <a:schemeClr val="accent4">
                    <a:lumMod val="50000"/>
                  </a:schemeClr>
                </a:solidFill>
              </a:rPr>
              <a:t> </a:t>
            </a:r>
          </a:p>
          <a:p>
            <a:pPr lvl="1">
              <a:spcBef>
                <a:spcPts val="600"/>
              </a:spcBef>
            </a:pPr>
            <a:r>
              <a:rPr lang="en-US" sz="1800" dirty="0"/>
              <a:t>Could better position some areas to stay in attainment </a:t>
            </a:r>
          </a:p>
          <a:p>
            <a:pPr lvl="1">
              <a:spcBef>
                <a:spcPts val="600"/>
              </a:spcBef>
            </a:pPr>
            <a:r>
              <a:rPr lang="en-US" sz="1800" dirty="0"/>
              <a:t>If eventually designated, could provide needed reductions that could result in a lower classification and/or that could </a:t>
            </a:r>
            <a:r>
              <a:rPr lang="en-US" sz="1800" dirty="0" smtClean="0"/>
              <a:t>feed </a:t>
            </a:r>
            <a:r>
              <a:rPr lang="en-US" sz="1800" dirty="0"/>
              <a:t>into any eventual SIP </a:t>
            </a:r>
          </a:p>
          <a:p>
            <a:pPr>
              <a:spcBef>
                <a:spcPts val="600"/>
              </a:spcBef>
            </a:pPr>
            <a:r>
              <a:rPr lang="en-US" sz="2000" dirty="0"/>
              <a:t>EPA could consider early efforts as a </a:t>
            </a:r>
            <a:r>
              <a:rPr lang="en-US" sz="2000" b="1" dirty="0" smtClean="0">
                <a:solidFill>
                  <a:srgbClr val="CC6600"/>
                </a:solidFill>
              </a:rPr>
              <a:t>factor </a:t>
            </a:r>
            <a:r>
              <a:rPr lang="en-US" sz="2000" b="1" dirty="0">
                <a:solidFill>
                  <a:srgbClr val="CC6600"/>
                </a:solidFill>
              </a:rPr>
              <a:t>in exercising for </a:t>
            </a:r>
            <a:r>
              <a:rPr lang="en-US" sz="2000" b="1" dirty="0" smtClean="0">
                <a:solidFill>
                  <a:srgbClr val="CC6600"/>
                </a:solidFill>
              </a:rPr>
              <a:t>its </a:t>
            </a:r>
            <a:r>
              <a:rPr lang="en-US" sz="2000" b="1" dirty="0">
                <a:solidFill>
                  <a:srgbClr val="CC6600"/>
                </a:solidFill>
              </a:rPr>
              <a:t>discretion to redesignate</a:t>
            </a:r>
            <a:r>
              <a:rPr lang="en-US" sz="2000" dirty="0">
                <a:solidFill>
                  <a:srgbClr val="CC6600"/>
                </a:solidFill>
              </a:rPr>
              <a:t> </a:t>
            </a:r>
            <a:r>
              <a:rPr lang="en-US" sz="2000" dirty="0"/>
              <a:t>areas not violating in </a:t>
            </a:r>
            <a:r>
              <a:rPr lang="en-US" sz="2000" dirty="0" smtClean="0"/>
              <a:t>2008-10 </a:t>
            </a:r>
            <a:r>
              <a:rPr lang="en-US" sz="2000" dirty="0"/>
              <a:t>but violating in later years to nonattainment </a:t>
            </a:r>
          </a:p>
          <a:p>
            <a:pPr>
              <a:spcBef>
                <a:spcPts val="600"/>
              </a:spcBef>
            </a:pPr>
            <a:r>
              <a:rPr lang="en-US" sz="2000" dirty="0" smtClean="0"/>
              <a:t>Multi-pollutant </a:t>
            </a:r>
            <a:r>
              <a:rPr lang="en-US" sz="2000" b="1" dirty="0" smtClean="0">
                <a:solidFill>
                  <a:srgbClr val="CC6600"/>
                </a:solidFill>
              </a:rPr>
              <a:t>co-benefits</a:t>
            </a:r>
            <a:endParaRPr lang="en-US" sz="2000" b="1" dirty="0">
              <a:solidFill>
                <a:srgbClr val="CC6600"/>
              </a:solidFill>
            </a:endParaRP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Can Participate?</a:t>
            </a:r>
          </a:p>
        </p:txBody>
      </p:sp>
      <p:sp>
        <p:nvSpPr>
          <p:cNvPr id="3" name="Content Placeholder 2"/>
          <p:cNvSpPr>
            <a:spLocks noGrp="1"/>
          </p:cNvSpPr>
          <p:nvPr>
            <p:ph idx="1"/>
          </p:nvPr>
        </p:nvSpPr>
        <p:spPr/>
        <p:txBody>
          <a:bodyPr/>
          <a:lstStyle/>
          <a:p>
            <a:r>
              <a:rPr lang="en-US" dirty="0"/>
              <a:t>States, tribes, local governments </a:t>
            </a:r>
            <a:endParaRPr lang="en-US" dirty="0" smtClean="0"/>
          </a:p>
          <a:p>
            <a:r>
              <a:rPr lang="en-US" dirty="0" smtClean="0"/>
              <a:t>Councils </a:t>
            </a:r>
            <a:r>
              <a:rPr lang="en-US" dirty="0"/>
              <a:t>of Government </a:t>
            </a:r>
            <a:endParaRPr lang="en-US" dirty="0" smtClean="0"/>
          </a:p>
          <a:p>
            <a:r>
              <a:rPr lang="en-US" dirty="0" smtClean="0"/>
              <a:t>Other </a:t>
            </a:r>
            <a:r>
              <a:rPr lang="en-US" dirty="0"/>
              <a:t>stakeholders, </a:t>
            </a:r>
            <a:r>
              <a:rPr lang="en-US" dirty="0" smtClean="0"/>
              <a:t>in conjunction with any of the above</a:t>
            </a:r>
          </a:p>
          <a:p>
            <a:r>
              <a:rPr lang="en-US" dirty="0" smtClean="0"/>
              <a:t>“Lead” participant</a:t>
            </a:r>
            <a:r>
              <a:rPr lang="en-US" dirty="0"/>
              <a:t>?</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Are the Criteria for Program Eligibility?</a:t>
            </a:r>
          </a:p>
        </p:txBody>
      </p:sp>
      <p:sp>
        <p:nvSpPr>
          <p:cNvPr id="3" name="Content Placeholder 2"/>
          <p:cNvSpPr>
            <a:spLocks noGrp="1"/>
          </p:cNvSpPr>
          <p:nvPr>
            <p:ph idx="1"/>
          </p:nvPr>
        </p:nvSpPr>
        <p:spPr/>
        <p:txBody>
          <a:bodyPr>
            <a:normAutofit fontScale="92500" lnSpcReduction="10000"/>
          </a:bodyPr>
          <a:lstStyle/>
          <a:p>
            <a:r>
              <a:rPr lang="en-US" dirty="0"/>
              <a:t>Area must not be nonattainment for either 1997 or 2008 8-hour </a:t>
            </a:r>
            <a:r>
              <a:rPr lang="en-US" dirty="0" smtClean="0"/>
              <a:t>or PM</a:t>
            </a:r>
            <a:r>
              <a:rPr lang="en-US" baseline="-25000" dirty="0" smtClean="0"/>
              <a:t>2.5</a:t>
            </a:r>
            <a:r>
              <a:rPr lang="en-US" dirty="0" smtClean="0"/>
              <a:t> standards  at </a:t>
            </a:r>
            <a:r>
              <a:rPr lang="en-US" dirty="0"/>
              <a:t>the time the </a:t>
            </a:r>
            <a:r>
              <a:rPr lang="en-US" dirty="0" smtClean="0"/>
              <a:t>they are accepted </a:t>
            </a:r>
            <a:r>
              <a:rPr lang="en-US" dirty="0"/>
              <a:t>into the program</a:t>
            </a:r>
            <a:r>
              <a:rPr lang="en-US" dirty="0" smtClean="0"/>
              <a:t>.</a:t>
            </a:r>
          </a:p>
          <a:p>
            <a:pPr lvl="1">
              <a:spcBef>
                <a:spcPts val="600"/>
              </a:spcBef>
            </a:pPr>
            <a:r>
              <a:rPr lang="en-US" dirty="0" smtClean="0"/>
              <a:t>Maintenance </a:t>
            </a:r>
            <a:r>
              <a:rPr lang="en-US" dirty="0"/>
              <a:t>areas </a:t>
            </a:r>
            <a:endParaRPr lang="en-US" dirty="0" smtClean="0"/>
          </a:p>
          <a:p>
            <a:pPr lvl="1">
              <a:spcBef>
                <a:spcPts val="600"/>
              </a:spcBef>
            </a:pPr>
            <a:r>
              <a:rPr lang="en-US" dirty="0" smtClean="0"/>
              <a:t>Eventual </a:t>
            </a:r>
            <a:r>
              <a:rPr lang="en-US" dirty="0"/>
              <a:t>Marginal areas </a:t>
            </a:r>
            <a:endParaRPr lang="en-US" dirty="0" smtClean="0"/>
          </a:p>
          <a:p>
            <a:r>
              <a:rPr lang="en-US" dirty="0" smtClean="0"/>
              <a:t>Local entity </a:t>
            </a:r>
            <a:r>
              <a:rPr lang="en-US" dirty="0"/>
              <a:t>should generally identify the area </a:t>
            </a:r>
            <a:endParaRPr lang="en-US" dirty="0" smtClean="0"/>
          </a:p>
          <a:p>
            <a:r>
              <a:rPr lang="en-US" dirty="0" smtClean="0"/>
              <a:t>DEQ will identify </a:t>
            </a:r>
            <a:r>
              <a:rPr lang="en-US" dirty="0"/>
              <a:t>the monitor(s) that reflect the area’s air quality </a:t>
            </a:r>
            <a:endParaRPr lang="en-US" dirty="0" smtClean="0"/>
          </a:p>
          <a:p>
            <a:r>
              <a:rPr lang="en-US" dirty="0" smtClean="0"/>
              <a:t>Required </a:t>
            </a:r>
            <a:r>
              <a:rPr lang="en-US" dirty="0"/>
              <a:t>emissions inventory reporting should be </a:t>
            </a:r>
            <a:r>
              <a:rPr lang="en-US" dirty="0" smtClean="0"/>
              <a:t>complete (DEQ handles this)</a:t>
            </a: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Does Participation </a:t>
            </a:r>
            <a:r>
              <a:rPr lang="en-US" dirty="0" smtClean="0"/>
              <a:t>Mean for You?</a:t>
            </a:r>
            <a:endParaRPr lang="en-US" dirty="0"/>
          </a:p>
        </p:txBody>
      </p:sp>
      <p:sp>
        <p:nvSpPr>
          <p:cNvPr id="3" name="Content Placeholder 2"/>
          <p:cNvSpPr>
            <a:spLocks noGrp="1"/>
          </p:cNvSpPr>
          <p:nvPr>
            <p:ph idx="1"/>
          </p:nvPr>
        </p:nvSpPr>
        <p:spPr/>
        <p:txBody>
          <a:bodyPr>
            <a:normAutofit fontScale="92500"/>
          </a:bodyPr>
          <a:lstStyle/>
          <a:p>
            <a:r>
              <a:rPr lang="en-US" dirty="0" smtClean="0"/>
              <a:t>Work to Develop a “path forward” plan within a year</a:t>
            </a:r>
          </a:p>
          <a:p>
            <a:r>
              <a:rPr lang="en-US" dirty="0" smtClean="0"/>
              <a:t>Plan should</a:t>
            </a:r>
          </a:p>
          <a:p>
            <a:pPr lvl="1"/>
            <a:r>
              <a:rPr lang="en-US" dirty="0" smtClean="0"/>
              <a:t>Use </a:t>
            </a:r>
            <a:r>
              <a:rPr lang="en-US" dirty="0"/>
              <a:t>best efforts to move quickly toward </a:t>
            </a:r>
            <a:r>
              <a:rPr lang="en-US" dirty="0" smtClean="0"/>
              <a:t>identifying steps </a:t>
            </a:r>
            <a:r>
              <a:rPr lang="en-US" dirty="0"/>
              <a:t>that may reduce ozone levels </a:t>
            </a:r>
            <a:endParaRPr lang="en-US" dirty="0" smtClean="0"/>
          </a:p>
          <a:p>
            <a:pPr lvl="1"/>
            <a:r>
              <a:rPr lang="en-US" dirty="0" smtClean="0"/>
              <a:t>Implement </a:t>
            </a:r>
            <a:r>
              <a:rPr lang="en-US" dirty="0"/>
              <a:t>path </a:t>
            </a:r>
            <a:r>
              <a:rPr lang="en-US" dirty="0" smtClean="0"/>
              <a:t>forward, measures/programs </a:t>
            </a:r>
            <a:r>
              <a:rPr lang="en-US" dirty="0"/>
              <a:t>as soon as </a:t>
            </a:r>
            <a:r>
              <a:rPr lang="en-US" dirty="0" smtClean="0"/>
              <a:t>possible</a:t>
            </a:r>
          </a:p>
          <a:p>
            <a:pPr lvl="1"/>
            <a:r>
              <a:rPr lang="en-US" dirty="0" smtClean="0"/>
              <a:t>Collect information as to plan effectiveness</a:t>
            </a:r>
          </a:p>
          <a:p>
            <a:pPr lvl="1"/>
            <a:r>
              <a:rPr lang="en-US" dirty="0" smtClean="0"/>
              <a:t>Informal </a:t>
            </a:r>
            <a:r>
              <a:rPr lang="en-US" dirty="0"/>
              <a:t>status </a:t>
            </a:r>
            <a:r>
              <a:rPr lang="en-US" dirty="0" smtClean="0"/>
              <a:t>check-ins with EPA at </a:t>
            </a:r>
            <a:r>
              <a:rPr lang="en-US" dirty="0"/>
              <a:t>least </a:t>
            </a:r>
            <a:r>
              <a:rPr lang="en-US" dirty="0" smtClean="0"/>
              <a:t>annually</a:t>
            </a: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a:t>
            </a:r>
            <a:r>
              <a:rPr lang="en-US" dirty="0" smtClean="0"/>
              <a:t>Might </a:t>
            </a:r>
            <a:r>
              <a:rPr lang="en-US" dirty="0"/>
              <a:t>You Get Out Of Participating?</a:t>
            </a:r>
          </a:p>
        </p:txBody>
      </p:sp>
      <p:sp>
        <p:nvSpPr>
          <p:cNvPr id="3" name="Content Placeholder 2"/>
          <p:cNvSpPr>
            <a:spLocks noGrp="1"/>
          </p:cNvSpPr>
          <p:nvPr>
            <p:ph idx="1"/>
          </p:nvPr>
        </p:nvSpPr>
        <p:spPr/>
        <p:txBody>
          <a:bodyPr>
            <a:noAutofit/>
          </a:bodyPr>
          <a:lstStyle/>
          <a:p>
            <a:pPr>
              <a:spcBef>
                <a:spcPts val="600"/>
              </a:spcBef>
            </a:pPr>
            <a:r>
              <a:rPr lang="en-US" sz="2000" dirty="0"/>
              <a:t>EPA </a:t>
            </a:r>
            <a:r>
              <a:rPr lang="en-US" sz="2000" dirty="0" smtClean="0"/>
              <a:t>support</a:t>
            </a:r>
          </a:p>
          <a:p>
            <a:pPr>
              <a:spcBef>
                <a:spcPts val="600"/>
              </a:spcBef>
            </a:pPr>
            <a:r>
              <a:rPr lang="en-US" sz="2000" dirty="0" smtClean="0"/>
              <a:t>Rallying </a:t>
            </a:r>
            <a:r>
              <a:rPr lang="en-US" sz="2000" dirty="0"/>
              <a:t>point for public/stakeholder awareness and involvement </a:t>
            </a:r>
            <a:endParaRPr lang="en-US" sz="2000" dirty="0" smtClean="0"/>
          </a:p>
          <a:p>
            <a:pPr>
              <a:spcBef>
                <a:spcPts val="600"/>
              </a:spcBef>
            </a:pPr>
            <a:r>
              <a:rPr lang="en-US" sz="2000" dirty="0" smtClean="0"/>
              <a:t>Framework </a:t>
            </a:r>
            <a:r>
              <a:rPr lang="en-US" sz="2000" dirty="0"/>
              <a:t>for action </a:t>
            </a:r>
            <a:endParaRPr lang="en-US" sz="2000" dirty="0" smtClean="0"/>
          </a:p>
          <a:p>
            <a:pPr>
              <a:spcBef>
                <a:spcPts val="600"/>
              </a:spcBef>
            </a:pPr>
            <a:r>
              <a:rPr lang="en-US" sz="2000" dirty="0" smtClean="0"/>
              <a:t>Preferred </a:t>
            </a:r>
            <a:r>
              <a:rPr lang="en-US" sz="2000" dirty="0"/>
              <a:t>status for DERA grants, see </a:t>
            </a:r>
            <a:r>
              <a:rPr lang="en-US" sz="2000" dirty="0" smtClean="0"/>
              <a:t> </a:t>
            </a:r>
            <a:r>
              <a:rPr lang="en-US" sz="2000" dirty="0">
                <a:hlinkClick r:id="rId2"/>
              </a:rPr>
              <a:t>www.epa.gov/cleandiesel/prgnational.htm </a:t>
            </a:r>
            <a:endParaRPr lang="en-US" sz="2000" dirty="0" smtClean="0"/>
          </a:p>
          <a:p>
            <a:pPr>
              <a:spcBef>
                <a:spcPts val="600"/>
              </a:spcBef>
            </a:pPr>
            <a:r>
              <a:rPr lang="en-US" sz="2000" dirty="0" smtClean="0"/>
              <a:t>Possible </a:t>
            </a:r>
            <a:r>
              <a:rPr lang="en-US" sz="2000" dirty="0"/>
              <a:t>recognition </a:t>
            </a:r>
            <a:endParaRPr lang="en-US" sz="2000" dirty="0" smtClean="0"/>
          </a:p>
          <a:p>
            <a:pPr>
              <a:spcBef>
                <a:spcPts val="600"/>
              </a:spcBef>
            </a:pPr>
            <a:r>
              <a:rPr lang="en-US" sz="2000" dirty="0" smtClean="0"/>
              <a:t>Opportunity </a:t>
            </a:r>
            <a:r>
              <a:rPr lang="en-US" sz="2000" dirty="0"/>
              <a:t>to highlight measures/programs already underway along with those undertaken as part of Program </a:t>
            </a:r>
            <a:endParaRPr lang="en-US" sz="2000" dirty="0" smtClean="0"/>
          </a:p>
          <a:p>
            <a:pPr>
              <a:spcBef>
                <a:spcPts val="600"/>
              </a:spcBef>
            </a:pPr>
            <a:r>
              <a:rPr lang="en-US" sz="2000" dirty="0" smtClean="0"/>
              <a:t>Stakeholder </a:t>
            </a:r>
            <a:r>
              <a:rPr lang="en-US" sz="2000" dirty="0"/>
              <a:t>group formation, engagement</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for Today</a:t>
            </a:r>
            <a:endParaRPr lang="en-US" dirty="0"/>
          </a:p>
        </p:txBody>
      </p:sp>
      <p:sp>
        <p:nvSpPr>
          <p:cNvPr id="3" name="Content Placeholder 2"/>
          <p:cNvSpPr>
            <a:spLocks noGrp="1"/>
          </p:cNvSpPr>
          <p:nvPr>
            <p:ph idx="1"/>
          </p:nvPr>
        </p:nvSpPr>
        <p:spPr/>
        <p:txBody>
          <a:bodyPr>
            <a:normAutofit lnSpcReduction="10000"/>
          </a:bodyPr>
          <a:lstStyle/>
          <a:p>
            <a:r>
              <a:rPr lang="en-US" dirty="0" smtClean="0"/>
              <a:t>“As a result of the committee’s recommendations, a formal Intergovernmental Agreement was executed between Shreveport, Bossier City, Caddo Parish and Bossier Parish on June 6, 2002, providing for cooperative planning efforts on air quality matters among all the signatory governing bodies, and, among other things, including a pro rata sharing of the initial costs of a technical consultant to assist with development of the Ozone Flex Plan and a work plan for future technical work.” 						</a:t>
            </a:r>
            <a:r>
              <a:rPr lang="en-US" sz="1200" dirty="0" smtClean="0"/>
              <a:t>June 30, 2003 EAC Report to EPA</a:t>
            </a:r>
            <a:r>
              <a:rPr lang="en-US" dirty="0" smtClean="0"/>
              <a:t> </a:t>
            </a:r>
          </a:p>
          <a:p>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latin typeface="Calibri" pitchFamily="34" charset="0"/>
              </a:rPr>
              <a:t>Ozone Modeling Project</a:t>
            </a:r>
          </a:p>
        </p:txBody>
      </p:sp>
      <p:sp>
        <p:nvSpPr>
          <p:cNvPr id="41987" name="Content Placeholder 2"/>
          <p:cNvSpPr>
            <a:spLocks noGrp="1"/>
          </p:cNvSpPr>
          <p:nvPr>
            <p:ph idx="1"/>
          </p:nvPr>
        </p:nvSpPr>
        <p:spPr/>
        <p:txBody>
          <a:bodyPr/>
          <a:lstStyle/>
          <a:p>
            <a:r>
              <a:rPr lang="en-US" dirty="0" smtClean="0">
                <a:latin typeface="Calibri" pitchFamily="34" charset="0"/>
              </a:rPr>
              <a:t>Conducted primarily for BR Area, but grid includes the entire state</a:t>
            </a:r>
          </a:p>
          <a:p>
            <a:r>
              <a:rPr lang="en-US" dirty="0" smtClean="0">
                <a:latin typeface="Calibri" pitchFamily="34" charset="0"/>
              </a:rPr>
              <a:t>November 14</a:t>
            </a:r>
            <a:r>
              <a:rPr lang="en-US" baseline="30000" dirty="0" smtClean="0">
                <a:latin typeface="Calibri" pitchFamily="34" charset="0"/>
              </a:rPr>
              <a:t>th</a:t>
            </a:r>
            <a:r>
              <a:rPr lang="en-US" dirty="0" smtClean="0">
                <a:latin typeface="Calibri" pitchFamily="34" charset="0"/>
              </a:rPr>
              <a:t> Presentation</a:t>
            </a:r>
          </a:p>
          <a:p>
            <a:r>
              <a:rPr lang="en-US" dirty="0" smtClean="0">
                <a:latin typeface="Calibri" pitchFamily="34" charset="0"/>
              </a:rPr>
              <a:t>Final product late summer 2013</a:t>
            </a:r>
          </a:p>
          <a:p>
            <a:pPr lvl="1"/>
            <a:r>
              <a:rPr lang="en-US" dirty="0" smtClean="0">
                <a:latin typeface="Calibri" pitchFamily="34" charset="0"/>
              </a:rPr>
              <a:t>Will include scenario for removal of Stage 2 equipment in the 6 parish Baton Rouge area.</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is In Advance Program?</a:t>
            </a:r>
            <a:endParaRPr lang="en-US" dirty="0"/>
          </a:p>
        </p:txBody>
      </p:sp>
      <p:sp>
        <p:nvSpPr>
          <p:cNvPr id="3" name="Content Placeholder 2"/>
          <p:cNvSpPr>
            <a:spLocks noGrp="1"/>
          </p:cNvSpPr>
          <p:nvPr>
            <p:ph idx="1"/>
          </p:nvPr>
        </p:nvSpPr>
        <p:spPr/>
        <p:txBody>
          <a:bodyPr>
            <a:normAutofit lnSpcReduction="10000"/>
          </a:bodyPr>
          <a:lstStyle/>
          <a:p>
            <a:r>
              <a:rPr lang="en-US" dirty="0" smtClean="0"/>
              <a:t>Lake Charles – IMCAL and Chamber of Commerce</a:t>
            </a:r>
          </a:p>
          <a:p>
            <a:r>
              <a:rPr lang="en-US" dirty="0" smtClean="0"/>
              <a:t>Shreveport – Chamber of Commerce, Coordinating and Development Corporation, Shreveport, Bossier City</a:t>
            </a:r>
          </a:p>
          <a:p>
            <a:r>
              <a:rPr lang="en-US" dirty="0" smtClean="0"/>
              <a:t>Baton Rouge – CRPC and BRCAC</a:t>
            </a:r>
          </a:p>
          <a:p>
            <a:r>
              <a:rPr lang="en-US" dirty="0" smtClean="0"/>
              <a:t>New Orleans – SCRPD and RPC</a:t>
            </a:r>
          </a:p>
          <a:p>
            <a:r>
              <a:rPr lang="en-US" dirty="0" smtClean="0"/>
              <a:t>Lafayette – still not signed up</a:t>
            </a:r>
          </a:p>
          <a:p>
            <a:r>
              <a:rPr lang="en-US" dirty="0" smtClean="0"/>
              <a:t>Monroe and Alexandria??</a:t>
            </a: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to DEQ about Advance Program</a:t>
            </a:r>
            <a:endParaRPr lang="en-US" dirty="0"/>
          </a:p>
        </p:txBody>
      </p:sp>
      <p:sp>
        <p:nvSpPr>
          <p:cNvPr id="3" name="Content Placeholder 2"/>
          <p:cNvSpPr>
            <a:spLocks noGrp="1"/>
          </p:cNvSpPr>
          <p:nvPr>
            <p:ph idx="1"/>
          </p:nvPr>
        </p:nvSpPr>
        <p:spPr>
          <a:xfrm>
            <a:off x="2209800" y="2057400"/>
            <a:ext cx="6248400" cy="3840163"/>
          </a:xfrm>
        </p:spPr>
        <p:txBody>
          <a:bodyPr>
            <a:normAutofit fontScale="92500" lnSpcReduction="10000"/>
          </a:bodyPr>
          <a:lstStyle/>
          <a:p>
            <a:pPr>
              <a:buNone/>
            </a:pPr>
            <a:r>
              <a:rPr lang="en-US" u="sng" dirty="0" smtClean="0"/>
              <a:t>DEQ</a:t>
            </a:r>
            <a:endParaRPr lang="en-US" u="sng" dirty="0"/>
          </a:p>
          <a:p>
            <a:pPr>
              <a:buNone/>
            </a:pPr>
            <a:r>
              <a:rPr lang="en-US" dirty="0" smtClean="0"/>
              <a:t>Vivian Aucoin: </a:t>
            </a:r>
            <a:r>
              <a:rPr lang="en-US" dirty="0" smtClean="0">
                <a:hlinkClick r:id="rId2"/>
              </a:rPr>
              <a:t>vivian.aucoin@la.gov</a:t>
            </a:r>
            <a:r>
              <a:rPr lang="en-US" dirty="0" smtClean="0"/>
              <a:t>  225-219-3389</a:t>
            </a:r>
          </a:p>
          <a:p>
            <a:pPr>
              <a:buNone/>
            </a:pPr>
            <a:r>
              <a:rPr lang="en-US" dirty="0" smtClean="0"/>
              <a:t>Gilberto Cuadra: </a:t>
            </a:r>
            <a:r>
              <a:rPr lang="en-US" dirty="0" smtClean="0">
                <a:hlinkClick r:id="rId3"/>
              </a:rPr>
              <a:t>gilberto.cuadra@la.gov</a:t>
            </a:r>
            <a:r>
              <a:rPr lang="en-US" dirty="0" smtClean="0"/>
              <a:t>  225-219-3419</a:t>
            </a:r>
          </a:p>
          <a:p>
            <a:pPr>
              <a:buNone/>
            </a:pPr>
            <a:r>
              <a:rPr lang="en-US" dirty="0" smtClean="0"/>
              <a:t>Michael Vince: </a:t>
            </a:r>
            <a:r>
              <a:rPr lang="en-US" dirty="0" smtClean="0">
                <a:hlinkClick r:id="rId4"/>
              </a:rPr>
              <a:t>michael.vince@la.gov</a:t>
            </a:r>
            <a:r>
              <a:rPr lang="en-US" dirty="0" smtClean="0"/>
              <a:t>  225-219-3482</a:t>
            </a:r>
          </a:p>
          <a:p>
            <a:pPr>
              <a:buNone/>
            </a:pPr>
            <a:r>
              <a:rPr lang="en-US" dirty="0" smtClean="0"/>
              <a:t>Mailing Address: </a:t>
            </a:r>
          </a:p>
          <a:p>
            <a:pPr lvl="1">
              <a:spcBef>
                <a:spcPts val="600"/>
              </a:spcBef>
              <a:buNone/>
            </a:pPr>
            <a:r>
              <a:rPr lang="en-US" dirty="0" smtClean="0"/>
              <a:t>DEQ Air Permits Division</a:t>
            </a:r>
          </a:p>
          <a:p>
            <a:pPr lvl="1">
              <a:spcBef>
                <a:spcPts val="600"/>
              </a:spcBef>
              <a:buNone/>
            </a:pPr>
            <a:r>
              <a:rPr lang="en-US" dirty="0" smtClean="0"/>
              <a:t>Ozone Advance Program</a:t>
            </a:r>
          </a:p>
          <a:p>
            <a:pPr lvl="1">
              <a:spcBef>
                <a:spcPts val="600"/>
              </a:spcBef>
              <a:buNone/>
            </a:pPr>
            <a:r>
              <a:rPr lang="en-US" dirty="0" smtClean="0"/>
              <a:t>P. O. Box 4313</a:t>
            </a:r>
          </a:p>
          <a:p>
            <a:pPr lvl="1">
              <a:spcBef>
                <a:spcPts val="600"/>
              </a:spcBef>
              <a:buNone/>
            </a:pPr>
            <a:r>
              <a:rPr lang="en-US" dirty="0" smtClean="0"/>
              <a:t>Baton Rouge, LA  70821			</a:t>
            </a:r>
            <a:endParaRPr lang="en-US" dirty="0"/>
          </a:p>
          <a:p>
            <a:pPr>
              <a:buNone/>
            </a:pPr>
            <a:endParaRPr lang="en-US" dirty="0"/>
          </a:p>
          <a:p>
            <a:pPr lvl="1"/>
            <a:endParaRPr lang="en-US" dirty="0"/>
          </a:p>
          <a:p>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for EPA about Advance Program</a:t>
            </a:r>
            <a:endParaRPr lang="en-US" dirty="0"/>
          </a:p>
        </p:txBody>
      </p:sp>
      <p:sp>
        <p:nvSpPr>
          <p:cNvPr id="3" name="Content Placeholder 2"/>
          <p:cNvSpPr>
            <a:spLocks noGrp="1"/>
          </p:cNvSpPr>
          <p:nvPr>
            <p:ph idx="1"/>
          </p:nvPr>
        </p:nvSpPr>
        <p:spPr>
          <a:xfrm>
            <a:off x="2209800" y="2057400"/>
            <a:ext cx="6248400" cy="3840163"/>
          </a:xfrm>
        </p:spPr>
        <p:txBody>
          <a:bodyPr>
            <a:normAutofit lnSpcReduction="10000"/>
          </a:bodyPr>
          <a:lstStyle/>
          <a:p>
            <a:pPr>
              <a:buNone/>
            </a:pPr>
            <a:r>
              <a:rPr lang="en-US" u="sng" dirty="0" smtClean="0"/>
              <a:t>EPA Headquarters</a:t>
            </a:r>
            <a:endParaRPr lang="en-US" u="sng" dirty="0"/>
          </a:p>
          <a:p>
            <a:pPr lvl="1">
              <a:spcBef>
                <a:spcPts val="600"/>
              </a:spcBef>
              <a:buNone/>
            </a:pPr>
            <a:r>
              <a:rPr lang="en-US" dirty="0" smtClean="0"/>
              <a:t>Laura </a:t>
            </a:r>
            <a:r>
              <a:rPr lang="en-US" dirty="0" err="1" smtClean="0"/>
              <a:t>Bunte</a:t>
            </a:r>
            <a:endParaRPr lang="en-US" dirty="0" smtClean="0"/>
          </a:p>
          <a:p>
            <a:pPr lvl="1">
              <a:spcBef>
                <a:spcPts val="600"/>
              </a:spcBef>
              <a:buNone/>
            </a:pPr>
            <a:r>
              <a:rPr lang="en-US" dirty="0" smtClean="0"/>
              <a:t>EPA </a:t>
            </a:r>
            <a:r>
              <a:rPr lang="en-US" dirty="0"/>
              <a:t>Office of Air Quality Planning and Standards</a:t>
            </a:r>
          </a:p>
          <a:p>
            <a:pPr lvl="1">
              <a:spcBef>
                <a:spcPts val="600"/>
              </a:spcBef>
              <a:buNone/>
            </a:pPr>
            <a:r>
              <a:rPr lang="en-US" dirty="0"/>
              <a:t>(919) </a:t>
            </a:r>
            <a:r>
              <a:rPr lang="en-US" dirty="0" smtClean="0"/>
              <a:t>541-0889</a:t>
            </a:r>
          </a:p>
          <a:p>
            <a:pPr lvl="1">
              <a:spcBef>
                <a:spcPts val="600"/>
              </a:spcBef>
              <a:buNone/>
            </a:pPr>
            <a:r>
              <a:rPr lang="en-US" dirty="0" smtClean="0">
                <a:hlinkClick r:id="rId2"/>
              </a:rPr>
              <a:t>ADVANCE@epa.gov</a:t>
            </a:r>
            <a:endParaRPr lang="en-US" dirty="0" smtClean="0"/>
          </a:p>
          <a:p>
            <a:pPr>
              <a:buNone/>
            </a:pPr>
            <a:r>
              <a:rPr lang="en-US" u="sng" dirty="0" smtClean="0"/>
              <a:t>EPA Region 6</a:t>
            </a:r>
          </a:p>
          <a:p>
            <a:pPr lvl="1">
              <a:spcBef>
                <a:spcPts val="600"/>
              </a:spcBef>
              <a:buNone/>
            </a:pPr>
            <a:r>
              <a:rPr lang="en-US" dirty="0"/>
              <a:t>Carrie </a:t>
            </a:r>
            <a:r>
              <a:rPr lang="en-US" dirty="0" smtClean="0"/>
              <a:t>Paige</a:t>
            </a:r>
          </a:p>
          <a:p>
            <a:pPr lvl="1">
              <a:spcBef>
                <a:spcPts val="600"/>
              </a:spcBef>
              <a:buNone/>
            </a:pPr>
            <a:r>
              <a:rPr lang="en-US" dirty="0" smtClean="0"/>
              <a:t>(</a:t>
            </a:r>
            <a:r>
              <a:rPr lang="en-US" dirty="0"/>
              <a:t>214) </a:t>
            </a:r>
            <a:r>
              <a:rPr lang="en-US" dirty="0" smtClean="0"/>
              <a:t>665-6521</a:t>
            </a:r>
          </a:p>
          <a:p>
            <a:pPr>
              <a:buNone/>
            </a:pPr>
            <a:r>
              <a:rPr lang="en-US" u="sng" dirty="0" smtClean="0"/>
              <a:t>Website: </a:t>
            </a:r>
            <a:r>
              <a:rPr lang="en-US" dirty="0" smtClean="0">
                <a:hlinkClick r:id="rId3"/>
              </a:rPr>
              <a:t>www.epa.gov/ozoneadvance</a:t>
            </a:r>
            <a:endParaRPr lang="en-US" dirty="0" smtClean="0"/>
          </a:p>
          <a:p>
            <a:pPr>
              <a:buNone/>
            </a:pPr>
            <a:endParaRPr lang="en-US" dirty="0"/>
          </a:p>
          <a:p>
            <a:pPr>
              <a:buNone/>
            </a:pPr>
            <a:endParaRPr lang="en-US" dirty="0"/>
          </a:p>
          <a:p>
            <a:pPr lvl="1"/>
            <a:endParaRPr lang="en-US" dirty="0"/>
          </a:p>
          <a:p>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38200" y="228600"/>
            <a:ext cx="7772400" cy="1143000"/>
          </a:xfrm>
        </p:spPr>
        <p:txBody>
          <a:bodyPr/>
          <a:lstStyle/>
          <a:p>
            <a:r>
              <a:rPr lang="en-US" sz="3600" smtClean="0">
                <a:solidFill>
                  <a:schemeClr val="tx1"/>
                </a:solidFill>
                <a:cs typeface="Times New Roman" pitchFamily="18" charset="0"/>
              </a:rPr>
              <a:t>The Clean Air Act</a:t>
            </a:r>
          </a:p>
        </p:txBody>
      </p:sp>
      <p:sp>
        <p:nvSpPr>
          <p:cNvPr id="6147" name="Rectangle 3"/>
          <p:cNvSpPr>
            <a:spLocks noGrp="1" noChangeArrowheads="1"/>
          </p:cNvSpPr>
          <p:nvPr>
            <p:ph idx="1"/>
          </p:nvPr>
        </p:nvSpPr>
        <p:spPr>
          <a:xfrm>
            <a:off x="2209800" y="2286000"/>
            <a:ext cx="6400800" cy="3657600"/>
          </a:xfrm>
        </p:spPr>
        <p:txBody>
          <a:bodyPr>
            <a:normAutofit fontScale="77500" lnSpcReduction="20000"/>
          </a:bodyPr>
          <a:lstStyle/>
          <a:p>
            <a:r>
              <a:rPr lang="en-US" sz="2400" b="0" dirty="0" smtClean="0">
                <a:latin typeface="+mj-lt"/>
              </a:rPr>
              <a:t>Requires EPA to set National Ambient Air Quality Standards (Standards) for 6 Criteria Pollutants;</a:t>
            </a:r>
          </a:p>
          <a:p>
            <a:r>
              <a:rPr lang="en-US" sz="2400" b="0" dirty="0" smtClean="0">
                <a:latin typeface="+mj-lt"/>
              </a:rPr>
              <a:t>These standards are reviewed every 5 years and revised if necessary to protect health and welfare;</a:t>
            </a:r>
          </a:p>
          <a:p>
            <a:r>
              <a:rPr lang="en-US" sz="2400" b="0" dirty="0" smtClean="0">
                <a:latin typeface="+mj-lt"/>
              </a:rPr>
              <a:t>Two types of standards</a:t>
            </a:r>
          </a:p>
          <a:p>
            <a:pPr lvl="1"/>
            <a:r>
              <a:rPr lang="en-US" sz="2400" b="0" dirty="0" smtClean="0">
                <a:latin typeface="+mj-lt"/>
              </a:rPr>
              <a:t>Primary – protects public health</a:t>
            </a:r>
          </a:p>
          <a:p>
            <a:pPr lvl="1"/>
            <a:r>
              <a:rPr lang="en-US" sz="2400" b="0" dirty="0" smtClean="0">
                <a:latin typeface="+mj-lt"/>
              </a:rPr>
              <a:t>Secondary – protects public welfare;</a:t>
            </a:r>
          </a:p>
          <a:p>
            <a:r>
              <a:rPr lang="en-US" sz="2400" b="0" dirty="0" smtClean="0">
                <a:latin typeface="+mj-lt"/>
              </a:rPr>
              <a:t>The 6 pollutants are: Carbon Monoxide, Lead, Nitrogen Dioxide, Ozone, Particulate Matter and Sulfur Dioxide</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about mobile sources </a:t>
            </a:r>
            <a:endParaRPr lang="en-US" dirty="0"/>
          </a:p>
        </p:txBody>
      </p:sp>
      <p:sp>
        <p:nvSpPr>
          <p:cNvPr id="3" name="Content Placeholder 2"/>
          <p:cNvSpPr>
            <a:spLocks noGrp="1"/>
          </p:cNvSpPr>
          <p:nvPr>
            <p:ph idx="1"/>
          </p:nvPr>
        </p:nvSpPr>
        <p:spPr/>
        <p:txBody>
          <a:bodyPr/>
          <a:lstStyle/>
          <a:p>
            <a:pPr lvl="1">
              <a:spcBef>
                <a:spcPts val="600"/>
              </a:spcBef>
              <a:buNone/>
            </a:pPr>
            <a:r>
              <a:rPr lang="en-US" dirty="0" smtClean="0"/>
              <a:t>Rudy </a:t>
            </a:r>
            <a:r>
              <a:rPr lang="en-US" dirty="0" err="1" smtClean="0"/>
              <a:t>Kapichak</a:t>
            </a:r>
            <a:endParaRPr lang="en-US" dirty="0" smtClean="0"/>
          </a:p>
          <a:p>
            <a:pPr lvl="1">
              <a:spcBef>
                <a:spcPts val="600"/>
              </a:spcBef>
              <a:buNone/>
            </a:pPr>
            <a:r>
              <a:rPr lang="en-US" dirty="0" smtClean="0"/>
              <a:t>EPA </a:t>
            </a:r>
            <a:r>
              <a:rPr lang="en-US" dirty="0"/>
              <a:t>Office of Transportation and Air Quality</a:t>
            </a:r>
          </a:p>
          <a:p>
            <a:pPr lvl="1">
              <a:spcBef>
                <a:spcPts val="600"/>
              </a:spcBef>
              <a:buNone/>
            </a:pPr>
            <a:r>
              <a:rPr lang="en-US" dirty="0"/>
              <a:t>(734) </a:t>
            </a:r>
            <a:r>
              <a:rPr lang="en-US" dirty="0" smtClean="0"/>
              <a:t>214-4574</a:t>
            </a:r>
          </a:p>
          <a:p>
            <a:pPr lvl="1">
              <a:spcBef>
                <a:spcPts val="600"/>
              </a:spcBef>
              <a:buNone/>
            </a:pPr>
            <a:r>
              <a:rPr lang="en-US" dirty="0" smtClean="0"/>
              <a:t>kapichak.rudolph@epa.gov</a:t>
            </a:r>
            <a:endParaRPr lang="en-US" dirty="0"/>
          </a:p>
          <a:p>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40</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905000" y="228600"/>
            <a:ext cx="7010400" cy="990600"/>
          </a:xfrm>
        </p:spPr>
        <p:txBody>
          <a:bodyPr>
            <a:normAutofit fontScale="90000"/>
          </a:bodyPr>
          <a:lstStyle/>
          <a:p>
            <a:r>
              <a:rPr lang="en-US" sz="4000" dirty="0" smtClean="0"/>
              <a:t>Designation vs. Classification</a:t>
            </a:r>
          </a:p>
        </p:txBody>
      </p:sp>
      <p:sp>
        <p:nvSpPr>
          <p:cNvPr id="13315" name="Content Placeholder 2"/>
          <p:cNvSpPr>
            <a:spLocks noGrp="1"/>
          </p:cNvSpPr>
          <p:nvPr>
            <p:ph idx="1"/>
          </p:nvPr>
        </p:nvSpPr>
        <p:spPr/>
        <p:txBody>
          <a:bodyPr>
            <a:normAutofit lnSpcReduction="10000"/>
          </a:bodyPr>
          <a:lstStyle/>
          <a:p>
            <a:r>
              <a:rPr lang="en-US" dirty="0" smtClean="0"/>
              <a:t>Designation means that the monitored design value for the area does not meet the current ozone standard</a:t>
            </a:r>
          </a:p>
          <a:p>
            <a:r>
              <a:rPr lang="en-US" dirty="0" smtClean="0"/>
              <a:t>Classification is dependent on the numerical design value and provides the obstacle course and time limit on attaining the standard. </a:t>
            </a:r>
          </a:p>
          <a:p>
            <a:pPr>
              <a:buNone/>
            </a:pPr>
            <a:r>
              <a:rPr lang="en-US" dirty="0" smtClean="0"/>
              <a:t>NOTE: Designation historically affects parishes in the MSA where the exceeding monitor resides and emission reduction rules apply in them as well as parishes adjacent to the MSA!</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057400" y="381000"/>
            <a:ext cx="6934200" cy="1143000"/>
          </a:xfrm>
        </p:spPr>
        <p:txBody>
          <a:bodyPr>
            <a:normAutofit fontScale="90000"/>
          </a:bodyPr>
          <a:lstStyle/>
          <a:p>
            <a:r>
              <a:rPr lang="en-US" dirty="0" smtClean="0"/>
              <a:t>Classifications and Deadlines</a:t>
            </a:r>
          </a:p>
        </p:txBody>
      </p:sp>
      <p:sp>
        <p:nvSpPr>
          <p:cNvPr id="14339" name="Content Placeholder 2"/>
          <p:cNvSpPr>
            <a:spLocks noGrp="1"/>
          </p:cNvSpPr>
          <p:nvPr>
            <p:ph idx="1"/>
          </p:nvPr>
        </p:nvSpPr>
        <p:spPr>
          <a:xfrm>
            <a:off x="1905000" y="1828800"/>
            <a:ext cx="5791200" cy="3810000"/>
          </a:xfrm>
        </p:spPr>
        <p:txBody>
          <a:bodyPr/>
          <a:lstStyle/>
          <a:p>
            <a:r>
              <a:rPr lang="en-US" dirty="0" smtClean="0"/>
              <a:t>Marginal = 	 3 years</a:t>
            </a:r>
          </a:p>
          <a:p>
            <a:r>
              <a:rPr lang="en-US" dirty="0" smtClean="0"/>
              <a:t>Moderate =   6 years</a:t>
            </a:r>
          </a:p>
          <a:p>
            <a:r>
              <a:rPr lang="en-US" dirty="0" smtClean="0"/>
              <a:t>Serious = 	 9 years</a:t>
            </a:r>
          </a:p>
          <a:p>
            <a:r>
              <a:rPr lang="en-US" dirty="0" smtClean="0"/>
              <a:t>Severe = 	15 years</a:t>
            </a:r>
          </a:p>
          <a:p>
            <a:r>
              <a:rPr lang="en-US" dirty="0" smtClean="0"/>
              <a:t>Extreme = 	20 years</a:t>
            </a:r>
          </a:p>
          <a:p>
            <a:pPr>
              <a:buFontTx/>
              <a:buNone/>
            </a:pPr>
            <a:r>
              <a:rPr lang="en-US" sz="2800" dirty="0" smtClean="0"/>
              <a:t>*</a:t>
            </a:r>
            <a:r>
              <a:rPr lang="en-US" sz="2000" dirty="0" smtClean="0"/>
              <a:t>CAA Sec. 181. Classifications and Attainment Dates </a:t>
            </a:r>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r>
              <a:rPr lang="en-US" dirty="0" smtClean="0"/>
              <a:t>     Classification Requirements - Marginal</a:t>
            </a:r>
          </a:p>
        </p:txBody>
      </p:sp>
      <p:sp>
        <p:nvSpPr>
          <p:cNvPr id="3" name="Content Placeholder 2"/>
          <p:cNvSpPr>
            <a:spLocks noGrp="1"/>
          </p:cNvSpPr>
          <p:nvPr>
            <p:ph idx="1"/>
          </p:nvPr>
        </p:nvSpPr>
        <p:spPr/>
        <p:txBody>
          <a:bodyPr>
            <a:normAutofit fontScale="85000" lnSpcReduction="20000"/>
          </a:bodyPr>
          <a:lstStyle/>
          <a:p>
            <a:pPr>
              <a:buFontTx/>
              <a:buNone/>
              <a:defRPr/>
            </a:pPr>
            <a:r>
              <a:rPr lang="en-US" b="0" dirty="0" smtClean="0"/>
              <a:t>Prescriptive Requirements in Clean Air Act</a:t>
            </a:r>
          </a:p>
          <a:p>
            <a:pPr>
              <a:defRPr/>
            </a:pPr>
            <a:r>
              <a:rPr lang="en-US" b="0" dirty="0" smtClean="0"/>
              <a:t>Major Source  threshold set at 100tpy of either VOC or NOx</a:t>
            </a:r>
          </a:p>
          <a:p>
            <a:pPr>
              <a:defRPr/>
            </a:pPr>
            <a:r>
              <a:rPr lang="en-US" b="0" dirty="0" smtClean="0"/>
              <a:t>Emissions Inventory submittals required on industrial sources </a:t>
            </a:r>
          </a:p>
          <a:p>
            <a:pPr>
              <a:defRPr/>
            </a:pPr>
            <a:r>
              <a:rPr lang="en-US" b="0" dirty="0" smtClean="0"/>
              <a:t>New Source Review (NSR) permitting requirements </a:t>
            </a:r>
          </a:p>
          <a:p>
            <a:pPr>
              <a:defRPr/>
            </a:pPr>
            <a:r>
              <a:rPr lang="en-US" b="0" dirty="0" smtClean="0"/>
              <a:t>Permit Offsets of 1.1 to 1</a:t>
            </a:r>
          </a:p>
          <a:p>
            <a:pPr>
              <a:defRPr/>
            </a:pPr>
            <a:r>
              <a:rPr lang="en-US" b="0" dirty="0" smtClean="0"/>
              <a:t>Subjects projects to Transportation Conformity </a:t>
            </a:r>
          </a:p>
          <a:p>
            <a:pPr>
              <a:defRPr/>
            </a:pPr>
            <a:r>
              <a:rPr lang="en-US" b="0" dirty="0" smtClean="0"/>
              <a:t>Subjects projects to General Conformity (federal, non-highway projects) </a:t>
            </a:r>
          </a:p>
          <a:p>
            <a:pPr>
              <a:defRPr/>
            </a:pP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r>
              <a:rPr lang="en-US" dirty="0" smtClean="0"/>
              <a:t>     Classification Requirements - Moderate</a:t>
            </a:r>
          </a:p>
        </p:txBody>
      </p:sp>
      <p:sp>
        <p:nvSpPr>
          <p:cNvPr id="3" name="Content Placeholder 2"/>
          <p:cNvSpPr>
            <a:spLocks noGrp="1"/>
          </p:cNvSpPr>
          <p:nvPr>
            <p:ph idx="1"/>
          </p:nvPr>
        </p:nvSpPr>
        <p:spPr/>
        <p:txBody>
          <a:bodyPr>
            <a:normAutofit fontScale="77500" lnSpcReduction="20000"/>
          </a:bodyPr>
          <a:lstStyle/>
          <a:p>
            <a:pPr>
              <a:buFontTx/>
              <a:buNone/>
              <a:defRPr/>
            </a:pPr>
            <a:r>
              <a:rPr lang="en-US" dirty="0" smtClean="0"/>
              <a:t>P</a:t>
            </a:r>
            <a:r>
              <a:rPr lang="en-US" b="0" dirty="0" smtClean="0"/>
              <a:t>rescriptive Requirements</a:t>
            </a:r>
          </a:p>
          <a:p>
            <a:pPr>
              <a:defRPr/>
            </a:pPr>
            <a:r>
              <a:rPr lang="en-US" b="0" dirty="0" smtClean="0"/>
              <a:t> Must meet Marginal Requirements and: </a:t>
            </a:r>
          </a:p>
          <a:p>
            <a:pPr>
              <a:defRPr/>
            </a:pPr>
            <a:r>
              <a:rPr lang="en-US" b="0" dirty="0" smtClean="0"/>
              <a:t>15% Reduction from Baseline Within 6 Years</a:t>
            </a:r>
          </a:p>
          <a:p>
            <a:pPr>
              <a:defRPr/>
            </a:pPr>
            <a:r>
              <a:rPr lang="en-US" b="0" dirty="0" smtClean="0"/>
              <a:t> RACT on Major Sources </a:t>
            </a:r>
          </a:p>
          <a:p>
            <a:pPr>
              <a:defRPr/>
            </a:pPr>
            <a:r>
              <a:rPr lang="en-US" b="0" dirty="0" smtClean="0"/>
              <a:t>Gasoline RVP of </a:t>
            </a:r>
            <a:r>
              <a:rPr lang="en-US" b="0" u="sng" dirty="0" smtClean="0"/>
              <a:t>&lt;</a:t>
            </a:r>
            <a:r>
              <a:rPr lang="en-US" b="0" dirty="0" smtClean="0"/>
              <a:t>9.0 psi (State currently conforms except Shreveport) </a:t>
            </a:r>
          </a:p>
          <a:p>
            <a:pPr>
              <a:defRPr/>
            </a:pPr>
            <a:r>
              <a:rPr lang="en-US" b="0" dirty="0" smtClean="0"/>
              <a:t>Stage II Vapor Recovery previously required – May not be needed in future </a:t>
            </a:r>
          </a:p>
          <a:p>
            <a:pPr>
              <a:defRPr/>
            </a:pPr>
            <a:r>
              <a:rPr lang="en-US" b="0" dirty="0" smtClean="0"/>
              <a:t>Vehicle Inspection/Maintenance Program </a:t>
            </a:r>
          </a:p>
          <a:p>
            <a:pPr>
              <a:defRPr/>
            </a:pPr>
            <a:r>
              <a:rPr lang="en-US" b="0" dirty="0" smtClean="0"/>
              <a:t>Permit Offsets of 1.15 to 1 </a:t>
            </a:r>
          </a:p>
          <a:p>
            <a:pPr>
              <a:defRPr/>
            </a:pPr>
            <a:endParaRPr lang="en-US" dirty="0"/>
          </a:p>
        </p:txBody>
      </p:sp>
      <p:sp>
        <p:nvSpPr>
          <p:cNvPr id="4" name="Date Placeholder 3"/>
          <p:cNvSpPr>
            <a:spLocks noGrp="1"/>
          </p:cNvSpPr>
          <p:nvPr>
            <p:ph type="dt" sz="half" idx="10"/>
          </p:nvPr>
        </p:nvSpPr>
        <p:spPr/>
        <p:txBody>
          <a:bodyPr/>
          <a:lstStyle/>
          <a:p>
            <a:r>
              <a:rPr lang="en-US" smtClean="0"/>
              <a:t>4/11/2013</a:t>
            </a:r>
            <a:endParaRPr lang="en-US" dirty="0"/>
          </a:p>
        </p:txBody>
      </p:sp>
      <p:sp>
        <p:nvSpPr>
          <p:cNvPr id="5" name="Slide Number Placeholder 4"/>
          <p:cNvSpPr>
            <a:spLocks noGrp="1"/>
          </p:cNvSpPr>
          <p:nvPr>
            <p:ph type="sldNum" sz="quarter" idx="12"/>
          </p:nvPr>
        </p:nvSpPr>
        <p:spPr/>
        <p:txBody>
          <a:bodyPr/>
          <a:lstStyle/>
          <a:p>
            <a:fld id="{6B79CA34-F5B2-47B7-9DA7-AD8180E62383}"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Costs of Nonattainment </a:t>
            </a:r>
            <a:r>
              <a:rPr lang="en-US" sz="2700" dirty="0" smtClean="0"/>
              <a:t>on industry</a:t>
            </a:r>
            <a:endParaRPr lang="en-US" dirty="0"/>
          </a:p>
        </p:txBody>
      </p:sp>
      <p:sp>
        <p:nvSpPr>
          <p:cNvPr id="4" name="Content Placeholder 2"/>
          <p:cNvSpPr>
            <a:spLocks noGrp="1"/>
          </p:cNvSpPr>
          <p:nvPr>
            <p:ph idx="1"/>
          </p:nvPr>
        </p:nvSpPr>
        <p:spPr/>
        <p:txBody>
          <a:bodyPr>
            <a:normAutofit fontScale="92500" lnSpcReduction="20000"/>
          </a:bodyPr>
          <a:lstStyle/>
          <a:p>
            <a:r>
              <a:rPr lang="en-US" sz="2400" b="0" dirty="0" smtClean="0"/>
              <a:t>Non-attainment represents a “red flag” in the site selection process for both new facilities and expansions, especially for manufacturing prospects</a:t>
            </a:r>
          </a:p>
          <a:p>
            <a:r>
              <a:rPr lang="en-US" sz="2400" b="0" dirty="0" smtClean="0"/>
              <a:t>Non-attainment involves a more complex, expensive environmental permitting process that can reduce the competitiveness of existing business and industry</a:t>
            </a:r>
          </a:p>
          <a:p>
            <a:r>
              <a:rPr lang="en-US" sz="2400" b="0" dirty="0" smtClean="0"/>
              <a:t>Once in non-attainment, there is potential risk of significant increases in economic costs (e.g., emissions controls, penalty fees) on industry if air quality does not improve sufficiently over time</a:t>
            </a:r>
          </a:p>
        </p:txBody>
      </p:sp>
      <p:sp>
        <p:nvSpPr>
          <p:cNvPr id="5" name="Date Placeholder 4"/>
          <p:cNvSpPr>
            <a:spLocks noGrp="1"/>
          </p:cNvSpPr>
          <p:nvPr>
            <p:ph type="dt" sz="half" idx="10"/>
          </p:nvPr>
        </p:nvSpPr>
        <p:spPr/>
        <p:txBody>
          <a:bodyPr/>
          <a:lstStyle/>
          <a:p>
            <a:r>
              <a:rPr lang="en-US" smtClean="0"/>
              <a:t>4/11/2013</a:t>
            </a:r>
            <a:endParaRPr lang="en-US" dirty="0"/>
          </a:p>
        </p:txBody>
      </p:sp>
      <p:sp>
        <p:nvSpPr>
          <p:cNvPr id="6" name="Slide Number Placeholder 5"/>
          <p:cNvSpPr>
            <a:spLocks noGrp="1"/>
          </p:cNvSpPr>
          <p:nvPr>
            <p:ph type="sldNum" sz="quarter" idx="12"/>
          </p:nvPr>
        </p:nvSpPr>
        <p:spPr/>
        <p:txBody>
          <a:bodyPr/>
          <a:lstStyle/>
          <a:p>
            <a:fld id="{6B79CA34-F5B2-47B7-9DA7-AD8180E62383}" type="slidenum">
              <a:rPr lang="en-US" smtClean="0"/>
              <a:pPr/>
              <a:t>9</a:t>
            </a:fld>
            <a:endParaRPr lang="en-US"/>
          </a:p>
        </p:txBody>
      </p:sp>
    </p:spTree>
  </p:cSld>
  <p:clrMapOvr>
    <a:masterClrMapping/>
  </p:clrMapOvr>
</p:sld>
</file>

<file path=ppt/theme/theme1.xml><?xml version="1.0" encoding="utf-8"?>
<a:theme xmlns:a="http://schemas.openxmlformats.org/drawingml/2006/main" name="Mod">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od">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
      <a:fillStyleLst>
        <a:solidFill>
          <a:schemeClr val="phClr"/>
        </a:solidFill>
        <a:solidFill>
          <a:schemeClr val="phClr">
            <a:tint val="80000"/>
          </a:schemeClr>
        </a:solidFill>
        <a:solidFill>
          <a:schemeClr val="phClr">
            <a:shade val="30000"/>
            <a:satMod val="150000"/>
          </a:schemeClr>
        </a:solidFill>
      </a:fillStyleLst>
      <a:lnStyleLst>
        <a:ln w="9525" cap="flat" cmpd="sng" algn="ctr">
          <a:solidFill>
            <a:schemeClr val="phClr">
              <a:tint val="90000"/>
              <a:satMod val="105000"/>
            </a:schemeClr>
          </a:solidFill>
          <a:prstDash val="solid"/>
        </a:ln>
        <a:ln w="50800" cap="flat" cmpd="sng" algn="ctr">
          <a:solidFill>
            <a:schemeClr val="phClr">
              <a:tint val="90000"/>
            </a:schemeClr>
          </a:solidFill>
          <a:prstDash val="solid"/>
        </a:ln>
        <a:ln w="76200" cap="flat" cmpd="dbl" algn="ctr">
          <a:solidFill>
            <a:schemeClr val="phClr">
              <a:tint val="90000"/>
            </a:schemeClr>
          </a:solidFill>
          <a:prstDash val="solid"/>
        </a:ln>
      </a:lnStyleLst>
      <a:effectStyleLst>
        <a:effectStyle>
          <a:effectLst/>
        </a:effectStyle>
        <a:effectStyle>
          <a:effectLst>
            <a:outerShdw blurRad="76200" dist="25400" dir="5400000" sx="101000" sy="101000" rotWithShape="0">
              <a:srgbClr val="000000">
                <a:alpha val="50000"/>
              </a:srgbClr>
            </a:outerShdw>
          </a:effectLst>
        </a:effectStyle>
        <a:effectStyle>
          <a:effectLst>
            <a:outerShdw blurRad="76200" dist="50800" dir="5400000" sx="101000" sy="101000" rotWithShape="0">
              <a:srgbClr val="000000">
                <a:alpha val="50000"/>
              </a:srgbClr>
            </a:outerShdw>
            <a:reflection blurRad="12700" stA="30000" endPos="30000" dist="50800" dir="5400000" sy="-100000" rotWithShape="0"/>
          </a:effectLst>
          <a:scene3d>
            <a:camera prst="orthographicFront">
              <a:rot lat="0" lon="0" rev="0"/>
            </a:camera>
            <a:lightRig rig="twoPt" dir="t">
              <a:rot lat="0" lon="0" rev="5400000"/>
            </a:lightRig>
          </a:scene3d>
          <a:sp3d prstMaterial="softmetal">
            <a:bevelT w="63500" h="25400" prst="coolSlant"/>
          </a:sp3d>
        </a:effectStyle>
      </a:effectStyleLst>
      <a:bgFillStyleLst>
        <a:solidFill>
          <a:schemeClr val="phClr">
            <a:satMod val="125000"/>
          </a:schemeClr>
        </a:solidFill>
        <a:solidFill>
          <a:schemeClr val="phClr">
            <a:shade val="30000"/>
            <a:satMod val="150000"/>
          </a:schemeClr>
        </a:solidFill>
        <a:gradFill>
          <a:gsLst>
            <a:gs pos="0">
              <a:schemeClr val="phClr">
                <a:tint val="100000"/>
                <a:shade val="80000"/>
                <a:satMod val="135000"/>
              </a:schemeClr>
            </a:gs>
            <a:gs pos="55000">
              <a:schemeClr val="phClr">
                <a:tint val="70000"/>
                <a:shade val="100000"/>
                <a:satMod val="150000"/>
              </a:schemeClr>
            </a:gs>
            <a:gs pos="100000">
              <a:schemeClr val="phClr">
                <a:tint val="70000"/>
                <a:shade val="100000"/>
                <a:satMod val="15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1021</TotalTime>
  <Words>2037</Words>
  <Application>Microsoft Office PowerPoint</Application>
  <PresentationFormat>On-screen Show (4:3)</PresentationFormat>
  <Paragraphs>315</Paragraphs>
  <Slides>40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40</vt:i4>
      </vt:variant>
    </vt:vector>
  </HeadingPairs>
  <TitlesOfParts>
    <vt:vector size="49" baseType="lpstr">
      <vt:lpstr>Arial</vt:lpstr>
      <vt:lpstr>arial narrow</vt:lpstr>
      <vt:lpstr>Calibri</vt:lpstr>
      <vt:lpstr>Courier New</vt:lpstr>
      <vt:lpstr>Times New Roman</vt:lpstr>
      <vt:lpstr>Trebuchet MS</vt:lpstr>
      <vt:lpstr>Wingdings</vt:lpstr>
      <vt:lpstr>ヒラギノ角ゴ Pro W3</vt:lpstr>
      <vt:lpstr>Mod</vt:lpstr>
      <vt:lpstr>EPA’s Ozone Advance Program</vt:lpstr>
      <vt:lpstr>Presentation Overview</vt:lpstr>
      <vt:lpstr>What is Ozone ?</vt:lpstr>
      <vt:lpstr>The Clean Air Act</vt:lpstr>
      <vt:lpstr>Designation vs. Classification</vt:lpstr>
      <vt:lpstr>Classifications and Deadlines</vt:lpstr>
      <vt:lpstr>     Classification Requirements - Marginal</vt:lpstr>
      <vt:lpstr>     Classification Requirements - Moderate</vt:lpstr>
      <vt:lpstr>Costs of Nonattainment on industry</vt:lpstr>
      <vt:lpstr>Economic Impact to Transportation and General Construction</vt:lpstr>
      <vt:lpstr>Potential Economic Impact   to Consumers</vt:lpstr>
      <vt:lpstr>What is the 2008 Ozone Standard</vt:lpstr>
      <vt:lpstr>Design Value Chart</vt:lpstr>
      <vt:lpstr>Design Value Chart</vt:lpstr>
      <vt:lpstr>Current Design Value</vt:lpstr>
      <vt:lpstr>Design Value Chart</vt:lpstr>
      <vt:lpstr>Ozone Design Values  1980-2011</vt:lpstr>
      <vt:lpstr>Shreveport MSA Bossier, Caddo and DeSoto</vt:lpstr>
      <vt:lpstr>Recent Activity Regarding O3 Standard</vt:lpstr>
      <vt:lpstr>PM2.5 Standard</vt:lpstr>
      <vt:lpstr>PM2.5 Annual Mean Trend </vt:lpstr>
      <vt:lpstr>Getting back to Attainment</vt:lpstr>
      <vt:lpstr>Ideas for Emission Reductions</vt:lpstr>
      <vt:lpstr>Other Ideas</vt:lpstr>
      <vt:lpstr>Greater Shreveport Clean Air Citizens Advisory Committee (CACAC)</vt:lpstr>
      <vt:lpstr>About the EACs</vt:lpstr>
      <vt:lpstr>What is the Advance Program?</vt:lpstr>
      <vt:lpstr>What Areas May Get Out Of Participating?</vt:lpstr>
      <vt:lpstr>Program Goals</vt:lpstr>
      <vt:lpstr>Why Should Areas Work to Reduce Ozone &amp; PM2.5?</vt:lpstr>
      <vt:lpstr>Who Can Participate?</vt:lpstr>
      <vt:lpstr>What Are the Criteria for Program Eligibility?</vt:lpstr>
      <vt:lpstr>What Does Participation Mean for You?</vt:lpstr>
      <vt:lpstr>What Might You Get Out Of Participating?</vt:lpstr>
      <vt:lpstr>Model for Today</vt:lpstr>
      <vt:lpstr>Ozone Modeling Project</vt:lpstr>
      <vt:lpstr>Who is In Advance Program?</vt:lpstr>
      <vt:lpstr>Questions to DEQ about Advance Program</vt:lpstr>
      <vt:lpstr>Questions for EPA about Advance Program</vt:lpstr>
      <vt:lpstr>Questions about mobile sources </vt:lpstr>
    </vt:vector>
  </TitlesOfParts>
  <Company>Louisiana Department of Environmental Quality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Vince</dc:creator>
  <cp:lastModifiedBy>Rachel Miller Totaro</cp:lastModifiedBy>
  <cp:revision>63</cp:revision>
  <dcterms:created xsi:type="dcterms:W3CDTF">2012-05-30T18:00:33Z</dcterms:created>
  <dcterms:modified xsi:type="dcterms:W3CDTF">2017-03-13T17:53:02Z</dcterms:modified>
</cp:coreProperties>
</file>