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9" r:id="rId1"/>
    <p:sldMasterId id="2147483744" r:id="rId2"/>
  </p:sldMasterIdLst>
  <p:notesMasterIdLst>
    <p:notesMasterId r:id="rId12"/>
  </p:notesMasterIdLst>
  <p:handoutMasterIdLst>
    <p:handoutMasterId r:id="rId13"/>
  </p:handoutMasterIdLst>
  <p:sldIdLst>
    <p:sldId id="389" r:id="rId3"/>
    <p:sldId id="666" r:id="rId4"/>
    <p:sldId id="711" r:id="rId5"/>
    <p:sldId id="665" r:id="rId6"/>
    <p:sldId id="693" r:id="rId7"/>
    <p:sldId id="692" r:id="rId8"/>
    <p:sldId id="667" r:id="rId9"/>
    <p:sldId id="669" r:id="rId10"/>
    <p:sldId id="708" r:id="rId11"/>
  </p:sldIdLst>
  <p:sldSz cx="9144000" cy="6858000" type="screen4x3"/>
  <p:notesSz cx="6985000" cy="9283700"/>
  <p:kinsoku lang="ja-JP" invalStChars="、。，．・：；？！゛゜ヽヾゝゞ々ー’”）〕］｝〉》」』】°‰′″℃￠％ぁぃぅぇぉっゃゅょゎァィゥェォッャュョヮヵヶ!%),.:;?]}｡｣､･ｧｨｩｪｫｬｭｮｯｰﾞﾟ" invalEndChars="‘“（〔［｛〈《「『【￥＄$([\{｢￡"/>
  <p:defaultTextStyle>
    <a:defPPr>
      <a:defRPr lang="en-US"/>
    </a:defPPr>
    <a:lvl1pPr algn="ctr" rtl="0" fontAlgn="base">
      <a:spcBef>
        <a:spcPct val="20000"/>
      </a:spcBef>
      <a:spcAft>
        <a:spcPct val="0"/>
      </a:spcAft>
      <a:defRPr sz="2000" b="1" kern="1200">
        <a:solidFill>
          <a:schemeClr val="tx1"/>
        </a:solidFill>
        <a:latin typeface="Arial" charset="0"/>
        <a:ea typeface="+mn-ea"/>
        <a:cs typeface="+mn-cs"/>
      </a:defRPr>
    </a:lvl1pPr>
    <a:lvl2pPr marL="457200" algn="ctr" rtl="0" fontAlgn="base">
      <a:spcBef>
        <a:spcPct val="20000"/>
      </a:spcBef>
      <a:spcAft>
        <a:spcPct val="0"/>
      </a:spcAft>
      <a:defRPr sz="2000" b="1" kern="1200">
        <a:solidFill>
          <a:schemeClr val="tx1"/>
        </a:solidFill>
        <a:latin typeface="Arial" charset="0"/>
        <a:ea typeface="+mn-ea"/>
        <a:cs typeface="+mn-cs"/>
      </a:defRPr>
    </a:lvl2pPr>
    <a:lvl3pPr marL="914400" algn="ctr" rtl="0" fontAlgn="base">
      <a:spcBef>
        <a:spcPct val="20000"/>
      </a:spcBef>
      <a:spcAft>
        <a:spcPct val="0"/>
      </a:spcAft>
      <a:defRPr sz="2000" b="1" kern="1200">
        <a:solidFill>
          <a:schemeClr val="tx1"/>
        </a:solidFill>
        <a:latin typeface="Arial" charset="0"/>
        <a:ea typeface="+mn-ea"/>
        <a:cs typeface="+mn-cs"/>
      </a:defRPr>
    </a:lvl3pPr>
    <a:lvl4pPr marL="1371600" algn="ctr" rtl="0" fontAlgn="base">
      <a:spcBef>
        <a:spcPct val="20000"/>
      </a:spcBef>
      <a:spcAft>
        <a:spcPct val="0"/>
      </a:spcAft>
      <a:defRPr sz="2000" b="1" kern="1200">
        <a:solidFill>
          <a:schemeClr val="tx1"/>
        </a:solidFill>
        <a:latin typeface="Arial" charset="0"/>
        <a:ea typeface="+mn-ea"/>
        <a:cs typeface="+mn-cs"/>
      </a:defRPr>
    </a:lvl4pPr>
    <a:lvl5pPr marL="1828800" algn="ctr" rtl="0" fontAlgn="base">
      <a:spcBef>
        <a:spcPct val="2000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showPr>
  <p:clrMru>
    <a:srgbClr val="3333FF"/>
    <a:srgbClr val="FFFFFF"/>
    <a:srgbClr val="99CCFF"/>
    <a:srgbClr val="CCECFF"/>
    <a:srgbClr val="6699FF"/>
    <a:srgbClr val="DDDDDD"/>
    <a:srgbClr val="FF97FF"/>
    <a:srgbClr val="FF99CC"/>
    <a:srgbClr val="33CCCC"/>
    <a:srgbClr val="66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88" autoAdjust="0"/>
    <p:restoredTop sz="86500" autoAdjust="0"/>
  </p:normalViewPr>
  <p:slideViewPr>
    <p:cSldViewPr snapToGrid="0" snapToObjects="1" showGuides="1">
      <p:cViewPr varScale="1">
        <p:scale>
          <a:sx n="74" d="100"/>
          <a:sy n="74" d="100"/>
        </p:scale>
        <p:origin x="-192" y="-102"/>
      </p:cViewPr>
      <p:guideLst>
        <p:guide orient="horz" pos="2173"/>
        <p:guide orient="horz" pos="1516"/>
        <p:guide orient="horz" pos="4173"/>
        <p:guide pos="2880"/>
        <p:guide pos="61"/>
        <p:guide pos="5710"/>
        <p:guide pos="4970"/>
        <p:guide pos="54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6" d="100"/>
          <a:sy n="56" d="100"/>
        </p:scale>
        <p:origin x="-177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Total Energy Mix</a:t>
            </a:r>
            <a:endParaRPr lang="en-US" dirty="0"/>
          </a:p>
        </c:rich>
      </c:tx>
      <c:layout/>
    </c:title>
    <c:view3D>
      <c:rotX val="75"/>
      <c:rotY val="90"/>
      <c:perspective val="30"/>
    </c:view3D>
    <c:plotArea>
      <c:layout/>
      <c:pie3DChart>
        <c:varyColors val="1"/>
        <c:ser>
          <c:idx val="0"/>
          <c:order val="0"/>
          <c:tx>
            <c:strRef>
              <c:f>Sheet1!$B$1</c:f>
              <c:strCache>
                <c:ptCount val="1"/>
                <c:pt idx="0">
                  <c:v>Sales</c:v>
                </c:pt>
              </c:strCache>
            </c:strRef>
          </c:tx>
          <c:explosion val="10"/>
          <c:dLbls>
            <c:dLbl>
              <c:idx val="4"/>
              <c:layout>
                <c:manualLayout>
                  <c:x val="-1.1752667288152587E-3"/>
                  <c:y val="2.5880776081306522E-2"/>
                </c:manualLayout>
              </c:layout>
              <c:showVal val="1"/>
            </c:dLbl>
            <c:showVal val="1"/>
            <c:showLeaderLines val="1"/>
          </c:dLbls>
          <c:cat>
            <c:strRef>
              <c:f>Sheet1!$A$2:$A$6</c:f>
              <c:strCache>
                <c:ptCount val="5"/>
                <c:pt idx="0">
                  <c:v>Oil</c:v>
                </c:pt>
                <c:pt idx="1">
                  <c:v>Natural Gas</c:v>
                </c:pt>
                <c:pt idx="2">
                  <c:v>Coal</c:v>
                </c:pt>
                <c:pt idx="3">
                  <c:v>Nuclear</c:v>
                </c:pt>
                <c:pt idx="4">
                  <c:v>Renewables</c:v>
                </c:pt>
              </c:strCache>
            </c:strRef>
          </c:cat>
          <c:val>
            <c:numRef>
              <c:f>Sheet1!$B$2:$B$6</c:f>
              <c:numCache>
                <c:formatCode>0%</c:formatCode>
                <c:ptCount val="5"/>
                <c:pt idx="0">
                  <c:v>0.37000000000000033</c:v>
                </c:pt>
                <c:pt idx="1">
                  <c:v>0.24000000000000016</c:v>
                </c:pt>
                <c:pt idx="2">
                  <c:v>0.23</c:v>
                </c:pt>
                <c:pt idx="3">
                  <c:v>9.0000000000000066E-2</c:v>
                </c:pt>
                <c:pt idx="4">
                  <c:v>7.0000000000000034E-2</c:v>
                </c:pt>
              </c:numCache>
            </c:numRef>
          </c:val>
        </c:ser>
      </c:pie3DChart>
    </c:plotArea>
    <c:legend>
      <c:legendPos val="l"/>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Renewable</a:t>
            </a:r>
            <a:r>
              <a:rPr lang="en-US" baseline="0" dirty="0" smtClean="0"/>
              <a:t> Energy Mix</a:t>
            </a:r>
            <a:endParaRPr lang="en-US" dirty="0"/>
          </a:p>
        </c:rich>
      </c:tx>
      <c:layout/>
    </c:title>
    <c:view3D>
      <c:rotX val="75"/>
      <c:rotY val="90"/>
      <c:perspective val="30"/>
    </c:view3D>
    <c:plotArea>
      <c:layout/>
      <c:pie3DChart>
        <c:varyColors val="1"/>
        <c:ser>
          <c:idx val="0"/>
          <c:order val="0"/>
          <c:tx>
            <c:strRef>
              <c:f>Sheet1!$B$1</c:f>
              <c:strCache>
                <c:ptCount val="1"/>
                <c:pt idx="0">
                  <c:v>Sales</c:v>
                </c:pt>
              </c:strCache>
            </c:strRef>
          </c:tx>
          <c:explosion val="10"/>
          <c:dPt>
            <c:idx val="0"/>
            <c:spPr>
              <a:solidFill>
                <a:schemeClr val="accent5">
                  <a:lumMod val="50000"/>
                </a:schemeClr>
              </a:solidFill>
            </c:spPr>
          </c:dPt>
          <c:dPt>
            <c:idx val="1"/>
            <c:spPr>
              <a:solidFill>
                <a:schemeClr val="accent5">
                  <a:lumMod val="75000"/>
                </a:schemeClr>
              </a:solidFill>
            </c:spPr>
          </c:dPt>
          <c:dPt>
            <c:idx val="2"/>
            <c:spPr>
              <a:solidFill>
                <a:schemeClr val="accent5">
                  <a:lumMod val="60000"/>
                  <a:lumOff val="40000"/>
                </a:schemeClr>
              </a:solidFill>
            </c:spPr>
          </c:dPt>
          <c:dPt>
            <c:idx val="3"/>
            <c:spPr>
              <a:solidFill>
                <a:schemeClr val="accent5">
                  <a:lumMod val="40000"/>
                  <a:lumOff val="60000"/>
                </a:schemeClr>
              </a:solidFill>
            </c:spPr>
          </c:dPt>
          <c:dPt>
            <c:idx val="4"/>
            <c:spPr>
              <a:solidFill>
                <a:schemeClr val="accent5">
                  <a:lumMod val="20000"/>
                  <a:lumOff val="80000"/>
                </a:schemeClr>
              </a:solidFill>
            </c:spPr>
          </c:dPt>
          <c:dLbls>
            <c:showVal val="1"/>
            <c:showLeaderLines val="1"/>
          </c:dLbls>
          <c:cat>
            <c:strRef>
              <c:f>Sheet1!$A$2:$A$6</c:f>
              <c:strCache>
                <c:ptCount val="5"/>
                <c:pt idx="0">
                  <c:v>Hydro</c:v>
                </c:pt>
                <c:pt idx="1">
                  <c:v>Biomas</c:v>
                </c:pt>
                <c:pt idx="2">
                  <c:v>Wind</c:v>
                </c:pt>
                <c:pt idx="3">
                  <c:v>Geothermal</c:v>
                </c:pt>
                <c:pt idx="4">
                  <c:v>Solar</c:v>
                </c:pt>
              </c:strCache>
            </c:strRef>
          </c:cat>
          <c:val>
            <c:numRef>
              <c:f>Sheet1!$B$2:$B$6</c:f>
              <c:numCache>
                <c:formatCode>0%</c:formatCode>
                <c:ptCount val="5"/>
                <c:pt idx="0">
                  <c:v>0.53</c:v>
                </c:pt>
                <c:pt idx="1">
                  <c:v>0.34</c:v>
                </c:pt>
                <c:pt idx="2">
                  <c:v>7.0000000000000021E-2</c:v>
                </c:pt>
                <c:pt idx="3">
                  <c:v>0.05</c:v>
                </c:pt>
                <c:pt idx="4">
                  <c:v>1.0000000000000005E-2</c:v>
                </c:pt>
              </c:numCache>
            </c:numRef>
          </c:val>
        </c:ser>
      </c:pie3DChart>
    </c:plotArea>
    <c:legend>
      <c:legendPos val="r"/>
      <c:layout>
        <c:manualLayout>
          <c:xMode val="edge"/>
          <c:yMode val="edge"/>
          <c:x val="0.64782209379297384"/>
          <c:y val="0.33158187887804419"/>
          <c:w val="0.33418248724557059"/>
          <c:h val="0.36763126383395661"/>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808503260400719E-2"/>
          <c:y val="0.12392724747308929"/>
          <c:w val="0.91843782685059105"/>
          <c:h val="0.76832355729073865"/>
        </c:manualLayout>
      </c:layout>
      <c:areaChart>
        <c:grouping val="stacked"/>
        <c:ser>
          <c:idx val="0"/>
          <c:order val="0"/>
          <c:tx>
            <c:strRef>
              <c:f>Sheet1!$B$1</c:f>
              <c:strCache>
                <c:ptCount val="1"/>
                <c:pt idx="0">
                  <c:v>Barnett</c:v>
                </c:pt>
              </c:strCache>
            </c:strRef>
          </c:tx>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Sheet1!$B$2:$B$22</c:f>
              <c:numCache>
                <c:formatCode>General</c:formatCode>
                <c:ptCount val="21"/>
                <c:pt idx="0">
                  <c:v>0</c:v>
                </c:pt>
                <c:pt idx="1">
                  <c:v>0.1</c:v>
                </c:pt>
                <c:pt idx="2">
                  <c:v>0.4</c:v>
                </c:pt>
                <c:pt idx="3">
                  <c:v>0.5</c:v>
                </c:pt>
                <c:pt idx="4">
                  <c:v>0.60000000000000064</c:v>
                </c:pt>
                <c:pt idx="5">
                  <c:v>0.9</c:v>
                </c:pt>
                <c:pt idx="6">
                  <c:v>1</c:v>
                </c:pt>
                <c:pt idx="7">
                  <c:v>1.25</c:v>
                </c:pt>
                <c:pt idx="8">
                  <c:v>2</c:v>
                </c:pt>
                <c:pt idx="9">
                  <c:v>3</c:v>
                </c:pt>
                <c:pt idx="10">
                  <c:v>4.5</c:v>
                </c:pt>
                <c:pt idx="11">
                  <c:v>5.0999999999999996</c:v>
                </c:pt>
                <c:pt idx="12">
                  <c:v>5.5</c:v>
                </c:pt>
                <c:pt idx="13">
                  <c:v>6.2</c:v>
                </c:pt>
                <c:pt idx="14">
                  <c:v>6.7</c:v>
                </c:pt>
                <c:pt idx="15">
                  <c:v>6.5</c:v>
                </c:pt>
                <c:pt idx="16">
                  <c:v>6.25</c:v>
                </c:pt>
                <c:pt idx="17">
                  <c:v>5.9</c:v>
                </c:pt>
                <c:pt idx="18">
                  <c:v>5.4</c:v>
                </c:pt>
                <c:pt idx="19">
                  <c:v>5.0999999999999996</c:v>
                </c:pt>
                <c:pt idx="20">
                  <c:v>4.9000000000000004</c:v>
                </c:pt>
              </c:numCache>
            </c:numRef>
          </c:val>
        </c:ser>
        <c:ser>
          <c:idx val="1"/>
          <c:order val="1"/>
          <c:tx>
            <c:strRef>
              <c:f>Sheet1!$C$1</c:f>
              <c:strCache>
                <c:ptCount val="1"/>
                <c:pt idx="0">
                  <c:v>Deep Bossier</c:v>
                </c:pt>
              </c:strCache>
            </c:strRef>
          </c:tx>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Sheet1!$C$2:$C$22</c:f>
              <c:numCache>
                <c:formatCode>General</c:formatCode>
                <c:ptCount val="21"/>
                <c:pt idx="5">
                  <c:v>1.0000000000000045E-2</c:v>
                </c:pt>
                <c:pt idx="6">
                  <c:v>1.0000000000000045E-2</c:v>
                </c:pt>
                <c:pt idx="7">
                  <c:v>0.17500000000000004</c:v>
                </c:pt>
                <c:pt idx="8">
                  <c:v>0.22500000000000028</c:v>
                </c:pt>
                <c:pt idx="9">
                  <c:v>0.3800000000000015</c:v>
                </c:pt>
                <c:pt idx="10">
                  <c:v>0.51</c:v>
                </c:pt>
                <c:pt idx="11">
                  <c:v>0.67000000000000348</c:v>
                </c:pt>
                <c:pt idx="12">
                  <c:v>0.75000000000000278</c:v>
                </c:pt>
                <c:pt idx="13">
                  <c:v>0.81</c:v>
                </c:pt>
                <c:pt idx="14">
                  <c:v>0.880000000000001</c:v>
                </c:pt>
                <c:pt idx="15">
                  <c:v>0.9</c:v>
                </c:pt>
                <c:pt idx="16">
                  <c:v>0.93</c:v>
                </c:pt>
                <c:pt idx="17">
                  <c:v>0.97000000000000064</c:v>
                </c:pt>
                <c:pt idx="18">
                  <c:v>0.95000000000000062</c:v>
                </c:pt>
                <c:pt idx="19">
                  <c:v>0.95000000000000062</c:v>
                </c:pt>
                <c:pt idx="20">
                  <c:v>0.95000000000000062</c:v>
                </c:pt>
              </c:numCache>
            </c:numRef>
          </c:val>
        </c:ser>
        <c:ser>
          <c:idx val="2"/>
          <c:order val="2"/>
          <c:tx>
            <c:strRef>
              <c:f>Sheet1!$D$1</c:f>
              <c:strCache>
                <c:ptCount val="1"/>
                <c:pt idx="0">
                  <c:v>Fayetteville</c:v>
                </c:pt>
              </c:strCache>
            </c:strRef>
          </c:tx>
          <c:spPr>
            <a:ln w="25400">
              <a:noFill/>
            </a:ln>
          </c:spPr>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Sheet1!$D$2:$D$22</c:f>
              <c:numCache>
                <c:formatCode>General</c:formatCode>
                <c:ptCount val="21"/>
                <c:pt idx="6">
                  <c:v>5.0000000000000114E-2</c:v>
                </c:pt>
                <c:pt idx="7">
                  <c:v>0.1</c:v>
                </c:pt>
                <c:pt idx="8">
                  <c:v>2.5000000000000078E-2</c:v>
                </c:pt>
                <c:pt idx="9">
                  <c:v>0.5</c:v>
                </c:pt>
                <c:pt idx="10">
                  <c:v>0.85000000000000064</c:v>
                </c:pt>
                <c:pt idx="11">
                  <c:v>1.2</c:v>
                </c:pt>
                <c:pt idx="12">
                  <c:v>1.5</c:v>
                </c:pt>
                <c:pt idx="13">
                  <c:v>2</c:v>
                </c:pt>
                <c:pt idx="14">
                  <c:v>2.2999999999999998</c:v>
                </c:pt>
                <c:pt idx="15">
                  <c:v>2.5</c:v>
                </c:pt>
                <c:pt idx="16">
                  <c:v>2.7</c:v>
                </c:pt>
                <c:pt idx="17">
                  <c:v>2.8</c:v>
                </c:pt>
                <c:pt idx="18">
                  <c:v>2.9499999999999997</c:v>
                </c:pt>
                <c:pt idx="19">
                  <c:v>3.1</c:v>
                </c:pt>
                <c:pt idx="20">
                  <c:v>3.2</c:v>
                </c:pt>
              </c:numCache>
            </c:numRef>
          </c:val>
        </c:ser>
        <c:ser>
          <c:idx val="3"/>
          <c:order val="3"/>
          <c:tx>
            <c:strRef>
              <c:f>Sheet1!$E$1</c:f>
              <c:strCache>
                <c:ptCount val="1"/>
                <c:pt idx="0">
                  <c:v>Haynesville</c:v>
                </c:pt>
              </c:strCache>
            </c:strRef>
          </c:tx>
          <c:spPr>
            <a:ln w="25400">
              <a:noFill/>
            </a:ln>
          </c:spPr>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Sheet1!$E$2:$E$22</c:f>
              <c:numCache>
                <c:formatCode>General</c:formatCode>
                <c:ptCount val="21"/>
                <c:pt idx="10">
                  <c:v>0.2</c:v>
                </c:pt>
                <c:pt idx="11">
                  <c:v>0.8</c:v>
                </c:pt>
                <c:pt idx="12">
                  <c:v>1.7000000000000017</c:v>
                </c:pt>
                <c:pt idx="13">
                  <c:v>3</c:v>
                </c:pt>
                <c:pt idx="14">
                  <c:v>4</c:v>
                </c:pt>
                <c:pt idx="15">
                  <c:v>4.5</c:v>
                </c:pt>
                <c:pt idx="16">
                  <c:v>5</c:v>
                </c:pt>
                <c:pt idx="17">
                  <c:v>5.5</c:v>
                </c:pt>
                <c:pt idx="18">
                  <c:v>5.8</c:v>
                </c:pt>
                <c:pt idx="19">
                  <c:v>6.25</c:v>
                </c:pt>
                <c:pt idx="20">
                  <c:v>6.6</c:v>
                </c:pt>
              </c:numCache>
            </c:numRef>
          </c:val>
        </c:ser>
        <c:ser>
          <c:idx val="4"/>
          <c:order val="4"/>
          <c:tx>
            <c:strRef>
              <c:f>Sheet1!$F$1</c:f>
              <c:strCache>
                <c:ptCount val="1"/>
                <c:pt idx="0">
                  <c:v>Woodford</c:v>
                </c:pt>
              </c:strCache>
            </c:strRef>
          </c:tx>
          <c:spPr>
            <a:ln w="25400">
              <a:noFill/>
            </a:ln>
          </c:spPr>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Sheet1!$F$2:$F$22</c:f>
              <c:numCache>
                <c:formatCode>General</c:formatCode>
                <c:ptCount val="21"/>
                <c:pt idx="8">
                  <c:v>5.0000000000000114E-2</c:v>
                </c:pt>
                <c:pt idx="9">
                  <c:v>0.21000000000000021</c:v>
                </c:pt>
                <c:pt idx="10">
                  <c:v>0.5</c:v>
                </c:pt>
                <c:pt idx="11">
                  <c:v>0.70000000000000062</c:v>
                </c:pt>
                <c:pt idx="12">
                  <c:v>1</c:v>
                </c:pt>
                <c:pt idx="13">
                  <c:v>1.35</c:v>
                </c:pt>
                <c:pt idx="14">
                  <c:v>1.42</c:v>
                </c:pt>
                <c:pt idx="15">
                  <c:v>1.5</c:v>
                </c:pt>
                <c:pt idx="16">
                  <c:v>1.58</c:v>
                </c:pt>
                <c:pt idx="17">
                  <c:v>1.62</c:v>
                </c:pt>
                <c:pt idx="18">
                  <c:v>1.58</c:v>
                </c:pt>
                <c:pt idx="19">
                  <c:v>1.34</c:v>
                </c:pt>
                <c:pt idx="20">
                  <c:v>1.25</c:v>
                </c:pt>
              </c:numCache>
            </c:numRef>
          </c:val>
        </c:ser>
        <c:ser>
          <c:idx val="6"/>
          <c:order val="5"/>
          <c:tx>
            <c:strRef>
              <c:f>Sheet1!$G$1</c:f>
              <c:strCache>
                <c:ptCount val="1"/>
                <c:pt idx="0">
                  <c:v>Marcellus</c:v>
                </c:pt>
              </c:strCache>
            </c:strRef>
          </c:tx>
          <c:spPr>
            <a:ln w="25400">
              <a:noFill/>
            </a:ln>
          </c:spPr>
          <c:cat>
            <c:numRef>
              <c:f>Sheet1!$A$2:$A$22</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Sheet1!$G$2:$G$22</c:f>
              <c:numCache>
                <c:formatCode>General</c:formatCode>
                <c:ptCount val="21"/>
                <c:pt idx="10">
                  <c:v>0.1</c:v>
                </c:pt>
                <c:pt idx="11">
                  <c:v>0.25</c:v>
                </c:pt>
                <c:pt idx="12">
                  <c:v>0.5</c:v>
                </c:pt>
                <c:pt idx="13">
                  <c:v>0.60000000000000064</c:v>
                </c:pt>
                <c:pt idx="14">
                  <c:v>0.8</c:v>
                </c:pt>
                <c:pt idx="15">
                  <c:v>1.1000000000000001</c:v>
                </c:pt>
                <c:pt idx="16">
                  <c:v>1.25</c:v>
                </c:pt>
                <c:pt idx="17">
                  <c:v>1.4</c:v>
                </c:pt>
                <c:pt idx="18">
                  <c:v>1.6</c:v>
                </c:pt>
                <c:pt idx="19">
                  <c:v>1.8</c:v>
                </c:pt>
                <c:pt idx="20">
                  <c:v>2</c:v>
                </c:pt>
              </c:numCache>
            </c:numRef>
          </c:val>
        </c:ser>
        <c:axId val="83410944"/>
        <c:axId val="83412480"/>
      </c:areaChart>
      <c:catAx>
        <c:axId val="83410944"/>
        <c:scaling>
          <c:orientation val="minMax"/>
        </c:scaling>
        <c:axPos val="b"/>
        <c:numFmt formatCode="General" sourceLinked="0"/>
        <c:tickLblPos val="nextTo"/>
        <c:spPr>
          <a:ln>
            <a:solidFill>
              <a:prstClr val="white"/>
            </a:solidFill>
          </a:ln>
        </c:spPr>
        <c:txPr>
          <a:bodyPr/>
          <a:lstStyle/>
          <a:p>
            <a:pPr>
              <a:defRPr>
                <a:solidFill>
                  <a:schemeClr val="bg1"/>
                </a:solidFill>
              </a:defRPr>
            </a:pPr>
            <a:endParaRPr lang="en-US"/>
          </a:p>
        </c:txPr>
        <c:crossAx val="83412480"/>
        <c:crosses val="autoZero"/>
        <c:auto val="1"/>
        <c:lblAlgn val="ctr"/>
        <c:lblOffset val="100"/>
        <c:tickLblSkip val="2"/>
      </c:catAx>
      <c:valAx>
        <c:axId val="83412480"/>
        <c:scaling>
          <c:orientation val="minMax"/>
        </c:scaling>
        <c:axPos val="l"/>
        <c:majorGridlines>
          <c:spPr>
            <a:ln>
              <a:solidFill>
                <a:prstClr val="white"/>
              </a:solidFill>
            </a:ln>
          </c:spPr>
        </c:majorGridlines>
        <c:numFmt formatCode="General" sourceLinked="1"/>
        <c:tickLblPos val="nextTo"/>
        <c:spPr>
          <a:ln>
            <a:solidFill>
              <a:schemeClr val="bg1"/>
            </a:solidFill>
          </a:ln>
        </c:spPr>
        <c:txPr>
          <a:bodyPr/>
          <a:lstStyle/>
          <a:p>
            <a:pPr>
              <a:defRPr>
                <a:solidFill>
                  <a:schemeClr val="bg1"/>
                </a:solidFill>
              </a:defRPr>
            </a:pPr>
            <a:endParaRPr lang="en-US"/>
          </a:p>
        </c:txPr>
        <c:crossAx val="83410944"/>
        <c:crosses val="autoZero"/>
        <c:crossBetween val="midCat"/>
      </c:valAx>
      <c:spPr>
        <a:ln>
          <a:solidFill>
            <a:schemeClr val="bg1"/>
          </a:solidFill>
        </a:ln>
      </c:spPr>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144788292441044"/>
          <c:y val="3.915263048691435E-2"/>
          <c:w val="0.66470653574318761"/>
          <c:h val="0.88998458664288482"/>
        </c:manualLayout>
      </c:layout>
      <c:barChart>
        <c:barDir val="bar"/>
        <c:grouping val="clustered"/>
        <c:ser>
          <c:idx val="0"/>
          <c:order val="0"/>
          <c:tx>
            <c:strRef>
              <c:f>Sheet1!$B$1</c:f>
              <c:strCache>
                <c:ptCount val="1"/>
                <c:pt idx="0">
                  <c:v>NGVs</c:v>
                </c:pt>
              </c:strCache>
            </c:strRef>
          </c:tx>
          <c:spPr>
            <a:solidFill>
              <a:srgbClr val="FFFF00"/>
            </a:solidFill>
          </c:spPr>
          <c:dPt>
            <c:idx val="11"/>
            <c:spPr>
              <a:solidFill>
                <a:schemeClr val="bg2">
                  <a:lumMod val="75000"/>
                </a:schemeClr>
              </a:solidFill>
            </c:spPr>
          </c:dPt>
          <c:cat>
            <c:strRef>
              <c:f>Sheet1!$A$2:$A$16</c:f>
              <c:strCache>
                <c:ptCount val="15"/>
                <c:pt idx="0">
                  <c:v>Pakistan</c:v>
                </c:pt>
                <c:pt idx="1">
                  <c:v>Argentina</c:v>
                </c:pt>
                <c:pt idx="2">
                  <c:v>Brazil</c:v>
                </c:pt>
                <c:pt idx="3">
                  <c:v>Iran </c:v>
                </c:pt>
                <c:pt idx="4">
                  <c:v>India</c:v>
                </c:pt>
                <c:pt idx="5">
                  <c:v>Italy</c:v>
                </c:pt>
                <c:pt idx="6">
                  <c:v>China</c:v>
                </c:pt>
                <c:pt idx="7">
                  <c:v>Colombia</c:v>
                </c:pt>
                <c:pt idx="8">
                  <c:v>Bangladesh</c:v>
                </c:pt>
                <c:pt idx="9">
                  <c:v>Thailand</c:v>
                </c:pt>
                <c:pt idx="10">
                  <c:v>Ukraine</c:v>
                </c:pt>
                <c:pt idx="11">
                  <c:v>USA</c:v>
                </c:pt>
                <c:pt idx="12">
                  <c:v>Russia</c:v>
                </c:pt>
                <c:pt idx="13">
                  <c:v>Armenia</c:v>
                </c:pt>
                <c:pt idx="14">
                  <c:v>Egypt</c:v>
                </c:pt>
              </c:strCache>
            </c:strRef>
          </c:cat>
          <c:val>
            <c:numRef>
              <c:f>Sheet1!$B$2:$B$16</c:f>
              <c:numCache>
                <c:formatCode>#,##0</c:formatCode>
                <c:ptCount val="15"/>
                <c:pt idx="0">
                  <c:v>2000000</c:v>
                </c:pt>
                <c:pt idx="1">
                  <c:v>1745677</c:v>
                </c:pt>
                <c:pt idx="2">
                  <c:v>1588331</c:v>
                </c:pt>
                <c:pt idx="3">
                  <c:v>1000000</c:v>
                </c:pt>
                <c:pt idx="4">
                  <c:v>650000</c:v>
                </c:pt>
                <c:pt idx="5">
                  <c:v>580000</c:v>
                </c:pt>
                <c:pt idx="6">
                  <c:v>400000</c:v>
                </c:pt>
                <c:pt idx="7">
                  <c:v>280340</c:v>
                </c:pt>
                <c:pt idx="8">
                  <c:v>150253</c:v>
                </c:pt>
                <c:pt idx="9">
                  <c:v>127735</c:v>
                </c:pt>
                <c:pt idx="10">
                  <c:v>120000</c:v>
                </c:pt>
                <c:pt idx="11">
                  <c:v>120000</c:v>
                </c:pt>
                <c:pt idx="12">
                  <c:v>103000</c:v>
                </c:pt>
                <c:pt idx="13">
                  <c:v>101352</c:v>
                </c:pt>
                <c:pt idx="14">
                  <c:v>101078</c:v>
                </c:pt>
              </c:numCache>
            </c:numRef>
          </c:val>
        </c:ser>
        <c:axId val="85398272"/>
        <c:axId val="85399808"/>
      </c:barChart>
      <c:catAx>
        <c:axId val="85398272"/>
        <c:scaling>
          <c:orientation val="maxMin"/>
        </c:scaling>
        <c:axPos val="l"/>
        <c:tickLblPos val="nextTo"/>
        <c:spPr>
          <a:ln>
            <a:solidFill>
              <a:prstClr val="white"/>
            </a:solidFill>
          </a:ln>
        </c:spPr>
        <c:txPr>
          <a:bodyPr rot="0"/>
          <a:lstStyle/>
          <a:p>
            <a:pPr>
              <a:defRPr>
                <a:solidFill>
                  <a:srgbClr val="FFFF00"/>
                </a:solidFill>
              </a:defRPr>
            </a:pPr>
            <a:endParaRPr lang="en-US"/>
          </a:p>
        </c:txPr>
        <c:crossAx val="85399808"/>
        <c:crosses val="autoZero"/>
        <c:auto val="1"/>
        <c:lblAlgn val="ctr"/>
        <c:lblOffset val="100"/>
        <c:tickLblSkip val="1"/>
      </c:catAx>
      <c:valAx>
        <c:axId val="85399808"/>
        <c:scaling>
          <c:orientation val="minMax"/>
          <c:max val="2000000"/>
          <c:min val="0"/>
        </c:scaling>
        <c:axPos val="t"/>
        <c:majorGridlines>
          <c:spPr>
            <a:ln>
              <a:solidFill>
                <a:schemeClr val="bg1"/>
              </a:solidFill>
            </a:ln>
          </c:spPr>
        </c:majorGridlines>
        <c:numFmt formatCode="#,##0.0" sourceLinked="0"/>
        <c:tickLblPos val="nextTo"/>
        <c:spPr>
          <a:ln>
            <a:solidFill>
              <a:schemeClr val="bg1"/>
            </a:solidFill>
          </a:ln>
        </c:spPr>
        <c:txPr>
          <a:bodyPr/>
          <a:lstStyle/>
          <a:p>
            <a:pPr>
              <a:defRPr>
                <a:solidFill>
                  <a:srgbClr val="FFFF00"/>
                </a:solidFill>
              </a:defRPr>
            </a:pPr>
            <a:endParaRPr lang="en-US"/>
          </a:p>
        </c:txPr>
        <c:crossAx val="85398272"/>
        <c:crosses val="autoZero"/>
        <c:crossBetween val="between"/>
        <c:dispUnits>
          <c:builtInUnit val="millions"/>
        </c:dispUnits>
      </c:valAx>
      <c:spPr>
        <a:ln>
          <a:solidFill>
            <a:schemeClr val="bg1"/>
          </a:solidFill>
        </a:ln>
      </c:spPr>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0.05949</cdr:x>
      <cdr:y>0.91521</cdr:y>
    </cdr:from>
    <cdr:to>
      <cdr:x>0.73774</cdr:x>
      <cdr:y>0.96617</cdr:y>
    </cdr:to>
    <cdr:sp macro="" textlink="">
      <cdr:nvSpPr>
        <cdr:cNvPr id="2" name="TextBox 1"/>
        <cdr:cNvSpPr txBox="1"/>
      </cdr:nvSpPr>
      <cdr:spPr>
        <a:xfrm xmlns:a="http://schemas.openxmlformats.org/drawingml/2006/main">
          <a:off x="254833" y="5111646"/>
          <a:ext cx="2905125" cy="28460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457200" rtl="0" eaLnBrk="1" latinLnBrk="0" hangingPunct="1">
            <a:defRPr sz="1800" kern="1200">
              <a:solidFill>
                <a:sysClr val="windowText" lastClr="000000"/>
              </a:solidFill>
              <a:latin typeface="News Gothic MT"/>
            </a:defRPr>
          </a:lvl1pPr>
          <a:lvl2pPr marL="457200" algn="l" defTabSz="457200" rtl="0" eaLnBrk="1" latinLnBrk="0" hangingPunct="1">
            <a:defRPr sz="1800" kern="1200">
              <a:solidFill>
                <a:sysClr val="windowText" lastClr="000000"/>
              </a:solidFill>
              <a:latin typeface="News Gothic MT"/>
            </a:defRPr>
          </a:lvl2pPr>
          <a:lvl3pPr marL="914400" algn="l" defTabSz="457200" rtl="0" eaLnBrk="1" latinLnBrk="0" hangingPunct="1">
            <a:defRPr sz="1800" kern="1200">
              <a:solidFill>
                <a:sysClr val="windowText" lastClr="000000"/>
              </a:solidFill>
              <a:latin typeface="News Gothic MT"/>
            </a:defRPr>
          </a:lvl3pPr>
          <a:lvl4pPr marL="1371600" algn="l" defTabSz="457200" rtl="0" eaLnBrk="1" latinLnBrk="0" hangingPunct="1">
            <a:defRPr sz="1800" kern="1200">
              <a:solidFill>
                <a:sysClr val="windowText" lastClr="000000"/>
              </a:solidFill>
              <a:latin typeface="News Gothic MT"/>
            </a:defRPr>
          </a:lvl4pPr>
          <a:lvl5pPr marL="1828800" algn="l" defTabSz="457200" rtl="0" eaLnBrk="1" latinLnBrk="0" hangingPunct="1">
            <a:defRPr sz="1800" kern="1200">
              <a:solidFill>
                <a:sysClr val="windowText" lastClr="000000"/>
              </a:solidFill>
              <a:latin typeface="News Gothic MT"/>
            </a:defRPr>
          </a:lvl5pPr>
          <a:lvl6pPr marL="2286000" algn="l" defTabSz="457200" rtl="0" eaLnBrk="1" latinLnBrk="0" hangingPunct="1">
            <a:defRPr sz="1800" kern="1200">
              <a:solidFill>
                <a:sysClr val="windowText" lastClr="000000"/>
              </a:solidFill>
              <a:latin typeface="News Gothic MT"/>
            </a:defRPr>
          </a:lvl6pPr>
          <a:lvl7pPr marL="2743200" algn="l" defTabSz="457200" rtl="0" eaLnBrk="1" latinLnBrk="0" hangingPunct="1">
            <a:defRPr sz="1800" kern="1200">
              <a:solidFill>
                <a:sysClr val="windowText" lastClr="000000"/>
              </a:solidFill>
              <a:latin typeface="News Gothic MT"/>
            </a:defRPr>
          </a:lvl7pPr>
          <a:lvl8pPr marL="3200400" algn="l" defTabSz="457200" rtl="0" eaLnBrk="1" latinLnBrk="0" hangingPunct="1">
            <a:defRPr sz="1800" kern="1200">
              <a:solidFill>
                <a:sysClr val="windowText" lastClr="000000"/>
              </a:solidFill>
              <a:latin typeface="News Gothic MT"/>
            </a:defRPr>
          </a:lvl8pPr>
          <a:lvl9pPr marL="3657600" algn="l" defTabSz="457200" rtl="0" eaLnBrk="1" latinLnBrk="0" hangingPunct="1">
            <a:defRPr sz="1800" kern="1200">
              <a:solidFill>
                <a:sysClr val="windowText" lastClr="000000"/>
              </a:solidFill>
              <a:latin typeface="News Gothic MT"/>
            </a:defRPr>
          </a:lvl9pPr>
        </a:lstStyle>
        <a:p xmlns:a="http://schemas.openxmlformats.org/drawingml/2006/main">
          <a:r>
            <a:rPr lang="en-US" sz="1100" dirty="0" smtClean="0"/>
            <a:t>Source: EIA 2008 Annual Energy Overview.</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9720" y="2129743"/>
            <a:ext cx="5125568" cy="6456643"/>
          </a:xfrm>
          <a:prstGeom prst="rect">
            <a:avLst/>
          </a:prstGeom>
          <a:noFill/>
          <a:ln w="12700">
            <a:noFill/>
            <a:miter lim="800000"/>
            <a:headEnd/>
            <a:tailEnd/>
          </a:ln>
          <a:effectLst/>
        </p:spPr>
        <p:txBody>
          <a:bodyPr vert="horz" wrap="square" lIns="92143" tIns="45265" rIns="92143" bIns="4526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267" name="Rectangle 3"/>
          <p:cNvSpPr>
            <a:spLocks noGrp="1" noRot="1" noChangeAspect="1" noChangeArrowheads="1" noTextEdit="1"/>
          </p:cNvSpPr>
          <p:nvPr>
            <p:ph type="sldImg" idx="2"/>
          </p:nvPr>
        </p:nvSpPr>
        <p:spPr bwMode="auto">
          <a:xfrm>
            <a:off x="876300" y="411163"/>
            <a:ext cx="2184400" cy="1638300"/>
          </a:xfrm>
          <a:prstGeom prst="rect">
            <a:avLst/>
          </a:prstGeom>
          <a:noFill/>
          <a:ln w="12700">
            <a:solidFill>
              <a:schemeClr val="tx1"/>
            </a:solidFill>
            <a:miter lim="800000"/>
            <a:headEnd/>
            <a:tailEnd/>
          </a:ln>
        </p:spPr>
      </p:sp>
      <p:sp>
        <p:nvSpPr>
          <p:cNvPr id="4" name="Slide Number Placeholder 3"/>
          <p:cNvSpPr>
            <a:spLocks noGrp="1"/>
          </p:cNvSpPr>
          <p:nvPr>
            <p:ph type="sldNum" sz="quarter" idx="5"/>
          </p:nvPr>
        </p:nvSpPr>
        <p:spPr>
          <a:xfrm>
            <a:off x="3956052" y="8818564"/>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ambr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ambr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ambr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ambr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3"/>
          </p:nvPr>
        </p:nvSpPr>
        <p:spPr>
          <a:xfrm>
            <a:off x="876259" y="2048719"/>
            <a:ext cx="5582414" cy="6537667"/>
          </a:xfrm>
        </p:spPr>
        <p:txBody>
          <a:bodyPr>
            <a:normAutofit/>
          </a:bodyPr>
          <a:lstStyle/>
          <a:p>
            <a:pPr marL="236479" indent="-236479"/>
            <a:endParaRPr lang="en-US" sz="2000" dirty="0"/>
          </a:p>
        </p:txBody>
      </p:sp>
      <p:sp>
        <p:nvSpPr>
          <p:cNvPr id="5" name="Slide Number Placeholder 3"/>
          <p:cNvSpPr>
            <a:spLocks noGrp="1"/>
          </p:cNvSpPr>
          <p:nvPr>
            <p:ph type="sldNum" sz="quarter" idx="5"/>
          </p:nvPr>
        </p:nvSpPr>
        <p:spPr>
          <a:xfrm>
            <a:off x="3655101" y="8471313"/>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3"/>
          </p:nvPr>
        </p:nvSpPr>
        <p:spPr>
          <a:xfrm>
            <a:off x="876259" y="2048720"/>
            <a:ext cx="5651864" cy="6385268"/>
          </a:xfrm>
        </p:spPr>
        <p:txBody>
          <a:bodyPr>
            <a:noAutofit/>
          </a:bodyPr>
          <a:lstStyle/>
          <a:p>
            <a:pPr marL="236479" indent="-236479">
              <a:buFont typeface="Arial" pitchFamily="34" charset="0"/>
              <a:buChar char="•"/>
            </a:pPr>
            <a:r>
              <a:rPr lang="en-US" sz="1800" dirty="0" smtClean="0"/>
              <a:t>That’s the good news. Meantime, our country faces some real challenges.</a:t>
            </a:r>
          </a:p>
          <a:p>
            <a:pPr marL="236479" indent="-236479">
              <a:buFont typeface="Arial" pitchFamily="34" charset="0"/>
              <a:buChar char="•"/>
            </a:pPr>
            <a:r>
              <a:rPr lang="en-US" sz="1800" dirty="0" smtClean="0"/>
              <a:t>We have the highest unemployment rate in 27 years. That’s 15 million people counted as unemployed right now.</a:t>
            </a:r>
          </a:p>
          <a:p>
            <a:pPr marL="236479" indent="-236479">
              <a:buFont typeface="Arial" pitchFamily="34" charset="0"/>
              <a:buChar char="•"/>
            </a:pPr>
            <a:r>
              <a:rPr lang="en-US" sz="1800" dirty="0" smtClean="0"/>
              <a:t>Another challenge is our energy security. We import 66% of the oil we use. The cost of our petroleum product imports was $450BN in 2008. That was the equivalent of 70% of our trade deficit balance.</a:t>
            </a:r>
          </a:p>
          <a:p>
            <a:pPr marL="236479" indent="-236479">
              <a:buFont typeface="Arial" pitchFamily="34" charset="0"/>
              <a:buChar char="•"/>
            </a:pPr>
            <a:r>
              <a:rPr lang="en-US" sz="1800" dirty="0" smtClean="0"/>
              <a:t>And as a nation, we are heavily in debt. The federal government will have a $1.4 trillion deficit this year, and will double its debt by 2020 if you believe the latest numbers.</a:t>
            </a:r>
          </a:p>
          <a:p>
            <a:pPr marL="236479" indent="-236479">
              <a:buFont typeface="Arial" pitchFamily="34" charset="0"/>
              <a:buChar char="•"/>
            </a:pPr>
            <a:r>
              <a:rPr lang="en-US" sz="1800" dirty="0" smtClean="0"/>
              <a:t>And to top it all off, we face environmental issues. Now, I don’t want to go into a debate on the merits of climate change, but we do have challenges in keeping our environment in balance. The U.S. has the highest CO2 emissions per capita of any major nation</a:t>
            </a:r>
          </a:p>
          <a:p>
            <a:pPr marL="236479" indent="-236479">
              <a:buFont typeface="Arial" pitchFamily="34" charset="0"/>
              <a:buChar char="•"/>
            </a:pPr>
            <a:r>
              <a:rPr lang="en-US" sz="1800" dirty="0" smtClean="0"/>
              <a:t>These are all big, real challenges. The important thing is that our phenomenal natural gas endowment should play a key role in helping us overcome them.</a:t>
            </a:r>
          </a:p>
        </p:txBody>
      </p:sp>
      <p:sp>
        <p:nvSpPr>
          <p:cNvPr id="6" name="Slide Number Placeholder 3"/>
          <p:cNvSpPr>
            <a:spLocks noGrp="1"/>
          </p:cNvSpPr>
          <p:nvPr>
            <p:ph type="sldNum" sz="quarter" idx="5"/>
          </p:nvPr>
        </p:nvSpPr>
        <p:spPr>
          <a:xfrm>
            <a:off x="3655101" y="8471313"/>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6259" y="2048719"/>
            <a:ext cx="5640288" cy="6537667"/>
          </a:xfrm>
        </p:spPr>
        <p:txBody>
          <a:bodyPr>
            <a:noAutofit/>
          </a:bodyPr>
          <a:lstStyle/>
          <a:p>
            <a:pPr marL="236479" indent="-236479">
              <a:buFont typeface="Arial" pitchFamily="34" charset="0"/>
              <a:buChar char="•"/>
            </a:pPr>
            <a:r>
              <a:rPr lang="en-US" sz="2000" dirty="0" smtClean="0"/>
              <a:t>The application of horizontal drilling and multi </a:t>
            </a:r>
            <a:r>
              <a:rPr lang="en-US" sz="2000" dirty="0" err="1" smtClean="0"/>
              <a:t>frac</a:t>
            </a:r>
            <a:r>
              <a:rPr lang="en-US" sz="2000" dirty="0" smtClean="0"/>
              <a:t> technology to unconventional reservoirs has had a truly transformational impact on the resource endowment of North America.</a:t>
            </a:r>
          </a:p>
          <a:p>
            <a:pPr marL="236479" indent="-236479">
              <a:buFont typeface="Arial" pitchFamily="34" charset="0"/>
              <a:buChar char="•"/>
            </a:pPr>
            <a:r>
              <a:rPr lang="en-US" sz="2000" dirty="0" smtClean="0"/>
              <a:t>In only about 5 years of really large scale application of these techniques, we have nearly doubled the US’s commercial natural gas reserves to over 100 years of supply.</a:t>
            </a:r>
          </a:p>
          <a:p>
            <a:pPr marL="236479" indent="-236479">
              <a:buFont typeface="Arial" pitchFamily="34" charset="0"/>
              <a:buChar char="•"/>
            </a:pPr>
            <a:r>
              <a:rPr lang="en-US" sz="2000" dirty="0" smtClean="0"/>
              <a:t>And I say over 100 years, because the reality is that we may only be scratching the surface of what is possible as we continue to refine these technological applications.</a:t>
            </a:r>
          </a:p>
          <a:p>
            <a:pPr marL="236479" indent="-236479">
              <a:buFont typeface="Arial" pitchFamily="34" charset="0"/>
              <a:buChar char="•"/>
            </a:pPr>
            <a:r>
              <a:rPr lang="en-US" sz="2000" dirty="0" smtClean="0"/>
              <a:t>This is great news for the country and the industry, and it is a real story about the power of innovation, technology and  private enterprise. </a:t>
            </a:r>
            <a:endParaRPr lang="en-US" sz="2000" dirty="0"/>
          </a:p>
        </p:txBody>
      </p:sp>
      <p:sp>
        <p:nvSpPr>
          <p:cNvPr id="5" name="Slide Number Placeholder 3"/>
          <p:cNvSpPr>
            <a:spLocks noGrp="1"/>
          </p:cNvSpPr>
          <p:nvPr>
            <p:ph type="sldNum" sz="quarter" idx="5"/>
          </p:nvPr>
        </p:nvSpPr>
        <p:spPr>
          <a:xfrm>
            <a:off x="3655101" y="8471313"/>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11163"/>
            <a:ext cx="2184400" cy="1638300"/>
          </a:xfrm>
        </p:spPr>
      </p:sp>
      <p:sp>
        <p:nvSpPr>
          <p:cNvPr id="4" name="Notes Placeholder 2"/>
          <p:cNvSpPr>
            <a:spLocks noGrp="1"/>
          </p:cNvSpPr>
          <p:nvPr>
            <p:ph type="body" idx="3"/>
          </p:nvPr>
        </p:nvSpPr>
        <p:spPr>
          <a:xfrm>
            <a:off x="876259" y="2048720"/>
            <a:ext cx="5640288" cy="6537667"/>
          </a:xfrm>
        </p:spPr>
        <p:txBody>
          <a:bodyPr>
            <a:noAutofit/>
          </a:bodyPr>
          <a:lstStyle/>
          <a:p>
            <a:pPr marL="236507" indent="-236507">
              <a:buFont typeface="Arial" pitchFamily="34" charset="0"/>
              <a:buChar char="•"/>
            </a:pPr>
            <a:r>
              <a:rPr lang="en-US" sz="2000" dirty="0" smtClean="0"/>
              <a:t>Moreover, the natural gas we are talking about is right here, so the potential for impact on supply available into our homes, factories and power plants is very big and very soon.</a:t>
            </a:r>
          </a:p>
          <a:p>
            <a:pPr marL="236507" indent="-236507">
              <a:buFont typeface="Arial" pitchFamily="34" charset="0"/>
              <a:buChar char="•"/>
            </a:pPr>
            <a:r>
              <a:rPr lang="en-US" sz="2000" dirty="0" smtClean="0"/>
              <a:t>We are talking about mostly geologically uniform reservoir formations stretching for hundreds of miles at a time. We know the gas is there, and that we can get it out.</a:t>
            </a:r>
          </a:p>
          <a:p>
            <a:pPr marL="236507" indent="-236507">
              <a:buFont typeface="Arial" pitchFamily="34" charset="0"/>
              <a:buChar char="•"/>
            </a:pPr>
            <a:r>
              <a:rPr lang="en-US" sz="2000" dirty="0" smtClean="0"/>
              <a:t>There are midstream constraints to address, but they are manageable. Unconventional gas is really a development business that really can deliver as many BCFs per day of natural gas into our economy as we want.</a:t>
            </a:r>
          </a:p>
          <a:p>
            <a:pPr marL="236507" indent="-236507">
              <a:buFont typeface="Arial" pitchFamily="34" charset="0"/>
              <a:buChar char="•"/>
            </a:pPr>
            <a:endParaRPr lang="en-US" sz="2000" dirty="0" smtClean="0"/>
          </a:p>
        </p:txBody>
      </p:sp>
      <p:sp>
        <p:nvSpPr>
          <p:cNvPr id="6" name="Slide Number Placeholder 3"/>
          <p:cNvSpPr>
            <a:spLocks noGrp="1"/>
          </p:cNvSpPr>
          <p:nvPr>
            <p:ph type="sldNum" sz="quarter" idx="5"/>
          </p:nvPr>
        </p:nvSpPr>
        <p:spPr>
          <a:xfrm>
            <a:off x="3655101" y="8471314"/>
            <a:ext cx="3027363" cy="463550"/>
          </a:xfrm>
          <a:prstGeom prst="rect">
            <a:avLst/>
          </a:prstGeom>
        </p:spPr>
        <p:txBody>
          <a:bodyPr vert="horz" lIns="91437" tIns="45719" rIns="91437" bIns="45719" rtlCol="0" anchor="b"/>
          <a:lstStyle>
            <a:lvl1pPr algn="r">
              <a:defRPr sz="1200"/>
            </a:lvl1pPr>
          </a:lstStyle>
          <a:p>
            <a:fld id="{7BD06764-B73B-421F-A80B-466B314DB25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3"/>
          </p:nvPr>
        </p:nvSpPr>
        <p:spPr>
          <a:xfrm>
            <a:off x="876259" y="2048720"/>
            <a:ext cx="5640288" cy="6537667"/>
          </a:xfrm>
        </p:spPr>
        <p:txBody>
          <a:bodyPr>
            <a:noAutofit/>
          </a:bodyPr>
          <a:lstStyle/>
          <a:p>
            <a:pPr marL="236507" indent="-236507">
              <a:buFont typeface="Arial" pitchFamily="34" charset="0"/>
              <a:buChar char="•"/>
            </a:pPr>
            <a:r>
              <a:rPr lang="en-US" sz="2000" dirty="0" smtClean="0"/>
              <a:t>And it starts with jobs.</a:t>
            </a:r>
          </a:p>
          <a:p>
            <a:pPr marL="236507" indent="-236507">
              <a:buFont typeface="Arial" pitchFamily="34" charset="0"/>
              <a:buChar char="•"/>
            </a:pPr>
            <a:r>
              <a:rPr lang="en-US" sz="2000" dirty="0" smtClean="0"/>
              <a:t>IHS has conducted a study that indicates that the natural gas industry represented 2.8 million jobs in the United States as of the end of 2008. (600,000 direct jobs to explore, produce</a:t>
            </a:r>
            <a:r>
              <a:rPr lang="en-US" sz="2000" baseline="0" dirty="0" smtClean="0"/>
              <a:t>, transport, deliver and provide onsite services;</a:t>
            </a:r>
            <a:r>
              <a:rPr lang="en-US" sz="2000" dirty="0" smtClean="0"/>
              <a:t> 700,000 indirect jobs in other</a:t>
            </a:r>
            <a:r>
              <a:rPr lang="en-US" sz="2000" baseline="0" dirty="0" smtClean="0"/>
              <a:t> industries that supplied the natural gas industry; </a:t>
            </a:r>
            <a:r>
              <a:rPr lang="en-US" sz="2000" dirty="0" smtClean="0"/>
              <a:t>and 1.5 million induced jobs from direct and indirect workers</a:t>
            </a:r>
            <a:r>
              <a:rPr lang="en-US" sz="2000" baseline="0" dirty="0" smtClean="0"/>
              <a:t> spending their income</a:t>
            </a:r>
            <a:r>
              <a:rPr lang="en-US" sz="2000" dirty="0" smtClean="0"/>
              <a:t>)</a:t>
            </a:r>
          </a:p>
          <a:p>
            <a:pPr marL="236507" indent="-236507">
              <a:buFont typeface="Arial" pitchFamily="34" charset="0"/>
              <a:buChar char="•"/>
            </a:pPr>
            <a:r>
              <a:rPr lang="en-US" sz="2000" dirty="0" smtClean="0"/>
              <a:t>And the jobs are all over the country. 31 different states have more than 10 thousand jobs related to natural gas.</a:t>
            </a:r>
          </a:p>
          <a:p>
            <a:pPr marL="236507" indent="-236507">
              <a:buFont typeface="Arial" pitchFamily="34" charset="0"/>
              <a:buChar char="•"/>
            </a:pPr>
            <a:r>
              <a:rPr lang="en-US" sz="2000" dirty="0" smtClean="0"/>
              <a:t>To put it in context, if it were a state, the value added by the natural gas industry would be one of the 15 largest states by GDP. That is big.</a:t>
            </a:r>
          </a:p>
          <a:p>
            <a:pPr marL="236507" indent="-236507">
              <a:buFont typeface="Arial" pitchFamily="34" charset="0"/>
              <a:buChar char="•"/>
            </a:pPr>
            <a:r>
              <a:rPr lang="en-US" sz="2000" dirty="0" smtClean="0"/>
              <a:t>And all of this is 2008 numbers, when we were only starting to tap the potential of the shales. The fact is that, going forward, developing our natural gas is a solid path to creating the jobs we need, getting people back to work and earning a paycheck that they can spend back in their communities. </a:t>
            </a:r>
          </a:p>
          <a:p>
            <a:pPr marL="236507" indent="-236507">
              <a:buFont typeface="Arial" pitchFamily="34" charset="0"/>
              <a:buChar char="•"/>
            </a:pPr>
            <a:endParaRPr lang="en-US" sz="2000" dirty="0" smtClean="0"/>
          </a:p>
        </p:txBody>
      </p:sp>
      <p:sp>
        <p:nvSpPr>
          <p:cNvPr id="6" name="Slide Number Placeholder 3"/>
          <p:cNvSpPr>
            <a:spLocks noGrp="1"/>
          </p:cNvSpPr>
          <p:nvPr>
            <p:ph type="sldNum" sz="quarter" idx="5"/>
          </p:nvPr>
        </p:nvSpPr>
        <p:spPr>
          <a:xfrm>
            <a:off x="3655101" y="8471314"/>
            <a:ext cx="3027363" cy="463550"/>
          </a:xfrm>
          <a:prstGeom prst="rect">
            <a:avLst/>
          </a:prstGeom>
        </p:spPr>
        <p:txBody>
          <a:bodyPr vert="horz" lIns="91437" tIns="45719" rIns="91437" bIns="45719" rtlCol="0" anchor="b"/>
          <a:lstStyle>
            <a:lvl1pPr algn="r">
              <a:defRPr sz="1200"/>
            </a:lvl1pPr>
          </a:lstStyle>
          <a:p>
            <a:fld id="{7BD06764-B73B-421F-A80B-466B314DB25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11163"/>
            <a:ext cx="2184400" cy="1638300"/>
          </a:xfrm>
        </p:spPr>
      </p:sp>
      <p:sp>
        <p:nvSpPr>
          <p:cNvPr id="4" name="Notes Placeholder 2"/>
          <p:cNvSpPr>
            <a:spLocks noGrp="1"/>
          </p:cNvSpPr>
          <p:nvPr>
            <p:ph type="body" idx="3"/>
          </p:nvPr>
        </p:nvSpPr>
        <p:spPr>
          <a:xfrm>
            <a:off x="876259" y="2048719"/>
            <a:ext cx="5628713" cy="6537667"/>
          </a:xfrm>
        </p:spPr>
        <p:txBody>
          <a:bodyPr>
            <a:normAutofit/>
          </a:bodyPr>
          <a:lstStyle/>
          <a:p>
            <a:pPr marL="236479" indent="-236479">
              <a:buFont typeface="Arial" pitchFamily="34" charset="0"/>
              <a:buChar char="•"/>
            </a:pPr>
            <a:r>
              <a:rPr lang="en-US" sz="2000" dirty="0" smtClean="0"/>
              <a:t>Other countries that have natural gas get it.</a:t>
            </a:r>
          </a:p>
          <a:p>
            <a:pPr marL="236479" indent="-236479">
              <a:buFont typeface="Arial" pitchFamily="34" charset="0"/>
              <a:buChar char="•"/>
            </a:pPr>
            <a:r>
              <a:rPr lang="en-US" sz="2000" dirty="0" smtClean="0"/>
              <a:t>What you see on this diagram is how many millions of CNG vehicles different countries have, and the numbers on the right hand side are what percentage of their fleet that represents.</a:t>
            </a:r>
          </a:p>
          <a:p>
            <a:pPr marL="236479" indent="-236479">
              <a:buFont typeface="Arial" pitchFamily="34" charset="0"/>
              <a:buChar char="•"/>
            </a:pPr>
            <a:r>
              <a:rPr lang="en-US" sz="2000" dirty="0" smtClean="0"/>
              <a:t>Argentina and Brazil have over 1.5 million CNG vehicles each. The United States has barely 6% of that. How can we be 6% of Brazil or Argentina with all the natural gas we have and the fact that we need to import so much of our oil?</a:t>
            </a:r>
          </a:p>
          <a:p>
            <a:pPr marL="236479" indent="-236479">
              <a:buFont typeface="Arial" pitchFamily="34" charset="0"/>
              <a:buChar char="•"/>
            </a:pPr>
            <a:r>
              <a:rPr lang="en-US" sz="2000" dirty="0" smtClean="0"/>
              <a:t>In fact, as you can see here, in the CNG vehicle league tables, we are currently competing with the likes of Armenia or the Ukraine… that’s surely not where we belong.</a:t>
            </a:r>
          </a:p>
        </p:txBody>
      </p:sp>
      <p:sp>
        <p:nvSpPr>
          <p:cNvPr id="5" name="Slide Number Placeholder 3"/>
          <p:cNvSpPr>
            <a:spLocks noGrp="1"/>
          </p:cNvSpPr>
          <p:nvPr>
            <p:ph type="sldNum" sz="quarter" idx="5"/>
          </p:nvPr>
        </p:nvSpPr>
        <p:spPr>
          <a:xfrm>
            <a:off x="3655101" y="8471313"/>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3"/>
          </p:nvPr>
        </p:nvSpPr>
        <p:spPr>
          <a:xfrm>
            <a:off x="876259" y="2048719"/>
            <a:ext cx="5628713" cy="6537667"/>
          </a:xfrm>
        </p:spPr>
        <p:txBody>
          <a:bodyPr>
            <a:noAutofit/>
          </a:bodyPr>
          <a:lstStyle/>
          <a:p>
            <a:pPr marL="236479" indent="-236479">
              <a:buFont typeface="Arial" pitchFamily="34" charset="0"/>
              <a:buChar char="•"/>
            </a:pPr>
            <a:r>
              <a:rPr lang="en-US" sz="1800" dirty="0" smtClean="0"/>
              <a:t>So what does it take to use that natural gas?</a:t>
            </a:r>
          </a:p>
          <a:p>
            <a:pPr marL="236479" indent="-236479">
              <a:buFont typeface="Arial" pitchFamily="34" charset="0"/>
              <a:buChar char="•"/>
            </a:pPr>
            <a:r>
              <a:rPr lang="en-US" sz="1800" dirty="0" smtClean="0"/>
              <a:t>It’s primarily about transportation and power generation, which represent most of our energy use and CO2 emissions. Let’s start with transportation.</a:t>
            </a:r>
          </a:p>
          <a:p>
            <a:pPr marL="236479" indent="-236479">
              <a:buFont typeface="Arial" pitchFamily="34" charset="0"/>
              <a:buChar char="•"/>
            </a:pPr>
            <a:r>
              <a:rPr lang="en-US" sz="1800" dirty="0" smtClean="0"/>
              <a:t>Just about any gasoline vehicle can be easily converted to run on compressed natural gas at a very small upfront cost.</a:t>
            </a:r>
          </a:p>
          <a:p>
            <a:pPr marL="236479" indent="-236479">
              <a:buFont typeface="Arial" pitchFamily="34" charset="0"/>
              <a:buChar char="•"/>
            </a:pPr>
            <a:r>
              <a:rPr lang="en-US" sz="1800" dirty="0" smtClean="0"/>
              <a:t>Converting just 25% of our vehicles to run on natural gas would reduce our oil imports by 37%, saving us $140BN in import bills based on current oil price benchmarks. That’s money going into our own economy instead of Saudi Arabia, Nigeria or Venezuela.  The choice is ours. I think it’s a no brainer.</a:t>
            </a:r>
          </a:p>
          <a:p>
            <a:pPr marL="236479" indent="-236479">
              <a:buFont typeface="Arial" pitchFamily="34" charset="0"/>
              <a:buChar char="•"/>
            </a:pPr>
            <a:r>
              <a:rPr lang="en-US" sz="1800" dirty="0" smtClean="0"/>
              <a:t>In addition, converting 25% of the fleet to CNG would reduce our CO2 emissions by 8%. </a:t>
            </a:r>
          </a:p>
          <a:p>
            <a:pPr marL="236479" indent="-236479">
              <a:buFont typeface="Arial" pitchFamily="34" charset="0"/>
              <a:buChar char="•"/>
            </a:pPr>
            <a:r>
              <a:rPr lang="en-US" sz="1800" dirty="0" smtClean="0"/>
              <a:t>And we at Apache get it. We are converting our vehicle fleet to run on CNG. You can see here our Chevy Tahoe. This is not a little toy electric car, it’s a Tahoe. I drive every day a Chevy Avalanche that runs on CNG. It no big deal to convert them, and they run great.</a:t>
            </a:r>
          </a:p>
        </p:txBody>
      </p:sp>
      <p:sp>
        <p:nvSpPr>
          <p:cNvPr id="6" name="Slide Number Placeholder 3"/>
          <p:cNvSpPr>
            <a:spLocks noGrp="1"/>
          </p:cNvSpPr>
          <p:nvPr>
            <p:ph type="sldNum" sz="quarter" idx="5"/>
          </p:nvPr>
        </p:nvSpPr>
        <p:spPr>
          <a:xfrm>
            <a:off x="3655101" y="8471313"/>
            <a:ext cx="3027363" cy="463550"/>
          </a:xfrm>
          <a:prstGeom prst="rect">
            <a:avLst/>
          </a:prstGeom>
        </p:spPr>
        <p:txBody>
          <a:bodyPr vert="horz" lIns="91427" tIns="45714" rIns="91427" bIns="45714" rtlCol="0" anchor="b"/>
          <a:lstStyle>
            <a:lvl1pPr algn="r">
              <a:defRPr sz="1200"/>
            </a:lvl1pPr>
          </a:lstStyle>
          <a:p>
            <a:fld id="{7BD06764-B73B-421F-A80B-466B314DB257}"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FOR SLIDES">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879262" y="1008099"/>
            <a:ext cx="1628331" cy="246221"/>
          </a:xfrm>
          <a:prstGeom prst="rect">
            <a:avLst/>
          </a:prstGeom>
          <a:noFill/>
          <a:ln w="9525">
            <a:noFill/>
            <a:miter lim="800000"/>
            <a:headEnd/>
            <a:tailEnd/>
          </a:ln>
          <a:effectLst>
            <a:outerShdw blurRad="25400" dist="25400" dir="8100000" algn="tr" rotWithShape="0">
              <a:prstClr val="black"/>
            </a:outerShdw>
          </a:effectLst>
        </p:spPr>
        <p:txBody>
          <a:bodyPr wrap="none">
            <a:spAutoFit/>
          </a:bodyPr>
          <a:lstStyle/>
          <a:p>
            <a:pPr algn="ctr">
              <a:defRPr/>
            </a:pPr>
            <a:r>
              <a:rPr lang="en-US" sz="1000" spc="220" baseline="0" dirty="0">
                <a:solidFill>
                  <a:schemeClr val="tx1"/>
                </a:solidFill>
                <a:effectLst/>
                <a:latin typeface="MicrogrammaDMedExt" pitchFamily="34" charset="0"/>
              </a:rPr>
              <a:t>CORPORATION</a:t>
            </a:r>
          </a:p>
        </p:txBody>
      </p:sp>
      <p:sp>
        <p:nvSpPr>
          <p:cNvPr id="562179" name="Rectangle 3"/>
          <p:cNvSpPr>
            <a:spLocks noGrp="1" noChangeArrowheads="1"/>
          </p:cNvSpPr>
          <p:nvPr>
            <p:ph type="subTitle" idx="1"/>
          </p:nvPr>
        </p:nvSpPr>
        <p:spPr>
          <a:xfrm>
            <a:off x="2074126" y="4789371"/>
            <a:ext cx="4973445" cy="987425"/>
          </a:xfrm>
          <a:ln w="6350"/>
          <a:effectLst>
            <a:outerShdw dist="35921" dir="2700000" algn="ctr" rotWithShape="0">
              <a:srgbClr val="000000"/>
            </a:outerShdw>
          </a:effectLst>
        </p:spPr>
        <p:txBody>
          <a:bodyPr/>
          <a:lstStyle>
            <a:lvl1pPr marL="0" indent="0" algn="ctr">
              <a:spcBef>
                <a:spcPct val="0"/>
              </a:spcBef>
              <a:buFont typeface="Wingdings" pitchFamily="2" charset="2"/>
              <a:buNone/>
              <a:defRPr sz="2600" i="0">
                <a:solidFill>
                  <a:srgbClr val="FFFFFF"/>
                </a:solidFill>
                <a:latin typeface="+mj-lt"/>
              </a:defRPr>
            </a:lvl1pPr>
          </a:lstStyle>
          <a:p>
            <a:r>
              <a:rPr lang="en-US" dirty="0" smtClean="0"/>
              <a:t>Click to edit Master subtitle style</a:t>
            </a:r>
            <a:endParaRPr lang="en-US" dirty="0"/>
          </a:p>
        </p:txBody>
      </p:sp>
      <p:sp>
        <p:nvSpPr>
          <p:cNvPr id="9" name="Title 8"/>
          <p:cNvSpPr>
            <a:spLocks noGrp="1"/>
          </p:cNvSpPr>
          <p:nvPr>
            <p:ph type="title"/>
          </p:nvPr>
        </p:nvSpPr>
        <p:spPr>
          <a:xfrm>
            <a:off x="558800" y="1497364"/>
            <a:ext cx="8026400" cy="533400"/>
          </a:xfrm>
        </p:spPr>
        <p:txBody>
          <a:bodyPr/>
          <a:lstStyle>
            <a:lvl1pPr algn="ctr">
              <a:defRPr/>
            </a:lvl1pPr>
          </a:lstStyle>
          <a:p>
            <a:r>
              <a:rPr lang="en-US" dirty="0" smtClean="0"/>
              <a:t>Click to edit Master title style</a:t>
            </a:r>
            <a:endParaRPr lang="en-US" dirty="0"/>
          </a:p>
        </p:txBody>
      </p:sp>
      <p:sp>
        <p:nvSpPr>
          <p:cNvPr id="8" name="Rectangle 7"/>
          <p:cNvSpPr/>
          <p:nvPr userDrawn="1"/>
        </p:nvSpPr>
        <p:spPr bwMode="auto">
          <a:xfrm>
            <a:off x="0" y="2278063"/>
            <a:ext cx="9144000" cy="128587"/>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0" name="TextBox 9"/>
          <p:cNvSpPr txBox="1"/>
          <p:nvPr userDrawn="1"/>
        </p:nvSpPr>
        <p:spPr>
          <a:xfrm>
            <a:off x="96837" y="2236981"/>
            <a:ext cx="1468437" cy="200055"/>
          </a:xfrm>
          <a:prstGeom prst="rect">
            <a:avLst/>
          </a:prstGeom>
          <a:noFill/>
        </p:spPr>
        <p:txBody>
          <a:bodyPr wrap="square" rtlCol="0">
            <a:spAutoFit/>
          </a:bodyPr>
          <a:lstStyle/>
          <a:p>
            <a:r>
              <a:rPr lang="en-US" sz="700" b="0" i="0" spc="300" dirty="0" smtClean="0">
                <a:latin typeface="+mj-lt"/>
              </a:rPr>
              <a:t>AUSTRALIA</a:t>
            </a:r>
            <a:endParaRPr lang="en-US" sz="700" b="0" i="0" spc="300" dirty="0">
              <a:latin typeface="+mj-lt"/>
            </a:endParaRPr>
          </a:p>
        </p:txBody>
      </p:sp>
      <p:sp>
        <p:nvSpPr>
          <p:cNvPr id="11" name="TextBox 10"/>
          <p:cNvSpPr txBox="1"/>
          <p:nvPr userDrawn="1"/>
        </p:nvSpPr>
        <p:spPr>
          <a:xfrm>
            <a:off x="1562100" y="2241744"/>
            <a:ext cx="1304925" cy="200055"/>
          </a:xfrm>
          <a:prstGeom prst="rect">
            <a:avLst/>
          </a:prstGeom>
          <a:noFill/>
        </p:spPr>
        <p:txBody>
          <a:bodyPr wrap="square" rtlCol="0">
            <a:spAutoFit/>
          </a:bodyPr>
          <a:lstStyle/>
          <a:p>
            <a:r>
              <a:rPr lang="en-US" sz="700" b="0" i="0" spc="300" dirty="0" smtClean="0">
                <a:latin typeface="+mj-lt"/>
              </a:rPr>
              <a:t>ARGENTINA</a:t>
            </a:r>
            <a:endParaRPr lang="en-US" sz="700" b="0" i="0" spc="300" dirty="0">
              <a:latin typeface="+mj-lt"/>
            </a:endParaRPr>
          </a:p>
        </p:txBody>
      </p:sp>
      <p:sp>
        <p:nvSpPr>
          <p:cNvPr id="12" name="TextBox 11"/>
          <p:cNvSpPr txBox="1"/>
          <p:nvPr userDrawn="1"/>
        </p:nvSpPr>
        <p:spPr>
          <a:xfrm>
            <a:off x="2879725" y="2241744"/>
            <a:ext cx="1311275" cy="200055"/>
          </a:xfrm>
          <a:prstGeom prst="rect">
            <a:avLst/>
          </a:prstGeom>
          <a:noFill/>
        </p:spPr>
        <p:txBody>
          <a:bodyPr wrap="square" rtlCol="0">
            <a:spAutoFit/>
          </a:bodyPr>
          <a:lstStyle/>
          <a:p>
            <a:r>
              <a:rPr lang="en-US" sz="700" b="0" i="0" spc="300" dirty="0" smtClean="0">
                <a:latin typeface="+mj-lt"/>
              </a:rPr>
              <a:t>CANADA</a:t>
            </a:r>
            <a:endParaRPr lang="en-US" sz="700" b="0" i="0" spc="300" dirty="0">
              <a:latin typeface="+mj-lt"/>
            </a:endParaRPr>
          </a:p>
        </p:txBody>
      </p:sp>
      <p:sp>
        <p:nvSpPr>
          <p:cNvPr id="13" name="TextBox 12"/>
          <p:cNvSpPr txBox="1"/>
          <p:nvPr userDrawn="1"/>
        </p:nvSpPr>
        <p:spPr>
          <a:xfrm>
            <a:off x="4175125" y="2241744"/>
            <a:ext cx="1165225" cy="200055"/>
          </a:xfrm>
          <a:prstGeom prst="rect">
            <a:avLst/>
          </a:prstGeom>
          <a:noFill/>
        </p:spPr>
        <p:txBody>
          <a:bodyPr wrap="square" rtlCol="0">
            <a:spAutoFit/>
          </a:bodyPr>
          <a:lstStyle/>
          <a:p>
            <a:r>
              <a:rPr lang="en-US" sz="700" b="0" i="0" spc="300" dirty="0" smtClean="0">
                <a:latin typeface="+mj-lt"/>
              </a:rPr>
              <a:t>EGYPT</a:t>
            </a:r>
            <a:endParaRPr lang="en-US" sz="700" b="0" i="0" spc="300" dirty="0">
              <a:latin typeface="+mj-lt"/>
            </a:endParaRPr>
          </a:p>
        </p:txBody>
      </p:sp>
      <p:sp>
        <p:nvSpPr>
          <p:cNvPr id="14" name="TextBox 13"/>
          <p:cNvSpPr txBox="1"/>
          <p:nvPr userDrawn="1"/>
        </p:nvSpPr>
        <p:spPr>
          <a:xfrm>
            <a:off x="5340349" y="2241744"/>
            <a:ext cx="1298575" cy="200055"/>
          </a:xfrm>
          <a:prstGeom prst="rect">
            <a:avLst/>
          </a:prstGeom>
          <a:noFill/>
        </p:spPr>
        <p:txBody>
          <a:bodyPr wrap="square" rtlCol="0">
            <a:spAutoFit/>
          </a:bodyPr>
          <a:lstStyle/>
          <a:p>
            <a:r>
              <a:rPr lang="en-US" sz="700" b="0" i="0" spc="300" dirty="0" smtClean="0">
                <a:latin typeface="+mj-lt"/>
              </a:rPr>
              <a:t>NORTH SEA</a:t>
            </a:r>
            <a:endParaRPr lang="en-US" sz="700" b="0" i="0" spc="300" dirty="0">
              <a:latin typeface="+mj-lt"/>
            </a:endParaRPr>
          </a:p>
        </p:txBody>
      </p:sp>
      <p:sp>
        <p:nvSpPr>
          <p:cNvPr id="15" name="TextBox 14"/>
          <p:cNvSpPr txBox="1"/>
          <p:nvPr userDrawn="1"/>
        </p:nvSpPr>
        <p:spPr>
          <a:xfrm>
            <a:off x="6591817" y="2241744"/>
            <a:ext cx="1183758" cy="200055"/>
          </a:xfrm>
          <a:prstGeom prst="rect">
            <a:avLst/>
          </a:prstGeom>
          <a:noFill/>
        </p:spPr>
        <p:txBody>
          <a:bodyPr wrap="square" rtlCol="0">
            <a:spAutoFit/>
          </a:bodyPr>
          <a:lstStyle/>
          <a:p>
            <a:r>
              <a:rPr lang="en-US" sz="700" b="0" i="0" spc="300" dirty="0" smtClean="0">
                <a:latin typeface="+mj-lt"/>
              </a:rPr>
              <a:t>U.S. CENTRAL</a:t>
            </a:r>
            <a:endParaRPr lang="en-US" sz="700" b="0" i="0" spc="300" dirty="0">
              <a:latin typeface="+mj-lt"/>
            </a:endParaRPr>
          </a:p>
        </p:txBody>
      </p:sp>
      <p:sp>
        <p:nvSpPr>
          <p:cNvPr id="16" name="TextBox 15"/>
          <p:cNvSpPr txBox="1"/>
          <p:nvPr userDrawn="1"/>
        </p:nvSpPr>
        <p:spPr>
          <a:xfrm>
            <a:off x="7708901" y="2241744"/>
            <a:ext cx="1292224" cy="200055"/>
          </a:xfrm>
          <a:prstGeom prst="rect">
            <a:avLst/>
          </a:prstGeom>
          <a:noFill/>
        </p:spPr>
        <p:txBody>
          <a:bodyPr wrap="square" rtlCol="0">
            <a:spAutoFit/>
          </a:bodyPr>
          <a:lstStyle/>
          <a:p>
            <a:r>
              <a:rPr lang="en-US" sz="700" b="0" i="0" spc="300" dirty="0" smtClean="0">
                <a:latin typeface="+mj-lt"/>
              </a:rPr>
              <a:t>U.S. GULF</a:t>
            </a:r>
            <a:endParaRPr lang="en-US" sz="700" b="0" i="0" spc="300" dirty="0">
              <a:latin typeface="+mj-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 y="61913"/>
            <a:ext cx="80264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6213" y="998538"/>
            <a:ext cx="4344987"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998538"/>
            <a:ext cx="4346575"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6213" y="3770313"/>
            <a:ext cx="4344987" cy="262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600" y="3770313"/>
            <a:ext cx="4346575" cy="262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27539-5813-834A-A5F8-B396B5F1A874}"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F95CB-6671-C645-BC78-50E710B16C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FOR PR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399" y="798512"/>
            <a:ext cx="8867775" cy="5327651"/>
          </a:xfrm>
        </p:spPr>
        <p:txBody>
          <a:bodyPr>
            <a:normAutofit/>
          </a:bodyPr>
          <a:lstStyle>
            <a:lvl1pPr>
              <a:buSzPct val="50000"/>
              <a:defRPr sz="2800"/>
            </a:lvl1pPr>
            <a:lvl2pPr>
              <a:buSzPct val="50000"/>
              <a:defRPr sz="2600"/>
            </a:lvl2pPr>
            <a:lvl3pPr>
              <a:buSzPct val="50000"/>
              <a:defRPr sz="2400"/>
            </a:lvl3pPr>
            <a:lvl4pPr>
              <a:buSzPct val="50000"/>
              <a:defRPr sz="2200"/>
            </a:lvl4pPr>
            <a:lvl5pPr>
              <a:buSzPct val="50000"/>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0228E3A-B2B4-4473-BB06-31B68F28E342}" type="datetime1">
              <a:rPr lang="en-US" smtClean="0"/>
              <a:pPr/>
              <a:t>10/4/2010</a:t>
            </a:fld>
            <a:endParaRPr lang="en-US" dirty="0"/>
          </a:p>
        </p:txBody>
      </p:sp>
      <p:sp>
        <p:nvSpPr>
          <p:cNvPr id="5" name="Footer Placeholder 4"/>
          <p:cNvSpPr>
            <a:spLocks noGrp="1"/>
          </p:cNvSpPr>
          <p:nvPr>
            <p:ph type="ftr" sz="quarter" idx="11"/>
          </p:nvPr>
        </p:nvSpPr>
        <p:spPr/>
        <p:txBody>
          <a:bodyPr/>
          <a:lstStyle/>
          <a:p>
            <a:r>
              <a:rPr lang="en-US" dirty="0" smtClean="0"/>
              <a:t>APA BLUE WHITE TEMPLATE.pptx</a:t>
            </a:r>
            <a:endParaRPr lang="en-US" dirty="0"/>
          </a:p>
        </p:txBody>
      </p:sp>
      <p:sp>
        <p:nvSpPr>
          <p:cNvPr id="6" name="Slide Number Placeholder 5"/>
          <p:cNvSpPr>
            <a:spLocks noGrp="1"/>
          </p:cNvSpPr>
          <p:nvPr>
            <p:ph type="sldNum" sz="quarter" idx="12"/>
          </p:nvPr>
        </p:nvSpPr>
        <p:spPr/>
        <p:txBody>
          <a:bodyPr/>
          <a:lstStyle/>
          <a:p>
            <a:fld id="{81BADDA0-895E-4D1E-8028-B92D1B5AC9F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hart FOR SLIDES">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52400" y="783771"/>
            <a:ext cx="8867775" cy="5512526"/>
          </a:xfrm>
        </p:spPr>
        <p:txBody>
          <a:bodyPr/>
          <a:lstStyle>
            <a:lvl1pPr>
              <a:defRPr/>
            </a:lvl1pPr>
            <a:lvl2pPr>
              <a:defRPr/>
            </a:lvl2pPr>
          </a:lstStyle>
          <a:p>
            <a:pPr lvl="0"/>
            <a:r>
              <a:rPr lang="en-US" noProof="0" dirty="0" smtClean="0"/>
              <a:t>Click icon to add chart</a:t>
            </a:r>
          </a:p>
          <a:p>
            <a:pPr lvl="1"/>
            <a:r>
              <a:rPr lang="en-US" noProof="0" dirty="0" smtClean="0"/>
              <a:t>Click to add text</a:t>
            </a:r>
            <a:endParaRPr lang="en-US" noProof="0" dirty="0"/>
          </a:p>
        </p:txBody>
      </p:sp>
      <p:sp>
        <p:nvSpPr>
          <p:cNvPr id="4" name="Title Placeholder 1"/>
          <p:cNvSpPr>
            <a:spLocks noGrp="1"/>
          </p:cNvSpPr>
          <p:nvPr>
            <p:ph type="title"/>
          </p:nvPr>
        </p:nvSpPr>
        <p:spPr>
          <a:xfrm>
            <a:off x="152400" y="11884"/>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D10DE718-50BC-4B0F-AC3D-67253D21CAAB}" type="datetime1">
              <a:rPr lang="en-US" smtClean="0"/>
              <a:pPr/>
              <a:t>10/4/2010</a:t>
            </a:fld>
            <a:endParaRPr lang="en-US" dirty="0"/>
          </a:p>
        </p:txBody>
      </p:sp>
      <p:sp>
        <p:nvSpPr>
          <p:cNvPr id="6" name="Slide Number Placeholder 5"/>
          <p:cNvSpPr>
            <a:spLocks noGrp="1"/>
          </p:cNvSpPr>
          <p:nvPr>
            <p:ph type="sldNum" sz="quarter" idx="11"/>
          </p:nvPr>
        </p:nvSpPr>
        <p:spPr/>
        <p:txBody>
          <a:bodyPr/>
          <a:lstStyle/>
          <a:p>
            <a:fld id="{6E72FB4B-5872-4122-A698-B258C898226D}"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APA BLUE WHITE TEMPLATE.pptx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FOR SLID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70C0"/>
              </a:buClr>
              <a:defRPr>
                <a:effectLst/>
              </a:defRPr>
            </a:lvl1pPr>
            <a:lvl2pPr>
              <a:buClr>
                <a:srgbClr val="0070C0"/>
              </a:buClr>
              <a:defRPr sz="2600">
                <a:effectLst/>
              </a:defRPr>
            </a:lvl2pPr>
            <a:lvl3pPr>
              <a:buClr>
                <a:srgbClr val="0070C0"/>
              </a:buClr>
              <a:defRPr sz="2400">
                <a:effectLst/>
              </a:defRPr>
            </a:lvl3pPr>
            <a:lvl4pPr>
              <a:buClr>
                <a:srgbClr val="0070C0"/>
              </a:buClr>
              <a:defRPr sz="2200">
                <a:effectLst/>
              </a:defRPr>
            </a:lvl4pPr>
            <a:lvl5pPr>
              <a:buClr>
                <a:srgbClr val="0070C0"/>
              </a:buClr>
              <a:defRPr sz="2000">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152400" y="-1179"/>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9" name="Date Placeholder 4"/>
          <p:cNvSpPr>
            <a:spLocks noGrp="1"/>
          </p:cNvSpPr>
          <p:nvPr>
            <p:ph type="dt" sz="half" idx="10"/>
          </p:nvPr>
        </p:nvSpPr>
        <p:spPr>
          <a:xfrm>
            <a:off x="3688082" y="6389325"/>
            <a:ext cx="1759131" cy="365125"/>
          </a:xfrm>
        </p:spPr>
        <p:txBody>
          <a:bodyPr/>
          <a:lstStyle/>
          <a:p>
            <a:fld id="{D10DE718-50BC-4B0F-AC3D-67253D21CAAB}" type="datetime1">
              <a:rPr lang="en-US" smtClean="0"/>
              <a:pPr/>
              <a:t>10/4/2010</a:t>
            </a:fld>
            <a:endParaRPr lang="en-US" dirty="0"/>
          </a:p>
        </p:txBody>
      </p:sp>
      <p:sp>
        <p:nvSpPr>
          <p:cNvPr id="10" name="Slide Number Placeholder 5"/>
          <p:cNvSpPr>
            <a:spLocks noGrp="1"/>
          </p:cNvSpPr>
          <p:nvPr>
            <p:ph type="sldNum" sz="quarter" idx="11"/>
          </p:nvPr>
        </p:nvSpPr>
        <p:spPr>
          <a:xfrm>
            <a:off x="7203687" y="6369413"/>
            <a:ext cx="620965" cy="410209"/>
          </a:xfrm>
        </p:spPr>
        <p:txBody>
          <a:bodyPr/>
          <a:lstStyle/>
          <a:p>
            <a:fld id="{6E72FB4B-5872-4122-A698-B258C898226D}" type="slidenum">
              <a:rPr lang="en-US" smtClean="0"/>
              <a:pPr/>
              <a:t>‹#›</a:t>
            </a:fld>
            <a:endParaRPr lang="en-US" dirty="0"/>
          </a:p>
        </p:txBody>
      </p:sp>
      <p:sp>
        <p:nvSpPr>
          <p:cNvPr id="11" name="Footer Placeholder 6"/>
          <p:cNvSpPr>
            <a:spLocks noGrp="1"/>
          </p:cNvSpPr>
          <p:nvPr>
            <p:ph type="ftr" sz="quarter" idx="12"/>
          </p:nvPr>
        </p:nvSpPr>
        <p:spPr>
          <a:xfrm>
            <a:off x="74022" y="6389325"/>
            <a:ext cx="2895600" cy="365125"/>
          </a:xfrm>
        </p:spPr>
        <p:txBody>
          <a:bodyPr/>
          <a:lstStyle/>
          <a:p>
            <a:r>
              <a:rPr lang="en-US" dirty="0" smtClean="0"/>
              <a:t>APA BLUE WHITE TEMPLATE.pptx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FOR SLID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1" y="793569"/>
            <a:ext cx="4368800" cy="5636895"/>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52400" y="-1179"/>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10" name="Content Placeholder 2"/>
          <p:cNvSpPr>
            <a:spLocks noGrp="1"/>
          </p:cNvSpPr>
          <p:nvPr>
            <p:ph sz="half" idx="13"/>
          </p:nvPr>
        </p:nvSpPr>
        <p:spPr>
          <a:xfrm>
            <a:off x="4572000" y="793569"/>
            <a:ext cx="4368800" cy="5636895"/>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4"/>
          <p:cNvSpPr>
            <a:spLocks noGrp="1"/>
          </p:cNvSpPr>
          <p:nvPr>
            <p:ph type="dt" sz="half" idx="10"/>
          </p:nvPr>
        </p:nvSpPr>
        <p:spPr>
          <a:xfrm>
            <a:off x="3688082" y="6389325"/>
            <a:ext cx="1759131" cy="365125"/>
          </a:xfrm>
        </p:spPr>
        <p:txBody>
          <a:bodyPr/>
          <a:lstStyle/>
          <a:p>
            <a:fld id="{D10DE718-50BC-4B0F-AC3D-67253D21CAAB}" type="datetime1">
              <a:rPr lang="en-US" smtClean="0"/>
              <a:pPr/>
              <a:t>10/4/2010</a:t>
            </a:fld>
            <a:endParaRPr lang="en-US" dirty="0"/>
          </a:p>
        </p:txBody>
      </p:sp>
      <p:sp>
        <p:nvSpPr>
          <p:cNvPr id="12" name="Slide Number Placeholder 5"/>
          <p:cNvSpPr>
            <a:spLocks noGrp="1"/>
          </p:cNvSpPr>
          <p:nvPr>
            <p:ph type="sldNum" sz="quarter" idx="11"/>
          </p:nvPr>
        </p:nvSpPr>
        <p:spPr>
          <a:xfrm>
            <a:off x="7203687" y="6369413"/>
            <a:ext cx="620965" cy="410209"/>
          </a:xfrm>
        </p:spPr>
        <p:txBody>
          <a:bodyPr/>
          <a:lstStyle/>
          <a:p>
            <a:fld id="{6E72FB4B-5872-4122-A698-B258C898226D}" type="slidenum">
              <a:rPr lang="en-US" smtClean="0"/>
              <a:pPr/>
              <a:t>‹#›</a:t>
            </a:fld>
            <a:endParaRPr lang="en-US" dirty="0"/>
          </a:p>
        </p:txBody>
      </p:sp>
      <p:sp>
        <p:nvSpPr>
          <p:cNvPr id="13" name="Footer Placeholder 6"/>
          <p:cNvSpPr>
            <a:spLocks noGrp="1"/>
          </p:cNvSpPr>
          <p:nvPr>
            <p:ph type="ftr" sz="quarter" idx="12"/>
          </p:nvPr>
        </p:nvSpPr>
        <p:spPr>
          <a:xfrm>
            <a:off x="74022" y="6389325"/>
            <a:ext cx="2895600" cy="365125"/>
          </a:xfrm>
        </p:spPr>
        <p:txBody>
          <a:bodyPr/>
          <a:lstStyle/>
          <a:p>
            <a:r>
              <a:rPr lang="en-US" dirty="0" smtClean="0"/>
              <a:t>APA BLUE WHITE TEMPLATE.pptx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FOR SLID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C000"/>
              </a:buClr>
              <a:defRPr>
                <a:effectLst>
                  <a:outerShdw blurRad="38100" dist="38100" dir="2700000" algn="tl">
                    <a:srgbClr val="000000">
                      <a:alpha val="43137"/>
                    </a:srgbClr>
                  </a:outerShdw>
                </a:effectLst>
              </a:defRPr>
            </a:lvl1pPr>
            <a:lvl2pPr>
              <a:buClr>
                <a:srgbClr val="FFC000"/>
              </a:buClr>
              <a:defRPr>
                <a:effectLst>
                  <a:outerShdw blurRad="38100" dist="38100" dir="2700000" algn="tl">
                    <a:srgbClr val="000000">
                      <a:alpha val="43137"/>
                    </a:srgbClr>
                  </a:outerShdw>
                </a:effectLst>
              </a:defRPr>
            </a:lvl2pPr>
            <a:lvl3pPr>
              <a:buClr>
                <a:srgbClr val="FFC000"/>
              </a:buClr>
              <a:defRPr sz="2400">
                <a:effectLst>
                  <a:outerShdw blurRad="38100" dist="38100" dir="2700000" algn="tl">
                    <a:srgbClr val="000000">
                      <a:alpha val="43137"/>
                    </a:srgbClr>
                  </a:outerShdw>
                </a:effectLst>
              </a:defRPr>
            </a:lvl3pPr>
            <a:lvl4pPr>
              <a:buClr>
                <a:srgbClr val="FFC000"/>
              </a:buClr>
              <a:defRPr sz="2200">
                <a:effectLst>
                  <a:outerShdw blurRad="38100" dist="38100" dir="2700000" algn="tl">
                    <a:srgbClr val="000000">
                      <a:alpha val="43137"/>
                    </a:srgbClr>
                  </a:outerShdw>
                </a:effectLst>
              </a:defRPr>
            </a:lvl4pPr>
            <a:lvl5pPr>
              <a:buClr>
                <a:srgbClr val="FFC000"/>
              </a:buClr>
              <a:defRPr sz="2000">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152400" y="-1179"/>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a:defRPr>
                <a:latin typeface="+mn-lt"/>
              </a:defRPr>
            </a:lvl1pPr>
          </a:lstStyle>
          <a:p>
            <a:fld id="{9367B389-4010-4768-B87E-86E5F9C0C7F2}" type="datetime1">
              <a:rPr lang="en-US" smtClean="0"/>
              <a:pPr/>
              <a:t>10/4/2010</a:t>
            </a:fld>
            <a:endParaRPr lang="en-US" dirty="0"/>
          </a:p>
        </p:txBody>
      </p:sp>
      <p:sp>
        <p:nvSpPr>
          <p:cNvPr id="6" name="Slide Number Placeholder 5"/>
          <p:cNvSpPr>
            <a:spLocks noGrp="1"/>
          </p:cNvSpPr>
          <p:nvPr>
            <p:ph type="sldNum" sz="quarter" idx="11"/>
          </p:nvPr>
        </p:nvSpPr>
        <p:spPr/>
        <p:txBody>
          <a:bodyPr/>
          <a:lstStyle>
            <a:lvl1pPr>
              <a:defRPr>
                <a:latin typeface="+mn-lt"/>
              </a:defRPr>
            </a:lvl1pPr>
          </a:lstStyle>
          <a:p>
            <a:fld id="{6E72FB4B-5872-4122-A698-B258C898226D}" type="slidenum">
              <a:rPr lang="en-US" smtClean="0"/>
              <a:pPr/>
              <a:t>‹#›</a:t>
            </a:fld>
            <a:endParaRPr lang="en-US" dirty="0"/>
          </a:p>
        </p:txBody>
      </p:sp>
      <p:sp>
        <p:nvSpPr>
          <p:cNvPr id="7" name="Footer Placeholder 6"/>
          <p:cNvSpPr>
            <a:spLocks noGrp="1"/>
          </p:cNvSpPr>
          <p:nvPr>
            <p:ph type="ftr" sz="quarter" idx="12"/>
          </p:nvPr>
        </p:nvSpPr>
        <p:spPr/>
        <p:txBody>
          <a:bodyPr/>
          <a:lstStyle>
            <a:lvl1pPr>
              <a:defRPr>
                <a:latin typeface="+mn-lt"/>
              </a:defRPr>
            </a:lvl1pPr>
          </a:lstStyle>
          <a:p>
            <a:r>
              <a:rPr lang="en-US" dirty="0" smtClean="0"/>
              <a:t>APA BLUE WHITE TEMPLATE.pptx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FOR SLID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1" y="793569"/>
            <a:ext cx="4368800" cy="5636895"/>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793569"/>
            <a:ext cx="4346575" cy="5636895"/>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52400" y="-1179"/>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4F1923D0-A95D-4BC7-B640-C9D71E92A985}" type="datetime1">
              <a:rPr lang="en-US" smtClean="0"/>
              <a:pPr/>
              <a:t>10/4/2010</a:t>
            </a:fld>
            <a:endParaRPr lang="en-US" dirty="0"/>
          </a:p>
        </p:txBody>
      </p:sp>
      <p:sp>
        <p:nvSpPr>
          <p:cNvPr id="8" name="Footer Placeholder 7"/>
          <p:cNvSpPr>
            <a:spLocks noGrp="1"/>
          </p:cNvSpPr>
          <p:nvPr>
            <p:ph type="ftr" sz="quarter" idx="12"/>
          </p:nvPr>
        </p:nvSpPr>
        <p:spPr/>
        <p:txBody>
          <a:bodyPr/>
          <a:lstStyle/>
          <a:p>
            <a:r>
              <a:rPr lang="en-US" dirty="0" smtClean="0"/>
              <a:t>APA BLUE WHITE TEMPLATE.pptx</a:t>
            </a:r>
            <a:endParaRPr lang="en-US" dirty="0"/>
          </a:p>
        </p:txBody>
      </p:sp>
      <p:sp>
        <p:nvSpPr>
          <p:cNvPr id="9" name="Slide Number Placeholder 5"/>
          <p:cNvSpPr>
            <a:spLocks noGrp="1"/>
          </p:cNvSpPr>
          <p:nvPr>
            <p:ph type="sldNum" sz="quarter" idx="11"/>
          </p:nvPr>
        </p:nvSpPr>
        <p:spPr>
          <a:xfrm>
            <a:off x="7171508" y="6492875"/>
            <a:ext cx="535485" cy="365125"/>
          </a:xfrm>
        </p:spPr>
        <p:txBody>
          <a:bodyPr/>
          <a:lstStyle/>
          <a:p>
            <a:fld id="{6E72FB4B-5872-4122-A698-B258C89822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hart FOR SLIDES">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52400" y="783771"/>
            <a:ext cx="8867775" cy="5512526"/>
          </a:xfrm>
        </p:spPr>
        <p:txBody>
          <a:bodyPr/>
          <a:lstStyle>
            <a:lvl1pPr>
              <a:buClr>
                <a:srgbClr val="FFC000"/>
              </a:buClr>
              <a:defRPr/>
            </a:lvl1pPr>
            <a:lvl2pPr>
              <a:defRPr/>
            </a:lvl2pPr>
            <a:lvl3pPr>
              <a:defRPr/>
            </a:lvl3pPr>
          </a:lstStyle>
          <a:p>
            <a:pPr lvl="0"/>
            <a:r>
              <a:rPr lang="en-US" noProof="0" dirty="0" smtClean="0"/>
              <a:t>Click icon to add chart</a:t>
            </a:r>
          </a:p>
          <a:p>
            <a:pPr lvl="1"/>
            <a:r>
              <a:rPr lang="en-US" noProof="0" dirty="0" smtClean="0"/>
              <a:t>Click to add text</a:t>
            </a:r>
          </a:p>
        </p:txBody>
      </p:sp>
      <p:sp>
        <p:nvSpPr>
          <p:cNvPr id="4" name="Title Placeholder 1"/>
          <p:cNvSpPr>
            <a:spLocks noGrp="1"/>
          </p:cNvSpPr>
          <p:nvPr>
            <p:ph type="title"/>
          </p:nvPr>
        </p:nvSpPr>
        <p:spPr>
          <a:xfrm>
            <a:off x="152400" y="-1179"/>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0B634C27-6DC4-4270-A6C9-8236E2D0757F}" type="datetime1">
              <a:rPr lang="en-US" smtClean="0"/>
              <a:pPr/>
              <a:t>10/4/2010</a:t>
            </a:fld>
            <a:endParaRPr lang="en-US" dirty="0"/>
          </a:p>
        </p:txBody>
      </p:sp>
      <p:sp>
        <p:nvSpPr>
          <p:cNvPr id="6" name="Slide Number Placeholder 5"/>
          <p:cNvSpPr>
            <a:spLocks noGrp="1"/>
          </p:cNvSpPr>
          <p:nvPr>
            <p:ph type="sldNum" sz="quarter" idx="11"/>
          </p:nvPr>
        </p:nvSpPr>
        <p:spPr/>
        <p:txBody>
          <a:bodyPr/>
          <a:lstStyle/>
          <a:p>
            <a:fld id="{6E72FB4B-5872-4122-A698-B258C898226D}"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APA BLUE WHITE TEMPLATE.pptx</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FOR PRINT">
    <p:spTree>
      <p:nvGrpSpPr>
        <p:cNvPr id="1" name=""/>
        <p:cNvGrpSpPr/>
        <p:nvPr/>
      </p:nvGrpSpPr>
      <p:grpSpPr>
        <a:xfrm>
          <a:off x="0" y="0"/>
          <a:ext cx="0" cy="0"/>
          <a:chOff x="0" y="0"/>
          <a:chExt cx="0" cy="0"/>
        </a:xfrm>
      </p:grpSpPr>
      <p:sp>
        <p:nvSpPr>
          <p:cNvPr id="24" name="Rectangle 23"/>
          <p:cNvSpPr/>
          <p:nvPr userDrawn="1"/>
        </p:nvSpPr>
        <p:spPr bwMode="auto">
          <a:xfrm>
            <a:off x="0" y="2278063"/>
            <a:ext cx="9144000" cy="128587"/>
          </a:xfrm>
          <a:prstGeom prst="rect">
            <a:avLst/>
          </a:prstGeom>
          <a:solidFill>
            <a:srgbClr val="002060">
              <a:alpha val="11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25" name="TextBox 24"/>
          <p:cNvSpPr txBox="1"/>
          <p:nvPr userDrawn="1"/>
        </p:nvSpPr>
        <p:spPr>
          <a:xfrm>
            <a:off x="398704" y="2254446"/>
            <a:ext cx="936474" cy="200055"/>
          </a:xfrm>
          <a:prstGeom prst="rect">
            <a:avLst/>
          </a:prstGeom>
          <a:noFill/>
        </p:spPr>
        <p:txBody>
          <a:bodyPr wrap="none" rtlCol="0">
            <a:spAutoFit/>
          </a:bodyPr>
          <a:lstStyle/>
          <a:p>
            <a:r>
              <a:rPr lang="en-US" sz="700" b="0" i="0" spc="300" dirty="0" smtClean="0">
                <a:solidFill>
                  <a:schemeClr val="bg1"/>
                </a:solidFill>
                <a:latin typeface="+mj-lt"/>
              </a:rPr>
              <a:t>AUSTRALIA</a:t>
            </a:r>
            <a:endParaRPr lang="en-US" sz="700" b="0" i="0" spc="300" dirty="0">
              <a:solidFill>
                <a:schemeClr val="bg1"/>
              </a:solidFill>
              <a:latin typeface="+mj-lt"/>
            </a:endParaRPr>
          </a:p>
        </p:txBody>
      </p:sp>
      <p:sp>
        <p:nvSpPr>
          <p:cNvPr id="26" name="TextBox 25"/>
          <p:cNvSpPr txBox="1"/>
          <p:nvPr userDrawn="1"/>
        </p:nvSpPr>
        <p:spPr>
          <a:xfrm>
            <a:off x="1776504" y="2259209"/>
            <a:ext cx="962123" cy="200055"/>
          </a:xfrm>
          <a:prstGeom prst="rect">
            <a:avLst/>
          </a:prstGeom>
          <a:noFill/>
        </p:spPr>
        <p:txBody>
          <a:bodyPr wrap="none" rtlCol="0">
            <a:spAutoFit/>
          </a:bodyPr>
          <a:lstStyle/>
          <a:p>
            <a:r>
              <a:rPr lang="en-US" sz="700" b="0" i="0" spc="300" dirty="0" smtClean="0">
                <a:solidFill>
                  <a:schemeClr val="bg1"/>
                </a:solidFill>
                <a:latin typeface="+mj-lt"/>
              </a:rPr>
              <a:t>ARGENTINA</a:t>
            </a:r>
            <a:endParaRPr lang="en-US" sz="700" b="0" i="0" spc="300" dirty="0">
              <a:solidFill>
                <a:schemeClr val="bg1"/>
              </a:solidFill>
              <a:latin typeface="+mj-lt"/>
            </a:endParaRPr>
          </a:p>
        </p:txBody>
      </p:sp>
      <p:sp>
        <p:nvSpPr>
          <p:cNvPr id="27" name="TextBox 26"/>
          <p:cNvSpPr txBox="1"/>
          <p:nvPr userDrawn="1"/>
        </p:nvSpPr>
        <p:spPr>
          <a:xfrm>
            <a:off x="3197987" y="2259209"/>
            <a:ext cx="729687" cy="200055"/>
          </a:xfrm>
          <a:prstGeom prst="rect">
            <a:avLst/>
          </a:prstGeom>
          <a:noFill/>
        </p:spPr>
        <p:txBody>
          <a:bodyPr wrap="none" rtlCol="0">
            <a:spAutoFit/>
          </a:bodyPr>
          <a:lstStyle/>
          <a:p>
            <a:r>
              <a:rPr lang="en-US" sz="700" b="0" i="0" spc="300" dirty="0" smtClean="0">
                <a:solidFill>
                  <a:schemeClr val="bg1"/>
                </a:solidFill>
                <a:latin typeface="+mj-lt"/>
              </a:rPr>
              <a:t>CANADA</a:t>
            </a:r>
            <a:endParaRPr lang="en-US" sz="700" b="0" i="0" spc="300" dirty="0">
              <a:solidFill>
                <a:schemeClr val="bg1"/>
              </a:solidFill>
              <a:latin typeface="+mj-lt"/>
            </a:endParaRPr>
          </a:p>
        </p:txBody>
      </p:sp>
      <p:sp>
        <p:nvSpPr>
          <p:cNvPr id="28" name="TextBox 27"/>
          <p:cNvSpPr txBox="1"/>
          <p:nvPr userDrawn="1"/>
        </p:nvSpPr>
        <p:spPr>
          <a:xfrm>
            <a:off x="4497198" y="2259209"/>
            <a:ext cx="609462" cy="200055"/>
          </a:xfrm>
          <a:prstGeom prst="rect">
            <a:avLst/>
          </a:prstGeom>
          <a:noFill/>
        </p:spPr>
        <p:txBody>
          <a:bodyPr wrap="none" rtlCol="0">
            <a:spAutoFit/>
          </a:bodyPr>
          <a:lstStyle/>
          <a:p>
            <a:r>
              <a:rPr lang="en-US" sz="700" b="0" i="0" spc="300" dirty="0" smtClean="0">
                <a:solidFill>
                  <a:schemeClr val="bg1"/>
                </a:solidFill>
                <a:latin typeface="+mj-lt"/>
              </a:rPr>
              <a:t>EGYPT</a:t>
            </a:r>
            <a:endParaRPr lang="en-US" sz="700" b="0" i="0" spc="300" dirty="0">
              <a:solidFill>
                <a:schemeClr val="bg1"/>
              </a:solidFill>
              <a:latin typeface="+mj-lt"/>
            </a:endParaRPr>
          </a:p>
        </p:txBody>
      </p:sp>
      <p:sp>
        <p:nvSpPr>
          <p:cNvPr id="29" name="TextBox 28"/>
          <p:cNvSpPr txBox="1"/>
          <p:nvPr userDrawn="1"/>
        </p:nvSpPr>
        <p:spPr>
          <a:xfrm>
            <a:off x="5543646" y="2259209"/>
            <a:ext cx="952504" cy="200055"/>
          </a:xfrm>
          <a:prstGeom prst="rect">
            <a:avLst/>
          </a:prstGeom>
          <a:noFill/>
        </p:spPr>
        <p:txBody>
          <a:bodyPr wrap="none" rtlCol="0">
            <a:spAutoFit/>
          </a:bodyPr>
          <a:lstStyle/>
          <a:p>
            <a:r>
              <a:rPr lang="en-US" sz="700" b="0" i="0" spc="300" dirty="0" smtClean="0">
                <a:solidFill>
                  <a:schemeClr val="bg1"/>
                </a:solidFill>
                <a:latin typeface="+mj-lt"/>
              </a:rPr>
              <a:t>NORTH SEA</a:t>
            </a:r>
            <a:endParaRPr lang="en-US" sz="700" b="0" i="0" spc="300" dirty="0">
              <a:solidFill>
                <a:schemeClr val="bg1"/>
              </a:solidFill>
              <a:latin typeface="+mj-lt"/>
            </a:endParaRPr>
          </a:p>
        </p:txBody>
      </p:sp>
      <p:sp>
        <p:nvSpPr>
          <p:cNvPr id="30" name="TextBox 29"/>
          <p:cNvSpPr txBox="1"/>
          <p:nvPr userDrawn="1"/>
        </p:nvSpPr>
        <p:spPr>
          <a:xfrm>
            <a:off x="6642617" y="2259209"/>
            <a:ext cx="1141658" cy="200055"/>
          </a:xfrm>
          <a:prstGeom prst="rect">
            <a:avLst/>
          </a:prstGeom>
          <a:noFill/>
        </p:spPr>
        <p:txBody>
          <a:bodyPr wrap="none" rtlCol="0">
            <a:spAutoFit/>
          </a:bodyPr>
          <a:lstStyle/>
          <a:p>
            <a:r>
              <a:rPr lang="en-US" sz="700" b="0" i="0" spc="300" dirty="0" smtClean="0">
                <a:solidFill>
                  <a:schemeClr val="bg1"/>
                </a:solidFill>
                <a:latin typeface="+mj-lt"/>
              </a:rPr>
              <a:t>U.S. CENTRAL</a:t>
            </a:r>
            <a:endParaRPr lang="en-US" sz="700" b="0" i="0" spc="300" dirty="0">
              <a:solidFill>
                <a:schemeClr val="bg1"/>
              </a:solidFill>
              <a:latin typeface="+mj-lt"/>
            </a:endParaRPr>
          </a:p>
        </p:txBody>
      </p:sp>
      <p:sp>
        <p:nvSpPr>
          <p:cNvPr id="31" name="TextBox 30"/>
          <p:cNvSpPr txBox="1"/>
          <p:nvPr userDrawn="1"/>
        </p:nvSpPr>
        <p:spPr>
          <a:xfrm>
            <a:off x="7977653" y="2259209"/>
            <a:ext cx="889987" cy="200055"/>
          </a:xfrm>
          <a:prstGeom prst="rect">
            <a:avLst/>
          </a:prstGeom>
          <a:noFill/>
        </p:spPr>
        <p:txBody>
          <a:bodyPr wrap="none" rtlCol="0">
            <a:spAutoFit/>
          </a:bodyPr>
          <a:lstStyle/>
          <a:p>
            <a:r>
              <a:rPr lang="en-US" sz="700" b="0" i="0" spc="300" dirty="0" smtClean="0">
                <a:solidFill>
                  <a:schemeClr val="bg1"/>
                </a:solidFill>
                <a:latin typeface="+mj-lt"/>
              </a:rPr>
              <a:t>U.S. GULF</a:t>
            </a:r>
            <a:endParaRPr lang="en-US" sz="700" b="0" i="0" spc="300" dirty="0">
              <a:solidFill>
                <a:schemeClr val="bg1"/>
              </a:solidFill>
              <a:latin typeface="+mj-lt"/>
            </a:endParaRPr>
          </a:p>
        </p:txBody>
      </p:sp>
      <p:sp>
        <p:nvSpPr>
          <p:cNvPr id="32" name="Text Box 7"/>
          <p:cNvSpPr txBox="1">
            <a:spLocks noChangeArrowheads="1"/>
          </p:cNvSpPr>
          <p:nvPr userDrawn="1"/>
        </p:nvSpPr>
        <p:spPr bwMode="auto">
          <a:xfrm>
            <a:off x="3847086" y="1019116"/>
            <a:ext cx="1670649" cy="246221"/>
          </a:xfrm>
          <a:prstGeom prst="rect">
            <a:avLst/>
          </a:prstGeom>
          <a:noFill/>
          <a:ln w="9525">
            <a:noFill/>
            <a:miter lim="800000"/>
            <a:headEnd/>
            <a:tailEnd/>
          </a:ln>
          <a:effectLst>
            <a:outerShdw blurRad="12700" dist="38100" dir="8100000" algn="tr" rotWithShape="0">
              <a:prstClr val="black"/>
            </a:outerShdw>
          </a:effectLst>
        </p:spPr>
        <p:txBody>
          <a:bodyPr wrap="none">
            <a:spAutoFit/>
          </a:bodyPr>
          <a:lstStyle/>
          <a:p>
            <a:pPr algn="ctr">
              <a:defRPr/>
            </a:pPr>
            <a:r>
              <a:rPr lang="en-US" sz="1000" spc="220" baseline="0" dirty="0">
                <a:solidFill>
                  <a:schemeClr val="tx1"/>
                </a:solidFill>
                <a:effectLst/>
                <a:latin typeface="MicrogrammaDMedExt" pitchFamily="34" charset="0"/>
              </a:rPr>
              <a:t>CORPORATION</a:t>
            </a:r>
          </a:p>
        </p:txBody>
      </p:sp>
      <p:sp>
        <p:nvSpPr>
          <p:cNvPr id="13" name="Rectangle 3"/>
          <p:cNvSpPr>
            <a:spLocks noGrp="1" noChangeArrowheads="1"/>
          </p:cNvSpPr>
          <p:nvPr>
            <p:ph type="subTitle" idx="1"/>
          </p:nvPr>
        </p:nvSpPr>
        <p:spPr>
          <a:xfrm>
            <a:off x="2074126" y="4789371"/>
            <a:ext cx="4973445" cy="987425"/>
          </a:xfrm>
          <a:ln w="6350"/>
          <a:effectLst>
            <a:outerShdw dist="35921" dir="2700000" algn="ctr" rotWithShape="0">
              <a:srgbClr val="000000"/>
            </a:outerShdw>
          </a:effectLst>
        </p:spPr>
        <p:txBody>
          <a:bodyPr/>
          <a:lstStyle>
            <a:lvl1pPr marL="0" indent="0" algn="ctr">
              <a:spcBef>
                <a:spcPct val="0"/>
              </a:spcBef>
              <a:buFont typeface="Wingdings" pitchFamily="2" charset="2"/>
              <a:buNone/>
              <a:defRPr sz="2600" b="1" i="0">
                <a:solidFill>
                  <a:srgbClr val="FFFFFF"/>
                </a:solidFill>
                <a:latin typeface="+mj-lt"/>
              </a:defRPr>
            </a:lvl1pPr>
          </a:lstStyle>
          <a:p>
            <a:r>
              <a:rPr lang="en-US" dirty="0" smtClean="0"/>
              <a:t>Click to edit Master subtitle style</a:t>
            </a:r>
            <a:endParaRPr lang="en-US" dirty="0"/>
          </a:p>
        </p:txBody>
      </p:sp>
      <p:sp>
        <p:nvSpPr>
          <p:cNvPr id="14" name="Title 8"/>
          <p:cNvSpPr>
            <a:spLocks noGrp="1"/>
          </p:cNvSpPr>
          <p:nvPr>
            <p:ph type="title"/>
          </p:nvPr>
        </p:nvSpPr>
        <p:spPr>
          <a:xfrm>
            <a:off x="558800" y="1497364"/>
            <a:ext cx="8026400" cy="533400"/>
          </a:xfrm>
        </p:spPr>
        <p:txBody>
          <a:bodyPr/>
          <a:lstStyle>
            <a:lvl1pPr algn="ctr">
              <a:defRPr>
                <a:solidFill>
                  <a:srgbClr val="FFFF00"/>
                </a:solidFill>
              </a:defRPr>
            </a:lvl1pPr>
          </a:lstStyle>
          <a:p>
            <a:r>
              <a:rPr lang="en-US" dirty="0" smtClean="0"/>
              <a:t>Click to edit Master title style</a:t>
            </a:r>
            <a:endParaRPr lang="en-US" dirty="0"/>
          </a:p>
        </p:txBody>
      </p:sp>
      <p:sp>
        <p:nvSpPr>
          <p:cNvPr id="17" name="Rectangle 16"/>
          <p:cNvSpPr/>
          <p:nvPr userDrawn="1"/>
        </p:nvSpPr>
        <p:spPr bwMode="auto">
          <a:xfrm>
            <a:off x="0" y="2278063"/>
            <a:ext cx="9144000" cy="128587"/>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8" name="TextBox 17"/>
          <p:cNvSpPr txBox="1"/>
          <p:nvPr userDrawn="1"/>
        </p:nvSpPr>
        <p:spPr>
          <a:xfrm>
            <a:off x="96837" y="2236981"/>
            <a:ext cx="1468437" cy="200055"/>
          </a:xfrm>
          <a:prstGeom prst="rect">
            <a:avLst/>
          </a:prstGeom>
          <a:noFill/>
        </p:spPr>
        <p:txBody>
          <a:bodyPr wrap="square" rtlCol="0">
            <a:spAutoFit/>
          </a:bodyPr>
          <a:lstStyle/>
          <a:p>
            <a:r>
              <a:rPr lang="en-US" sz="700" b="0" i="0" spc="300" dirty="0" smtClean="0">
                <a:latin typeface="+mj-lt"/>
              </a:rPr>
              <a:t>AUSTRALIA</a:t>
            </a:r>
            <a:endParaRPr lang="en-US" sz="700" b="0" i="0" spc="300" dirty="0">
              <a:latin typeface="+mj-lt"/>
            </a:endParaRPr>
          </a:p>
        </p:txBody>
      </p:sp>
      <p:sp>
        <p:nvSpPr>
          <p:cNvPr id="19" name="TextBox 18"/>
          <p:cNvSpPr txBox="1"/>
          <p:nvPr userDrawn="1"/>
        </p:nvSpPr>
        <p:spPr>
          <a:xfrm>
            <a:off x="1562100" y="2241744"/>
            <a:ext cx="1304925" cy="200055"/>
          </a:xfrm>
          <a:prstGeom prst="rect">
            <a:avLst/>
          </a:prstGeom>
          <a:noFill/>
        </p:spPr>
        <p:txBody>
          <a:bodyPr wrap="square" rtlCol="0">
            <a:spAutoFit/>
          </a:bodyPr>
          <a:lstStyle/>
          <a:p>
            <a:r>
              <a:rPr lang="en-US" sz="700" b="0" i="0" spc="300" dirty="0" smtClean="0">
                <a:latin typeface="+mj-lt"/>
              </a:rPr>
              <a:t>ARGENTINA</a:t>
            </a:r>
            <a:endParaRPr lang="en-US" sz="700" b="0" i="0" spc="300" dirty="0">
              <a:latin typeface="+mj-lt"/>
            </a:endParaRPr>
          </a:p>
        </p:txBody>
      </p:sp>
      <p:sp>
        <p:nvSpPr>
          <p:cNvPr id="20" name="TextBox 19"/>
          <p:cNvSpPr txBox="1"/>
          <p:nvPr userDrawn="1"/>
        </p:nvSpPr>
        <p:spPr>
          <a:xfrm>
            <a:off x="2879725" y="2241744"/>
            <a:ext cx="1311275" cy="200055"/>
          </a:xfrm>
          <a:prstGeom prst="rect">
            <a:avLst/>
          </a:prstGeom>
          <a:noFill/>
        </p:spPr>
        <p:txBody>
          <a:bodyPr wrap="square" rtlCol="0">
            <a:spAutoFit/>
          </a:bodyPr>
          <a:lstStyle/>
          <a:p>
            <a:r>
              <a:rPr lang="en-US" sz="700" b="0" i="0" spc="300" dirty="0" smtClean="0">
                <a:latin typeface="+mj-lt"/>
              </a:rPr>
              <a:t>CANADA</a:t>
            </a:r>
            <a:endParaRPr lang="en-US" sz="700" b="0" i="0" spc="300" dirty="0">
              <a:latin typeface="+mj-lt"/>
            </a:endParaRPr>
          </a:p>
        </p:txBody>
      </p:sp>
      <p:sp>
        <p:nvSpPr>
          <p:cNvPr id="21" name="TextBox 20"/>
          <p:cNvSpPr txBox="1"/>
          <p:nvPr userDrawn="1"/>
        </p:nvSpPr>
        <p:spPr>
          <a:xfrm>
            <a:off x="4175125" y="2241744"/>
            <a:ext cx="1165225" cy="200055"/>
          </a:xfrm>
          <a:prstGeom prst="rect">
            <a:avLst/>
          </a:prstGeom>
          <a:noFill/>
        </p:spPr>
        <p:txBody>
          <a:bodyPr wrap="square" rtlCol="0">
            <a:spAutoFit/>
          </a:bodyPr>
          <a:lstStyle/>
          <a:p>
            <a:r>
              <a:rPr lang="en-US" sz="700" b="0" i="0" spc="300" dirty="0" smtClean="0">
                <a:latin typeface="+mj-lt"/>
              </a:rPr>
              <a:t>EGYPT</a:t>
            </a:r>
            <a:endParaRPr lang="en-US" sz="700" b="0" i="0" spc="300" dirty="0">
              <a:latin typeface="+mj-lt"/>
            </a:endParaRPr>
          </a:p>
        </p:txBody>
      </p:sp>
      <p:sp>
        <p:nvSpPr>
          <p:cNvPr id="22" name="TextBox 21"/>
          <p:cNvSpPr txBox="1"/>
          <p:nvPr userDrawn="1"/>
        </p:nvSpPr>
        <p:spPr>
          <a:xfrm>
            <a:off x="5340349" y="2241744"/>
            <a:ext cx="1298575" cy="200055"/>
          </a:xfrm>
          <a:prstGeom prst="rect">
            <a:avLst/>
          </a:prstGeom>
          <a:noFill/>
        </p:spPr>
        <p:txBody>
          <a:bodyPr wrap="square" rtlCol="0">
            <a:spAutoFit/>
          </a:bodyPr>
          <a:lstStyle/>
          <a:p>
            <a:r>
              <a:rPr lang="en-US" sz="700" b="0" i="0" spc="300" dirty="0" smtClean="0">
                <a:latin typeface="+mj-lt"/>
              </a:rPr>
              <a:t>NORTH SEA</a:t>
            </a:r>
            <a:endParaRPr lang="en-US" sz="700" b="0" i="0" spc="300" dirty="0">
              <a:latin typeface="+mj-lt"/>
            </a:endParaRPr>
          </a:p>
        </p:txBody>
      </p:sp>
      <p:sp>
        <p:nvSpPr>
          <p:cNvPr id="23" name="TextBox 22"/>
          <p:cNvSpPr txBox="1"/>
          <p:nvPr userDrawn="1"/>
        </p:nvSpPr>
        <p:spPr>
          <a:xfrm>
            <a:off x="6591817" y="2241744"/>
            <a:ext cx="1183758" cy="200055"/>
          </a:xfrm>
          <a:prstGeom prst="rect">
            <a:avLst/>
          </a:prstGeom>
          <a:noFill/>
        </p:spPr>
        <p:txBody>
          <a:bodyPr wrap="square" rtlCol="0">
            <a:spAutoFit/>
          </a:bodyPr>
          <a:lstStyle/>
          <a:p>
            <a:r>
              <a:rPr lang="en-US" sz="700" b="0" i="0" spc="300" dirty="0" smtClean="0">
                <a:latin typeface="+mj-lt"/>
              </a:rPr>
              <a:t>U.S. CENTRAL</a:t>
            </a:r>
            <a:endParaRPr lang="en-US" sz="700" b="0" i="0" spc="300" dirty="0">
              <a:latin typeface="+mj-lt"/>
            </a:endParaRPr>
          </a:p>
        </p:txBody>
      </p:sp>
      <p:sp>
        <p:nvSpPr>
          <p:cNvPr id="33" name="TextBox 32"/>
          <p:cNvSpPr txBox="1"/>
          <p:nvPr userDrawn="1"/>
        </p:nvSpPr>
        <p:spPr>
          <a:xfrm>
            <a:off x="7708901" y="2241744"/>
            <a:ext cx="1292224" cy="200055"/>
          </a:xfrm>
          <a:prstGeom prst="rect">
            <a:avLst/>
          </a:prstGeom>
          <a:noFill/>
        </p:spPr>
        <p:txBody>
          <a:bodyPr wrap="square" rtlCol="0">
            <a:spAutoFit/>
          </a:bodyPr>
          <a:lstStyle/>
          <a:p>
            <a:r>
              <a:rPr lang="en-US" sz="700" b="0" i="0" spc="300" dirty="0" smtClean="0">
                <a:latin typeface="+mj-lt"/>
              </a:rPr>
              <a:t>U.S. GULF</a:t>
            </a:r>
            <a:endParaRPr lang="en-US" sz="700" b="0" i="0" spc="300" dirty="0">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EB61D-0D9B-42E5-AD1D-8534C04F8920}"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8A414-0E6D-4870-80CD-0747BFDE34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EB61D-0D9B-42E5-AD1D-8534C04F8920}"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8A414-0E6D-4870-80CD-0747BFDE34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EB61D-0D9B-42E5-AD1D-8534C04F8920}"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8A414-0E6D-4870-80CD-0747BFDE34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0C27539-5813-834A-A5F8-B396B5F1A874}"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F95CB-6671-C645-BC78-50E710B16C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tif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bright="-10000"/>
          </a:blip>
          <a:srcRect/>
          <a:stretch>
            <a:fillRect/>
          </a:stretch>
        </a:blip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bwMode="auto">
          <a:xfrm>
            <a:off x="152400" y="13064"/>
            <a:ext cx="8867775" cy="563790"/>
          </a:xfrm>
          <a:prstGeom prst="rect">
            <a:avLst/>
          </a:prstGeom>
          <a:noFill/>
          <a:ln w="9525">
            <a:noFill/>
            <a:miter lim="800000"/>
            <a:headEnd/>
            <a:tailEnd/>
          </a:ln>
          <a:effectLst>
            <a:outerShdw dist="45791" dir="8778596"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561155" name="Rectangle 3"/>
          <p:cNvSpPr>
            <a:spLocks noGrp="1" noChangeArrowheads="1"/>
          </p:cNvSpPr>
          <p:nvPr>
            <p:ph type="body" idx="1"/>
          </p:nvPr>
        </p:nvSpPr>
        <p:spPr bwMode="auto">
          <a:xfrm>
            <a:off x="150019" y="788670"/>
            <a:ext cx="8843962" cy="5703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APA LOGO YELLOW WHITE.tif"/>
          <p:cNvPicPr>
            <a:picLocks noChangeAspect="1"/>
          </p:cNvPicPr>
          <p:nvPr/>
        </p:nvPicPr>
        <p:blipFill>
          <a:blip r:embed="rId14" cstate="screen"/>
          <a:stretch>
            <a:fillRect/>
          </a:stretch>
        </p:blipFill>
        <p:spPr>
          <a:xfrm>
            <a:off x="7922926" y="6189665"/>
            <a:ext cx="1010912" cy="392920"/>
          </a:xfrm>
          <a:prstGeom prst="rect">
            <a:avLst/>
          </a:prstGeom>
        </p:spPr>
      </p:pic>
      <p:sp>
        <p:nvSpPr>
          <p:cNvPr id="10" name="Date Placeholder 9"/>
          <p:cNvSpPr>
            <a:spLocks noGrp="1"/>
          </p:cNvSpPr>
          <p:nvPr>
            <p:ph type="dt" sz="half" idx="2"/>
          </p:nvPr>
        </p:nvSpPr>
        <p:spPr>
          <a:xfrm>
            <a:off x="3953689" y="6362245"/>
            <a:ext cx="1236621" cy="365125"/>
          </a:xfrm>
          <a:prstGeom prst="rect">
            <a:avLst/>
          </a:prstGeom>
        </p:spPr>
        <p:txBody>
          <a:bodyPr vert="horz" lIns="91440" tIns="45720" rIns="91440" bIns="45720" rtlCol="0" anchor="ctr"/>
          <a:lstStyle>
            <a:lvl1pPr algn="ctr">
              <a:defRPr sz="900" b="0">
                <a:solidFill>
                  <a:srgbClr val="618FFD"/>
                </a:solidFill>
                <a:latin typeface="+mn-lt"/>
              </a:defRPr>
            </a:lvl1pPr>
          </a:lstStyle>
          <a:p>
            <a:fld id="{38E06070-01F1-490C-9F8C-CF4352C246BF}" type="datetime1">
              <a:rPr lang="en-US" smtClean="0"/>
              <a:pPr/>
              <a:t>10/4/2010</a:t>
            </a:fld>
            <a:endParaRPr lang="en-US" dirty="0"/>
          </a:p>
        </p:txBody>
      </p:sp>
      <p:sp>
        <p:nvSpPr>
          <p:cNvPr id="11" name="Footer Placeholder 10"/>
          <p:cNvSpPr>
            <a:spLocks noGrp="1"/>
          </p:cNvSpPr>
          <p:nvPr>
            <p:ph type="ftr" sz="quarter" idx="3"/>
          </p:nvPr>
        </p:nvSpPr>
        <p:spPr>
          <a:xfrm>
            <a:off x="152400" y="6362245"/>
            <a:ext cx="2895600" cy="365125"/>
          </a:xfrm>
          <a:prstGeom prst="rect">
            <a:avLst/>
          </a:prstGeom>
        </p:spPr>
        <p:txBody>
          <a:bodyPr vert="horz" lIns="91440" tIns="45720" rIns="91440" bIns="45720" rtlCol="0" anchor="ctr"/>
          <a:lstStyle>
            <a:lvl1pPr algn="l">
              <a:defRPr sz="900" b="0">
                <a:solidFill>
                  <a:srgbClr val="618FFD"/>
                </a:solidFill>
                <a:latin typeface="+mn-lt"/>
              </a:defRPr>
            </a:lvl1pPr>
          </a:lstStyle>
          <a:p>
            <a:r>
              <a:rPr lang="en-US" dirty="0" smtClean="0"/>
              <a:t>APA BLUE WHITE TEMPLATE.pptx</a:t>
            </a:r>
            <a:endParaRPr lang="en-US" dirty="0"/>
          </a:p>
        </p:txBody>
      </p:sp>
      <p:sp>
        <p:nvSpPr>
          <p:cNvPr id="12" name="Slide Number Placeholder 11"/>
          <p:cNvSpPr>
            <a:spLocks noGrp="1"/>
          </p:cNvSpPr>
          <p:nvPr>
            <p:ph type="sldNum" sz="quarter" idx="4"/>
          </p:nvPr>
        </p:nvSpPr>
        <p:spPr>
          <a:xfrm>
            <a:off x="7171508" y="6362245"/>
            <a:ext cx="535485" cy="365125"/>
          </a:xfrm>
          <a:prstGeom prst="rect">
            <a:avLst/>
          </a:prstGeom>
        </p:spPr>
        <p:txBody>
          <a:bodyPr vert="horz" lIns="91440" tIns="45720" rIns="91440" bIns="45720" rtlCol="0" anchor="ctr"/>
          <a:lstStyle>
            <a:lvl1pPr algn="r">
              <a:defRPr sz="1000" b="0">
                <a:solidFill>
                  <a:srgbClr val="618FFD"/>
                </a:solidFill>
                <a:latin typeface="+mn-lt"/>
              </a:defRPr>
            </a:lvl1pPr>
          </a:lstStyle>
          <a:p>
            <a:fld id="{6E72FB4B-5872-4122-A698-B258C898226D}"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34" r:id="rId1"/>
    <p:sldLayoutId id="2147483723" r:id="rId2"/>
    <p:sldLayoutId id="2147483725" r:id="rId3"/>
    <p:sldLayoutId id="2147483733" r:id="rId4"/>
    <p:sldLayoutId id="2147483745" r:id="rId5"/>
    <p:sldLayoutId id="2147483752" r:id="rId6"/>
    <p:sldLayoutId id="2147483753" r:id="rId7"/>
    <p:sldLayoutId id="2147483754" r:id="rId8"/>
    <p:sldLayoutId id="2147483758" r:id="rId9"/>
    <p:sldLayoutId id="2147483759" r:id="rId10"/>
    <p:sldLayoutId id="214748376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1154"/>
                                        </p:tgtEl>
                                        <p:attrNameLst>
                                          <p:attrName>style.visibility</p:attrName>
                                        </p:attrNameLst>
                                      </p:cBhvr>
                                      <p:to>
                                        <p:strVal val="visible"/>
                                      </p:to>
                                    </p:set>
                                    <p:animEffect transition="in" filter="wipe(left)">
                                      <p:cBhvr>
                                        <p:cTn id="7" dur="500"/>
                                        <p:tgtEl>
                                          <p:spTgt spid="5611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1155">
                                            <p:txEl>
                                              <p:pRg st="0" end="0"/>
                                            </p:txEl>
                                          </p:spTgt>
                                        </p:tgtEl>
                                        <p:attrNameLst>
                                          <p:attrName>style.visibility</p:attrName>
                                        </p:attrNameLst>
                                      </p:cBhvr>
                                      <p:to>
                                        <p:strVal val="visible"/>
                                      </p:to>
                                    </p:set>
                                    <p:animEffect transition="in" filter="wipe(up)">
                                      <p:cBhvr>
                                        <p:cTn id="11" dur="500"/>
                                        <p:tgtEl>
                                          <p:spTgt spid="561155">
                                            <p:txEl>
                                              <p:pRg st="0" end="0"/>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61155">
                                            <p:txEl>
                                              <p:pRg st="1" end="1"/>
                                            </p:txEl>
                                          </p:spTgt>
                                        </p:tgtEl>
                                        <p:attrNameLst>
                                          <p:attrName>style.visibility</p:attrName>
                                        </p:attrNameLst>
                                      </p:cBhvr>
                                      <p:to>
                                        <p:strVal val="visible"/>
                                      </p:to>
                                    </p:set>
                                    <p:animEffect transition="in" filter="wipe(up)">
                                      <p:cBhvr>
                                        <p:cTn id="14" dur="500"/>
                                        <p:tgtEl>
                                          <p:spTgt spid="561155">
                                            <p:txEl>
                                              <p:pRg st="1" end="1"/>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561155">
                                            <p:txEl>
                                              <p:pRg st="2" end="2"/>
                                            </p:txEl>
                                          </p:spTgt>
                                        </p:tgtEl>
                                        <p:attrNameLst>
                                          <p:attrName>style.visibility</p:attrName>
                                        </p:attrNameLst>
                                      </p:cBhvr>
                                      <p:to>
                                        <p:strVal val="visible"/>
                                      </p:to>
                                    </p:set>
                                    <p:animEffect transition="in" filter="wipe(up)">
                                      <p:cBhvr>
                                        <p:cTn id="17" dur="500"/>
                                        <p:tgtEl>
                                          <p:spTgt spid="561155">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61155">
                                            <p:txEl>
                                              <p:pRg st="3" end="3"/>
                                            </p:txEl>
                                          </p:spTgt>
                                        </p:tgtEl>
                                        <p:attrNameLst>
                                          <p:attrName>style.visibility</p:attrName>
                                        </p:attrNameLst>
                                      </p:cBhvr>
                                      <p:to>
                                        <p:strVal val="visible"/>
                                      </p:to>
                                    </p:set>
                                    <p:animEffect transition="in" filter="wipe(up)">
                                      <p:cBhvr>
                                        <p:cTn id="20" dur="500"/>
                                        <p:tgtEl>
                                          <p:spTgt spid="561155">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61155">
                                            <p:txEl>
                                              <p:pRg st="4" end="4"/>
                                            </p:txEl>
                                          </p:spTgt>
                                        </p:tgtEl>
                                        <p:attrNameLst>
                                          <p:attrName>style.visibility</p:attrName>
                                        </p:attrNameLst>
                                      </p:cBhvr>
                                      <p:to>
                                        <p:strVal val="visible"/>
                                      </p:to>
                                    </p:set>
                                    <p:animEffect transition="in" filter="wipe(up)">
                                      <p:cBhvr>
                                        <p:cTn id="23" dur="500"/>
                                        <p:tgtEl>
                                          <p:spTgt spid="561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autoUpdateAnimBg="0"/>
      <p:bldP spid="561155" grpId="0" build="p" autoUpdateAnimBg="0" advAuto="0">
        <p:tmplLst>
          <p:tmpl lvl="1">
            <p:tnLst>
              <p:par>
                <p:cTn presetID="22" presetClass="entr" presetSubtype="1" fill="hold" nodeType="afterEffect">
                  <p:stCondLst>
                    <p:cond delay="0"/>
                  </p:stCondLst>
                  <p:childTnLst>
                    <p:set>
                      <p:cBhvr>
                        <p:cTn dur="1" fill="hold">
                          <p:stCondLst>
                            <p:cond delay="0"/>
                          </p:stCondLst>
                        </p:cTn>
                        <p:tgtEl>
                          <p:spTgt spid="561155"/>
                        </p:tgtEl>
                        <p:attrNameLst>
                          <p:attrName>style.visibility</p:attrName>
                        </p:attrNameLst>
                      </p:cBhvr>
                      <p:to>
                        <p:strVal val="visible"/>
                      </p:to>
                    </p:set>
                    <p:animEffect transition="in" filter="wipe(up)">
                      <p:cBhvr>
                        <p:cTn dur="500"/>
                        <p:tgtEl>
                          <p:spTgt spid="561155"/>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561155"/>
                        </p:tgtEl>
                        <p:attrNameLst>
                          <p:attrName>style.visibility</p:attrName>
                        </p:attrNameLst>
                      </p:cBhvr>
                      <p:to>
                        <p:strVal val="visible"/>
                      </p:to>
                    </p:set>
                    <p:animEffect transition="in" filter="wipe(up)">
                      <p:cBhvr>
                        <p:cTn dur="500"/>
                        <p:tgtEl>
                          <p:spTgt spid="561155"/>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561155"/>
                        </p:tgtEl>
                        <p:attrNameLst>
                          <p:attrName>style.visibility</p:attrName>
                        </p:attrNameLst>
                      </p:cBhvr>
                      <p:to>
                        <p:strVal val="visible"/>
                      </p:to>
                    </p:set>
                    <p:animEffect transition="in" filter="wipe(up)">
                      <p:cBhvr>
                        <p:cTn dur="500"/>
                        <p:tgtEl>
                          <p:spTgt spid="561155"/>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561155"/>
                        </p:tgtEl>
                        <p:attrNameLst>
                          <p:attrName>style.visibility</p:attrName>
                        </p:attrNameLst>
                      </p:cBhvr>
                      <p:to>
                        <p:strVal val="visible"/>
                      </p:to>
                    </p:set>
                    <p:animEffect transition="in" filter="wipe(up)">
                      <p:cBhvr>
                        <p:cTn dur="500"/>
                        <p:tgtEl>
                          <p:spTgt spid="561155"/>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561155"/>
                        </p:tgtEl>
                        <p:attrNameLst>
                          <p:attrName>style.visibility</p:attrName>
                        </p:attrNameLst>
                      </p:cBhvr>
                      <p:to>
                        <p:strVal val="visible"/>
                      </p:to>
                    </p:set>
                    <p:animEffect transition="in" filter="wipe(up)">
                      <p:cBhvr>
                        <p:cTn dur="500"/>
                        <p:tgtEl>
                          <p:spTgt spid="561155"/>
                        </p:tgtEl>
                      </p:cBhvr>
                    </p:animEffect>
                  </p:childTnLst>
                </p:cTn>
              </p:par>
            </p:tnLst>
          </p:tmpl>
        </p:tmplLst>
      </p:bldP>
    </p:bldLst>
  </p:timing>
  <p:hf hdr="0"/>
  <p:txStyles>
    <p:titleStyle>
      <a:lvl1pPr algn="ctr" rtl="0" fontAlgn="base">
        <a:spcBef>
          <a:spcPct val="0"/>
        </a:spcBef>
        <a:spcAft>
          <a:spcPct val="0"/>
        </a:spcAft>
        <a:defRPr sz="3200" b="1" i="1">
          <a:solidFill>
            <a:srgbClr val="FFFF00"/>
          </a:solidFill>
          <a:latin typeface="+mj-lt"/>
          <a:ea typeface="+mj-ea"/>
          <a:cs typeface="+mj-cs"/>
        </a:defRPr>
      </a:lvl1pPr>
      <a:lvl2pPr algn="l" rtl="0" fontAlgn="base">
        <a:spcBef>
          <a:spcPct val="0"/>
        </a:spcBef>
        <a:spcAft>
          <a:spcPct val="0"/>
        </a:spcAft>
        <a:defRPr sz="3200" b="1" i="1">
          <a:solidFill>
            <a:srgbClr val="FFFF00"/>
          </a:solidFill>
          <a:latin typeface="Palatino Linotype" pitchFamily="18" charset="0"/>
        </a:defRPr>
      </a:lvl2pPr>
      <a:lvl3pPr algn="l" rtl="0" fontAlgn="base">
        <a:spcBef>
          <a:spcPct val="0"/>
        </a:spcBef>
        <a:spcAft>
          <a:spcPct val="0"/>
        </a:spcAft>
        <a:defRPr sz="3200" b="1" i="1">
          <a:solidFill>
            <a:srgbClr val="FFFF00"/>
          </a:solidFill>
          <a:latin typeface="Palatino Linotype" pitchFamily="18" charset="0"/>
        </a:defRPr>
      </a:lvl3pPr>
      <a:lvl4pPr algn="l" rtl="0" fontAlgn="base">
        <a:spcBef>
          <a:spcPct val="0"/>
        </a:spcBef>
        <a:spcAft>
          <a:spcPct val="0"/>
        </a:spcAft>
        <a:defRPr sz="3200" b="1" i="1">
          <a:solidFill>
            <a:srgbClr val="FFFF00"/>
          </a:solidFill>
          <a:latin typeface="Palatino Linotype" pitchFamily="18" charset="0"/>
        </a:defRPr>
      </a:lvl4pPr>
      <a:lvl5pPr algn="l" rtl="0" fontAlgn="base">
        <a:spcBef>
          <a:spcPct val="0"/>
        </a:spcBef>
        <a:spcAft>
          <a:spcPct val="0"/>
        </a:spcAft>
        <a:defRPr sz="3200" b="1" i="1">
          <a:solidFill>
            <a:srgbClr val="FFFF00"/>
          </a:solidFill>
          <a:latin typeface="Palatino Linotype" pitchFamily="18" charset="0"/>
        </a:defRPr>
      </a:lvl5pPr>
      <a:lvl6pPr marL="457200" algn="l" rtl="0" eaLnBrk="1" fontAlgn="base" hangingPunct="1">
        <a:spcBef>
          <a:spcPct val="0"/>
        </a:spcBef>
        <a:spcAft>
          <a:spcPct val="0"/>
        </a:spcAft>
        <a:defRPr sz="3200" b="1" i="1">
          <a:solidFill>
            <a:srgbClr val="FFFF00"/>
          </a:solidFill>
          <a:latin typeface="Palatino Linotype" pitchFamily="18" charset="0"/>
        </a:defRPr>
      </a:lvl6pPr>
      <a:lvl7pPr marL="914400" algn="l" rtl="0" eaLnBrk="1" fontAlgn="base" hangingPunct="1">
        <a:spcBef>
          <a:spcPct val="0"/>
        </a:spcBef>
        <a:spcAft>
          <a:spcPct val="0"/>
        </a:spcAft>
        <a:defRPr sz="3200" b="1" i="1">
          <a:solidFill>
            <a:srgbClr val="FFFF00"/>
          </a:solidFill>
          <a:latin typeface="Palatino Linotype" pitchFamily="18" charset="0"/>
        </a:defRPr>
      </a:lvl7pPr>
      <a:lvl8pPr marL="1371600" algn="l" rtl="0" eaLnBrk="1" fontAlgn="base" hangingPunct="1">
        <a:spcBef>
          <a:spcPct val="0"/>
        </a:spcBef>
        <a:spcAft>
          <a:spcPct val="0"/>
        </a:spcAft>
        <a:defRPr sz="3200" b="1" i="1">
          <a:solidFill>
            <a:srgbClr val="FFFF00"/>
          </a:solidFill>
          <a:latin typeface="Palatino Linotype" pitchFamily="18" charset="0"/>
        </a:defRPr>
      </a:lvl8pPr>
      <a:lvl9pPr marL="1828800" algn="l" rtl="0" eaLnBrk="1" fontAlgn="base" hangingPunct="1">
        <a:spcBef>
          <a:spcPct val="0"/>
        </a:spcBef>
        <a:spcAft>
          <a:spcPct val="0"/>
        </a:spcAft>
        <a:defRPr sz="3200" b="1" i="1">
          <a:solidFill>
            <a:srgbClr val="FFFF00"/>
          </a:solidFill>
          <a:latin typeface="Palatino Linotype" pitchFamily="18" charset="0"/>
        </a:defRPr>
      </a:lvl9pPr>
    </p:titleStyle>
    <p:bodyStyle>
      <a:lvl1pPr marL="342900" indent="-342900" algn="l" rtl="0" fontAlgn="base">
        <a:spcBef>
          <a:spcPts val="600"/>
        </a:spcBef>
        <a:spcAft>
          <a:spcPts val="600"/>
        </a:spcAft>
        <a:buClr>
          <a:srgbClr val="FFC000"/>
        </a:buClr>
        <a:buSzPct val="50000"/>
        <a:buFont typeface="ZapfDingbats" pitchFamily="82" charset="2"/>
        <a:buChar char="u"/>
        <a:defRPr sz="2800" b="1" baseline="0">
          <a:solidFill>
            <a:schemeClr val="tx1"/>
          </a:solidFill>
          <a:effectLst/>
          <a:latin typeface="+mn-lt"/>
          <a:ea typeface="+mn-ea"/>
          <a:cs typeface="+mn-cs"/>
        </a:defRPr>
      </a:lvl1pPr>
      <a:lvl2pPr marL="742950" indent="-285750" algn="l" rtl="0" fontAlgn="base">
        <a:spcBef>
          <a:spcPts val="600"/>
        </a:spcBef>
        <a:spcAft>
          <a:spcPts val="600"/>
        </a:spcAft>
        <a:buClr>
          <a:srgbClr val="FFC000"/>
        </a:buClr>
        <a:buSzPct val="50000"/>
        <a:buFont typeface="ZapfDingbats" pitchFamily="82" charset="2"/>
        <a:buChar char="u"/>
        <a:defRPr sz="2600" b="1" baseline="0">
          <a:solidFill>
            <a:schemeClr val="tx1"/>
          </a:solidFill>
          <a:effectLst/>
          <a:latin typeface="+mn-lt"/>
        </a:defRPr>
      </a:lvl2pPr>
      <a:lvl3pPr marL="1143000" indent="-228600" algn="l" rtl="0" fontAlgn="base">
        <a:spcBef>
          <a:spcPts val="600"/>
        </a:spcBef>
        <a:spcAft>
          <a:spcPts val="600"/>
        </a:spcAft>
        <a:buClr>
          <a:srgbClr val="FFC000"/>
        </a:buClr>
        <a:buSzPct val="50000"/>
        <a:buFont typeface="ZapfDingbats" pitchFamily="82" charset="2"/>
        <a:buChar char="u"/>
        <a:defRPr sz="2400" b="1" baseline="0">
          <a:solidFill>
            <a:schemeClr val="tx1"/>
          </a:solidFill>
          <a:effectLst/>
          <a:latin typeface="+mn-lt"/>
        </a:defRPr>
      </a:lvl3pPr>
      <a:lvl4pPr marL="1600200" indent="-228600" algn="l" rtl="0" fontAlgn="base">
        <a:spcBef>
          <a:spcPts val="600"/>
        </a:spcBef>
        <a:spcAft>
          <a:spcPts val="600"/>
        </a:spcAft>
        <a:buClr>
          <a:srgbClr val="FFC000"/>
        </a:buClr>
        <a:buSzPct val="50000"/>
        <a:buFont typeface="ZapfDingbats" pitchFamily="82" charset="2"/>
        <a:buChar char="u"/>
        <a:defRPr sz="2200" b="1" baseline="0">
          <a:solidFill>
            <a:schemeClr val="tx1"/>
          </a:solidFill>
          <a:effectLst/>
          <a:latin typeface="+mn-lt"/>
        </a:defRPr>
      </a:lvl4pPr>
      <a:lvl5pPr marL="2057400" indent="-228600" algn="l" rtl="0" fontAlgn="base">
        <a:spcBef>
          <a:spcPts val="600"/>
        </a:spcBef>
        <a:spcAft>
          <a:spcPts val="600"/>
        </a:spcAft>
        <a:buClr>
          <a:srgbClr val="FFC000"/>
        </a:buClr>
        <a:buSzPct val="50000"/>
        <a:buFont typeface="ZapfDingbats" pitchFamily="82" charset="2"/>
        <a:buChar char="u"/>
        <a:defRPr sz="2000" b="1" baseline="0">
          <a:solidFill>
            <a:schemeClr val="tx1"/>
          </a:solidFill>
          <a:effectLst/>
          <a:latin typeface="+mn-lt"/>
        </a:defRPr>
      </a:lvl5pPr>
      <a:lvl6pPr marL="2514600" indent="-228600" algn="l" rtl="0" eaLnBrk="1" fontAlgn="base" hangingPunct="1">
        <a:spcBef>
          <a:spcPct val="25000"/>
        </a:spcBef>
        <a:spcAft>
          <a:spcPct val="25000"/>
        </a:spcAft>
        <a:buClr>
          <a:srgbClr val="A2C1FE"/>
        </a:buClr>
        <a:buFont typeface="Wingdings" pitchFamily="2" charset="2"/>
        <a:buChar char="§"/>
        <a:defRPr sz="1600" b="1">
          <a:solidFill>
            <a:schemeClr val="tx1"/>
          </a:solidFill>
          <a:latin typeface="+mn-lt"/>
        </a:defRPr>
      </a:lvl6pPr>
      <a:lvl7pPr marL="2971800" indent="-228600" algn="l" rtl="0" eaLnBrk="1" fontAlgn="base" hangingPunct="1">
        <a:spcBef>
          <a:spcPct val="25000"/>
        </a:spcBef>
        <a:spcAft>
          <a:spcPct val="25000"/>
        </a:spcAft>
        <a:buClr>
          <a:srgbClr val="A2C1FE"/>
        </a:buClr>
        <a:buFont typeface="Wingdings" pitchFamily="2" charset="2"/>
        <a:buChar char="§"/>
        <a:defRPr sz="1600" b="1">
          <a:solidFill>
            <a:schemeClr val="tx1"/>
          </a:solidFill>
          <a:latin typeface="+mn-lt"/>
        </a:defRPr>
      </a:lvl7pPr>
      <a:lvl8pPr marL="3429000" indent="-228600" algn="l" rtl="0" eaLnBrk="1" fontAlgn="base" hangingPunct="1">
        <a:spcBef>
          <a:spcPct val="25000"/>
        </a:spcBef>
        <a:spcAft>
          <a:spcPct val="25000"/>
        </a:spcAft>
        <a:buClr>
          <a:srgbClr val="A2C1FE"/>
        </a:buClr>
        <a:buFont typeface="Wingdings" pitchFamily="2" charset="2"/>
        <a:buChar char="§"/>
        <a:defRPr sz="1600" b="1">
          <a:solidFill>
            <a:schemeClr val="tx1"/>
          </a:solidFill>
          <a:latin typeface="+mn-lt"/>
        </a:defRPr>
      </a:lvl8pPr>
      <a:lvl9pPr marL="3886200" indent="-228600" algn="l" rtl="0" eaLnBrk="1" fontAlgn="base" hangingPunct="1">
        <a:spcBef>
          <a:spcPct val="25000"/>
        </a:spcBef>
        <a:spcAft>
          <a:spcPct val="25000"/>
        </a:spcAft>
        <a:buClr>
          <a:srgbClr val="A2C1FE"/>
        </a:buClr>
        <a:buFont typeface="Wingdings" pitchFamily="2" charset="2"/>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1884"/>
            <a:ext cx="8867776" cy="571500"/>
          </a:xfrm>
          <a:prstGeom prst="rect">
            <a:avLst/>
          </a:prstGeom>
          <a:effectLst>
            <a:outerShdw dist="38100" dir="8100000" algn="tr" rotWithShape="0">
              <a:prstClr val="black"/>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399" y="798512"/>
            <a:ext cx="8867775" cy="53276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88082" y="6389325"/>
            <a:ext cx="1759131" cy="365125"/>
          </a:xfrm>
          <a:prstGeom prst="rect">
            <a:avLst/>
          </a:prstGeom>
        </p:spPr>
        <p:txBody>
          <a:bodyPr vert="horz" lIns="91440" tIns="45720" rIns="91440" bIns="45720" rtlCol="0" anchor="ctr"/>
          <a:lstStyle>
            <a:lvl1pPr algn="ctr">
              <a:defRPr sz="900">
                <a:solidFill>
                  <a:schemeClr val="tx1">
                    <a:lumMod val="75000"/>
                    <a:lumOff val="25000"/>
                  </a:schemeClr>
                </a:solidFill>
                <a:latin typeface="+mj-lt"/>
              </a:defRPr>
            </a:lvl1pPr>
          </a:lstStyle>
          <a:p>
            <a:fld id="{88EAD277-6F7A-49FF-AA20-D6FF5F10200B}" type="datetime1">
              <a:rPr lang="en-US" smtClean="0"/>
              <a:pPr/>
              <a:t>10/4/2010</a:t>
            </a:fld>
            <a:endParaRPr lang="en-US" dirty="0"/>
          </a:p>
        </p:txBody>
      </p:sp>
      <p:sp>
        <p:nvSpPr>
          <p:cNvPr id="5" name="Footer Placeholder 4"/>
          <p:cNvSpPr>
            <a:spLocks noGrp="1"/>
          </p:cNvSpPr>
          <p:nvPr>
            <p:ph type="ftr" sz="quarter" idx="3"/>
          </p:nvPr>
        </p:nvSpPr>
        <p:spPr>
          <a:xfrm>
            <a:off x="74022" y="6389325"/>
            <a:ext cx="289560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mj-lt"/>
              </a:defRPr>
            </a:lvl1pPr>
          </a:lstStyle>
          <a:p>
            <a:r>
              <a:rPr lang="en-US" dirty="0" smtClean="0"/>
              <a:t>APA BLUE WHITE TEMPLATE.pptx</a:t>
            </a:r>
            <a:endParaRPr lang="en-US" dirty="0"/>
          </a:p>
        </p:txBody>
      </p:sp>
      <p:sp>
        <p:nvSpPr>
          <p:cNvPr id="6" name="Slide Number Placeholder 5"/>
          <p:cNvSpPr>
            <a:spLocks noGrp="1"/>
          </p:cNvSpPr>
          <p:nvPr>
            <p:ph type="sldNum" sz="quarter" idx="4"/>
          </p:nvPr>
        </p:nvSpPr>
        <p:spPr>
          <a:xfrm>
            <a:off x="7203687" y="6369413"/>
            <a:ext cx="620965" cy="410209"/>
          </a:xfrm>
          <a:prstGeom prst="rect">
            <a:avLst/>
          </a:prstGeom>
        </p:spPr>
        <p:txBody>
          <a:bodyPr vert="horz" lIns="91440" tIns="45720" rIns="91440" bIns="45720" rtlCol="0" anchor="ctr"/>
          <a:lstStyle>
            <a:lvl1pPr algn="r">
              <a:defRPr sz="900">
                <a:solidFill>
                  <a:schemeClr val="tx1">
                    <a:lumMod val="75000"/>
                    <a:lumOff val="25000"/>
                  </a:schemeClr>
                </a:solidFill>
                <a:latin typeface="+mj-lt"/>
              </a:defRPr>
            </a:lvl1pPr>
          </a:lstStyle>
          <a:p>
            <a:fld id="{81BADDA0-895E-4D1E-8028-B92D1B5AC9F6}" type="slidenum">
              <a:rPr lang="en-US" smtClean="0"/>
              <a:pPr/>
              <a:t>‹#›</a:t>
            </a:fld>
            <a:endParaRPr lang="en-US" dirty="0"/>
          </a:p>
        </p:txBody>
      </p:sp>
      <p:pic>
        <p:nvPicPr>
          <p:cNvPr id="8" name="Picture 7" descr="Backup_of_Apache Argentina color pms_116.tif"/>
          <p:cNvPicPr>
            <a:picLocks noChangeAspect="1"/>
          </p:cNvPicPr>
          <p:nvPr/>
        </p:nvPicPr>
        <p:blipFill>
          <a:blip r:embed="rId7" cstate="screen"/>
          <a:stretch>
            <a:fillRect/>
          </a:stretch>
        </p:blipFill>
        <p:spPr>
          <a:xfrm>
            <a:off x="7905749" y="6196155"/>
            <a:ext cx="1085848" cy="422047"/>
          </a:xfrm>
          <a:prstGeom prst="rect">
            <a:avLst/>
          </a:prstGeom>
        </p:spPr>
      </p:pic>
      <p:pic>
        <p:nvPicPr>
          <p:cNvPr id="9" name="Picture 2"/>
          <p:cNvPicPr>
            <a:picLocks noChangeAspect="1" noChangeArrowheads="1"/>
          </p:cNvPicPr>
          <p:nvPr userDrawn="1"/>
        </p:nvPicPr>
        <p:blipFill>
          <a:blip r:embed="rId8" cstate="print"/>
          <a:srcRect/>
          <a:stretch>
            <a:fillRect/>
          </a:stretch>
        </p:blipFill>
        <p:spPr bwMode="auto">
          <a:xfrm>
            <a:off x="252413" y="6148530"/>
            <a:ext cx="1385887" cy="57293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46" r:id="rId1"/>
    <p:sldLayoutId id="2147483748" r:id="rId2"/>
    <p:sldLayoutId id="2147483749" r:id="rId3"/>
    <p:sldLayoutId id="2147483750" r:id="rId4"/>
  </p:sldLayoutIdLst>
  <p:timing>
    <p:tnLst>
      <p:par>
        <p:cTn id="1" dur="indefinite" restart="never" nodeType="tmRoot"/>
      </p:par>
    </p:tnLst>
  </p:timing>
  <p:hf hdr="0"/>
  <p:txStyles>
    <p:titleStyle>
      <a:lvl1pPr algn="ctr" defTabSz="914400" rtl="0" eaLnBrk="1" latinLnBrk="0" hangingPunct="1">
        <a:spcBef>
          <a:spcPct val="0"/>
        </a:spcBef>
        <a:buNone/>
        <a:defRPr sz="3200" b="1" i="1" kern="1200">
          <a:solidFill>
            <a:schemeClr val="bg1"/>
          </a:solidFill>
          <a:latin typeface="+mj-lt"/>
          <a:ea typeface="+mj-ea"/>
          <a:cs typeface="+mj-cs"/>
        </a:defRPr>
      </a:lvl1pPr>
    </p:titleStyle>
    <p:bodyStyle>
      <a:lvl1pPr marL="342900" indent="-342900" algn="l" defTabSz="914400" rtl="0" eaLnBrk="1" latinLnBrk="0" hangingPunct="1">
        <a:spcBef>
          <a:spcPts val="600"/>
        </a:spcBef>
        <a:spcAft>
          <a:spcPts val="600"/>
        </a:spcAft>
        <a:buClr>
          <a:srgbClr val="0070C0"/>
        </a:buClr>
        <a:buSzPct val="50000"/>
        <a:buFont typeface="ZapfDingbats" pitchFamily="82" charset="2"/>
        <a:buChar char="u"/>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rgbClr val="0070C0"/>
        </a:buClr>
        <a:buSzPct val="50000"/>
        <a:buFont typeface="ZapfDingbats" pitchFamily="82" charset="2"/>
        <a:buChar char="u"/>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Clr>
          <a:srgbClr val="0070C0"/>
        </a:buClr>
        <a:buSzPct val="50000"/>
        <a:buFont typeface="ZapfDingbats" pitchFamily="82" charset="2"/>
        <a:buChar char="u"/>
        <a:defRPr sz="24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Clr>
          <a:srgbClr val="0070C0"/>
        </a:buClr>
        <a:buSzPct val="50000"/>
        <a:buFont typeface="ZapfDingbats" pitchFamily="82" charset="2"/>
        <a:buChar char="u"/>
        <a:defRPr sz="22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Clr>
          <a:srgbClr val="0070C0"/>
        </a:buClr>
        <a:buSzPct val="50000"/>
        <a:buFont typeface="ZapfDingbats" pitchFamily="8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hyperlink" Target="http://www.apachecorp.com/Resources/Upload/image/photo_gallery/canada/downloads/apache_canada_05.jpg"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tiff"/><Relationship Id="rId5" Type="http://schemas.openxmlformats.org/officeDocument/2006/relationships/chart" Target="../charts/char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671746" name="Rectangle 2"/>
          <p:cNvSpPr>
            <a:spLocks noGrp="1" noChangeArrowheads="1"/>
          </p:cNvSpPr>
          <p:nvPr>
            <p:ph type="ctrTitle"/>
          </p:nvPr>
        </p:nvSpPr>
        <p:spPr>
          <a:xfrm>
            <a:off x="0" y="1461232"/>
            <a:ext cx="9143999" cy="599574"/>
          </a:xfrm>
        </p:spPr>
        <p:txBody>
          <a:bodyPr/>
          <a:lstStyle/>
          <a:p>
            <a:pPr algn="ctr">
              <a:defRPr/>
            </a:pPr>
            <a:r>
              <a:rPr lang="en-US" dirty="0" smtClean="0"/>
              <a:t>The Natural Gas Case for North America</a:t>
            </a:r>
            <a:endParaRPr lang="en-US" dirty="0"/>
          </a:p>
        </p:txBody>
      </p:sp>
      <p:sp>
        <p:nvSpPr>
          <p:cNvPr id="671747" name="Rectangle 3"/>
          <p:cNvSpPr>
            <a:spLocks noGrp="1" noChangeArrowheads="1"/>
          </p:cNvSpPr>
          <p:nvPr>
            <p:ph type="subTitle" idx="1"/>
          </p:nvPr>
        </p:nvSpPr>
        <p:spPr>
          <a:xfrm>
            <a:off x="1" y="4386603"/>
            <a:ext cx="9144000" cy="987425"/>
          </a:xfrm>
          <a:effectLst/>
        </p:spPr>
        <p:txBody>
          <a:bodyPr/>
          <a:lstStyle/>
          <a:p>
            <a:pPr>
              <a:defRPr/>
            </a:pPr>
            <a:r>
              <a:rPr lang="en-US" sz="2800" dirty="0" smtClean="0">
                <a:solidFill>
                  <a:schemeClr val="bg2"/>
                </a:solidFill>
              </a:rPr>
              <a:t>September 30, 2010</a:t>
            </a:r>
          </a:p>
          <a:p>
            <a:pPr>
              <a:defRPr/>
            </a:pPr>
            <a:r>
              <a:rPr lang="en-US" sz="2800" dirty="0" smtClean="0">
                <a:solidFill>
                  <a:schemeClr val="bg2"/>
                </a:solidFill>
              </a:rPr>
              <a:t>The “New” Natural Gas</a:t>
            </a:r>
            <a:endParaRPr lang="en-US" sz="2800" dirty="0">
              <a:solidFill>
                <a:schemeClr val="bg2"/>
              </a:solidFill>
            </a:endParaRPr>
          </a:p>
        </p:txBody>
      </p:sp>
      <p:pic>
        <p:nvPicPr>
          <p:cNvPr id="14338" name="Picture 2" descr="http://www.apachecorp.com/Resources/Upload/image/pageimages/cng.jpg"/>
          <p:cNvPicPr>
            <a:picLocks noChangeAspect="1" noChangeArrowheads="1"/>
          </p:cNvPicPr>
          <p:nvPr/>
        </p:nvPicPr>
        <p:blipFill>
          <a:blip r:embed="rId3" cstate="print"/>
          <a:srcRect/>
          <a:stretch>
            <a:fillRect/>
          </a:stretch>
        </p:blipFill>
        <p:spPr bwMode="auto">
          <a:xfrm>
            <a:off x="0" y="348311"/>
            <a:ext cx="9143054" cy="3396343"/>
          </a:xfrm>
          <a:prstGeom prst="rect">
            <a:avLst/>
          </a:prstGeom>
          <a:noFill/>
        </p:spPr>
      </p:pic>
      <p:pic>
        <p:nvPicPr>
          <p:cNvPr id="6" name="Picture 5" descr="Backup_of_Apache Argentina color pms_116.tif"/>
          <p:cNvPicPr>
            <a:picLocks noChangeAspect="1"/>
          </p:cNvPicPr>
          <p:nvPr/>
        </p:nvPicPr>
        <p:blipFill>
          <a:blip r:embed="rId4" cstate="screen"/>
          <a:stretch>
            <a:fillRect/>
          </a:stretch>
        </p:blipFill>
        <p:spPr>
          <a:xfrm>
            <a:off x="7781925" y="6214702"/>
            <a:ext cx="1209672" cy="470175"/>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2"/>
          <p:cNvSpPr>
            <a:spLocks noGrp="1"/>
          </p:cNvSpPr>
          <p:nvPr>
            <p:ph type="title"/>
          </p:nvPr>
        </p:nvSpPr>
        <p:spPr>
          <a:noFill/>
          <a:effectLst/>
        </p:spPr>
        <p:txBody>
          <a:bodyPr/>
          <a:lstStyle/>
          <a:p>
            <a:r>
              <a:rPr lang="en-US" dirty="0" smtClean="0"/>
              <a:t>Challenges</a:t>
            </a:r>
            <a:endParaRPr lang="en-US" dirty="0"/>
          </a:p>
        </p:txBody>
      </p:sp>
      <p:sp>
        <p:nvSpPr>
          <p:cNvPr id="8" name="Slide Number Placeholder 5"/>
          <p:cNvSpPr>
            <a:spLocks noGrp="1"/>
          </p:cNvSpPr>
          <p:nvPr>
            <p:ph type="sldNum" sz="quarter" idx="11"/>
          </p:nvPr>
        </p:nvSpPr>
        <p:spPr/>
        <p:txBody>
          <a:bodyPr/>
          <a:lstStyle/>
          <a:p>
            <a:pPr algn="r"/>
            <a:fld id="{6E72FB4B-5872-4122-A698-B258C898226D}" type="slidenum">
              <a:rPr lang="en-US" smtClean="0"/>
              <a:pPr algn="r"/>
              <a:t>2</a:t>
            </a:fld>
            <a:endParaRPr lang="en-US" dirty="0"/>
          </a:p>
        </p:txBody>
      </p:sp>
      <p:sp>
        <p:nvSpPr>
          <p:cNvPr id="5" name="Content Placeholder 4"/>
          <p:cNvSpPr>
            <a:spLocks noGrp="1"/>
          </p:cNvSpPr>
          <p:nvPr>
            <p:ph sz="half" idx="4294967295"/>
          </p:nvPr>
        </p:nvSpPr>
        <p:spPr>
          <a:xfrm>
            <a:off x="194870" y="793750"/>
            <a:ext cx="8839200" cy="5402405"/>
          </a:xfrm>
          <a:effectLst/>
        </p:spPr>
        <p:txBody>
          <a:bodyPr>
            <a:normAutofit/>
          </a:bodyPr>
          <a:lstStyle/>
          <a:p>
            <a:pPr>
              <a:spcBef>
                <a:spcPct val="0"/>
              </a:spcBef>
            </a:pPr>
            <a:endParaRPr lang="en-US" sz="3200" b="1" dirty="0" smtClean="0">
              <a:ea typeface="+mj-ea"/>
              <a:cs typeface="+mj-cs"/>
            </a:endParaRPr>
          </a:p>
          <a:p>
            <a:pPr>
              <a:spcBef>
                <a:spcPct val="0"/>
              </a:spcBef>
            </a:pPr>
            <a:r>
              <a:rPr lang="en-US" sz="3200" b="1" dirty="0" smtClean="0">
                <a:ea typeface="+mj-ea"/>
                <a:cs typeface="+mj-cs"/>
              </a:rPr>
              <a:t>9.7% unemployment (highest in 27 years)</a:t>
            </a:r>
          </a:p>
          <a:p>
            <a:pPr marL="742950" lvl="2" indent="-342900">
              <a:spcBef>
                <a:spcPct val="0"/>
              </a:spcBef>
            </a:pPr>
            <a:r>
              <a:rPr lang="en-US" b="1" dirty="0" smtClean="0"/>
              <a:t>14.8 million people: 3.2 million higher than in 1983 </a:t>
            </a:r>
            <a:endParaRPr lang="en-US" sz="3200" b="1" dirty="0" smtClean="0">
              <a:ea typeface="+mj-ea"/>
              <a:cs typeface="+mj-cs"/>
            </a:endParaRPr>
          </a:p>
          <a:p>
            <a:pPr>
              <a:spcBef>
                <a:spcPts val="2400"/>
              </a:spcBef>
            </a:pPr>
            <a:r>
              <a:rPr lang="en-US" sz="3200" b="1" dirty="0" smtClean="0"/>
              <a:t>Import 12.9 MMB/D of oil, 66% of consumption </a:t>
            </a:r>
          </a:p>
          <a:p>
            <a:pPr lvl="1">
              <a:spcBef>
                <a:spcPct val="0"/>
              </a:spcBef>
            </a:pPr>
            <a:r>
              <a:rPr lang="en-US" sz="2400" b="1" dirty="0" smtClean="0">
                <a:ea typeface="+mj-ea"/>
                <a:cs typeface="+mj-cs"/>
              </a:rPr>
              <a:t>$453 billion in petroleum product imports 2008 = 70% of trade deficit </a:t>
            </a:r>
          </a:p>
          <a:p>
            <a:pPr>
              <a:spcBef>
                <a:spcPts val="2400"/>
              </a:spcBef>
            </a:pPr>
            <a:r>
              <a:rPr lang="en-US" sz="3200" b="1" dirty="0" smtClean="0"/>
              <a:t>Highest CO2 emission/capita of all major nations</a:t>
            </a:r>
          </a:p>
          <a:p>
            <a:pPr lvl="1">
              <a:spcBef>
                <a:spcPct val="0"/>
              </a:spcBef>
            </a:pPr>
            <a:r>
              <a:rPr lang="en-US" sz="2400" b="1" dirty="0" smtClean="0"/>
              <a:t>130% higher than European Union, 88% higher than Japan</a:t>
            </a:r>
            <a:endParaRPr lang="en-US" sz="3200" b="1" dirty="0" smtClean="0"/>
          </a:p>
          <a:p>
            <a:pPr>
              <a:spcBef>
                <a:spcPct val="0"/>
              </a:spcBef>
            </a:pPr>
            <a:endParaRPr lang="en-US" sz="3200" b="1" dirty="0" smtClean="0">
              <a:ea typeface="+mj-ea"/>
              <a:cs typeface="+mj-cs"/>
            </a:endParaRPr>
          </a:p>
        </p:txBody>
      </p:sp>
      <p:pic>
        <p:nvPicPr>
          <p:cNvPr id="15" name="Picture 14" descr="Backup_of_Apache Argentina color pms_116.tif"/>
          <p:cNvPicPr>
            <a:picLocks noChangeAspect="1"/>
          </p:cNvPicPr>
          <p:nvPr/>
        </p:nvPicPr>
        <p:blipFill>
          <a:blip r:embed="rId3" cstate="screen"/>
          <a:stretch>
            <a:fillRect/>
          </a:stretch>
        </p:blipFill>
        <p:spPr>
          <a:xfrm>
            <a:off x="7905749" y="6196155"/>
            <a:ext cx="1085848" cy="422047"/>
          </a:xfrm>
          <a:prstGeom prst="rect">
            <a:avLst/>
          </a:prstGeom>
        </p:spPr>
      </p:pic>
      <p:sp>
        <p:nvSpPr>
          <p:cNvPr id="7" name="TextBox 6"/>
          <p:cNvSpPr txBox="1"/>
          <p:nvPr/>
        </p:nvSpPr>
        <p:spPr>
          <a:xfrm>
            <a:off x="702340" y="6454578"/>
            <a:ext cx="6585645" cy="338554"/>
          </a:xfrm>
          <a:prstGeom prst="rect">
            <a:avLst/>
          </a:prstGeom>
          <a:noFill/>
        </p:spPr>
        <p:txBody>
          <a:bodyPr wrap="square" lIns="0" tIns="0" rIns="0" bIns="0" rtlCol="0">
            <a:spAutoFit/>
          </a:bodyPr>
          <a:lstStyle/>
          <a:p>
            <a:pPr algn="l"/>
            <a:r>
              <a:rPr lang="en-US" sz="1000" b="0" dirty="0" smtClean="0">
                <a:latin typeface="+mn-lt"/>
              </a:rPr>
              <a:t>Source:  Bureau of Labor Statistics, BP Statistical Review, Congressional Budget Office, Bureau of Economic Analysis and CDIAC.</a:t>
            </a:r>
          </a:p>
          <a:p>
            <a:pPr algn="l"/>
            <a:endParaRPr lang="en-US" sz="1000" b="0"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p:cNvGraphicFramePr>
            <a:graphicFrameLocks noGrp="1"/>
          </p:cNvGraphicFramePr>
          <p:nvPr>
            <p:ph type="chart" idx="1"/>
          </p:nvPr>
        </p:nvGraphicFramePr>
        <p:xfrm>
          <a:off x="152400" y="784225"/>
          <a:ext cx="4283283" cy="55851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U.S. Energy Consumption</a:t>
            </a:r>
            <a:endParaRPr lang="en-US" dirty="0"/>
          </a:p>
        </p:txBody>
      </p:sp>
      <p:sp>
        <p:nvSpPr>
          <p:cNvPr id="4" name="Date Placeholder 3"/>
          <p:cNvSpPr>
            <a:spLocks noGrp="1"/>
          </p:cNvSpPr>
          <p:nvPr>
            <p:ph type="dt" sz="half" idx="10"/>
          </p:nvPr>
        </p:nvSpPr>
        <p:spPr/>
        <p:txBody>
          <a:bodyPr/>
          <a:lstStyle/>
          <a:p>
            <a:fld id="{D10DE718-50BC-4B0F-AC3D-67253D21CAAB}" type="datetime1">
              <a:rPr lang="en-US" smtClean="0"/>
              <a:pPr/>
              <a:t>10/4/2010</a:t>
            </a:fld>
            <a:endParaRPr lang="en-US" dirty="0"/>
          </a:p>
        </p:txBody>
      </p:sp>
      <p:sp>
        <p:nvSpPr>
          <p:cNvPr id="5" name="Slide Number Placeholder 4"/>
          <p:cNvSpPr>
            <a:spLocks noGrp="1"/>
          </p:cNvSpPr>
          <p:nvPr>
            <p:ph type="sldNum" sz="quarter" idx="11"/>
          </p:nvPr>
        </p:nvSpPr>
        <p:spPr/>
        <p:txBody>
          <a:bodyPr/>
          <a:lstStyle/>
          <a:p>
            <a:fld id="{6E72FB4B-5872-4122-A698-B258C898226D}" type="slidenum">
              <a:rPr lang="en-US" smtClean="0"/>
              <a:pPr/>
              <a:t>3</a:t>
            </a:fld>
            <a:endParaRPr lang="en-US" dirty="0"/>
          </a:p>
        </p:txBody>
      </p:sp>
      <p:sp>
        <p:nvSpPr>
          <p:cNvPr id="6" name="Footer Placeholder 5"/>
          <p:cNvSpPr>
            <a:spLocks noGrp="1"/>
          </p:cNvSpPr>
          <p:nvPr>
            <p:ph type="ftr" sz="quarter" idx="12"/>
          </p:nvPr>
        </p:nvSpPr>
        <p:spPr/>
        <p:txBody>
          <a:bodyPr/>
          <a:lstStyle/>
          <a:p>
            <a:r>
              <a:rPr lang="en-US" smtClean="0"/>
              <a:t>APA BLUE WHITE TEMPLATE.pptx</a:t>
            </a:r>
            <a:endParaRPr lang="en-US" dirty="0"/>
          </a:p>
        </p:txBody>
      </p:sp>
      <p:graphicFrame>
        <p:nvGraphicFramePr>
          <p:cNvPr id="8" name="Chart Placeholder 6"/>
          <p:cNvGraphicFramePr>
            <a:graphicFrameLocks/>
          </p:cNvGraphicFramePr>
          <p:nvPr/>
        </p:nvGraphicFramePr>
        <p:xfrm>
          <a:off x="4661940" y="784225"/>
          <a:ext cx="4234411" cy="5511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flipV="1">
            <a:off x="3987800" y="2730500"/>
            <a:ext cx="1854200" cy="609600"/>
          </a:xfrm>
          <a:prstGeom prst="line">
            <a:avLst/>
          </a:prstGeom>
          <a:ln w="25400"/>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064000" y="3797300"/>
            <a:ext cx="1383213" cy="825500"/>
          </a:xfrm>
          <a:prstGeom prst="line">
            <a:avLst/>
          </a:prstGeom>
          <a:ln w="25400"/>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557621"/>
            <a:ext cx="8867777" cy="923330"/>
          </a:xfrm>
          <a:prstGeom prst="rect">
            <a:avLst/>
          </a:prstGeom>
          <a:noFill/>
        </p:spPr>
        <p:txBody>
          <a:bodyPr wrap="square" lIns="0" tIns="0" rIns="0" bIns="0" rtlCol="0">
            <a:spAutoFit/>
          </a:bodyPr>
          <a:lstStyle/>
          <a:p>
            <a:pPr>
              <a:spcBef>
                <a:spcPts val="0"/>
              </a:spcBef>
            </a:pPr>
            <a:r>
              <a:rPr lang="en-US" sz="3000" dirty="0" smtClean="0">
                <a:latin typeface="+mn-lt"/>
              </a:rPr>
              <a:t>- 100+ years of secure natural gas resource </a:t>
            </a:r>
          </a:p>
          <a:p>
            <a:pPr>
              <a:spcBef>
                <a:spcPts val="0"/>
              </a:spcBef>
            </a:pPr>
            <a:r>
              <a:rPr lang="en-US" sz="3000" dirty="0" smtClean="0">
                <a:latin typeface="+mn-lt"/>
              </a:rPr>
              <a:t>- 98% of natural gas sourced from North America</a:t>
            </a:r>
          </a:p>
        </p:txBody>
      </p:sp>
      <p:grpSp>
        <p:nvGrpSpPr>
          <p:cNvPr id="2" name="Group 22"/>
          <p:cNvGrpSpPr>
            <a:grpSpLocks noChangeAspect="1"/>
          </p:cNvGrpSpPr>
          <p:nvPr/>
        </p:nvGrpSpPr>
        <p:grpSpPr>
          <a:xfrm>
            <a:off x="723900" y="1431673"/>
            <a:ext cx="8051800" cy="5134227"/>
            <a:chOff x="55403" y="1111250"/>
            <a:chExt cx="9012397" cy="5746751"/>
          </a:xfrm>
        </p:grpSpPr>
        <p:pic>
          <p:nvPicPr>
            <p:cNvPr id="16" name="Picture 12" descr="JUNKIMAGE"/>
            <p:cNvPicPr>
              <a:picLocks noChangeAspect="1" noChangeArrowheads="1"/>
            </p:cNvPicPr>
            <p:nvPr/>
          </p:nvPicPr>
          <p:blipFill>
            <a:blip r:embed="rId3" cstate="print"/>
            <a:srcRect l="4167" t="7693" r="4167" b="3078"/>
            <a:stretch>
              <a:fillRect/>
            </a:stretch>
          </p:blipFill>
          <p:spPr bwMode="auto">
            <a:xfrm>
              <a:off x="55403" y="1111250"/>
              <a:ext cx="8717323" cy="5743438"/>
            </a:xfrm>
            <a:prstGeom prst="rect">
              <a:avLst/>
            </a:prstGeom>
            <a:noFill/>
            <a:ln w="9525">
              <a:noFill/>
              <a:miter lim="800000"/>
              <a:headEnd/>
              <a:tailEnd/>
            </a:ln>
          </p:spPr>
        </p:pic>
        <p:sp>
          <p:nvSpPr>
            <p:cNvPr id="17" name="Rectangle 13"/>
            <p:cNvSpPr>
              <a:spLocks noChangeArrowheads="1"/>
            </p:cNvSpPr>
            <p:nvPr/>
          </p:nvSpPr>
          <p:spPr bwMode="auto">
            <a:xfrm>
              <a:off x="4717569" y="5988154"/>
              <a:ext cx="4350231" cy="833725"/>
            </a:xfrm>
            <a:prstGeom prst="rect">
              <a:avLst/>
            </a:prstGeom>
            <a:solidFill>
              <a:schemeClr val="bg1"/>
            </a:solidFill>
            <a:ln w="0">
              <a:solidFill>
                <a:schemeClr val="bg1"/>
              </a:solidFill>
              <a:miter lim="800000"/>
              <a:headEnd/>
              <a:tailEnd/>
            </a:ln>
          </p:spPr>
          <p:txBody>
            <a:bodyPr wrap="none" anchor="ctr"/>
            <a:lstStyle/>
            <a:p>
              <a:endParaRPr lang="en-US" sz="1800" b="0">
                <a:latin typeface="Arial" charset="0"/>
              </a:endParaRPr>
            </a:p>
          </p:txBody>
        </p:sp>
        <p:sp>
          <p:nvSpPr>
            <p:cNvPr id="18" name="Rectangle 14"/>
            <p:cNvSpPr>
              <a:spLocks noChangeArrowheads="1"/>
            </p:cNvSpPr>
            <p:nvPr/>
          </p:nvSpPr>
          <p:spPr bwMode="auto">
            <a:xfrm>
              <a:off x="203200" y="6358699"/>
              <a:ext cx="1782829" cy="499302"/>
            </a:xfrm>
            <a:prstGeom prst="rect">
              <a:avLst/>
            </a:prstGeom>
            <a:solidFill>
              <a:schemeClr val="bg1"/>
            </a:solidFill>
            <a:ln w="9525">
              <a:noFill/>
              <a:miter lim="800000"/>
              <a:headEnd/>
              <a:tailEnd/>
            </a:ln>
          </p:spPr>
          <p:txBody>
            <a:bodyPr wrap="none" anchor="ctr"/>
            <a:lstStyle/>
            <a:p>
              <a:endParaRPr lang="en-US" sz="1800" b="0">
                <a:latin typeface="Arial" charset="0"/>
              </a:endParaRPr>
            </a:p>
          </p:txBody>
        </p:sp>
        <p:sp>
          <p:nvSpPr>
            <p:cNvPr id="19" name="Rectangle 15"/>
            <p:cNvSpPr>
              <a:spLocks noChangeArrowheads="1"/>
            </p:cNvSpPr>
            <p:nvPr/>
          </p:nvSpPr>
          <p:spPr bwMode="auto">
            <a:xfrm>
              <a:off x="1884861" y="6543971"/>
              <a:ext cx="303504" cy="92636"/>
            </a:xfrm>
            <a:prstGeom prst="rect">
              <a:avLst/>
            </a:prstGeom>
            <a:solidFill>
              <a:schemeClr val="bg1"/>
            </a:solidFill>
            <a:ln w="9525">
              <a:noFill/>
              <a:miter lim="800000"/>
              <a:headEnd/>
              <a:tailEnd/>
            </a:ln>
          </p:spPr>
          <p:txBody>
            <a:bodyPr wrap="none" anchor="ctr"/>
            <a:lstStyle/>
            <a:p>
              <a:endParaRPr lang="en-US" sz="1800" b="0">
                <a:latin typeface="Arial" charset="0"/>
              </a:endParaRPr>
            </a:p>
          </p:txBody>
        </p:sp>
      </p:grpSp>
      <p:sp>
        <p:nvSpPr>
          <p:cNvPr id="21" name="Title 12"/>
          <p:cNvSpPr>
            <a:spLocks noGrp="1"/>
          </p:cNvSpPr>
          <p:nvPr>
            <p:ph type="title"/>
          </p:nvPr>
        </p:nvSpPr>
        <p:spPr>
          <a:noFill/>
          <a:effectLst/>
        </p:spPr>
        <p:txBody>
          <a:bodyPr/>
          <a:lstStyle/>
          <a:p>
            <a:r>
              <a:rPr lang="en-US" dirty="0" smtClean="0"/>
              <a:t>Abundance/Energy Security</a:t>
            </a:r>
            <a:endParaRPr lang="en-US" dirty="0"/>
          </a:p>
        </p:txBody>
      </p:sp>
      <p:sp>
        <p:nvSpPr>
          <p:cNvPr id="11" name="Slide Number Placeholder 5"/>
          <p:cNvSpPr>
            <a:spLocks noGrp="1"/>
          </p:cNvSpPr>
          <p:nvPr>
            <p:ph type="sldNum" sz="quarter" idx="11"/>
          </p:nvPr>
        </p:nvSpPr>
        <p:spPr/>
        <p:txBody>
          <a:bodyPr/>
          <a:lstStyle/>
          <a:p>
            <a:pPr algn="r"/>
            <a:fld id="{6E72FB4B-5872-4122-A698-B258C898226D}" type="slidenum">
              <a:rPr lang="en-US" smtClean="0"/>
              <a:pPr algn="r"/>
              <a:t>4</a:t>
            </a:fld>
            <a:endParaRPr lang="en-US" dirty="0"/>
          </a:p>
        </p:txBody>
      </p:sp>
      <p:pic>
        <p:nvPicPr>
          <p:cNvPr id="22" name="Picture 21" descr="Backup_of_Apache Argentina color pms_116.tif"/>
          <p:cNvPicPr>
            <a:picLocks noChangeAspect="1"/>
          </p:cNvPicPr>
          <p:nvPr/>
        </p:nvPicPr>
        <p:blipFill>
          <a:blip r:embed="rId4" cstate="screen"/>
          <a:stretch>
            <a:fillRect/>
          </a:stretch>
        </p:blipFill>
        <p:spPr>
          <a:xfrm>
            <a:off x="7905749" y="6196155"/>
            <a:ext cx="1085848" cy="4220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apache_canada_05">
            <a:hlinkClick r:id="rId3"/>
          </p:cNvPr>
          <p:cNvPicPr>
            <a:picLocks noChangeAspect="1" noChangeArrowheads="1"/>
          </p:cNvPicPr>
          <p:nvPr/>
        </p:nvPicPr>
        <p:blipFill>
          <a:blip r:embed="rId4" cstate="print">
            <a:lum/>
          </a:blip>
          <a:srcRect/>
          <a:stretch>
            <a:fillRect/>
          </a:stretch>
        </p:blipFill>
        <p:spPr bwMode="auto">
          <a:xfrm>
            <a:off x="0" y="550718"/>
            <a:ext cx="9144000" cy="6311900"/>
          </a:xfrm>
          <a:prstGeom prst="rect">
            <a:avLst/>
          </a:prstGeom>
          <a:noFill/>
        </p:spPr>
      </p:pic>
      <p:sp>
        <p:nvSpPr>
          <p:cNvPr id="14" name="TextBox 13"/>
          <p:cNvSpPr txBox="1"/>
          <p:nvPr/>
        </p:nvSpPr>
        <p:spPr>
          <a:xfrm>
            <a:off x="664241" y="6528970"/>
            <a:ext cx="5960852" cy="153888"/>
          </a:xfrm>
          <a:prstGeom prst="rect">
            <a:avLst/>
          </a:prstGeom>
          <a:noFill/>
        </p:spPr>
        <p:txBody>
          <a:bodyPr wrap="square" lIns="0" tIns="0" rIns="0" bIns="0" rtlCol="0">
            <a:spAutoFit/>
          </a:bodyPr>
          <a:lstStyle/>
          <a:p>
            <a:pPr algn="l"/>
            <a:r>
              <a:rPr lang="en-US" sz="1000" b="0" dirty="0" smtClean="0">
                <a:solidFill>
                  <a:schemeClr val="bg1"/>
                </a:solidFill>
                <a:latin typeface="+mn-lt"/>
              </a:rPr>
              <a:t>Source:  </a:t>
            </a:r>
            <a:r>
              <a:rPr lang="en-US" sz="1000" b="0" dirty="0" err="1" smtClean="0">
                <a:solidFill>
                  <a:schemeClr val="bg1"/>
                </a:solidFill>
                <a:latin typeface="+mn-lt"/>
              </a:rPr>
              <a:t>Tristone</a:t>
            </a:r>
            <a:r>
              <a:rPr lang="en-US" sz="1000" b="0" dirty="0" smtClean="0">
                <a:solidFill>
                  <a:schemeClr val="bg1"/>
                </a:solidFill>
                <a:latin typeface="+mn-lt"/>
              </a:rPr>
              <a:t> Capital</a:t>
            </a:r>
          </a:p>
        </p:txBody>
      </p:sp>
      <p:graphicFrame>
        <p:nvGraphicFramePr>
          <p:cNvPr id="15" name="Content Placeholder 14"/>
          <p:cNvGraphicFramePr>
            <a:graphicFrameLocks noGrp="1"/>
          </p:cNvGraphicFramePr>
          <p:nvPr>
            <p:ph idx="1"/>
          </p:nvPr>
        </p:nvGraphicFramePr>
        <p:xfrm>
          <a:off x="152400" y="798513"/>
          <a:ext cx="8867775" cy="532765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52399" y="603967"/>
            <a:ext cx="8867777" cy="461665"/>
          </a:xfrm>
          <a:prstGeom prst="rect">
            <a:avLst/>
          </a:prstGeom>
          <a:noFill/>
        </p:spPr>
        <p:txBody>
          <a:bodyPr wrap="square" lIns="0" tIns="0" rIns="0" bIns="0" rtlCol="0">
            <a:spAutoFit/>
          </a:bodyPr>
          <a:lstStyle/>
          <a:p>
            <a:r>
              <a:rPr lang="en-US" sz="3000" dirty="0" smtClean="0">
                <a:solidFill>
                  <a:schemeClr val="bg1"/>
                </a:solidFill>
                <a:latin typeface="+mn-lt"/>
              </a:rPr>
              <a:t>Potential for Big Impact in Near Term</a:t>
            </a:r>
          </a:p>
        </p:txBody>
      </p:sp>
      <p:sp>
        <p:nvSpPr>
          <p:cNvPr id="6" name="TextBox 5"/>
          <p:cNvSpPr txBox="1"/>
          <p:nvPr/>
        </p:nvSpPr>
        <p:spPr>
          <a:xfrm>
            <a:off x="250159" y="1061032"/>
            <a:ext cx="548227" cy="246221"/>
          </a:xfrm>
          <a:prstGeom prst="rect">
            <a:avLst/>
          </a:prstGeom>
          <a:noFill/>
        </p:spPr>
        <p:txBody>
          <a:bodyPr wrap="none" lIns="0" tIns="0" rIns="0" bIns="0" rtlCol="0">
            <a:spAutoFit/>
          </a:bodyPr>
          <a:lstStyle/>
          <a:p>
            <a:r>
              <a:rPr lang="en-US" sz="1600" b="0" u="sng" dirty="0" smtClean="0">
                <a:solidFill>
                  <a:schemeClr val="bg1"/>
                </a:solidFill>
                <a:latin typeface="+mn-lt"/>
              </a:rPr>
              <a:t>BCFPD</a:t>
            </a:r>
            <a:endParaRPr lang="en-US" sz="1600" b="0" u="sng" dirty="0">
              <a:solidFill>
                <a:schemeClr val="bg1"/>
              </a:solidFill>
              <a:latin typeface="+mn-lt"/>
            </a:endParaRPr>
          </a:p>
        </p:txBody>
      </p:sp>
      <p:sp>
        <p:nvSpPr>
          <p:cNvPr id="16" name="TextBox 15"/>
          <p:cNvSpPr txBox="1"/>
          <p:nvPr/>
        </p:nvSpPr>
        <p:spPr>
          <a:xfrm>
            <a:off x="8025368" y="4693111"/>
            <a:ext cx="626005" cy="246221"/>
          </a:xfrm>
          <a:prstGeom prst="rect">
            <a:avLst/>
          </a:prstGeom>
          <a:noFill/>
        </p:spPr>
        <p:txBody>
          <a:bodyPr wrap="none" lIns="0" tIns="0" rIns="0" bIns="0" rtlCol="0">
            <a:spAutoFit/>
          </a:bodyPr>
          <a:lstStyle/>
          <a:p>
            <a:pPr algn="r"/>
            <a:r>
              <a:rPr lang="en-US" sz="1600" b="0" dirty="0" smtClean="0">
                <a:solidFill>
                  <a:schemeClr val="bg1"/>
                </a:solidFill>
                <a:latin typeface="+mn-lt"/>
              </a:rPr>
              <a:t>Barnett</a:t>
            </a:r>
            <a:endParaRPr lang="en-US" sz="1600" b="0" dirty="0">
              <a:solidFill>
                <a:schemeClr val="bg1"/>
              </a:solidFill>
              <a:latin typeface="+mn-lt"/>
            </a:endParaRPr>
          </a:p>
        </p:txBody>
      </p:sp>
      <p:sp>
        <p:nvSpPr>
          <p:cNvPr id="17" name="TextBox 16"/>
          <p:cNvSpPr txBox="1"/>
          <p:nvPr/>
        </p:nvSpPr>
        <p:spPr>
          <a:xfrm>
            <a:off x="7562934" y="4234836"/>
            <a:ext cx="1088439" cy="246221"/>
          </a:xfrm>
          <a:prstGeom prst="rect">
            <a:avLst/>
          </a:prstGeom>
          <a:noFill/>
        </p:spPr>
        <p:txBody>
          <a:bodyPr wrap="none" lIns="0" tIns="0" rIns="0" bIns="0" rtlCol="0">
            <a:spAutoFit/>
          </a:bodyPr>
          <a:lstStyle/>
          <a:p>
            <a:pPr algn="r"/>
            <a:r>
              <a:rPr lang="en-US" sz="1600" b="0" dirty="0" smtClean="0">
                <a:latin typeface="+mn-lt"/>
              </a:rPr>
              <a:t>Deep Bossier</a:t>
            </a:r>
            <a:endParaRPr lang="en-US" sz="1600" b="0" dirty="0">
              <a:latin typeface="+mn-lt"/>
            </a:endParaRPr>
          </a:p>
        </p:txBody>
      </p:sp>
      <p:sp>
        <p:nvSpPr>
          <p:cNvPr id="18" name="TextBox 17"/>
          <p:cNvSpPr txBox="1"/>
          <p:nvPr/>
        </p:nvSpPr>
        <p:spPr>
          <a:xfrm>
            <a:off x="7706947" y="3813933"/>
            <a:ext cx="944426" cy="246221"/>
          </a:xfrm>
          <a:prstGeom prst="rect">
            <a:avLst/>
          </a:prstGeom>
          <a:noFill/>
        </p:spPr>
        <p:txBody>
          <a:bodyPr wrap="none" lIns="0" tIns="0" rIns="0" bIns="0" rtlCol="0">
            <a:spAutoFit/>
          </a:bodyPr>
          <a:lstStyle/>
          <a:p>
            <a:pPr algn="r"/>
            <a:r>
              <a:rPr lang="en-US" sz="1600" b="0" smtClean="0">
                <a:latin typeface="+mn-lt"/>
              </a:rPr>
              <a:t>Fayetteville</a:t>
            </a:r>
            <a:endParaRPr lang="en-US" sz="1600" b="0" dirty="0">
              <a:latin typeface="+mn-lt"/>
            </a:endParaRPr>
          </a:p>
        </p:txBody>
      </p:sp>
      <p:sp>
        <p:nvSpPr>
          <p:cNvPr id="19" name="TextBox 18"/>
          <p:cNvSpPr txBox="1"/>
          <p:nvPr/>
        </p:nvSpPr>
        <p:spPr>
          <a:xfrm>
            <a:off x="7714065" y="2906734"/>
            <a:ext cx="937308" cy="246221"/>
          </a:xfrm>
          <a:prstGeom prst="rect">
            <a:avLst/>
          </a:prstGeom>
          <a:noFill/>
        </p:spPr>
        <p:txBody>
          <a:bodyPr wrap="none" lIns="0" tIns="0" rIns="0" bIns="0" rtlCol="0">
            <a:spAutoFit/>
          </a:bodyPr>
          <a:lstStyle/>
          <a:p>
            <a:pPr algn="r"/>
            <a:r>
              <a:rPr lang="en-US" sz="1600" b="0" dirty="0" smtClean="0">
                <a:latin typeface="+mn-lt"/>
              </a:rPr>
              <a:t>Haynesville</a:t>
            </a:r>
            <a:endParaRPr lang="en-US" sz="1600" b="0" dirty="0">
              <a:latin typeface="+mn-lt"/>
            </a:endParaRPr>
          </a:p>
        </p:txBody>
      </p:sp>
      <p:sp>
        <p:nvSpPr>
          <p:cNvPr id="20" name="TextBox 19"/>
          <p:cNvSpPr txBox="1"/>
          <p:nvPr/>
        </p:nvSpPr>
        <p:spPr>
          <a:xfrm>
            <a:off x="7807876" y="2135209"/>
            <a:ext cx="843501" cy="246221"/>
          </a:xfrm>
          <a:prstGeom prst="rect">
            <a:avLst/>
          </a:prstGeom>
          <a:noFill/>
        </p:spPr>
        <p:txBody>
          <a:bodyPr wrap="none" lIns="0" tIns="0" rIns="0" bIns="0" rtlCol="0">
            <a:spAutoFit/>
          </a:bodyPr>
          <a:lstStyle/>
          <a:p>
            <a:pPr algn="r"/>
            <a:r>
              <a:rPr lang="en-US" sz="1600" b="0" dirty="0" smtClean="0">
                <a:latin typeface="+mn-lt"/>
              </a:rPr>
              <a:t>Woodford</a:t>
            </a:r>
            <a:endParaRPr lang="en-US" sz="1600" b="0" dirty="0">
              <a:latin typeface="+mn-lt"/>
            </a:endParaRPr>
          </a:p>
        </p:txBody>
      </p:sp>
      <p:sp>
        <p:nvSpPr>
          <p:cNvPr id="21" name="TextBox 20"/>
          <p:cNvSpPr txBox="1"/>
          <p:nvPr/>
        </p:nvSpPr>
        <p:spPr>
          <a:xfrm>
            <a:off x="7840064" y="1811359"/>
            <a:ext cx="811312" cy="246221"/>
          </a:xfrm>
          <a:prstGeom prst="rect">
            <a:avLst/>
          </a:prstGeom>
          <a:noFill/>
        </p:spPr>
        <p:txBody>
          <a:bodyPr wrap="none" lIns="0" tIns="0" rIns="0" bIns="0" rtlCol="0">
            <a:spAutoFit/>
          </a:bodyPr>
          <a:lstStyle/>
          <a:p>
            <a:pPr algn="r"/>
            <a:r>
              <a:rPr lang="en-US" sz="1600" b="0" dirty="0" smtClean="0">
                <a:latin typeface="+mn-lt"/>
              </a:rPr>
              <a:t>Marcellus</a:t>
            </a:r>
            <a:endParaRPr lang="en-US" sz="1600" b="0" dirty="0">
              <a:latin typeface="+mn-lt"/>
            </a:endParaRPr>
          </a:p>
        </p:txBody>
      </p:sp>
      <p:cxnSp>
        <p:nvCxnSpPr>
          <p:cNvPr id="24" name="Straight Connector 23"/>
          <p:cNvCxnSpPr/>
          <p:nvPr/>
        </p:nvCxnSpPr>
        <p:spPr>
          <a:xfrm rot="5400000" flipH="1" flipV="1">
            <a:off x="3052763" y="3509963"/>
            <a:ext cx="40862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2497" y="1439884"/>
            <a:ext cx="1664366" cy="246221"/>
          </a:xfrm>
          <a:prstGeom prst="rect">
            <a:avLst/>
          </a:prstGeom>
          <a:noFill/>
        </p:spPr>
        <p:txBody>
          <a:bodyPr wrap="none" lIns="0" tIns="0" rIns="0" bIns="0" rtlCol="0">
            <a:spAutoFit/>
          </a:bodyPr>
          <a:lstStyle/>
          <a:p>
            <a:r>
              <a:rPr lang="en-US" sz="1600" b="0" dirty="0" smtClean="0">
                <a:solidFill>
                  <a:schemeClr val="bg1"/>
                </a:solidFill>
                <a:latin typeface="+mn-lt"/>
              </a:rPr>
              <a:t>Historical    Forecast</a:t>
            </a:r>
            <a:endParaRPr lang="en-US" sz="1600" b="0" dirty="0">
              <a:solidFill>
                <a:schemeClr val="bg1"/>
              </a:solidFill>
              <a:latin typeface="+mn-lt"/>
            </a:endParaRPr>
          </a:p>
        </p:txBody>
      </p:sp>
      <p:cxnSp>
        <p:nvCxnSpPr>
          <p:cNvPr id="27" name="Straight Arrow Connector 26"/>
          <p:cNvCxnSpPr/>
          <p:nvPr/>
        </p:nvCxnSpPr>
        <p:spPr>
          <a:xfrm rot="10800000">
            <a:off x="4168141" y="1724025"/>
            <a:ext cx="82296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191127" y="1724025"/>
            <a:ext cx="82296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descr="Backup_of_Apache Argentina color pms_116.tif"/>
          <p:cNvPicPr>
            <a:picLocks noChangeAspect="1"/>
          </p:cNvPicPr>
          <p:nvPr/>
        </p:nvPicPr>
        <p:blipFill>
          <a:blip r:embed="rId6" cstate="screen"/>
          <a:stretch>
            <a:fillRect/>
          </a:stretch>
        </p:blipFill>
        <p:spPr>
          <a:xfrm>
            <a:off x="7905749" y="6196155"/>
            <a:ext cx="1085848" cy="422047"/>
          </a:xfrm>
          <a:prstGeom prst="rect">
            <a:avLst/>
          </a:prstGeom>
        </p:spPr>
      </p:pic>
      <p:sp>
        <p:nvSpPr>
          <p:cNvPr id="29" name="Title 12"/>
          <p:cNvSpPr>
            <a:spLocks noGrp="1"/>
          </p:cNvSpPr>
          <p:nvPr>
            <p:ph type="title"/>
          </p:nvPr>
        </p:nvSpPr>
        <p:spPr>
          <a:xfrm>
            <a:off x="0" y="-1179"/>
            <a:ext cx="9144000" cy="571500"/>
          </a:xfrm>
          <a:solidFill>
            <a:srgbClr val="99CCFF"/>
          </a:solidFill>
          <a:effectLst/>
        </p:spPr>
        <p:txBody>
          <a:bodyPr/>
          <a:lstStyle/>
          <a:p>
            <a:r>
              <a:rPr lang="en-US" dirty="0" smtClean="0">
                <a:solidFill>
                  <a:schemeClr val="tx1"/>
                </a:solidFill>
              </a:rPr>
              <a:t>Abundance</a:t>
            </a:r>
            <a:endParaRPr lang="en-US" dirty="0">
              <a:solidFill>
                <a:schemeClr val="tx1"/>
              </a:solidFill>
            </a:endParaRPr>
          </a:p>
        </p:txBody>
      </p:sp>
      <p:pic>
        <p:nvPicPr>
          <p:cNvPr id="30" name="Picture 2"/>
          <p:cNvPicPr>
            <a:picLocks noChangeAspect="1" noChangeArrowheads="1"/>
          </p:cNvPicPr>
          <p:nvPr/>
        </p:nvPicPr>
        <p:blipFill>
          <a:blip r:embed="rId7" cstate="print"/>
          <a:srcRect/>
          <a:stretch>
            <a:fillRect/>
          </a:stretch>
        </p:blipFill>
        <p:spPr bwMode="auto">
          <a:xfrm>
            <a:off x="152399" y="6197578"/>
            <a:ext cx="423787" cy="420624"/>
          </a:xfrm>
          <a:prstGeom prst="rect">
            <a:avLst/>
          </a:prstGeom>
          <a:noFill/>
          <a:ln w="9525">
            <a:noFill/>
            <a:miter lim="800000"/>
            <a:headEnd/>
            <a:tailEnd/>
          </a:ln>
          <a:effectLst/>
        </p:spPr>
      </p:pic>
      <p:sp>
        <p:nvSpPr>
          <p:cNvPr id="26" name="Slide Number Placeholder 5"/>
          <p:cNvSpPr>
            <a:spLocks noGrp="1"/>
          </p:cNvSpPr>
          <p:nvPr>
            <p:ph type="sldNum" sz="quarter" idx="11"/>
          </p:nvPr>
        </p:nvSpPr>
        <p:spPr>
          <a:xfrm>
            <a:off x="7203687" y="6369413"/>
            <a:ext cx="620965" cy="410209"/>
          </a:xfrm>
        </p:spPr>
        <p:txBody>
          <a:bodyPr/>
          <a:lstStyle/>
          <a:p>
            <a:pPr algn="r"/>
            <a:fld id="{6E72FB4B-5872-4122-A698-B258C898226D}" type="slidenum">
              <a:rPr lang="en-US" smtClean="0"/>
              <a:pPr algn="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b="2491"/>
          <a:stretch>
            <a:fillRect/>
          </a:stretch>
        </p:blipFill>
        <p:spPr bwMode="auto">
          <a:xfrm>
            <a:off x="12191" y="578525"/>
            <a:ext cx="9105900" cy="5530175"/>
          </a:xfrm>
          <a:prstGeom prst="rect">
            <a:avLst/>
          </a:prstGeom>
          <a:noFill/>
          <a:ln w="9525">
            <a:noFill/>
            <a:miter lim="800000"/>
            <a:headEnd/>
            <a:tailEnd/>
          </a:ln>
          <a:effectLst/>
        </p:spPr>
      </p:pic>
      <p:sp>
        <p:nvSpPr>
          <p:cNvPr id="4" name="Content Placeholder 3"/>
          <p:cNvSpPr>
            <a:spLocks noGrp="1"/>
          </p:cNvSpPr>
          <p:nvPr>
            <p:ph sz="half" idx="13"/>
          </p:nvPr>
        </p:nvSpPr>
        <p:spPr>
          <a:xfrm>
            <a:off x="356054" y="2901462"/>
            <a:ext cx="4504871" cy="1992085"/>
          </a:xfrm>
          <a:solidFill>
            <a:schemeClr val="bg1"/>
          </a:solidFill>
        </p:spPr>
        <p:txBody>
          <a:bodyPr>
            <a:normAutofit/>
          </a:bodyPr>
          <a:lstStyle/>
          <a:p>
            <a:pPr>
              <a:spcBef>
                <a:spcPts val="0"/>
              </a:spcBef>
              <a:buNone/>
            </a:pPr>
            <a:r>
              <a:rPr lang="en-US" sz="2400" dirty="0" smtClean="0"/>
              <a:t>Natural Gas industry:</a:t>
            </a:r>
          </a:p>
          <a:p>
            <a:r>
              <a:rPr lang="en-US" sz="2400" dirty="0" smtClean="0"/>
              <a:t>2.8 million U.S. jobs</a:t>
            </a:r>
          </a:p>
          <a:p>
            <a:r>
              <a:rPr lang="en-US" sz="2400" dirty="0" smtClean="0"/>
              <a:t>31 states have &gt; 10,000 jobs related to natural gas</a:t>
            </a:r>
          </a:p>
        </p:txBody>
      </p:sp>
      <p:sp>
        <p:nvSpPr>
          <p:cNvPr id="6" name="Slide Number Placeholder 5"/>
          <p:cNvSpPr>
            <a:spLocks noGrp="1"/>
          </p:cNvSpPr>
          <p:nvPr>
            <p:ph type="sldNum" sz="quarter" idx="11"/>
          </p:nvPr>
        </p:nvSpPr>
        <p:spPr/>
        <p:txBody>
          <a:bodyPr/>
          <a:lstStyle/>
          <a:p>
            <a:fld id="{6E72FB4B-5872-4122-A698-B258C898226D}" type="slidenum">
              <a:rPr lang="en-US" smtClean="0"/>
              <a:pPr/>
              <a:t>6</a:t>
            </a:fld>
            <a:endParaRPr lang="en-US" dirty="0"/>
          </a:p>
        </p:txBody>
      </p:sp>
      <p:sp>
        <p:nvSpPr>
          <p:cNvPr id="10" name="TextBox 9"/>
          <p:cNvSpPr txBox="1"/>
          <p:nvPr/>
        </p:nvSpPr>
        <p:spPr>
          <a:xfrm>
            <a:off x="702340" y="6199748"/>
            <a:ext cx="6585645" cy="523220"/>
          </a:xfrm>
          <a:prstGeom prst="rect">
            <a:avLst/>
          </a:prstGeom>
          <a:noFill/>
        </p:spPr>
        <p:txBody>
          <a:bodyPr wrap="square" lIns="0" tIns="0" rIns="0" bIns="0" rtlCol="0">
            <a:spAutoFit/>
          </a:bodyPr>
          <a:lstStyle/>
          <a:p>
            <a:pPr algn="l"/>
            <a:r>
              <a:rPr lang="en-US" sz="1000" b="0" dirty="0" smtClean="0">
                <a:latin typeface="+mn-lt"/>
              </a:rPr>
              <a:t>Source:  IHS Global Insight report prepared for ANGA, BEA, U.S. Department of Commerce. All figures based on 2008 data.</a:t>
            </a:r>
          </a:p>
          <a:p>
            <a:pPr algn="l"/>
            <a:r>
              <a:rPr lang="en-US" sz="1000" b="0" dirty="0" smtClean="0">
                <a:latin typeface="+mn-lt"/>
              </a:rPr>
              <a:t>Source: Regional Economics Models, Inc.</a:t>
            </a:r>
          </a:p>
          <a:p>
            <a:pPr algn="l"/>
            <a:endParaRPr lang="en-US" sz="1000" b="0" dirty="0" smtClean="0">
              <a:latin typeface="+mn-lt"/>
            </a:endParaRPr>
          </a:p>
        </p:txBody>
      </p:sp>
      <p:graphicFrame>
        <p:nvGraphicFramePr>
          <p:cNvPr id="12" name="Content Placeholder 11"/>
          <p:cNvGraphicFramePr>
            <a:graphicFrameLocks noGrp="1"/>
          </p:cNvGraphicFramePr>
          <p:nvPr>
            <p:ph sz="half" idx="1"/>
          </p:nvPr>
        </p:nvGraphicFramePr>
        <p:xfrm>
          <a:off x="5298618" y="2057401"/>
          <a:ext cx="3054807" cy="3812656"/>
        </p:xfrm>
        <a:graphic>
          <a:graphicData uri="http://schemas.openxmlformats.org/drawingml/2006/table">
            <a:tbl>
              <a:tblPr firstRow="1" bandRow="1">
                <a:tableStyleId>{5C22544A-7EE6-4342-B048-85BDC9FD1C3A}</a:tableStyleId>
              </a:tblPr>
              <a:tblGrid>
                <a:gridCol w="787857"/>
                <a:gridCol w="1314450"/>
                <a:gridCol w="952500"/>
              </a:tblGrid>
              <a:tr h="238291">
                <a:tc>
                  <a:txBody>
                    <a:bodyPr/>
                    <a:lstStyle/>
                    <a:p>
                      <a:r>
                        <a:rPr lang="en-US" sz="1400" dirty="0" smtClean="0">
                          <a:solidFill>
                            <a:schemeClr val="tx1"/>
                          </a:solidFill>
                        </a:rPr>
                        <a:t>Ranking</a:t>
                      </a:r>
                      <a:endParaRPr lang="en-US" sz="1400" dirty="0">
                        <a:solidFill>
                          <a:schemeClr val="tx1"/>
                        </a:solidFill>
                      </a:endParaRPr>
                    </a:p>
                  </a:txBody>
                  <a:tcPr marT="9144" marB="9144">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chemeClr val="tx1"/>
                          </a:solidFill>
                        </a:rPr>
                        <a:t>State</a:t>
                      </a:r>
                      <a:endParaRPr lang="en-US" sz="1400" dirty="0">
                        <a:solidFill>
                          <a:schemeClr val="tx1"/>
                        </a:solidFill>
                      </a:endParaRPr>
                    </a:p>
                  </a:txBody>
                  <a:tcPr marT="9144" marB="9144">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solidFill>
                            <a:schemeClr val="tx1"/>
                          </a:solidFill>
                        </a:rPr>
                        <a:t>GDP ($BN)</a:t>
                      </a:r>
                      <a:endParaRPr lang="en-US" sz="1400" dirty="0">
                        <a:solidFill>
                          <a:schemeClr val="tx1"/>
                        </a:solidFill>
                      </a:endParaRPr>
                    </a:p>
                  </a:txBody>
                  <a:tcPr marL="0" marT="9144" marB="9144">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1</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California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1,847</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2</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Texas</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1,224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3</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New York</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1,144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Florida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744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5</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Illinois</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634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6</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Pennsylvania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553</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7</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New Jersey</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475</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8</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Ohio</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472</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9</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North Carolina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400</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10</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Georgia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398</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11</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Virginia</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397</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b="1" dirty="0" smtClean="0"/>
                        <a:t>12</a:t>
                      </a:r>
                      <a:endParaRPr lang="en-US" sz="1400" b="1"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1" dirty="0" smtClean="0"/>
                        <a:t>NATURAL GAS</a:t>
                      </a:r>
                      <a:endParaRPr lang="en-US" sz="1400" b="1"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1400" b="1" dirty="0" smtClean="0"/>
                        <a:t>385</a:t>
                      </a:r>
                      <a:endParaRPr lang="en-US" sz="1400" b="1"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38291">
                <a:tc>
                  <a:txBody>
                    <a:bodyPr/>
                    <a:lstStyle/>
                    <a:p>
                      <a:r>
                        <a:rPr lang="en-US" sz="1400" dirty="0" smtClean="0"/>
                        <a:t>13</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Michigan</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383</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14</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Massachusetts</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t>365</a:t>
                      </a:r>
                      <a:endParaRPr lang="en-US" sz="1400" dirty="0"/>
                    </a:p>
                  </a:txBody>
                  <a:tcPr marT="9144" marB="914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291">
                <a:tc>
                  <a:txBody>
                    <a:bodyPr/>
                    <a:lstStyle/>
                    <a:p>
                      <a:r>
                        <a:rPr lang="en-US" sz="1400" dirty="0" smtClean="0"/>
                        <a:t>15</a:t>
                      </a:r>
                      <a:endParaRPr lang="en-US" sz="1400" dirty="0"/>
                    </a:p>
                  </a:txBody>
                  <a:tcPr marT="9144" marB="9144">
                    <a:lnT w="12700" cap="flat" cmpd="sng" algn="ctr">
                      <a:solidFill>
                        <a:schemeClr val="tx1"/>
                      </a:solidFill>
                      <a:prstDash val="solid"/>
                      <a:round/>
                      <a:headEnd type="none" w="med" len="med"/>
                      <a:tailEnd type="none" w="med" len="med"/>
                    </a:lnT>
                    <a:solidFill>
                      <a:schemeClr val="bg1"/>
                    </a:solidFill>
                  </a:tcPr>
                </a:tc>
                <a:tc>
                  <a:txBody>
                    <a:bodyPr/>
                    <a:lstStyle/>
                    <a:p>
                      <a:r>
                        <a:rPr lang="en-US" sz="1400" dirty="0" smtClean="0"/>
                        <a:t>Washington</a:t>
                      </a:r>
                      <a:endParaRPr lang="en-US" sz="1400" dirty="0"/>
                    </a:p>
                  </a:txBody>
                  <a:tcPr marT="9144" marB="9144">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dirty="0" smtClean="0"/>
                        <a:t>323</a:t>
                      </a:r>
                      <a:endParaRPr lang="en-US" sz="1400" dirty="0"/>
                    </a:p>
                  </a:txBody>
                  <a:tcPr marT="9144" marB="9144">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15" name="Title 12"/>
          <p:cNvSpPr>
            <a:spLocks noGrp="1"/>
          </p:cNvSpPr>
          <p:nvPr>
            <p:ph type="title"/>
          </p:nvPr>
        </p:nvSpPr>
        <p:spPr>
          <a:xfrm>
            <a:off x="0" y="-1179"/>
            <a:ext cx="9144000" cy="571500"/>
          </a:xfrm>
          <a:solidFill>
            <a:srgbClr val="99CCFF"/>
          </a:solidFill>
          <a:effectLst/>
        </p:spPr>
        <p:txBody>
          <a:bodyPr/>
          <a:lstStyle/>
          <a:p>
            <a:r>
              <a:rPr lang="en-US" dirty="0" smtClean="0">
                <a:solidFill>
                  <a:schemeClr val="tx1"/>
                </a:solidFill>
              </a:rPr>
              <a:t>Jobs</a:t>
            </a:r>
            <a:endParaRPr lang="en-US" dirty="0">
              <a:solidFill>
                <a:schemeClr val="tx1"/>
              </a:solidFill>
            </a:endParaRPr>
          </a:p>
        </p:txBody>
      </p:sp>
      <p:pic>
        <p:nvPicPr>
          <p:cNvPr id="16" name="Picture 2"/>
          <p:cNvPicPr>
            <a:picLocks noChangeAspect="1" noChangeArrowheads="1"/>
          </p:cNvPicPr>
          <p:nvPr/>
        </p:nvPicPr>
        <p:blipFill>
          <a:blip r:embed="rId4" cstate="print"/>
          <a:srcRect/>
          <a:stretch>
            <a:fillRect/>
          </a:stretch>
        </p:blipFill>
        <p:spPr bwMode="auto">
          <a:xfrm>
            <a:off x="152399" y="6197578"/>
            <a:ext cx="423787" cy="420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rachelwoodmassey.files.wordpress.com/2009/07/benny-chan-traffic_2.jpg"/>
          <p:cNvPicPr>
            <a:picLocks noChangeAspect="1" noChangeArrowheads="1"/>
          </p:cNvPicPr>
          <p:nvPr/>
        </p:nvPicPr>
        <p:blipFill>
          <a:blip r:embed="rId3" cstate="print">
            <a:lum bright="-15000" contrast="-70000"/>
          </a:blip>
          <a:srcRect/>
          <a:stretch>
            <a:fillRect/>
          </a:stretch>
        </p:blipFill>
        <p:spPr bwMode="auto">
          <a:xfrm>
            <a:off x="0" y="574675"/>
            <a:ext cx="4639189" cy="6283326"/>
          </a:xfrm>
          <a:prstGeom prst="rect">
            <a:avLst/>
          </a:prstGeom>
          <a:noFill/>
        </p:spPr>
      </p:pic>
      <p:pic>
        <p:nvPicPr>
          <p:cNvPr id="14" name="Picture 4" descr="http://rachelwoodmassey.files.wordpress.com/2009/07/benny-chan-traffic_2.jpg"/>
          <p:cNvPicPr>
            <a:picLocks noChangeAspect="1" noChangeArrowheads="1"/>
          </p:cNvPicPr>
          <p:nvPr/>
        </p:nvPicPr>
        <p:blipFill>
          <a:blip r:embed="rId3" cstate="print">
            <a:lum bright="-15000" contrast="-70000"/>
          </a:blip>
          <a:srcRect r="2737"/>
          <a:stretch>
            <a:fillRect/>
          </a:stretch>
        </p:blipFill>
        <p:spPr bwMode="auto">
          <a:xfrm rot="21600000">
            <a:off x="4631811" y="574675"/>
            <a:ext cx="4512189" cy="6283326"/>
          </a:xfrm>
          <a:prstGeom prst="rect">
            <a:avLst/>
          </a:prstGeom>
          <a:noFill/>
        </p:spPr>
      </p:pic>
      <p:sp>
        <p:nvSpPr>
          <p:cNvPr id="10" name="Slide Number Placeholder 7"/>
          <p:cNvSpPr txBox="1">
            <a:spLocks/>
          </p:cNvSpPr>
          <p:nvPr/>
        </p:nvSpPr>
        <p:spPr>
          <a:xfrm>
            <a:off x="7203687" y="6369413"/>
            <a:ext cx="620965" cy="410209"/>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Tx/>
              <a:buNone/>
              <a:tabLst/>
              <a:defRPr/>
            </a:pPr>
            <a:fld id="{6E72FB4B-5872-4122-A698-B258C898226D}" type="slidenum">
              <a:rPr kumimoji="0" lang="en-US" sz="900" b="1" i="0" u="none" strike="noStrike" kern="1200" cap="none" spc="0" normalizeH="0" baseline="0" noProof="0" smtClean="0">
                <a:ln>
                  <a:noFill/>
                </a:ln>
                <a:solidFill>
                  <a:schemeClr val="tx1">
                    <a:lumMod val="75000"/>
                    <a:lumOff val="25000"/>
                  </a:schemeClr>
                </a:solidFill>
                <a:effectLst/>
                <a:uLnTx/>
                <a:uFillTx/>
                <a:latin typeface="+mj-lt"/>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7</a:t>
            </a:fld>
            <a:endParaRPr kumimoji="0" lang="en-US" sz="900" b="1"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p:txBody>
      </p:sp>
      <p:graphicFrame>
        <p:nvGraphicFramePr>
          <p:cNvPr id="17" name="Content Placeholder 16"/>
          <p:cNvGraphicFramePr>
            <a:graphicFrameLocks noGrp="1"/>
          </p:cNvGraphicFramePr>
          <p:nvPr>
            <p:ph type="chart" idx="1"/>
          </p:nvPr>
        </p:nvGraphicFramePr>
        <p:xfrm>
          <a:off x="152400" y="784225"/>
          <a:ext cx="8867775" cy="5511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a:noFill/>
          <a:effectLst/>
        </p:spPr>
        <p:txBody>
          <a:bodyPr/>
          <a:lstStyle/>
          <a:p>
            <a:r>
              <a:rPr lang="en-US" dirty="0" smtClean="0"/>
              <a:t>Transportation</a:t>
            </a:r>
            <a:endParaRPr lang="en-US" dirty="0"/>
          </a:p>
        </p:txBody>
      </p:sp>
      <p:sp>
        <p:nvSpPr>
          <p:cNvPr id="19" name="TextBox 18"/>
          <p:cNvSpPr txBox="1"/>
          <p:nvPr/>
        </p:nvSpPr>
        <p:spPr>
          <a:xfrm>
            <a:off x="0" y="582278"/>
            <a:ext cx="1600200" cy="492443"/>
          </a:xfrm>
          <a:prstGeom prst="rect">
            <a:avLst/>
          </a:prstGeom>
          <a:noFill/>
        </p:spPr>
        <p:txBody>
          <a:bodyPr wrap="square" lIns="0" tIns="0" rIns="0" bIns="0" rtlCol="0">
            <a:spAutoFit/>
          </a:bodyPr>
          <a:lstStyle/>
          <a:p>
            <a:r>
              <a:rPr lang="en-US" sz="1600" b="0" dirty="0" smtClean="0">
                <a:solidFill>
                  <a:srgbClr val="FFFF00"/>
                </a:solidFill>
                <a:latin typeface="+mn-lt"/>
              </a:rPr>
              <a:t>Natural Gas </a:t>
            </a:r>
          </a:p>
          <a:p>
            <a:pPr>
              <a:spcBef>
                <a:spcPts val="0"/>
              </a:spcBef>
            </a:pPr>
            <a:r>
              <a:rPr lang="en-US" sz="1600" b="0" dirty="0" smtClean="0">
                <a:solidFill>
                  <a:srgbClr val="FFFF00"/>
                </a:solidFill>
                <a:latin typeface="+mn-lt"/>
              </a:rPr>
              <a:t>Vehicles (million):</a:t>
            </a:r>
            <a:endParaRPr lang="en-US" sz="1600" b="0" dirty="0">
              <a:solidFill>
                <a:srgbClr val="FFFF00"/>
              </a:solidFill>
              <a:latin typeface="+mn-lt"/>
            </a:endParaRPr>
          </a:p>
        </p:txBody>
      </p:sp>
      <p:sp>
        <p:nvSpPr>
          <p:cNvPr id="22" name="TextBox 21"/>
          <p:cNvSpPr txBox="1"/>
          <p:nvPr/>
        </p:nvSpPr>
        <p:spPr>
          <a:xfrm>
            <a:off x="7991143" y="756250"/>
            <a:ext cx="1091739" cy="492443"/>
          </a:xfrm>
          <a:prstGeom prst="rect">
            <a:avLst/>
          </a:prstGeom>
          <a:noFill/>
        </p:spPr>
        <p:txBody>
          <a:bodyPr wrap="square" lIns="0" tIns="0" rIns="0" bIns="0" rtlCol="0">
            <a:spAutoFit/>
          </a:bodyPr>
          <a:lstStyle/>
          <a:p>
            <a:r>
              <a:rPr lang="en-US" sz="1600" b="0" u="sng" dirty="0" smtClean="0">
                <a:solidFill>
                  <a:srgbClr val="FFFF00"/>
                </a:solidFill>
                <a:latin typeface="+mn-lt"/>
              </a:rPr>
              <a:t>% of          Vehicle Fleet</a:t>
            </a:r>
            <a:endParaRPr lang="en-US" sz="1600" b="0" u="sng" dirty="0">
              <a:solidFill>
                <a:srgbClr val="FFFF00"/>
              </a:solidFill>
              <a:latin typeface="+mn-lt"/>
            </a:endParaRPr>
          </a:p>
        </p:txBody>
      </p:sp>
      <p:sp>
        <p:nvSpPr>
          <p:cNvPr id="23" name="Rectangle 22"/>
          <p:cNvSpPr/>
          <p:nvPr/>
        </p:nvSpPr>
        <p:spPr>
          <a:xfrm>
            <a:off x="319177" y="4942086"/>
            <a:ext cx="8721306" cy="32780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743741" y="6570690"/>
            <a:ext cx="5960852" cy="153888"/>
          </a:xfrm>
          <a:prstGeom prst="rect">
            <a:avLst/>
          </a:prstGeom>
          <a:noFill/>
        </p:spPr>
        <p:txBody>
          <a:bodyPr wrap="square" lIns="0" tIns="0" rIns="0" bIns="0" rtlCol="0">
            <a:spAutoFit/>
          </a:bodyPr>
          <a:lstStyle/>
          <a:p>
            <a:pPr algn="l"/>
            <a:r>
              <a:rPr lang="en-US" sz="1000" b="0" dirty="0" smtClean="0">
                <a:solidFill>
                  <a:schemeClr val="bg1"/>
                </a:solidFill>
                <a:latin typeface="+mn-lt"/>
              </a:rPr>
              <a:t>Source:  Natural Gas Vehicles for America, International Association for Natural Gas Vehicles</a:t>
            </a:r>
          </a:p>
        </p:txBody>
      </p:sp>
      <p:sp>
        <p:nvSpPr>
          <p:cNvPr id="11" name="TextBox 10"/>
          <p:cNvSpPr txBox="1"/>
          <p:nvPr/>
        </p:nvSpPr>
        <p:spPr>
          <a:xfrm>
            <a:off x="8182617" y="1302585"/>
            <a:ext cx="504184" cy="4860946"/>
          </a:xfrm>
          <a:prstGeom prst="rect">
            <a:avLst/>
          </a:prstGeom>
          <a:noFill/>
        </p:spPr>
        <p:txBody>
          <a:bodyPr wrap="square" lIns="0" tIns="0" rIns="0" bIns="0" rtlCol="0">
            <a:spAutoFit/>
          </a:bodyPr>
          <a:lstStyle/>
          <a:p>
            <a:pPr algn="r">
              <a:lnSpc>
                <a:spcPct val="117000"/>
              </a:lnSpc>
              <a:spcBef>
                <a:spcPts val="0"/>
              </a:spcBef>
              <a:spcAft>
                <a:spcPts val="0"/>
              </a:spcAft>
            </a:pPr>
            <a:r>
              <a:rPr lang="en-US" sz="1800" b="0" dirty="0" smtClean="0">
                <a:solidFill>
                  <a:srgbClr val="FFFF00"/>
                </a:solidFill>
                <a:latin typeface="+mn-lt"/>
              </a:rPr>
              <a:t>52</a:t>
            </a:r>
          </a:p>
          <a:p>
            <a:pPr algn="r">
              <a:lnSpc>
                <a:spcPct val="117000"/>
              </a:lnSpc>
              <a:spcBef>
                <a:spcPts val="0"/>
              </a:spcBef>
              <a:spcAft>
                <a:spcPts val="0"/>
              </a:spcAft>
            </a:pPr>
            <a:r>
              <a:rPr lang="en-US" sz="1800" b="0" dirty="0" smtClean="0">
                <a:solidFill>
                  <a:srgbClr val="FFFF00"/>
                </a:solidFill>
                <a:latin typeface="+mn-lt"/>
              </a:rPr>
              <a:t>22</a:t>
            </a:r>
          </a:p>
          <a:p>
            <a:pPr algn="r">
              <a:lnSpc>
                <a:spcPct val="117000"/>
              </a:lnSpc>
              <a:spcBef>
                <a:spcPts val="0"/>
              </a:spcBef>
              <a:spcAft>
                <a:spcPts val="0"/>
              </a:spcAft>
            </a:pPr>
            <a:r>
              <a:rPr lang="en-US" sz="1800" b="0" dirty="0" smtClean="0">
                <a:solidFill>
                  <a:srgbClr val="FFFF00"/>
                </a:solidFill>
                <a:latin typeface="+mn-lt"/>
              </a:rPr>
              <a:t>10</a:t>
            </a:r>
          </a:p>
          <a:p>
            <a:pPr algn="r">
              <a:lnSpc>
                <a:spcPct val="117000"/>
              </a:lnSpc>
              <a:spcBef>
                <a:spcPts val="0"/>
              </a:spcBef>
              <a:spcAft>
                <a:spcPts val="0"/>
              </a:spcAft>
            </a:pPr>
            <a:r>
              <a:rPr lang="en-US" sz="1800" b="0" dirty="0" smtClean="0">
                <a:solidFill>
                  <a:srgbClr val="FFFF00"/>
                </a:solidFill>
                <a:latin typeface="+mn-lt"/>
              </a:rPr>
              <a:t>24</a:t>
            </a:r>
          </a:p>
          <a:p>
            <a:pPr algn="r">
              <a:lnSpc>
                <a:spcPct val="117000"/>
              </a:lnSpc>
              <a:spcBef>
                <a:spcPts val="0"/>
              </a:spcBef>
              <a:spcAft>
                <a:spcPts val="0"/>
              </a:spcAft>
            </a:pPr>
            <a:r>
              <a:rPr lang="en-US" sz="1800" b="0" dirty="0" smtClean="0">
                <a:solidFill>
                  <a:srgbClr val="FFFF00"/>
                </a:solidFill>
                <a:latin typeface="+mn-lt"/>
              </a:rPr>
              <a:t>2</a:t>
            </a:r>
          </a:p>
          <a:p>
            <a:pPr algn="r">
              <a:lnSpc>
                <a:spcPct val="117000"/>
              </a:lnSpc>
              <a:spcBef>
                <a:spcPts val="0"/>
              </a:spcBef>
              <a:spcAft>
                <a:spcPts val="0"/>
              </a:spcAft>
            </a:pPr>
            <a:r>
              <a:rPr lang="en-US" sz="1800" b="0" dirty="0" smtClean="0">
                <a:solidFill>
                  <a:srgbClr val="FFFF00"/>
                </a:solidFill>
                <a:latin typeface="+mn-lt"/>
              </a:rPr>
              <a:t>1</a:t>
            </a:r>
          </a:p>
          <a:p>
            <a:pPr algn="r">
              <a:lnSpc>
                <a:spcPct val="117000"/>
              </a:lnSpc>
              <a:spcBef>
                <a:spcPts val="0"/>
              </a:spcBef>
              <a:spcAft>
                <a:spcPts val="0"/>
              </a:spcAft>
            </a:pPr>
            <a:r>
              <a:rPr lang="en-US" sz="1800" b="0" dirty="0" smtClean="0">
                <a:solidFill>
                  <a:srgbClr val="FFFF00"/>
                </a:solidFill>
                <a:latin typeface="+mn-lt"/>
              </a:rPr>
              <a:t>-</a:t>
            </a:r>
          </a:p>
          <a:p>
            <a:pPr algn="r">
              <a:lnSpc>
                <a:spcPct val="117000"/>
              </a:lnSpc>
              <a:spcBef>
                <a:spcPts val="0"/>
              </a:spcBef>
              <a:spcAft>
                <a:spcPts val="0"/>
              </a:spcAft>
            </a:pPr>
            <a:r>
              <a:rPr lang="en-US" sz="1800" b="0" dirty="0" smtClean="0">
                <a:solidFill>
                  <a:srgbClr val="FFFF00"/>
                </a:solidFill>
                <a:latin typeface="+mn-lt"/>
              </a:rPr>
              <a:t>11</a:t>
            </a:r>
          </a:p>
          <a:p>
            <a:pPr algn="r">
              <a:lnSpc>
                <a:spcPct val="117000"/>
              </a:lnSpc>
              <a:spcBef>
                <a:spcPts val="0"/>
              </a:spcBef>
              <a:spcAft>
                <a:spcPts val="0"/>
              </a:spcAft>
            </a:pPr>
            <a:r>
              <a:rPr lang="en-US" sz="1800" b="0" dirty="0" smtClean="0">
                <a:solidFill>
                  <a:srgbClr val="FFFF00"/>
                </a:solidFill>
                <a:latin typeface="+mn-lt"/>
              </a:rPr>
              <a:t>27</a:t>
            </a:r>
          </a:p>
          <a:p>
            <a:pPr algn="r">
              <a:lnSpc>
                <a:spcPct val="117000"/>
              </a:lnSpc>
              <a:spcBef>
                <a:spcPts val="0"/>
              </a:spcBef>
              <a:spcAft>
                <a:spcPts val="0"/>
              </a:spcAft>
            </a:pPr>
            <a:r>
              <a:rPr lang="en-US" sz="1800" b="0" dirty="0" smtClean="0">
                <a:solidFill>
                  <a:srgbClr val="FFFF00"/>
                </a:solidFill>
                <a:latin typeface="+mn-lt"/>
              </a:rPr>
              <a:t>-</a:t>
            </a:r>
          </a:p>
          <a:p>
            <a:pPr algn="r">
              <a:lnSpc>
                <a:spcPct val="117000"/>
              </a:lnSpc>
              <a:spcBef>
                <a:spcPts val="0"/>
              </a:spcBef>
              <a:spcAft>
                <a:spcPts val="0"/>
              </a:spcAft>
            </a:pPr>
            <a:r>
              <a:rPr lang="en-US" sz="1800" b="0" dirty="0" smtClean="0">
                <a:solidFill>
                  <a:srgbClr val="FFFF00"/>
                </a:solidFill>
                <a:latin typeface="+mn-lt"/>
              </a:rPr>
              <a:t>2</a:t>
            </a:r>
          </a:p>
          <a:p>
            <a:pPr algn="r">
              <a:lnSpc>
                <a:spcPct val="117000"/>
              </a:lnSpc>
              <a:spcBef>
                <a:spcPts val="0"/>
              </a:spcBef>
              <a:spcAft>
                <a:spcPts val="0"/>
              </a:spcAft>
            </a:pPr>
            <a:r>
              <a:rPr lang="en-US" sz="1800" b="0" dirty="0" smtClean="0">
                <a:solidFill>
                  <a:srgbClr val="FFFF00"/>
                </a:solidFill>
                <a:latin typeface="+mn-lt"/>
              </a:rPr>
              <a:t>-</a:t>
            </a:r>
          </a:p>
          <a:p>
            <a:pPr algn="r">
              <a:lnSpc>
                <a:spcPct val="117000"/>
              </a:lnSpc>
              <a:spcBef>
                <a:spcPts val="0"/>
              </a:spcBef>
              <a:spcAft>
                <a:spcPts val="0"/>
              </a:spcAft>
            </a:pPr>
            <a:r>
              <a:rPr lang="en-US" sz="1800" b="0" dirty="0" smtClean="0">
                <a:solidFill>
                  <a:srgbClr val="FFFF00"/>
                </a:solidFill>
                <a:latin typeface="+mn-lt"/>
              </a:rPr>
              <a:t>-</a:t>
            </a:r>
          </a:p>
          <a:p>
            <a:pPr algn="r">
              <a:lnSpc>
                <a:spcPct val="117000"/>
              </a:lnSpc>
              <a:spcBef>
                <a:spcPts val="0"/>
              </a:spcBef>
              <a:spcAft>
                <a:spcPts val="0"/>
              </a:spcAft>
            </a:pPr>
            <a:r>
              <a:rPr lang="en-US" sz="1800" b="0" dirty="0" smtClean="0">
                <a:solidFill>
                  <a:srgbClr val="FFFF00"/>
                </a:solidFill>
                <a:latin typeface="+mn-lt"/>
              </a:rPr>
              <a:t>25</a:t>
            </a:r>
          </a:p>
          <a:p>
            <a:pPr algn="r">
              <a:lnSpc>
                <a:spcPct val="117000"/>
              </a:lnSpc>
              <a:spcBef>
                <a:spcPts val="0"/>
              </a:spcBef>
              <a:spcAft>
                <a:spcPts val="0"/>
              </a:spcAft>
            </a:pPr>
            <a:r>
              <a:rPr lang="en-US" sz="1800" b="0" dirty="0" smtClean="0">
                <a:solidFill>
                  <a:srgbClr val="FFFF00"/>
                </a:solidFill>
                <a:latin typeface="+mn-lt"/>
              </a:rPr>
              <a:t>3</a:t>
            </a:r>
          </a:p>
        </p:txBody>
      </p:sp>
      <p:pic>
        <p:nvPicPr>
          <p:cNvPr id="15" name="Picture 14" descr="Backup_of_Apache Argentina color pms_116.tif"/>
          <p:cNvPicPr>
            <a:picLocks noChangeAspect="1"/>
          </p:cNvPicPr>
          <p:nvPr/>
        </p:nvPicPr>
        <p:blipFill>
          <a:blip r:embed="rId5" cstate="screen"/>
          <a:stretch>
            <a:fillRect/>
          </a:stretch>
        </p:blipFill>
        <p:spPr>
          <a:xfrm>
            <a:off x="7905749" y="6196155"/>
            <a:ext cx="1085848" cy="422047"/>
          </a:xfrm>
          <a:prstGeom prst="rect">
            <a:avLst/>
          </a:prstGeom>
        </p:spPr>
      </p:pic>
      <p:pic>
        <p:nvPicPr>
          <p:cNvPr id="18" name="Picture 2"/>
          <p:cNvPicPr>
            <a:picLocks noChangeAspect="1" noChangeArrowheads="1"/>
          </p:cNvPicPr>
          <p:nvPr/>
        </p:nvPicPr>
        <p:blipFill>
          <a:blip r:embed="rId6" cstate="print"/>
          <a:srcRect/>
          <a:stretch>
            <a:fillRect/>
          </a:stretch>
        </p:blipFill>
        <p:spPr bwMode="auto">
          <a:xfrm>
            <a:off x="252413" y="6148530"/>
            <a:ext cx="1385887" cy="5729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2"/>
          <p:cNvSpPr>
            <a:spLocks noGrp="1"/>
          </p:cNvSpPr>
          <p:nvPr>
            <p:ph type="title"/>
          </p:nvPr>
        </p:nvSpPr>
        <p:spPr>
          <a:noFill/>
          <a:effectLst/>
        </p:spPr>
        <p:txBody>
          <a:bodyPr/>
          <a:lstStyle/>
          <a:p>
            <a:r>
              <a:rPr lang="en-US" dirty="0" smtClean="0"/>
              <a:t>Transportation</a:t>
            </a:r>
            <a:endParaRPr lang="en-US" dirty="0"/>
          </a:p>
        </p:txBody>
      </p:sp>
      <p:sp>
        <p:nvSpPr>
          <p:cNvPr id="7" name="Slide Number Placeholder 5"/>
          <p:cNvSpPr>
            <a:spLocks noGrp="1"/>
          </p:cNvSpPr>
          <p:nvPr>
            <p:ph type="sldNum" sz="quarter" idx="11"/>
          </p:nvPr>
        </p:nvSpPr>
        <p:spPr/>
        <p:txBody>
          <a:bodyPr/>
          <a:lstStyle/>
          <a:p>
            <a:pPr algn="r"/>
            <a:fld id="{6E72FB4B-5872-4122-A698-B258C898226D}" type="slidenum">
              <a:rPr lang="en-US" smtClean="0"/>
              <a:pPr algn="r"/>
              <a:t>8</a:t>
            </a:fld>
            <a:endParaRPr lang="en-US" dirty="0"/>
          </a:p>
        </p:txBody>
      </p:sp>
      <p:sp>
        <p:nvSpPr>
          <p:cNvPr id="5" name="Content Placeholder 4"/>
          <p:cNvSpPr>
            <a:spLocks noGrp="1"/>
          </p:cNvSpPr>
          <p:nvPr>
            <p:ph sz="half" idx="4294967295"/>
          </p:nvPr>
        </p:nvSpPr>
        <p:spPr>
          <a:xfrm>
            <a:off x="0" y="590550"/>
            <a:ext cx="8788400" cy="5637213"/>
          </a:xfrm>
          <a:effectLst/>
        </p:spPr>
        <p:txBody>
          <a:bodyPr>
            <a:normAutofit/>
          </a:bodyPr>
          <a:lstStyle/>
          <a:p>
            <a:pPr>
              <a:spcBef>
                <a:spcPct val="0"/>
              </a:spcBef>
            </a:pPr>
            <a:r>
              <a:rPr lang="en-US" b="1" dirty="0" smtClean="0">
                <a:ea typeface="+mj-ea"/>
                <a:cs typeface="+mj-cs"/>
              </a:rPr>
              <a:t>NGV’s utilize existing technology</a:t>
            </a:r>
          </a:p>
          <a:p>
            <a:pPr>
              <a:spcBef>
                <a:spcPct val="0"/>
              </a:spcBef>
            </a:pPr>
            <a:r>
              <a:rPr lang="en-US" b="1" dirty="0" smtClean="0"/>
              <a:t>CNG typically lowers fuel costs by 30 to 40 percent</a:t>
            </a:r>
          </a:p>
          <a:p>
            <a:pPr>
              <a:spcBef>
                <a:spcPct val="0"/>
              </a:spcBef>
            </a:pPr>
            <a:r>
              <a:rPr lang="en-US" b="1" dirty="0" smtClean="0"/>
              <a:t>NGV’s reduce carbon monoxide emissions by at least 90 percent, NOx by 50 percent and carbon dioxide by 25 percent. </a:t>
            </a:r>
          </a:p>
          <a:p>
            <a:pPr>
              <a:spcBef>
                <a:spcPct val="0"/>
              </a:spcBef>
            </a:pPr>
            <a:r>
              <a:rPr lang="en-US" b="1" dirty="0" smtClean="0">
                <a:ea typeface="+mj-ea"/>
                <a:cs typeface="+mj-cs"/>
              </a:rPr>
              <a:t>25% of U.S. vehicle fleet on natural gas would:</a:t>
            </a:r>
          </a:p>
          <a:p>
            <a:pPr lvl="1">
              <a:spcBef>
                <a:spcPct val="0"/>
              </a:spcBef>
            </a:pPr>
            <a:r>
              <a:rPr lang="en-US" sz="2800" b="1" dirty="0" smtClean="0">
                <a:ea typeface="+mj-ea"/>
                <a:cs typeface="+mj-cs"/>
              </a:rPr>
              <a:t>Reduce U.S. oil import needs by 5 MMB/D, or $140 billion per year</a:t>
            </a:r>
          </a:p>
          <a:p>
            <a:pPr lvl="1">
              <a:spcBef>
                <a:spcPct val="0"/>
              </a:spcBef>
            </a:pPr>
            <a:r>
              <a:rPr lang="en-US" sz="2800" b="1" dirty="0" smtClean="0">
                <a:ea typeface="+mj-ea"/>
                <a:cs typeface="+mj-cs"/>
              </a:rPr>
              <a:t>Reduce U.S. GHG emissions by 8%</a:t>
            </a:r>
          </a:p>
          <a:p>
            <a:pPr lvl="1">
              <a:spcBef>
                <a:spcPct val="0"/>
              </a:spcBef>
            </a:pPr>
            <a:endParaRPr lang="en-US" sz="3200" b="1" dirty="0" smtClean="0">
              <a:ea typeface="+mj-ea"/>
              <a:cs typeface="+mj-cs"/>
            </a:endParaRPr>
          </a:p>
        </p:txBody>
      </p:sp>
      <p:pic>
        <p:nvPicPr>
          <p:cNvPr id="15" name="Picture 14" descr="Backup_of_Apache Argentina color pms_116.tif"/>
          <p:cNvPicPr>
            <a:picLocks noChangeAspect="1"/>
          </p:cNvPicPr>
          <p:nvPr/>
        </p:nvPicPr>
        <p:blipFill>
          <a:blip r:embed="rId3" cstate="screen"/>
          <a:stretch>
            <a:fillRect/>
          </a:stretch>
        </p:blipFill>
        <p:spPr>
          <a:xfrm>
            <a:off x="7905749" y="6196155"/>
            <a:ext cx="1085848" cy="422047"/>
          </a:xfrm>
          <a:prstGeom prst="rect">
            <a:avLst/>
          </a:prstGeom>
        </p:spPr>
      </p:pic>
      <p:pic>
        <p:nvPicPr>
          <p:cNvPr id="21" name="Picture 3"/>
          <p:cNvPicPr>
            <a:picLocks noChangeAspect="1" noChangeArrowheads="1"/>
          </p:cNvPicPr>
          <p:nvPr/>
        </p:nvPicPr>
        <p:blipFill>
          <a:blip r:embed="rId4" cstate="print"/>
          <a:srcRect l="2272" t="6555" r="1798" b="9033"/>
          <a:stretch>
            <a:fillRect/>
          </a:stretch>
        </p:blipFill>
        <p:spPr bwMode="auto">
          <a:xfrm>
            <a:off x="2324100" y="4959497"/>
            <a:ext cx="4686300" cy="1774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Closing</a:t>
            </a:r>
            <a:endParaRPr lang="en-US" dirty="0"/>
          </a:p>
        </p:txBody>
      </p:sp>
      <p:sp>
        <p:nvSpPr>
          <p:cNvPr id="7" name="Content Placeholder 6"/>
          <p:cNvSpPr>
            <a:spLocks noGrp="1"/>
          </p:cNvSpPr>
          <p:nvPr>
            <p:ph idx="1"/>
          </p:nvPr>
        </p:nvSpPr>
        <p:spPr>
          <a:xfrm>
            <a:off x="152399" y="733530"/>
            <a:ext cx="8867775" cy="5635883"/>
          </a:xfrm>
        </p:spPr>
        <p:txBody>
          <a:bodyPr>
            <a:normAutofit/>
          </a:bodyPr>
          <a:lstStyle/>
          <a:p>
            <a:r>
              <a:rPr lang="en-US" dirty="0" smtClean="0"/>
              <a:t>Natural gas vehicles</a:t>
            </a:r>
          </a:p>
          <a:p>
            <a:pPr lvl="1"/>
            <a:r>
              <a:rPr lang="en-US" sz="2800" dirty="0" smtClean="0"/>
              <a:t>Uses existing technology</a:t>
            </a:r>
          </a:p>
          <a:p>
            <a:pPr lvl="1"/>
            <a:r>
              <a:rPr lang="en-US" sz="2800" dirty="0" smtClean="0"/>
              <a:t>Fleets ideal for centralized fueling centers</a:t>
            </a:r>
          </a:p>
          <a:p>
            <a:r>
              <a:rPr lang="en-US" dirty="0" smtClean="0"/>
              <a:t>Natural gas</a:t>
            </a:r>
          </a:p>
          <a:p>
            <a:pPr lvl="1"/>
            <a:r>
              <a:rPr lang="en-US" sz="2800" dirty="0" smtClean="0"/>
              <a:t>Clean, abundant and American</a:t>
            </a:r>
          </a:p>
          <a:p>
            <a:pPr lvl="1"/>
            <a:r>
              <a:rPr lang="en-US" sz="2800" dirty="0" smtClean="0"/>
              <a:t>Economical</a:t>
            </a:r>
          </a:p>
          <a:p>
            <a:pPr lvl="1"/>
            <a:r>
              <a:rPr lang="en-US" sz="2800" dirty="0" smtClean="0"/>
              <a:t>Reduces dependence on foreign oil</a:t>
            </a:r>
          </a:p>
          <a:p>
            <a:pPr lvl="1"/>
            <a:r>
              <a:rPr lang="en-US" sz="2800" dirty="0" smtClean="0"/>
              <a:t>Reduces emissions</a:t>
            </a:r>
          </a:p>
          <a:p>
            <a:pPr lvl="1"/>
            <a:endParaRPr lang="en-US" dirty="0" smtClean="0"/>
          </a:p>
        </p:txBody>
      </p:sp>
      <p:sp>
        <p:nvSpPr>
          <p:cNvPr id="4" name="Date Placeholder 3"/>
          <p:cNvSpPr>
            <a:spLocks noGrp="1"/>
          </p:cNvSpPr>
          <p:nvPr>
            <p:ph type="dt" sz="half" idx="10"/>
          </p:nvPr>
        </p:nvSpPr>
        <p:spPr/>
        <p:txBody>
          <a:bodyPr/>
          <a:lstStyle/>
          <a:p>
            <a:fld id="{D10DE718-50BC-4B0F-AC3D-67253D21CAAB}" type="datetime1">
              <a:rPr lang="en-US" smtClean="0"/>
              <a:pPr/>
              <a:t>10/4/2010</a:t>
            </a:fld>
            <a:endParaRPr lang="en-US" dirty="0"/>
          </a:p>
        </p:txBody>
      </p:sp>
      <p:sp>
        <p:nvSpPr>
          <p:cNvPr id="6" name="Footer Placeholder 5"/>
          <p:cNvSpPr>
            <a:spLocks noGrp="1"/>
          </p:cNvSpPr>
          <p:nvPr>
            <p:ph type="ftr" sz="quarter" idx="11"/>
          </p:nvPr>
        </p:nvSpPr>
        <p:spPr/>
        <p:txBody>
          <a:bodyPr/>
          <a:lstStyle/>
          <a:p>
            <a:r>
              <a:rPr lang="en-US" smtClean="0"/>
              <a:t>APA BLUE WHITE TEMPLATE.pptx</a:t>
            </a:r>
            <a:endParaRPr lang="en-US" dirty="0"/>
          </a:p>
        </p:txBody>
      </p:sp>
      <p:sp>
        <p:nvSpPr>
          <p:cNvPr id="5" name="Slide Number Placeholder 4"/>
          <p:cNvSpPr>
            <a:spLocks noGrp="1"/>
          </p:cNvSpPr>
          <p:nvPr>
            <p:ph type="sldNum" sz="quarter" idx="12"/>
          </p:nvPr>
        </p:nvSpPr>
        <p:spPr/>
        <p:txBody>
          <a:bodyPr/>
          <a:lstStyle/>
          <a:p>
            <a:fld id="{6E72FB4B-5872-4122-A698-B258C898226D}" type="slidenum">
              <a:rPr lang="en-US" smtClean="0"/>
              <a:pPr/>
              <a:t>9</a:t>
            </a:fld>
            <a:endParaRPr lang="en-US" dirty="0"/>
          </a:p>
        </p:txBody>
      </p:sp>
    </p:spTree>
  </p:cSld>
  <p:clrMapOvr>
    <a:masterClrMapping/>
  </p:clrMapOvr>
</p:sld>
</file>

<file path=ppt/theme/theme1.xml><?xml version="1.0" encoding="utf-8"?>
<a:theme xmlns:a="http://schemas.openxmlformats.org/drawingml/2006/main" name="Apache Blue/White Theme">
  <a:themeElements>
    <a:clrScheme name="APACHE CORP">
      <a:dk1>
        <a:sysClr val="windowText" lastClr="000000"/>
      </a:dk1>
      <a:lt1>
        <a:sysClr val="window" lastClr="FFFFFF"/>
      </a:lt1>
      <a:dk2>
        <a:srgbClr val="1F497D"/>
      </a:dk2>
      <a:lt2>
        <a:srgbClr val="C9F0FF"/>
      </a:lt2>
      <a:accent1>
        <a:srgbClr val="FF0000"/>
      </a:accent1>
      <a:accent2>
        <a:srgbClr val="00FFFF"/>
      </a:accent2>
      <a:accent3>
        <a:srgbClr val="33CC33"/>
      </a:accent3>
      <a:accent4>
        <a:srgbClr val="FE66FF"/>
      </a:accent4>
      <a:accent5>
        <a:srgbClr val="FFCC00"/>
      </a:accent5>
      <a:accent6>
        <a:srgbClr val="FF6600"/>
      </a:accent6>
      <a:hlink>
        <a:srgbClr val="7070FF"/>
      </a:hlink>
      <a:folHlink>
        <a:srgbClr val="FE19FF"/>
      </a:folHlink>
    </a:clrScheme>
    <a:fontScheme name="Apache Cor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APA BLUE GLOBE TEMPLATE 2002 1">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APA BLUE GLOBE TEMPLATE 2002 2">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APA BLUE GLOBE TEMPLATE 2002 3">
        <a:dk1>
          <a:srgbClr val="000000"/>
        </a:dk1>
        <a:lt1>
          <a:srgbClr val="FFFFFF"/>
        </a:lt1>
        <a:dk2>
          <a:srgbClr val="0000CC"/>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APA BLUE GLOBE TEMPLATE 2002 4">
        <a:dk1>
          <a:srgbClr val="000000"/>
        </a:dk1>
        <a:lt1>
          <a:srgbClr val="FFFFFF"/>
        </a:lt1>
        <a:dk2>
          <a:srgbClr val="0000CC"/>
        </a:dk2>
        <a:lt2>
          <a:srgbClr val="333333"/>
        </a:lt2>
        <a:accent1>
          <a:srgbClr val="EAEAEA"/>
        </a:accent1>
        <a:accent2>
          <a:srgbClr val="FF9900"/>
        </a:accent2>
        <a:accent3>
          <a:srgbClr val="FFFFFF"/>
        </a:accent3>
        <a:accent4>
          <a:srgbClr val="000000"/>
        </a:accent4>
        <a:accent5>
          <a:srgbClr val="F3F3F3"/>
        </a:accent5>
        <a:accent6>
          <a:srgbClr val="E78A00"/>
        </a:accent6>
        <a:hlink>
          <a:srgbClr val="66CCFF"/>
        </a:hlink>
        <a:folHlink>
          <a:srgbClr val="33CC33"/>
        </a:folHlink>
      </a:clrScheme>
      <a:clrMap bg1="lt1" tx1="dk1" bg2="lt2" tx2="dk2" accent1="accent1" accent2="accent2" accent3="accent3" accent4="accent4" accent5="accent5" accent6="accent6" hlink="hlink" folHlink="folHlink"/>
    </a:extraClrScheme>
    <a:extraClrScheme>
      <a:clrScheme name="APA BLUE GLOBE TEMPLATE 2002 5">
        <a:dk1>
          <a:srgbClr val="333333"/>
        </a:dk1>
        <a:lt1>
          <a:srgbClr val="FFFFFF"/>
        </a:lt1>
        <a:dk2>
          <a:srgbClr val="0000FF"/>
        </a:dk2>
        <a:lt2>
          <a:srgbClr val="FFFFFF"/>
        </a:lt2>
        <a:accent1>
          <a:srgbClr val="EAEAEA"/>
        </a:accent1>
        <a:accent2>
          <a:srgbClr val="FF9900"/>
        </a:accent2>
        <a:accent3>
          <a:srgbClr val="AAAAFF"/>
        </a:accent3>
        <a:accent4>
          <a:srgbClr val="DADADA"/>
        </a:accent4>
        <a:accent5>
          <a:srgbClr val="F3F3F3"/>
        </a:accent5>
        <a:accent6>
          <a:srgbClr val="E78A00"/>
        </a:accent6>
        <a:hlink>
          <a:srgbClr val="66CCFF"/>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FOR PRINT">
  <a:themeElements>
    <a:clrScheme name="APACHE CORP">
      <a:dk1>
        <a:sysClr val="windowText" lastClr="000000"/>
      </a:dk1>
      <a:lt1>
        <a:sysClr val="window" lastClr="FFFFFF"/>
      </a:lt1>
      <a:dk2>
        <a:srgbClr val="1F497D"/>
      </a:dk2>
      <a:lt2>
        <a:srgbClr val="C9F0FF"/>
      </a:lt2>
      <a:accent1>
        <a:srgbClr val="FF0000"/>
      </a:accent1>
      <a:accent2>
        <a:srgbClr val="00FFFF"/>
      </a:accent2>
      <a:accent3>
        <a:srgbClr val="33CC33"/>
      </a:accent3>
      <a:accent4>
        <a:srgbClr val="FE66FF"/>
      </a:accent4>
      <a:accent5>
        <a:srgbClr val="FFCC00"/>
      </a:accent5>
      <a:accent6>
        <a:srgbClr val="FF6600"/>
      </a:accent6>
      <a:hlink>
        <a:srgbClr val="7070FF"/>
      </a:hlink>
      <a:folHlink>
        <a:srgbClr val="FE19FF"/>
      </a:folHlink>
    </a:clrScheme>
    <a:fontScheme name="Apache Cor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b="0" u="sng" dirty="0" smtClean="0">
            <a:latin typeface="+mn-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Apache Blue Theme</Template>
  <TotalTime>29086</TotalTime>
  <Pages>3</Pages>
  <Words>1392</Words>
  <Application>Microsoft Office PowerPoint</Application>
  <PresentationFormat>On-screen Show (4:3)</PresentationFormat>
  <Paragraphs>168</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Apache Blue/White Theme</vt:lpstr>
      <vt:lpstr>1_Custom Design FOR PRINT</vt:lpstr>
      <vt:lpstr>The Natural Gas Case for North America</vt:lpstr>
      <vt:lpstr>Challenges</vt:lpstr>
      <vt:lpstr>U.S. Energy Consumption</vt:lpstr>
      <vt:lpstr>Abundance/Energy Security</vt:lpstr>
      <vt:lpstr>Abundance</vt:lpstr>
      <vt:lpstr>Jobs</vt:lpstr>
      <vt:lpstr>Transportation</vt:lpstr>
      <vt:lpstr>Transportation</vt:lpstr>
      <vt:lpstr>Closing</vt:lpstr>
    </vt:vector>
  </TitlesOfParts>
  <Manager>Tom Chambers</Manager>
  <Company>Apache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Blue White Template.pptx</dc:title>
  <dc:subject>Template for preparing Apache Corp. presentations</dc:subject>
  <dc:creator>Jeff Massara</dc:creator>
  <cp:keywords>Apache Blue White Template</cp:keywords>
  <dc:description>This is page set up is custom, 7.33x11 in. and will be used for onscreen presentations and slide booklets.  It can be sent to a black and white laser printer for black and white proofs.  Prepared June 2009, Investor Relations Dept.</dc:description>
  <cp:lastModifiedBy>pmiller</cp:lastModifiedBy>
  <cp:revision>1633</cp:revision>
  <cp:lastPrinted>2010-02-24T23:40:21Z</cp:lastPrinted>
  <dcterms:created xsi:type="dcterms:W3CDTF">2010-03-09T15:34:46Z</dcterms:created>
  <dcterms:modified xsi:type="dcterms:W3CDTF">2010-10-04T20:24:40Z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