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519" r:id="rId2"/>
    <p:sldId id="521" r:id="rId3"/>
    <p:sldId id="746" r:id="rId4"/>
    <p:sldId id="689" r:id="rId5"/>
    <p:sldId id="750" r:id="rId6"/>
    <p:sldId id="690" r:id="rId7"/>
    <p:sldId id="751" r:id="rId8"/>
    <p:sldId id="749" r:id="rId9"/>
    <p:sldId id="748" r:id="rId10"/>
  </p:sldIdLst>
  <p:sldSz cx="9144000" cy="6858000" type="screen4x3"/>
  <p:notesSz cx="7010400" cy="9296400"/>
  <p:defaultTextStyle>
    <a:defPPr>
      <a:defRPr lang="en-US"/>
    </a:defPPr>
    <a:lvl1pPr algn="ctr" rtl="0" fontAlgn="base">
      <a:lnSpc>
        <a:spcPct val="110000"/>
      </a:lnSpc>
      <a:spcBef>
        <a:spcPct val="0"/>
      </a:spcBef>
      <a:spcAft>
        <a:spcPct val="0"/>
      </a:spcAft>
      <a:defRPr kern="1200">
        <a:solidFill>
          <a:schemeClr val="accent1"/>
        </a:solidFill>
        <a:latin typeface="Tahoma" pitchFamily="34" charset="0"/>
        <a:ea typeface="+mn-ea"/>
        <a:cs typeface="+mn-cs"/>
      </a:defRPr>
    </a:lvl1pPr>
    <a:lvl2pPr marL="457200" algn="ctr" rtl="0" fontAlgn="base">
      <a:lnSpc>
        <a:spcPct val="110000"/>
      </a:lnSpc>
      <a:spcBef>
        <a:spcPct val="0"/>
      </a:spcBef>
      <a:spcAft>
        <a:spcPct val="0"/>
      </a:spcAft>
      <a:defRPr kern="1200">
        <a:solidFill>
          <a:schemeClr val="accent1"/>
        </a:solidFill>
        <a:latin typeface="Tahoma" pitchFamily="34" charset="0"/>
        <a:ea typeface="+mn-ea"/>
        <a:cs typeface="+mn-cs"/>
      </a:defRPr>
    </a:lvl2pPr>
    <a:lvl3pPr marL="914400" algn="ctr" rtl="0" fontAlgn="base">
      <a:lnSpc>
        <a:spcPct val="110000"/>
      </a:lnSpc>
      <a:spcBef>
        <a:spcPct val="0"/>
      </a:spcBef>
      <a:spcAft>
        <a:spcPct val="0"/>
      </a:spcAft>
      <a:defRPr kern="1200">
        <a:solidFill>
          <a:schemeClr val="accent1"/>
        </a:solidFill>
        <a:latin typeface="Tahoma" pitchFamily="34" charset="0"/>
        <a:ea typeface="+mn-ea"/>
        <a:cs typeface="+mn-cs"/>
      </a:defRPr>
    </a:lvl3pPr>
    <a:lvl4pPr marL="1371600" algn="ctr" rtl="0" fontAlgn="base">
      <a:lnSpc>
        <a:spcPct val="110000"/>
      </a:lnSpc>
      <a:spcBef>
        <a:spcPct val="0"/>
      </a:spcBef>
      <a:spcAft>
        <a:spcPct val="0"/>
      </a:spcAft>
      <a:defRPr kern="1200">
        <a:solidFill>
          <a:schemeClr val="accent1"/>
        </a:solidFill>
        <a:latin typeface="Tahoma" pitchFamily="34" charset="0"/>
        <a:ea typeface="+mn-ea"/>
        <a:cs typeface="+mn-cs"/>
      </a:defRPr>
    </a:lvl4pPr>
    <a:lvl5pPr marL="1828800" algn="ctr" rtl="0" fontAlgn="base">
      <a:lnSpc>
        <a:spcPct val="110000"/>
      </a:lnSpc>
      <a:spcBef>
        <a:spcPct val="0"/>
      </a:spcBef>
      <a:spcAft>
        <a:spcPct val="0"/>
      </a:spcAft>
      <a:defRPr kern="1200">
        <a:solidFill>
          <a:schemeClr val="accent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oche" initials="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chemeClr val="tx1"/>
    </p:penClr>
  </p:showPr>
  <p:clrMru>
    <a:srgbClr val="000000"/>
    <a:srgbClr val="F8EBC0"/>
    <a:srgbClr val="FFB445"/>
    <a:srgbClr val="FFB549"/>
    <a:srgbClr val="FF9900"/>
    <a:srgbClr val="FF9933"/>
    <a:srgbClr val="FFCC00"/>
    <a:srgbClr val="CFF414"/>
    <a:srgbClr val="7F97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5525" autoAdjust="0"/>
  </p:normalViewPr>
  <p:slideViewPr>
    <p:cSldViewPr>
      <p:cViewPr varScale="1">
        <p:scale>
          <a:sx n="71" d="100"/>
          <a:sy n="71" d="100"/>
        </p:scale>
        <p:origin x="-498" y="-96"/>
      </p:cViewPr>
      <p:guideLst>
        <p:guide orient="horz" pos="4032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notesViewPr>
    <p:cSldViewPr>
      <p:cViewPr varScale="1">
        <p:scale>
          <a:sx n="75" d="100"/>
          <a:sy n="75" d="100"/>
        </p:scale>
        <p:origin x="-2136" y="-96"/>
      </p:cViewPr>
      <p:guideLst>
        <p:guide orient="horz" pos="292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Imported Oil Displaced</a:t>
            </a:r>
            <a:r>
              <a:rPr lang="en-US" baseline="0" dirty="0" smtClean="0"/>
              <a:t> by Natural Gas Trucks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2797900262467188"/>
          <c:y val="0.13501559946516156"/>
          <c:w val="0.85520142550988698"/>
          <c:h val="0.6838577724954214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Million Barrels per Day</c:v>
                </c:pt>
              </c:strCache>
            </c:strRef>
          </c:tx>
          <c:dLbls>
            <c:showVal val="1"/>
          </c:dLbls>
          <c:cat>
            <c:numRef>
              <c:f>Sheet1!$A$2:$A$5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0.75000000000000122</c:v>
                </c:pt>
                <c:pt idx="3">
                  <c:v>1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0.63600782778864973</c:v>
                </c:pt>
                <c:pt idx="1">
                  <c:v>1.2720156555772995</c:v>
                </c:pt>
                <c:pt idx="2">
                  <c:v>1.9080234833659482</c:v>
                </c:pt>
                <c:pt idx="3">
                  <c:v>2.5440313111546002</c:v>
                </c:pt>
              </c:numCache>
            </c:numRef>
          </c:val>
        </c:ser>
        <c:axId val="83759488"/>
        <c:axId val="83761408"/>
      </c:barChart>
      <c:catAx>
        <c:axId val="83759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of Trucks Running on Natural Gas</a:t>
                </a:r>
                <a:endParaRPr lang="en-US" dirty="0"/>
              </a:p>
            </c:rich>
          </c:tx>
          <c:layout/>
        </c:title>
        <c:numFmt formatCode="0%" sourceLinked="1"/>
        <c:tickLblPos val="nextTo"/>
        <c:crossAx val="83761408"/>
        <c:crosses val="autoZero"/>
        <c:auto val="1"/>
        <c:lblAlgn val="ctr"/>
        <c:lblOffset val="100"/>
      </c:catAx>
      <c:valAx>
        <c:axId val="837614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Million Barrels per</a:t>
                </a:r>
                <a:r>
                  <a:rPr lang="en-US" baseline="0" dirty="0" smtClean="0"/>
                  <a:t> Day</a:t>
                </a:r>
                <a:endParaRPr lang="en-US" dirty="0"/>
              </a:p>
            </c:rich>
          </c:tx>
          <c:layout/>
        </c:title>
        <c:numFmt formatCode="0.0" sourceLinked="1"/>
        <c:tickLblPos val="nextTo"/>
        <c:crossAx val="837594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02E19EA-C9E6-48D4-A4D1-6F46BACE0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3D4721-7E8C-4F25-A891-4E5DFE6B7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27F65-18B0-4EB3-87C3-072CF1960A4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49206-BDD4-46DB-8A75-EC350D4FF85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457200"/>
            <a:ext cx="3946525" cy="29606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3581400"/>
            <a:ext cx="5140325" cy="4648200"/>
          </a:xfrm>
          <a:noFill/>
          <a:ln/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Largest provider of natural gas transportation fuel in U.S.</a:t>
            </a: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Provide both CNG and LNG</a:t>
            </a:r>
          </a:p>
          <a:p>
            <a:endParaRPr lang="en-US" dirty="0" smtClean="0">
              <a:ea typeface="굴림" charset="-127"/>
            </a:endParaRPr>
          </a:p>
          <a:p>
            <a:r>
              <a:rPr lang="en-US" dirty="0" smtClean="0"/>
              <a:t>Founded in 1997 as Pickens Fuel Corp - Became Clean Energy in 2002</a:t>
            </a:r>
          </a:p>
          <a:p>
            <a:endParaRPr lang="en-US" dirty="0" smtClean="0"/>
          </a:p>
          <a:p>
            <a:r>
              <a:rPr lang="en-US" dirty="0" smtClean="0"/>
              <a:t>Design, build &amp; operate NG fueling stations</a:t>
            </a:r>
          </a:p>
          <a:p>
            <a:endParaRPr lang="en-US" dirty="0" smtClean="0"/>
          </a:p>
          <a:p>
            <a:r>
              <a:rPr lang="en-US" dirty="0" smtClean="0"/>
              <a:t>Have our own LNG production plants &amp; delivery service for HDVs</a:t>
            </a:r>
          </a:p>
          <a:p>
            <a:endParaRPr lang="en-US" dirty="0" smtClean="0"/>
          </a:p>
          <a:p>
            <a:r>
              <a:rPr lang="en-US" dirty="0" smtClean="0"/>
              <a:t>Offer Grant writing services (over $100 million) – Vehicle financing</a:t>
            </a: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Target high fuel use fleets </a:t>
            </a: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Allow profitable expansion of infrastructure AND allow significant fuel cost savings to customer</a:t>
            </a:r>
          </a:p>
          <a:p>
            <a:endParaRPr lang="en-US" altLang="ko-KR" dirty="0" smtClean="0">
              <a:ea typeface="굴림" charset="-127"/>
            </a:endParaRPr>
          </a:p>
          <a:p>
            <a:r>
              <a:rPr lang="en-US" altLang="ko-KR" dirty="0" smtClean="0">
                <a:ea typeface="굴림" charset="-127"/>
              </a:rPr>
              <a:t>Providing public access allows expansion of market to collateral fleets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F28CC-DBC4-444D-AE3F-8DBE96D7253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5025" cy="348297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258" y="4416196"/>
            <a:ext cx="5141887" cy="4182169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D4721-7E8C-4F25-A891-4E5DFE6B7B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4FDDC-5AED-40C1-A264-C931F395C4A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F7310-409B-471E-A720-53DB1A2E669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7CB6A-5CAA-416E-88D2-7FA8085A7BC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273" y="4416195"/>
            <a:ext cx="5607856" cy="41841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21713" y="6659563"/>
            <a:ext cx="369887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defRPr/>
            </a:pPr>
            <a:fld id="{27BAF9DA-8E55-4527-AF5B-9C6EF1ACA67B}" type="slidenum">
              <a:rPr lang="en-US" sz="800" b="1">
                <a:latin typeface="Tahoma" charset="0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sz="800" b="1" dirty="0">
              <a:latin typeface="Tahoma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0" y="6400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R Frutiger Roman" charset="0"/>
              </a:rPr>
              <a:t>cleanenergyfuels.com</a:t>
            </a:r>
          </a:p>
        </p:txBody>
      </p:sp>
      <p:sp>
        <p:nvSpPr>
          <p:cNvPr id="1064962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914400" y="3733800"/>
            <a:ext cx="7239000" cy="460375"/>
          </a:xfrm>
        </p:spPr>
        <p:txBody>
          <a:bodyPr anchor="ctr"/>
          <a:lstStyle>
            <a:lvl1pPr algn="r"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5854700"/>
            <a:ext cx="6705600" cy="336550"/>
          </a:xfrm>
        </p:spPr>
        <p:txBody>
          <a:bodyPr anchor="b"/>
          <a:lstStyle>
            <a:lvl1pPr marL="0" indent="0" algn="r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503238"/>
            <a:ext cx="2076450" cy="314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03238"/>
            <a:ext cx="6076950" cy="314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3238"/>
            <a:ext cx="7199313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828800"/>
            <a:ext cx="8305800" cy="18145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3238"/>
            <a:ext cx="7199313" cy="427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076700" cy="1814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4076700" cy="1814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76700" cy="181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4076700" cy="1814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03238"/>
            <a:ext cx="7199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3940" name="Text Box 4"/>
          <p:cNvSpPr txBox="1">
            <a:spLocks noChangeArrowheads="1"/>
          </p:cNvSpPr>
          <p:nvPr/>
        </p:nvSpPr>
        <p:spPr bwMode="auto">
          <a:xfrm>
            <a:off x="8621713" y="6692900"/>
            <a:ext cx="369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>
              <a:lnSpc>
                <a:spcPct val="100000"/>
              </a:lnSpc>
              <a:defRPr/>
            </a:pPr>
            <a:fld id="{AC7C7CE8-BEBE-44E7-8223-72C4591C0951}" type="slidenum">
              <a:rPr lang="en-US" sz="800" b="1">
                <a:latin typeface="Tahoma" charset="0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US" sz="800" b="1" dirty="0">
              <a:latin typeface="Tahoma" charset="0"/>
            </a:endParaRPr>
          </a:p>
        </p:txBody>
      </p:sp>
      <p:sp>
        <p:nvSpPr>
          <p:cNvPr id="1063941" name="Text Box 5"/>
          <p:cNvSpPr txBox="1">
            <a:spLocks noChangeArrowheads="1"/>
          </p:cNvSpPr>
          <p:nvPr/>
        </p:nvSpPr>
        <p:spPr bwMode="auto">
          <a:xfrm>
            <a:off x="6019800" y="63246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chemeClr val="bg1"/>
                </a:solidFill>
                <a:latin typeface="R Frutiger Roman" charset="0"/>
              </a:rPr>
              <a:t>cleanenergyfuels.com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accent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chemeClr val="accent2"/>
        </a:buClr>
        <a:buSzPct val="7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2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2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2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2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20000"/>
        </a:spcAft>
        <a:buClr>
          <a:schemeClr val="accent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kensplan.com/index.php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33600" y="3108979"/>
            <a:ext cx="6858000" cy="2834622"/>
          </a:xfrm>
        </p:spPr>
        <p:txBody>
          <a:bodyPr/>
          <a:lstStyle/>
          <a:p>
            <a:pPr algn="ctr" eaLnBrk="1" hangingPunct="1"/>
            <a:r>
              <a:rPr lang="en-US" sz="2400" i="1" dirty="0" smtClean="0"/>
              <a:t>State of Louisiana Briefing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dirty="0" smtClean="0"/>
              <a:t>LNG Vehicle</a:t>
            </a:r>
            <a:br>
              <a:rPr lang="en-US" sz="2800" dirty="0" smtClean="0"/>
            </a:br>
            <a:r>
              <a:rPr lang="en-US" sz="2800" dirty="0" smtClean="0"/>
              <a:t>Fueling &amp; Infrastructure</a:t>
            </a:r>
            <a:br>
              <a:rPr lang="en-US" sz="2800" dirty="0" smtClean="0"/>
            </a:br>
            <a:r>
              <a:rPr lang="en-US" sz="1800" dirty="0" smtClean="0"/>
              <a:t>Greg Roche</a:t>
            </a:r>
            <a:br>
              <a:rPr lang="en-US" sz="1800" dirty="0" smtClean="0"/>
            </a:br>
            <a:r>
              <a:rPr lang="en-US" sz="1800" dirty="0" smtClean="0"/>
              <a:t>Director of Business Development</a:t>
            </a:r>
            <a:br>
              <a:rPr lang="en-US" sz="1800" dirty="0" smtClean="0"/>
            </a:br>
            <a:r>
              <a:rPr lang="en-US" sz="1400" dirty="0" smtClean="0"/>
              <a:t>(562) 493 – 2804</a:t>
            </a:r>
            <a:br>
              <a:rPr lang="en-US" sz="1400" dirty="0" smtClean="0"/>
            </a:br>
            <a:r>
              <a:rPr lang="en-US" sz="1400" dirty="0" smtClean="0"/>
              <a:t>groche@cleanenergyfuels.com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b="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446088" y="32004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b="1" dirty="0"/>
              <a:t>Compressed Natural Gas (CNG)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560388" y="3581400"/>
            <a:ext cx="3733800" cy="3810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rIns="274320" anchor="ctr" anchorCtr="1"/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2164" name="Rectangle 4"/>
          <p:cNvSpPr>
            <a:spLocks noChangeArrowheads="1"/>
          </p:cNvSpPr>
          <p:nvPr/>
        </p:nvSpPr>
        <p:spPr bwMode="gray">
          <a:xfrm>
            <a:off x="560388" y="3657600"/>
            <a:ext cx="3733800" cy="2819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rIns="274320" anchor="ctr" anchorCtr="1"/>
          <a:lstStyle/>
          <a:p>
            <a:pPr>
              <a:defRPr/>
            </a:pPr>
            <a:endParaRPr lang="en-US" sz="2000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4101" name="Picture 5" descr="sq-sh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762000" y="38862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sq-sh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620963" y="4114800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sq-sh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839913" y="4953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739775" y="506253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Taxis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gray">
          <a:xfrm>
            <a:off x="685800" y="5694363"/>
            <a:ext cx="105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Airport</a:t>
            </a:r>
          </a:p>
          <a:p>
            <a:pPr marL="342900" indent="-342900" algn="r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Transit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gray">
          <a:xfrm>
            <a:off x="3048000" y="5181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Government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Vehicles</a:t>
            </a:r>
          </a:p>
        </p:txBody>
      </p:sp>
      <p:pic>
        <p:nvPicPr>
          <p:cNvPr id="4107" name="Picture 11" descr="100-0065_I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50888" y="3886200"/>
            <a:ext cx="1519237" cy="1138238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108" name="Picture 12" descr="iStock_000002681378XSm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2601913" y="4122738"/>
            <a:ext cx="1524000" cy="1025525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109" name="Picture 13" descr="shuttle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828800" y="4953000"/>
            <a:ext cx="1143000" cy="11430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32174" name="Rectangle 14"/>
          <p:cNvSpPr>
            <a:spLocks noChangeArrowheads="1"/>
          </p:cNvSpPr>
          <p:nvPr/>
        </p:nvSpPr>
        <p:spPr bwMode="gray">
          <a:xfrm>
            <a:off x="0" y="1447800"/>
            <a:ext cx="5410200" cy="9906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en-US" sz="20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732175" name="Rectangle 15"/>
          <p:cNvSpPr>
            <a:spLocks noChangeArrowheads="1"/>
          </p:cNvSpPr>
          <p:nvPr/>
        </p:nvSpPr>
        <p:spPr bwMode="gray">
          <a:xfrm>
            <a:off x="4648200" y="1828800"/>
            <a:ext cx="4495800" cy="9906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endParaRPr lang="en-US" sz="2000" dirty="0">
              <a:solidFill>
                <a:schemeClr val="bg1"/>
              </a:solidFill>
              <a:latin typeface="Tahoma" charset="0"/>
            </a:endParaRPr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1752600" y="1600200"/>
            <a:ext cx="5638800" cy="1066800"/>
            <a:chOff x="1104" y="1008"/>
            <a:chExt cx="3552" cy="672"/>
          </a:xfrm>
        </p:grpSpPr>
        <p:sp>
          <p:nvSpPr>
            <p:cNvPr id="732177" name="Rectangle 17"/>
            <p:cNvSpPr>
              <a:spLocks noChangeArrowheads="1"/>
            </p:cNvSpPr>
            <p:nvPr/>
          </p:nvSpPr>
          <p:spPr bwMode="gray">
            <a:xfrm>
              <a:off x="1104" y="1008"/>
              <a:ext cx="355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 anchorCtr="1"/>
            <a:lstStyle/>
            <a:p>
              <a:pPr>
                <a:defRPr/>
              </a:pPr>
              <a:endParaRPr lang="en-US" sz="2000" b="1" dirty="0">
                <a:solidFill>
                  <a:schemeClr val="bg1"/>
                </a:solidFill>
                <a:latin typeface="Tahoma" charset="0"/>
              </a:endParaRPr>
            </a:p>
          </p:txBody>
        </p:sp>
        <p:sp>
          <p:nvSpPr>
            <p:cNvPr id="4135" name="Rectangle 18"/>
            <p:cNvSpPr>
              <a:spLocks noChangeArrowheads="1"/>
            </p:cNvSpPr>
            <p:nvPr/>
          </p:nvSpPr>
          <p:spPr bwMode="gray">
            <a:xfrm>
              <a:off x="1152" y="1008"/>
              <a:ext cx="3456" cy="67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2700000" scaled="1"/>
            </a:gradFill>
            <a:ln w="19050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Leading Provider of Natural Gas </a:t>
              </a:r>
              <a:br>
                <a:rPr lang="en-US" sz="2000" b="1" dirty="0">
                  <a:solidFill>
                    <a:schemeClr val="bg1"/>
                  </a:solidFill>
                </a:rPr>
              </a:br>
              <a:r>
                <a:rPr lang="en-US" sz="2000" b="1" dirty="0">
                  <a:solidFill>
                    <a:schemeClr val="bg1"/>
                  </a:solidFill>
                </a:rPr>
                <a:t>As a Transportation Fuel</a:t>
              </a:r>
            </a:p>
          </p:txBody>
        </p:sp>
      </p:grpSp>
      <p:sp>
        <p:nvSpPr>
          <p:cNvPr id="4113" name="Rectangle 19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381000" y="253167"/>
            <a:ext cx="7199313" cy="677108"/>
          </a:xfrm>
        </p:spPr>
        <p:txBody>
          <a:bodyPr/>
          <a:lstStyle/>
          <a:p>
            <a:pPr eaLnBrk="1" hangingPunct="1"/>
            <a:r>
              <a:rPr lang="en-US" dirty="0" smtClean="0"/>
              <a:t>About Clean Energy</a:t>
            </a:r>
            <a:br>
              <a:rPr lang="en-US" dirty="0" smtClean="0"/>
            </a:br>
            <a:r>
              <a:rPr lang="en-US" sz="1600" dirty="0" smtClean="0"/>
              <a:t>Founded by T. Boone Pickens (NASDAQ: CLNE)</a:t>
            </a:r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gray">
          <a:xfrm>
            <a:off x="4827588" y="3581400"/>
            <a:ext cx="3733800" cy="3810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rIns="274320" anchor="ctr" anchorCtr="1"/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32181" name="Rectangle 21"/>
          <p:cNvSpPr>
            <a:spLocks noChangeArrowheads="1"/>
          </p:cNvSpPr>
          <p:nvPr/>
        </p:nvSpPr>
        <p:spPr bwMode="gray">
          <a:xfrm>
            <a:off x="4827588" y="3657600"/>
            <a:ext cx="3733800" cy="28194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rIns="274320" anchor="ctr" anchorCtr="1"/>
          <a:lstStyle/>
          <a:p>
            <a:pPr>
              <a:defRPr/>
            </a:pPr>
            <a:endParaRPr lang="en-US" sz="2000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4116" name="Picture 22" descr="sq-sh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953000" y="3886200"/>
            <a:ext cx="2009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3" descr="sq-sh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7315200" y="40386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4" descr="sq-sh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248400" y="4953000"/>
            <a:ext cx="1371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Rectangle 25"/>
          <p:cNvSpPr>
            <a:spLocks noChangeArrowheads="1"/>
          </p:cNvSpPr>
          <p:nvPr/>
        </p:nvSpPr>
        <p:spPr bwMode="gray">
          <a:xfrm>
            <a:off x="4713288" y="32004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b="1" dirty="0"/>
              <a:t>Liquefied Natural Gas (LNG)</a:t>
            </a:r>
          </a:p>
        </p:txBody>
      </p:sp>
      <p:sp>
        <p:nvSpPr>
          <p:cNvPr id="4120" name="Rectangle 26"/>
          <p:cNvSpPr>
            <a:spLocks noChangeArrowheads="1"/>
          </p:cNvSpPr>
          <p:nvPr/>
        </p:nvSpPr>
        <p:spPr bwMode="gray">
          <a:xfrm>
            <a:off x="4903788" y="5062538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Regional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Trucking</a:t>
            </a:r>
          </a:p>
        </p:txBody>
      </p:sp>
      <p:sp>
        <p:nvSpPr>
          <p:cNvPr id="4121" name="Rectangle 27"/>
          <p:cNvSpPr>
            <a:spLocks noChangeArrowheads="1"/>
          </p:cNvSpPr>
          <p:nvPr/>
        </p:nvSpPr>
        <p:spPr bwMode="gray">
          <a:xfrm>
            <a:off x="5170488" y="5694363"/>
            <a:ext cx="105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Refuse</a:t>
            </a:r>
          </a:p>
          <a:p>
            <a:pPr marL="342900" indent="-342900" algn="r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Hauling</a:t>
            </a:r>
          </a:p>
        </p:txBody>
      </p:sp>
      <p:sp>
        <p:nvSpPr>
          <p:cNvPr id="4122" name="Rectangle 28"/>
          <p:cNvSpPr>
            <a:spLocks noChangeArrowheads="1"/>
          </p:cNvSpPr>
          <p:nvPr/>
        </p:nvSpPr>
        <p:spPr bwMode="gray">
          <a:xfrm>
            <a:off x="7494588" y="5334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Public</a:t>
            </a:r>
          </a:p>
          <a:p>
            <a:pPr marL="342900" indent="-342900" algn="l">
              <a:lnSpc>
                <a:spcPct val="100000"/>
              </a:lnSpc>
              <a:buClr>
                <a:schemeClr val="accent2"/>
              </a:buClr>
              <a:buSzPct val="70000"/>
            </a:pPr>
            <a:r>
              <a:rPr lang="en-US" sz="1200" b="1" dirty="0">
                <a:solidFill>
                  <a:schemeClr val="tx1"/>
                </a:solidFill>
              </a:rPr>
              <a:t>Transit</a:t>
            </a:r>
          </a:p>
        </p:txBody>
      </p:sp>
      <p:pic>
        <p:nvPicPr>
          <p:cNvPr id="4123" name="Picture 29" descr="CB0166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4941888" y="3886200"/>
            <a:ext cx="1828800" cy="1163638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124" name="Picture 30" descr="Bellflower School Bus Fueli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6934200" y="4038600"/>
            <a:ext cx="1371600" cy="121920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125" name="Picture 31" descr="113_13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6248400" y="4953000"/>
            <a:ext cx="1219200" cy="1143000"/>
          </a:xfrm>
          <a:prstGeom prst="rect">
            <a:avLst/>
          </a:prstGeom>
          <a:noFill/>
          <a:ln w="19050" algn="ctr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0" y="1219200"/>
            <a:ext cx="9144000" cy="1752600"/>
            <a:chOff x="0" y="768"/>
            <a:chExt cx="5760" cy="1104"/>
          </a:xfrm>
        </p:grpSpPr>
        <p:sp>
          <p:nvSpPr>
            <p:cNvPr id="732193" name="Rectangle 33"/>
            <p:cNvSpPr>
              <a:spLocks noChangeArrowheads="1"/>
            </p:cNvSpPr>
            <p:nvPr/>
          </p:nvSpPr>
          <p:spPr bwMode="gray">
            <a:xfrm>
              <a:off x="0" y="912"/>
              <a:ext cx="5760" cy="9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9050">
              <a:noFill/>
              <a:miter lim="800000"/>
              <a:headEnd/>
              <a:tailEnd/>
            </a:ln>
            <a:effectLst/>
          </p:spPr>
          <p:txBody>
            <a:bodyPr rIns="274320" anchor="ctr" anchorCtr="1"/>
            <a:lstStyle/>
            <a:p>
              <a:pPr>
                <a:defRPr/>
              </a:pPr>
              <a:endParaRPr lang="en-US" sz="2000" dirty="0">
                <a:latin typeface="Tahoma" charset="0"/>
              </a:endParaRPr>
            </a:p>
          </p:txBody>
        </p:sp>
        <p:grpSp>
          <p:nvGrpSpPr>
            <p:cNvPr id="4128" name="Group 34"/>
            <p:cNvGrpSpPr>
              <a:grpSpLocks/>
            </p:cNvGrpSpPr>
            <p:nvPr/>
          </p:nvGrpSpPr>
          <p:grpSpPr bwMode="auto">
            <a:xfrm>
              <a:off x="624" y="768"/>
              <a:ext cx="4512" cy="336"/>
              <a:chOff x="624" y="768"/>
              <a:chExt cx="4512" cy="336"/>
            </a:xfrm>
          </p:grpSpPr>
          <p:sp>
            <p:nvSpPr>
              <p:cNvPr id="732195" name="Rectangle 35"/>
              <p:cNvSpPr>
                <a:spLocks noChangeArrowheads="1"/>
              </p:cNvSpPr>
              <p:nvPr/>
            </p:nvSpPr>
            <p:spPr bwMode="gray">
              <a:xfrm>
                <a:off x="624" y="768"/>
                <a:ext cx="4512" cy="336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tint val="5372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anchor="ctr" anchorCtr="1"/>
              <a:lstStyle/>
              <a:p>
                <a:pPr>
                  <a:defRPr/>
                </a:pPr>
                <a:endParaRPr lang="en-US" sz="2000" b="1" dirty="0">
                  <a:solidFill>
                    <a:schemeClr val="bg1"/>
                  </a:solidFill>
                  <a:latin typeface="Tahoma" charset="0"/>
                </a:endParaRPr>
              </a:p>
            </p:txBody>
          </p:sp>
          <p:sp>
            <p:nvSpPr>
              <p:cNvPr id="4133" name="Rectangle 36"/>
              <p:cNvSpPr>
                <a:spLocks noChangeArrowheads="1"/>
              </p:cNvSpPr>
              <p:nvPr/>
            </p:nvSpPr>
            <p:spPr bwMode="gray">
              <a:xfrm>
                <a:off x="672" y="768"/>
                <a:ext cx="4416" cy="336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2700000" scaled="1"/>
              </a:gradFill>
              <a:ln w="19050">
                <a:noFill/>
                <a:miter lim="800000"/>
                <a:headEnd/>
                <a:tailEnd/>
              </a:ln>
            </p:spPr>
            <p:txBody>
              <a:bodyPr anchor="ctr" anchorCtr="1"/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Largest Alternative Transportation Fuel Provider</a:t>
                </a:r>
              </a:p>
            </p:txBody>
          </p:sp>
        </p:grpSp>
        <p:sp>
          <p:nvSpPr>
            <p:cNvPr id="732197" name="Rectangle 37"/>
            <p:cNvSpPr>
              <a:spLocks noChangeArrowheads="1"/>
            </p:cNvSpPr>
            <p:nvPr/>
          </p:nvSpPr>
          <p:spPr bwMode="gray">
            <a:xfrm>
              <a:off x="768" y="1142"/>
              <a:ext cx="1200" cy="6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430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+</a:t>
              </a:r>
              <a:endParaRPr lang="en-US" sz="2400" dirty="0">
                <a:latin typeface="Tahoma" charset="0"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Fleet</a:t>
              </a:r>
            </a:p>
            <a:p>
              <a:pPr>
                <a:lnSpc>
                  <a:spcPct val="100000"/>
                </a:lnSpc>
                <a:defRPr/>
              </a:pP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Customers</a:t>
              </a:r>
            </a:p>
          </p:txBody>
        </p:sp>
        <p:sp>
          <p:nvSpPr>
            <p:cNvPr id="4130" name="Rectangle 38"/>
            <p:cNvSpPr>
              <a:spLocks noChangeArrowheads="1"/>
            </p:cNvSpPr>
            <p:nvPr/>
          </p:nvSpPr>
          <p:spPr bwMode="gray">
            <a:xfrm>
              <a:off x="2280" y="1142"/>
              <a:ext cx="1200" cy="6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dirty="0" smtClean="0"/>
                <a:t>20,000</a:t>
              </a:r>
              <a:r>
                <a:rPr lang="en-US" sz="2400" b="1" dirty="0"/>
                <a:t>+</a:t>
              </a:r>
              <a:endParaRPr lang="en-US" sz="2400" dirty="0"/>
            </a:p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2"/>
                  </a:solidFill>
                </a:rPr>
                <a:t>Natural Gas</a:t>
              </a:r>
            </a:p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2"/>
                  </a:solidFill>
                </a:rPr>
                <a:t>Vehicles</a:t>
              </a:r>
              <a:endParaRPr lang="en-US" dirty="0"/>
            </a:p>
          </p:txBody>
        </p:sp>
        <p:sp>
          <p:nvSpPr>
            <p:cNvPr id="4131" name="Rectangle 39"/>
            <p:cNvSpPr>
              <a:spLocks noChangeArrowheads="1"/>
            </p:cNvSpPr>
            <p:nvPr/>
          </p:nvSpPr>
          <p:spPr bwMode="gray">
            <a:xfrm>
              <a:off x="3696" y="1142"/>
              <a:ext cx="1200" cy="6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anchorCtr="1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b="1" dirty="0" smtClean="0"/>
                <a:t>200+</a:t>
              </a:r>
              <a:endParaRPr lang="en-US" dirty="0"/>
            </a:p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2"/>
                  </a:solidFill>
                </a:rPr>
                <a:t>Natural Gas</a:t>
              </a:r>
            </a:p>
            <a:p>
              <a:pPr>
                <a:lnSpc>
                  <a:spcPct val="100000"/>
                </a:lnSpc>
              </a:pPr>
              <a:r>
                <a:rPr lang="en-US" dirty="0">
                  <a:solidFill>
                    <a:schemeClr val="tx2"/>
                  </a:solidFill>
                </a:rPr>
                <a:t>Fueling Stations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2389"/>
            <a:ext cx="7199313" cy="707886"/>
          </a:xfrm>
        </p:spPr>
        <p:txBody>
          <a:bodyPr/>
          <a:lstStyle/>
          <a:p>
            <a:r>
              <a:rPr lang="en-US" dirty="0" smtClean="0"/>
              <a:t>Natural Gas Reduces Dependence on OPEC</a:t>
            </a:r>
            <a:br>
              <a:rPr lang="en-US" dirty="0" smtClean="0"/>
            </a:br>
            <a:r>
              <a:rPr lang="en-US" sz="1800" dirty="0" smtClean="0"/>
              <a:t>Trucks Use 39 Billion Gallons of Diesel per Year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305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ular Callout 3"/>
          <p:cNvSpPr/>
          <p:nvPr/>
        </p:nvSpPr>
        <p:spPr bwMode="auto">
          <a:xfrm>
            <a:off x="5334000" y="1981200"/>
            <a:ext cx="1524000" cy="838200"/>
          </a:xfrm>
          <a:prstGeom prst="wedgeRectCallout">
            <a:avLst>
              <a:gd name="adj1" fmla="val 89375"/>
              <a:gd name="adj2" fmla="val -5683"/>
            </a:avLst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27432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charset="0"/>
              </a:rPr>
              <a:t>Keeps $200 million per day in USA</a:t>
            </a:r>
          </a:p>
        </p:txBody>
      </p:sp>
      <p:pic>
        <p:nvPicPr>
          <p:cNvPr id="6" name="Picture 5" descr="http://www.pickensplan.com/img/pickensplan_logo_top-new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209800"/>
            <a:ext cx="2695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4876800" cy="255454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Ideal for heavy duty trucking</a:t>
            </a:r>
          </a:p>
          <a:p>
            <a:pPr eaLnBrk="1" hangingPunct="1"/>
            <a:r>
              <a:rPr lang="en-US" sz="2000" dirty="0" smtClean="0"/>
              <a:t>Storage volume is half of CNG</a:t>
            </a:r>
          </a:p>
          <a:p>
            <a:pPr eaLnBrk="1" hangingPunct="1"/>
            <a:r>
              <a:rPr lang="en-US" sz="2000" dirty="0" smtClean="0"/>
              <a:t>System weight is less than CNG</a:t>
            </a:r>
          </a:p>
          <a:p>
            <a:pPr eaLnBrk="1" hangingPunct="1"/>
            <a:r>
              <a:rPr lang="en-US" sz="2000" dirty="0" smtClean="0"/>
              <a:t>Produced at LNG plants</a:t>
            </a:r>
          </a:p>
          <a:p>
            <a:pPr eaLnBrk="1" hangingPunct="1"/>
            <a:r>
              <a:rPr lang="en-US" sz="2000" dirty="0" smtClean="0"/>
              <a:t>Delivered in trailers to fuel stations</a:t>
            </a:r>
          </a:p>
          <a:p>
            <a:pPr eaLnBrk="1" hangingPunct="1"/>
            <a:r>
              <a:rPr lang="en-US" sz="2000" dirty="0" smtClean="0"/>
              <a:t>Rapid fueling in about 5 minutes</a:t>
            </a:r>
          </a:p>
        </p:txBody>
      </p:sp>
      <p:pic>
        <p:nvPicPr>
          <p:cNvPr id="30723" name="Picture 3" descr="IMG_2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124200" cy="2343150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04800" y="487363"/>
            <a:ext cx="8610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200" b="1" dirty="0"/>
              <a:t>Liquid Natural Gas (LNG) Basics</a:t>
            </a:r>
          </a:p>
        </p:txBody>
      </p:sp>
      <p:pic>
        <p:nvPicPr>
          <p:cNvPr id="30725" name="Picture 5" descr="POLA_Berth87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40201"/>
            <a:ext cx="4114800" cy="231457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865" y="4064001"/>
            <a:ext cx="3487725" cy="248919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066800"/>
            <a:ext cx="3022600" cy="2266950"/>
          </a:xfrm>
          <a:prstGeom prst="rect">
            <a:avLst/>
          </a:prstGeom>
        </p:spPr>
      </p:pic>
      <p:pic>
        <p:nvPicPr>
          <p:cNvPr id="11" name="Picture 10" descr="LNG-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0207" y="2590800"/>
            <a:ext cx="2106022" cy="3048000"/>
          </a:xfrm>
          <a:prstGeom prst="rect">
            <a:avLst/>
          </a:prstGeom>
        </p:spPr>
      </p:pic>
      <p:pic>
        <p:nvPicPr>
          <p:cNvPr id="12" name="Picture 11" descr="Cars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3085" y="4343400"/>
            <a:ext cx="3211115" cy="20917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0"/>
            <a:ext cx="4428102" cy="2026344"/>
          </a:xfrm>
          <a:prstGeom prst="rect">
            <a:avLst/>
          </a:prstGeom>
          <a:noFill/>
          <a:ln w="15875">
            <a:solidFill>
              <a:srgbClr val="072D60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038600"/>
            <a:ext cx="3276600" cy="2338518"/>
          </a:xfrm>
          <a:prstGeom prst="rect">
            <a:avLst/>
          </a:prstGeom>
          <a:noFill/>
          <a:ln w="15875">
            <a:solidFill>
              <a:srgbClr val="072D60"/>
            </a:solidFill>
            <a:miter lim="800000"/>
            <a:headEnd/>
            <a:tailEnd/>
          </a:ln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91400" cy="400110"/>
          </a:xfrm>
        </p:spPr>
        <p:txBody>
          <a:bodyPr/>
          <a:lstStyle/>
          <a:p>
            <a:pPr eaLnBrk="1" hangingPunct="1"/>
            <a:r>
              <a:rPr lang="en-US" sz="2000" cap="none" dirty="0" smtClean="0"/>
              <a:t>Fueling Stations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91400" cy="3968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LNG Production Plants Make the Fuel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1476375"/>
            <a:ext cx="1905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Clean Energy’s Newest LNG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Plant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$80 Million Investment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160,000 gal/day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Expanding to 240,000 gal/day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1.8 Million Gallons Storage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447800"/>
            <a:ext cx="6705600" cy="38576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28600" y="5629275"/>
            <a:ext cx="8763000" cy="67300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Ins="274320" anchorCtr="1">
            <a:spAutoFit/>
          </a:bodyPr>
          <a:lstStyle/>
          <a:p>
            <a:pPr algn="ctr"/>
            <a:r>
              <a:rPr lang="en-US" b="1" dirty="0"/>
              <a:t>Clean Energy </a:t>
            </a:r>
            <a:r>
              <a:rPr lang="en-US" b="1" dirty="0" smtClean="0"/>
              <a:t>currently owns two LNG plants</a:t>
            </a:r>
            <a:endParaRPr lang="en-US" b="1" dirty="0"/>
          </a:p>
          <a:p>
            <a:pPr algn="ctr"/>
            <a:r>
              <a:rPr lang="en-US" b="1" dirty="0"/>
              <a:t>and draws from 7 other LNG plants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22389"/>
            <a:ext cx="7199313" cy="707886"/>
          </a:xfrm>
        </p:spPr>
        <p:txBody>
          <a:bodyPr/>
          <a:lstStyle/>
          <a:p>
            <a:r>
              <a:rPr lang="en-US" dirty="0" smtClean="0"/>
              <a:t>Case Study: Ports of Los Angeles &amp; Long Beach</a:t>
            </a:r>
            <a:br>
              <a:rPr lang="en-US" dirty="0" smtClean="0"/>
            </a:br>
            <a:r>
              <a:rPr lang="en-US" sz="1800" dirty="0" smtClean="0"/>
              <a:t>2009 Results – 500 Natural Gas Trucks Deployed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076700" cy="1446550"/>
          </a:xfrm>
        </p:spPr>
        <p:txBody>
          <a:bodyPr/>
          <a:lstStyle/>
          <a:p>
            <a:r>
              <a:rPr lang="en-US" sz="2000" dirty="0" smtClean="0"/>
              <a:t>Displaced 2,400,000 gallons of diesel</a:t>
            </a:r>
          </a:p>
          <a:p>
            <a:r>
              <a:rPr lang="en-US" sz="2000" dirty="0" smtClean="0"/>
              <a:t>Drivers saved $1.9 million compared to diesel fuel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648200" cy="1421928"/>
          </a:xfrm>
        </p:spPr>
        <p:txBody>
          <a:bodyPr/>
          <a:lstStyle/>
          <a:p>
            <a:r>
              <a:rPr lang="en-US" sz="2000" dirty="0" smtClean="0"/>
              <a:t>Reduced </a:t>
            </a:r>
            <a:r>
              <a:rPr lang="en-US" sz="2000" dirty="0" err="1" smtClean="0"/>
              <a:t>NOx</a:t>
            </a:r>
            <a:r>
              <a:rPr lang="en-US" sz="2000" dirty="0" smtClean="0"/>
              <a:t> and PM</a:t>
            </a:r>
          </a:p>
          <a:p>
            <a:pPr lvl="1"/>
            <a:r>
              <a:rPr lang="en-US" sz="1600" dirty="0" smtClean="0"/>
              <a:t>Over 260 tons compared to 2006 diesel</a:t>
            </a:r>
          </a:p>
          <a:p>
            <a:pPr lvl="1"/>
            <a:r>
              <a:rPr lang="en-US" sz="1600" dirty="0" smtClean="0"/>
              <a:t>Over 95 tons compared to 2007 diesel</a:t>
            </a:r>
          </a:p>
          <a:p>
            <a:pPr marL="342900" lvl="1" indent="-342900">
              <a:spcBef>
                <a:spcPct val="20000"/>
              </a:spcBef>
              <a:buSzPct val="70000"/>
              <a:buFont typeface="Wingdings" pitchFamily="2" charset="2"/>
              <a:buChar char="l"/>
            </a:pPr>
            <a:r>
              <a:rPr lang="en-US" sz="2000" dirty="0" smtClean="0"/>
              <a:t>Reduced over 6,500 tons GHG</a:t>
            </a:r>
          </a:p>
        </p:txBody>
      </p:sp>
      <p:pic>
        <p:nvPicPr>
          <p:cNvPr id="7" name="Picture 6" descr="POLB Station Trucks Fuel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819399"/>
            <a:ext cx="5943600" cy="374261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0335"/>
            <a:ext cx="7199313" cy="461665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How to Deploy NG Truck Fueling Stations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70104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Oval 10"/>
          <p:cNvSpPr>
            <a:spLocks noChangeArrowheads="1"/>
          </p:cNvSpPr>
          <p:nvPr/>
        </p:nvSpPr>
        <p:spPr bwMode="auto">
          <a:xfrm>
            <a:off x="2590800" y="13716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41" name="Text Box 18"/>
          <p:cNvSpPr txBox="1">
            <a:spLocks noChangeArrowheads="1"/>
          </p:cNvSpPr>
          <p:nvPr/>
        </p:nvSpPr>
        <p:spPr bwMode="auto">
          <a:xfrm>
            <a:off x="152400" y="1676400"/>
            <a:ext cx="1905000" cy="3311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rIns="274320" anchorCtr="1">
            <a:spAutoFit/>
          </a:bodyPr>
          <a:lstStyle/>
          <a:p>
            <a:pPr algn="ctr"/>
            <a:r>
              <a:rPr lang="en-US" sz="1600" dirty="0"/>
              <a:t>Step 1:</a:t>
            </a:r>
          </a:p>
          <a:p>
            <a:pPr algn="ctr"/>
            <a:r>
              <a:rPr lang="en-US" sz="1600" dirty="0"/>
              <a:t>Serve Local/Regional Trucking Hubs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Step 2:</a:t>
            </a:r>
          </a:p>
          <a:p>
            <a:pPr algn="ctr"/>
            <a:r>
              <a:rPr lang="en-US" sz="1600" dirty="0"/>
              <a:t>Serve </a:t>
            </a:r>
            <a:r>
              <a:rPr lang="en-US" sz="1600" dirty="0" smtClean="0"/>
              <a:t>Lanes that </a:t>
            </a:r>
            <a:r>
              <a:rPr lang="en-US" sz="1600" dirty="0"/>
              <a:t>Connect the Hubs</a:t>
            </a:r>
          </a:p>
        </p:txBody>
      </p:sp>
      <p:sp>
        <p:nvSpPr>
          <p:cNvPr id="39942" name="Line 21"/>
          <p:cNvSpPr>
            <a:spLocks noChangeShapeType="1"/>
          </p:cNvSpPr>
          <p:nvPr/>
        </p:nvSpPr>
        <p:spPr bwMode="auto">
          <a:xfrm>
            <a:off x="609600" y="3352800"/>
            <a:ext cx="762000" cy="3048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9943" name="Oval 23"/>
          <p:cNvSpPr>
            <a:spLocks noChangeArrowheads="1"/>
          </p:cNvSpPr>
          <p:nvPr/>
        </p:nvSpPr>
        <p:spPr bwMode="auto">
          <a:xfrm>
            <a:off x="2590800" y="3429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44" name="Oval 24"/>
          <p:cNvSpPr>
            <a:spLocks noChangeArrowheads="1"/>
          </p:cNvSpPr>
          <p:nvPr/>
        </p:nvSpPr>
        <p:spPr bwMode="auto">
          <a:xfrm>
            <a:off x="2286000" y="28956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45" name="Oval 25"/>
          <p:cNvSpPr>
            <a:spLocks noChangeArrowheads="1"/>
          </p:cNvSpPr>
          <p:nvPr/>
        </p:nvSpPr>
        <p:spPr bwMode="auto">
          <a:xfrm>
            <a:off x="3276600" y="3810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46" name="Oval 26"/>
          <p:cNvSpPr>
            <a:spLocks noChangeArrowheads="1"/>
          </p:cNvSpPr>
          <p:nvPr/>
        </p:nvSpPr>
        <p:spPr bwMode="auto">
          <a:xfrm>
            <a:off x="5486400" y="4572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47" name="Oval 27"/>
          <p:cNvSpPr>
            <a:spLocks noChangeArrowheads="1"/>
          </p:cNvSpPr>
          <p:nvPr/>
        </p:nvSpPr>
        <p:spPr bwMode="auto">
          <a:xfrm>
            <a:off x="5257800" y="41148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48" name="Oval 28"/>
          <p:cNvSpPr>
            <a:spLocks noChangeArrowheads="1"/>
          </p:cNvSpPr>
          <p:nvPr/>
        </p:nvSpPr>
        <p:spPr bwMode="auto">
          <a:xfrm>
            <a:off x="6400800" y="2667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49" name="Oval 29"/>
          <p:cNvSpPr>
            <a:spLocks noChangeArrowheads="1"/>
          </p:cNvSpPr>
          <p:nvPr/>
        </p:nvSpPr>
        <p:spPr bwMode="auto">
          <a:xfrm>
            <a:off x="8077200" y="23622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0" name="Oval 30"/>
          <p:cNvSpPr>
            <a:spLocks noChangeArrowheads="1"/>
          </p:cNvSpPr>
          <p:nvPr/>
        </p:nvSpPr>
        <p:spPr bwMode="auto">
          <a:xfrm>
            <a:off x="6934200" y="38862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1" name="Oval 31"/>
          <p:cNvSpPr>
            <a:spLocks noChangeArrowheads="1"/>
          </p:cNvSpPr>
          <p:nvPr/>
        </p:nvSpPr>
        <p:spPr bwMode="auto">
          <a:xfrm>
            <a:off x="7315200" y="35052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2" name="Oval 32"/>
          <p:cNvSpPr>
            <a:spLocks noChangeArrowheads="1"/>
          </p:cNvSpPr>
          <p:nvPr/>
        </p:nvSpPr>
        <p:spPr bwMode="auto">
          <a:xfrm>
            <a:off x="7696200" y="27432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3" name="Oval 33"/>
          <p:cNvSpPr>
            <a:spLocks noChangeArrowheads="1"/>
          </p:cNvSpPr>
          <p:nvPr/>
        </p:nvSpPr>
        <p:spPr bwMode="auto">
          <a:xfrm>
            <a:off x="7391400" y="4572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4" name="Oval 34"/>
          <p:cNvSpPr>
            <a:spLocks noChangeArrowheads="1"/>
          </p:cNvSpPr>
          <p:nvPr/>
        </p:nvSpPr>
        <p:spPr bwMode="auto">
          <a:xfrm>
            <a:off x="3505200" y="2667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5" name="Oval 35"/>
          <p:cNvSpPr>
            <a:spLocks noChangeArrowheads="1"/>
          </p:cNvSpPr>
          <p:nvPr/>
        </p:nvSpPr>
        <p:spPr bwMode="auto">
          <a:xfrm>
            <a:off x="5257800" y="36576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6" name="Oval 36"/>
          <p:cNvSpPr>
            <a:spLocks noChangeArrowheads="1"/>
          </p:cNvSpPr>
          <p:nvPr/>
        </p:nvSpPr>
        <p:spPr bwMode="auto">
          <a:xfrm>
            <a:off x="6172200" y="36576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7" name="Oval 37"/>
          <p:cNvSpPr>
            <a:spLocks noChangeArrowheads="1"/>
          </p:cNvSpPr>
          <p:nvPr/>
        </p:nvSpPr>
        <p:spPr bwMode="auto">
          <a:xfrm>
            <a:off x="6934200" y="2667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8" name="Oval 38"/>
          <p:cNvSpPr>
            <a:spLocks noChangeArrowheads="1"/>
          </p:cNvSpPr>
          <p:nvPr/>
        </p:nvSpPr>
        <p:spPr bwMode="auto">
          <a:xfrm>
            <a:off x="6172200" y="44196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59" name="Oval 39"/>
          <p:cNvSpPr>
            <a:spLocks noChangeArrowheads="1"/>
          </p:cNvSpPr>
          <p:nvPr/>
        </p:nvSpPr>
        <p:spPr bwMode="auto">
          <a:xfrm>
            <a:off x="762000" y="12192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60" name="Oval 40"/>
          <p:cNvSpPr>
            <a:spLocks noChangeArrowheads="1"/>
          </p:cNvSpPr>
          <p:nvPr/>
        </p:nvSpPr>
        <p:spPr bwMode="auto">
          <a:xfrm>
            <a:off x="381000" y="31242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61" name="Oval 41"/>
          <p:cNvSpPr>
            <a:spLocks noChangeArrowheads="1"/>
          </p:cNvSpPr>
          <p:nvPr/>
        </p:nvSpPr>
        <p:spPr bwMode="auto">
          <a:xfrm>
            <a:off x="1143000" y="3429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9962" name="Line 42"/>
          <p:cNvSpPr>
            <a:spLocks noChangeShapeType="1"/>
          </p:cNvSpPr>
          <p:nvPr/>
        </p:nvSpPr>
        <p:spPr bwMode="auto">
          <a:xfrm>
            <a:off x="2819400" y="3657600"/>
            <a:ext cx="685800" cy="381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9963" name="Line 43"/>
          <p:cNvSpPr>
            <a:spLocks noChangeShapeType="1"/>
          </p:cNvSpPr>
          <p:nvPr/>
        </p:nvSpPr>
        <p:spPr bwMode="auto">
          <a:xfrm>
            <a:off x="2514600" y="3124200"/>
            <a:ext cx="304800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9964" name="Line 44"/>
          <p:cNvSpPr>
            <a:spLocks noChangeShapeType="1"/>
          </p:cNvSpPr>
          <p:nvPr/>
        </p:nvSpPr>
        <p:spPr bwMode="auto">
          <a:xfrm flipV="1">
            <a:off x="2819400" y="2895600"/>
            <a:ext cx="990600" cy="762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9965" name="Line 45"/>
          <p:cNvSpPr>
            <a:spLocks noChangeShapeType="1"/>
          </p:cNvSpPr>
          <p:nvPr/>
        </p:nvSpPr>
        <p:spPr bwMode="auto">
          <a:xfrm flipH="1">
            <a:off x="2514600" y="1600200"/>
            <a:ext cx="304800" cy="1524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9966" name="Line 48"/>
          <p:cNvSpPr>
            <a:spLocks noChangeShapeType="1"/>
          </p:cNvSpPr>
          <p:nvPr/>
        </p:nvSpPr>
        <p:spPr bwMode="auto">
          <a:xfrm>
            <a:off x="2819400" y="1676400"/>
            <a:ext cx="990600" cy="12192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9967" name="Oval 49"/>
          <p:cNvSpPr>
            <a:spLocks noChangeArrowheads="1"/>
          </p:cNvSpPr>
          <p:nvPr/>
        </p:nvSpPr>
        <p:spPr bwMode="auto">
          <a:xfrm>
            <a:off x="6629400" y="35814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>
            <a:off x="3505200" y="4038600"/>
            <a:ext cx="1981200" cy="3048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 flipH="1" flipV="1">
            <a:off x="5486400" y="4267200"/>
            <a:ext cx="228600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flipV="1">
            <a:off x="5715000" y="4648200"/>
            <a:ext cx="685800" cy="152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flipV="1">
            <a:off x="5410200" y="3962400"/>
            <a:ext cx="990600" cy="381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7162800" y="2895600"/>
            <a:ext cx="762000" cy="762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3810000" y="2895600"/>
            <a:ext cx="28194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H="1">
            <a:off x="6858000" y="2895600"/>
            <a:ext cx="304800" cy="914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 flipH="1">
            <a:off x="6400800" y="2895600"/>
            <a:ext cx="228600" cy="10668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0" name="Line 43"/>
          <p:cNvSpPr>
            <a:spLocks noChangeShapeType="1"/>
          </p:cNvSpPr>
          <p:nvPr/>
        </p:nvSpPr>
        <p:spPr bwMode="auto">
          <a:xfrm>
            <a:off x="6400800" y="3962400"/>
            <a:ext cx="0" cy="6858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5486400" y="3886200"/>
            <a:ext cx="0" cy="381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7162800" y="2895600"/>
            <a:ext cx="381000" cy="8382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7162800" y="3733800"/>
            <a:ext cx="381000" cy="381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7162800" y="4114800"/>
            <a:ext cx="457200" cy="762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6629400" y="2895600"/>
            <a:ext cx="5334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 flipV="1">
            <a:off x="7924800" y="2590800"/>
            <a:ext cx="457200" cy="381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flipV="1">
            <a:off x="7543800" y="2971800"/>
            <a:ext cx="381000" cy="762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48" name="Oval 26"/>
          <p:cNvSpPr>
            <a:spLocks noChangeArrowheads="1"/>
          </p:cNvSpPr>
          <p:nvPr/>
        </p:nvSpPr>
        <p:spPr bwMode="auto">
          <a:xfrm>
            <a:off x="5029200" y="4572000"/>
            <a:ext cx="457200" cy="457200"/>
          </a:xfrm>
          <a:prstGeom prst="ellipse">
            <a:avLst/>
          </a:prstGeom>
          <a:noFill/>
          <a:ln w="50800" algn="ctr">
            <a:solidFill>
              <a:schemeClr val="tx2"/>
            </a:solidFill>
            <a:round/>
            <a:headEnd/>
            <a:tailEnd/>
          </a:ln>
        </p:spPr>
        <p:txBody>
          <a:bodyPr wrap="none" rIns="274320" anchor="ctr"/>
          <a:lstStyle/>
          <a:p>
            <a:endParaRPr lang="en-US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 flipV="1">
            <a:off x="5257800" y="4343400"/>
            <a:ext cx="228600" cy="4572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V="1">
            <a:off x="5257800" y="4800600"/>
            <a:ext cx="4572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6858000" y="3810000"/>
            <a:ext cx="304800" cy="3048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52" name="Line 43"/>
          <p:cNvSpPr>
            <a:spLocks noChangeShapeType="1"/>
          </p:cNvSpPr>
          <p:nvPr/>
        </p:nvSpPr>
        <p:spPr bwMode="auto">
          <a:xfrm flipV="1">
            <a:off x="6400800" y="3810000"/>
            <a:ext cx="457200" cy="152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53" name="Line 43"/>
          <p:cNvSpPr>
            <a:spLocks noChangeShapeType="1"/>
          </p:cNvSpPr>
          <p:nvPr/>
        </p:nvSpPr>
        <p:spPr bwMode="auto">
          <a:xfrm flipH="1" flipV="1">
            <a:off x="7543800" y="3733800"/>
            <a:ext cx="76200" cy="11430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 flipV="1">
            <a:off x="6400800" y="4114800"/>
            <a:ext cx="762000" cy="5334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5486400" y="4343400"/>
            <a:ext cx="9144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5562600" y="4343400"/>
            <a:ext cx="762000" cy="3048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  <p:sp>
        <p:nvSpPr>
          <p:cNvPr id="57" name="Line 21"/>
          <p:cNvSpPr>
            <a:spLocks noChangeShapeType="1"/>
          </p:cNvSpPr>
          <p:nvPr/>
        </p:nvSpPr>
        <p:spPr bwMode="auto">
          <a:xfrm flipV="1">
            <a:off x="6400800" y="4114800"/>
            <a:ext cx="685800" cy="22860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</p:spPr>
        <p:txBody>
          <a:bodyPr rIns="274320" anchor="ctr" anchorCtr="1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9388"/>
            <a:ext cx="7199313" cy="430887"/>
          </a:xfrm>
        </p:spPr>
        <p:txBody>
          <a:bodyPr/>
          <a:lstStyle/>
          <a:p>
            <a:r>
              <a:rPr lang="en-US" dirty="0" smtClean="0"/>
              <a:t>Louisiana’s Economic Development Opportunity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4800600" cy="4924425"/>
          </a:xfrm>
        </p:spPr>
        <p:txBody>
          <a:bodyPr/>
          <a:lstStyle/>
          <a:p>
            <a:r>
              <a:rPr lang="en-US" sz="1800" dirty="0" smtClean="0"/>
              <a:t>New Market for State’s Natural Gas</a:t>
            </a:r>
          </a:p>
          <a:p>
            <a:pPr lvl="1"/>
            <a:r>
              <a:rPr lang="en-US" sz="1600" dirty="0" smtClean="0"/>
              <a:t>Good for Louisiana</a:t>
            </a:r>
          </a:p>
          <a:p>
            <a:r>
              <a:rPr lang="en-US" sz="1800" dirty="0" smtClean="0"/>
              <a:t>LNG Saves Money</a:t>
            </a:r>
          </a:p>
          <a:p>
            <a:pPr lvl="1"/>
            <a:r>
              <a:rPr lang="en-US" sz="1600" dirty="0" smtClean="0"/>
              <a:t>Good for shippers, fleets &amp; citizens</a:t>
            </a:r>
          </a:p>
          <a:p>
            <a:r>
              <a:rPr lang="en-US" sz="1800" dirty="0" smtClean="0"/>
              <a:t>Keeps US$ Money in America</a:t>
            </a:r>
          </a:p>
          <a:p>
            <a:pPr lvl="1"/>
            <a:r>
              <a:rPr lang="en-US" sz="1600" dirty="0" smtClean="0"/>
              <a:t>Good for Americans</a:t>
            </a:r>
          </a:p>
          <a:p>
            <a:r>
              <a:rPr lang="en-US" sz="1800" dirty="0" smtClean="0"/>
              <a:t>Real Jobs</a:t>
            </a:r>
          </a:p>
          <a:p>
            <a:pPr lvl="1"/>
            <a:r>
              <a:rPr lang="en-US" sz="1600" dirty="0" smtClean="0"/>
              <a:t>Gas Producers</a:t>
            </a:r>
          </a:p>
          <a:p>
            <a:pPr lvl="1"/>
            <a:r>
              <a:rPr lang="en-US" sz="1600" dirty="0" smtClean="0"/>
              <a:t>Infrastructure Construction Jobs</a:t>
            </a:r>
          </a:p>
          <a:p>
            <a:pPr lvl="1"/>
            <a:r>
              <a:rPr lang="en-US" sz="1600" dirty="0" smtClean="0"/>
              <a:t>Operations &amp; Maintenance Jobs</a:t>
            </a:r>
          </a:p>
          <a:p>
            <a:pPr lvl="1"/>
            <a:r>
              <a:rPr lang="en-US" sz="1600" dirty="0" smtClean="0"/>
              <a:t>Vehicle Technicians</a:t>
            </a:r>
          </a:p>
          <a:p>
            <a:pPr lvl="1"/>
            <a:r>
              <a:rPr lang="en-US" sz="1600" dirty="0" smtClean="0"/>
              <a:t>Logistics Professionals</a:t>
            </a:r>
          </a:p>
          <a:p>
            <a:pPr lvl="1"/>
            <a:r>
              <a:rPr lang="en-US" sz="1600" dirty="0" smtClean="0"/>
              <a:t>Support Services</a:t>
            </a:r>
          </a:p>
          <a:p>
            <a:r>
              <a:rPr lang="en-US" sz="2000" dirty="0" smtClean="0"/>
              <a:t>How?</a:t>
            </a:r>
          </a:p>
          <a:p>
            <a:pPr lvl="1"/>
            <a:r>
              <a:rPr lang="en-US" sz="1600" dirty="0" smtClean="0"/>
              <a:t>Vehicle Purchase Incentives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2764" y="5562600"/>
            <a:ext cx="2624436" cy="608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I-10, I-20, I-49, I-55, I-59 </a:t>
            </a:r>
          </a:p>
          <a:p>
            <a:r>
              <a:rPr lang="en-US" sz="1600" dirty="0" smtClean="0"/>
              <a:t>&amp; Throughout the State</a:t>
            </a:r>
            <a:endParaRPr 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42969" t="33333" r="20573" b="10417"/>
          <a:stretch>
            <a:fillRect/>
          </a:stretch>
        </p:blipFill>
        <p:spPr bwMode="auto">
          <a:xfrm>
            <a:off x="4800600" y="1447800"/>
            <a:ext cx="418817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</p:tagLst>
</file>

<file path=ppt/theme/theme1.xml><?xml version="1.0" encoding="utf-8"?>
<a:theme xmlns:a="http://schemas.openxmlformats.org/drawingml/2006/main" name="CPPEC-DesignTemplate">
  <a:themeElements>
    <a:clrScheme name="">
      <a:dk1>
        <a:srgbClr val="4D4F51"/>
      </a:dk1>
      <a:lt1>
        <a:srgbClr val="FFFFFF"/>
      </a:lt1>
      <a:dk2>
        <a:srgbClr val="0053A0"/>
      </a:dk2>
      <a:lt2>
        <a:srgbClr val="999999"/>
      </a:lt2>
      <a:accent1>
        <a:srgbClr val="072D60"/>
      </a:accent1>
      <a:accent2>
        <a:srgbClr val="30B457"/>
      </a:accent2>
      <a:accent3>
        <a:srgbClr val="FFFFFF"/>
      </a:accent3>
      <a:accent4>
        <a:srgbClr val="404244"/>
      </a:accent4>
      <a:accent5>
        <a:srgbClr val="AAADB6"/>
      </a:accent5>
      <a:accent6>
        <a:srgbClr val="2AA34E"/>
      </a:accent6>
      <a:hlink>
        <a:srgbClr val="A2C0DC"/>
      </a:hlink>
      <a:folHlink>
        <a:srgbClr val="FFB926"/>
      </a:folHlink>
    </a:clrScheme>
    <a:fontScheme name="CPPEC-Design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>
                <a:gamma/>
                <a:tint val="0"/>
                <a:invGamma/>
              </a:schemeClr>
            </a:gs>
            <a:gs pos="50000">
              <a:schemeClr val="hlink"/>
            </a:gs>
            <a:gs pos="100000">
              <a:schemeClr val="hlink">
                <a:gamma/>
                <a:tint val="0"/>
                <a:invGamma/>
              </a:schemeClr>
            </a:gs>
          </a:gsLst>
          <a:lin ang="5400000" scaled="1"/>
        </a:gradFill>
        <a:ln w="1905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27432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>
                <a:gamma/>
                <a:tint val="0"/>
                <a:invGamma/>
              </a:schemeClr>
            </a:gs>
            <a:gs pos="50000">
              <a:schemeClr val="hlink"/>
            </a:gs>
            <a:gs pos="100000">
              <a:schemeClr val="hlink">
                <a:gamma/>
                <a:tint val="0"/>
                <a:invGamma/>
              </a:schemeClr>
            </a:gs>
          </a:gsLst>
          <a:lin ang="5400000" scaled="1"/>
        </a:gradFill>
        <a:ln w="1905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27432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PPEC-Design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PEC-Design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PEC-Design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PEC-Design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PEC-Design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PEC-Design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PEC-Design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CPPEC-DesignTemplate</Template>
  <TotalTime>19788</TotalTime>
  <Words>400</Words>
  <Application>Microsoft Office PowerPoint</Application>
  <PresentationFormat>On-screen Show (4:3)</PresentationFormat>
  <Paragraphs>109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CPPEC-DesignTemplate</vt:lpstr>
      <vt:lpstr>State of Louisiana Briefing LNG Vehicle Fueling &amp; Infrastructure Greg Roche Director of Business Development (562) 493 – 2804 groche@cleanenergyfuels.com </vt:lpstr>
      <vt:lpstr>About Clean Energy Founded by T. Boone Pickens (NASDAQ: CLNE)</vt:lpstr>
      <vt:lpstr>Natural Gas Reduces Dependence on OPEC Trucks Use 39 Billion Gallons of Diesel per Year</vt:lpstr>
      <vt:lpstr>Slide 4</vt:lpstr>
      <vt:lpstr>Fueling Stations</vt:lpstr>
      <vt:lpstr>LNG Production Plants Make the Fuel</vt:lpstr>
      <vt:lpstr>Case Study: Ports of Los Angeles &amp; Long Beach 2009 Results – 500 Natural Gas Trucks Deployed</vt:lpstr>
      <vt:lpstr>How to Deploy NG Truck Fueling Stations</vt:lpstr>
      <vt:lpstr>Louisiana’s Economic Development Opportunity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ENRG</dc:title>
  <dc:creator>Jim  Harger</dc:creator>
  <cp:lastModifiedBy>pmiller</cp:lastModifiedBy>
  <cp:revision>781</cp:revision>
  <cp:lastPrinted>2003-06-03T22:45:51Z</cp:lastPrinted>
  <dcterms:created xsi:type="dcterms:W3CDTF">2000-01-17T04:40:36Z</dcterms:created>
  <dcterms:modified xsi:type="dcterms:W3CDTF">2010-10-04T20:19:55Z</dcterms:modified>
</cp:coreProperties>
</file>