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F81D-AB86-4BE7-92CA-8282D4E592D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0A0B-C451-4536-A7B8-F2D940F180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F81D-AB86-4BE7-92CA-8282D4E592D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0A0B-C451-4536-A7B8-F2D940F180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F81D-AB86-4BE7-92CA-8282D4E592D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0A0B-C451-4536-A7B8-F2D940F180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F81D-AB86-4BE7-92CA-8282D4E592D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0A0B-C451-4536-A7B8-F2D940F180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F81D-AB86-4BE7-92CA-8282D4E592D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0A0B-C451-4536-A7B8-F2D940F180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F81D-AB86-4BE7-92CA-8282D4E592D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0A0B-C451-4536-A7B8-F2D940F180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F81D-AB86-4BE7-92CA-8282D4E592D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0A0B-C451-4536-A7B8-F2D940F180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F81D-AB86-4BE7-92CA-8282D4E592D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4F0A0B-C451-4536-A7B8-F2D940F180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F81D-AB86-4BE7-92CA-8282D4E592D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0A0B-C451-4536-A7B8-F2D940F180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F81D-AB86-4BE7-92CA-8282D4E592D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04F0A0B-C451-4536-A7B8-F2D940F180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69DF81D-AB86-4BE7-92CA-8282D4E592D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F0A0B-C451-4536-A7B8-F2D940F180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69DF81D-AB86-4BE7-92CA-8282D4E592D4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04F0A0B-C451-4536-A7B8-F2D940F180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2133600"/>
            <a:ext cx="8153400" cy="2209800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State Financial Incentives for CNG</a:t>
            </a:r>
            <a:endParaRPr lang="en-US"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/>
              <a:t>State Alternative Motor Vehicle Fuels Income Tax Credit </a:t>
            </a: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2200" dirty="0" smtClean="0"/>
              <a:t>Personal or corporate</a:t>
            </a:r>
          </a:p>
          <a:p>
            <a:pPr lvl="0"/>
            <a:r>
              <a:rPr lang="en-US" sz="2200" dirty="0" smtClean="0"/>
              <a:t>50% of the cost (equipment purchase and installation) to convert a vehicle to use an alternative fuel</a:t>
            </a:r>
          </a:p>
          <a:p>
            <a:pPr lvl="0"/>
            <a:r>
              <a:rPr lang="en-US" sz="2200" dirty="0" smtClean="0"/>
              <a:t>50% of the incremental cost of a factory-equipped alternative fuel vehicle</a:t>
            </a:r>
          </a:p>
          <a:p>
            <a:pPr lvl="0"/>
            <a:r>
              <a:rPr lang="en-US" sz="2200" dirty="0" smtClean="0"/>
              <a:t>50% of the cost of alternative fuel refueling property</a:t>
            </a:r>
          </a:p>
          <a:p>
            <a:pPr lvl="0"/>
            <a:r>
              <a:rPr lang="en-US" sz="2200" dirty="0" smtClean="0"/>
              <a:t>If the taxpayer elects not to, or is unable to determine the incremental cost of a factory-equipped alternative fuel vehicle, the taxpayer may claim a credit of 10% of the cost of the vehicle or $3,000, whichever is less.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49362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DNR Alternative Fuels Revolving Loan Program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smtClean="0"/>
              <a:t>Act No. 118 of the 2010 Regular Session</a:t>
            </a:r>
          </a:p>
          <a:p>
            <a:pPr lvl="0"/>
            <a:r>
              <a:rPr lang="en-US" sz="2400" dirty="0" smtClean="0"/>
              <a:t>Funded by grants, donations, or money appropriated by the legislature</a:t>
            </a:r>
          </a:p>
          <a:p>
            <a:pPr lvl="0"/>
            <a:r>
              <a:rPr lang="en-US" sz="2400" dirty="0" smtClean="0"/>
              <a:t>Loans to political subdivisions for the conversion of fleets to alternative fuels</a:t>
            </a:r>
          </a:p>
          <a:p>
            <a:pPr lvl="0"/>
            <a:r>
              <a:rPr lang="en-US" sz="2400" dirty="0" smtClean="0"/>
              <a:t>Interest rate at or below market rate</a:t>
            </a:r>
          </a:p>
          <a:p>
            <a:pPr lvl="0"/>
            <a:r>
              <a:rPr lang="en-US" sz="2400" dirty="0" smtClean="0"/>
              <a:t>Repayment period of up to 10 years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467600" cy="15240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EmPower Louisiana Transportation Efficiency and Alternative Fuels Grant Program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7467600" cy="4144963"/>
          </a:xfrm>
        </p:spPr>
        <p:txBody>
          <a:bodyPr>
            <a:noAutofit/>
          </a:bodyPr>
          <a:lstStyle/>
          <a:p>
            <a:pPr lvl="0"/>
            <a:r>
              <a:rPr lang="en-US" sz="2000" dirty="0" smtClean="0"/>
              <a:t>Competitive grant program for CNG vehicle purchases/conversions, CNG refueling equipment, and energy efficient street lighting and traffic signals</a:t>
            </a:r>
          </a:p>
          <a:p>
            <a:pPr lvl="0"/>
            <a:r>
              <a:rPr lang="en-US" sz="2000" dirty="0" smtClean="0"/>
              <a:t>$9.9 million was available, received applications for $5.9 million ($ 5.6 million for CNG related activities)</a:t>
            </a:r>
          </a:p>
          <a:p>
            <a:pPr lvl="0"/>
            <a:r>
              <a:rPr lang="en-US" sz="2000" dirty="0" smtClean="0"/>
              <a:t>Award notifications made at the end of August</a:t>
            </a:r>
          </a:p>
          <a:p>
            <a:pPr lvl="1"/>
            <a:r>
              <a:rPr lang="en-US" sz="2000" dirty="0" smtClean="0"/>
              <a:t>$1.9 million for 105 vehicle conversions and purchases</a:t>
            </a:r>
          </a:p>
          <a:p>
            <a:pPr lvl="1"/>
            <a:r>
              <a:rPr lang="en-US" sz="2000" dirty="0" smtClean="0"/>
              <a:t>$3.7 million for refueling station equipment for 8 publicly accessible refueling stations</a:t>
            </a:r>
          </a:p>
          <a:p>
            <a:pPr lvl="1"/>
            <a:r>
              <a:rPr lang="en-US" sz="2000" dirty="0" smtClean="0"/>
              <a:t>Estimated annual gasoline/diesel displacement of 1.8 million gallons (3 billion gallons of diesel and gasoline consumed annually in LA)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27</TotalTime>
  <Words>256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Technic</vt:lpstr>
      <vt:lpstr>State Financial Incentives for CNG</vt:lpstr>
      <vt:lpstr>State Alternative Motor Vehicle Fuels Income Tax Credit  </vt:lpstr>
      <vt:lpstr>DNR Alternative Fuels Revolving Loan Program </vt:lpstr>
      <vt:lpstr>EmPower Louisiana Transportation Efficiency and Alternative Fuels Grant Program </vt:lpstr>
    </vt:vector>
  </TitlesOfParts>
  <Company>LDNR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DNR</dc:creator>
  <cp:lastModifiedBy>pmiller</cp:lastModifiedBy>
  <cp:revision>4</cp:revision>
  <dcterms:created xsi:type="dcterms:W3CDTF">2010-09-29T21:16:51Z</dcterms:created>
  <dcterms:modified xsi:type="dcterms:W3CDTF">2010-10-04T20:21:29Z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3" name="_NewReviewCycle">
    <vt:lpwstr/>
  </property>
</Properties>
</file>