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6" r:id="rId2"/>
    <p:sldId id="389" r:id="rId3"/>
    <p:sldId id="396" r:id="rId4"/>
    <p:sldId id="331" r:id="rId5"/>
    <p:sldId id="357" r:id="rId6"/>
    <p:sldId id="393" r:id="rId7"/>
    <p:sldId id="392" r:id="rId8"/>
    <p:sldId id="364" r:id="rId9"/>
    <p:sldId id="365" r:id="rId10"/>
    <p:sldId id="366" r:id="rId11"/>
    <p:sldId id="397" r:id="rId12"/>
    <p:sldId id="398" r:id="rId13"/>
  </p:sldIdLst>
  <p:sldSz cx="9144000" cy="6858000" type="screen4x3"/>
  <p:notesSz cx="7010400" cy="9296400"/>
  <p:defaultTextStyle>
    <a:defPPr>
      <a:defRPr lang="en-US"/>
    </a:defPPr>
    <a:lvl1pPr algn="l" rtl="0" fontAlgn="base">
      <a:spcBef>
        <a:spcPct val="0"/>
      </a:spcBef>
      <a:spcAft>
        <a:spcPct val="0"/>
      </a:spcAft>
      <a:defRPr sz="2400" b="1" kern="1200">
        <a:solidFill>
          <a:schemeClr val="tx1"/>
        </a:solidFill>
        <a:latin typeface="Times New Roman" pitchFamily="18" charset="0"/>
        <a:ea typeface="ヒラギノ角ゴ Pro W3"/>
        <a:cs typeface="ヒラギノ角ゴ Pro W3"/>
      </a:defRPr>
    </a:lvl1pPr>
    <a:lvl2pPr marL="457200" algn="l" rtl="0" fontAlgn="base">
      <a:spcBef>
        <a:spcPct val="0"/>
      </a:spcBef>
      <a:spcAft>
        <a:spcPct val="0"/>
      </a:spcAft>
      <a:defRPr sz="2400" b="1" kern="1200">
        <a:solidFill>
          <a:schemeClr val="tx1"/>
        </a:solidFill>
        <a:latin typeface="Times New Roman" pitchFamily="18" charset="0"/>
        <a:ea typeface="ヒラギノ角ゴ Pro W3"/>
        <a:cs typeface="ヒラギノ角ゴ Pro W3"/>
      </a:defRPr>
    </a:lvl2pPr>
    <a:lvl3pPr marL="914400" algn="l" rtl="0" fontAlgn="base">
      <a:spcBef>
        <a:spcPct val="0"/>
      </a:spcBef>
      <a:spcAft>
        <a:spcPct val="0"/>
      </a:spcAft>
      <a:defRPr sz="2400" b="1" kern="1200">
        <a:solidFill>
          <a:schemeClr val="tx1"/>
        </a:solidFill>
        <a:latin typeface="Times New Roman" pitchFamily="18" charset="0"/>
        <a:ea typeface="ヒラギノ角ゴ Pro W3"/>
        <a:cs typeface="ヒラギノ角ゴ Pro W3"/>
      </a:defRPr>
    </a:lvl3pPr>
    <a:lvl4pPr marL="1371600" algn="l" rtl="0" fontAlgn="base">
      <a:spcBef>
        <a:spcPct val="0"/>
      </a:spcBef>
      <a:spcAft>
        <a:spcPct val="0"/>
      </a:spcAft>
      <a:defRPr sz="2400" b="1" kern="1200">
        <a:solidFill>
          <a:schemeClr val="tx1"/>
        </a:solidFill>
        <a:latin typeface="Times New Roman" pitchFamily="18" charset="0"/>
        <a:ea typeface="ヒラギノ角ゴ Pro W3"/>
        <a:cs typeface="ヒラギノ角ゴ Pro W3"/>
      </a:defRPr>
    </a:lvl4pPr>
    <a:lvl5pPr marL="1828800" algn="l" rtl="0" fontAlgn="base">
      <a:spcBef>
        <a:spcPct val="0"/>
      </a:spcBef>
      <a:spcAft>
        <a:spcPct val="0"/>
      </a:spcAft>
      <a:defRPr sz="2400" b="1" kern="1200">
        <a:solidFill>
          <a:schemeClr val="tx1"/>
        </a:solidFill>
        <a:latin typeface="Times New Roman" pitchFamily="18" charset="0"/>
        <a:ea typeface="ヒラギノ角ゴ Pro W3"/>
        <a:cs typeface="ヒラギノ角ゴ Pro W3"/>
      </a:defRPr>
    </a:lvl5pPr>
    <a:lvl6pPr marL="2286000" algn="l" defTabSz="914400" rtl="0" eaLnBrk="1" latinLnBrk="0" hangingPunct="1">
      <a:defRPr sz="2400" b="1" kern="1200">
        <a:solidFill>
          <a:schemeClr val="tx1"/>
        </a:solidFill>
        <a:latin typeface="Times New Roman" pitchFamily="18" charset="0"/>
        <a:ea typeface="ヒラギノ角ゴ Pro W3"/>
        <a:cs typeface="ヒラギノ角ゴ Pro W3"/>
      </a:defRPr>
    </a:lvl6pPr>
    <a:lvl7pPr marL="2743200" algn="l" defTabSz="914400" rtl="0" eaLnBrk="1" latinLnBrk="0" hangingPunct="1">
      <a:defRPr sz="2400" b="1" kern="1200">
        <a:solidFill>
          <a:schemeClr val="tx1"/>
        </a:solidFill>
        <a:latin typeface="Times New Roman" pitchFamily="18" charset="0"/>
        <a:ea typeface="ヒラギノ角ゴ Pro W3"/>
        <a:cs typeface="ヒラギノ角ゴ Pro W3"/>
      </a:defRPr>
    </a:lvl7pPr>
    <a:lvl8pPr marL="3200400" algn="l" defTabSz="914400" rtl="0" eaLnBrk="1" latinLnBrk="0" hangingPunct="1">
      <a:defRPr sz="2400" b="1" kern="1200">
        <a:solidFill>
          <a:schemeClr val="tx1"/>
        </a:solidFill>
        <a:latin typeface="Times New Roman" pitchFamily="18" charset="0"/>
        <a:ea typeface="ヒラギノ角ゴ Pro W3"/>
        <a:cs typeface="ヒラギノ角ゴ Pro W3"/>
      </a:defRPr>
    </a:lvl8pPr>
    <a:lvl9pPr marL="3657600" algn="l" defTabSz="914400" rtl="0" eaLnBrk="1" latinLnBrk="0" hangingPunct="1">
      <a:defRPr sz="2400" b="1" kern="1200">
        <a:solidFill>
          <a:schemeClr val="tx1"/>
        </a:solidFill>
        <a:latin typeface="Times New Roman" pitchFamily="18"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006666"/>
    <a:srgbClr val="B2B2B2"/>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6" autoAdjust="0"/>
    <p:restoredTop sz="88138" autoAdjust="0"/>
  </p:normalViewPr>
  <p:slideViewPr>
    <p:cSldViewPr>
      <p:cViewPr>
        <p:scale>
          <a:sx n="80" d="100"/>
          <a:sy n="80" d="100"/>
        </p:scale>
        <p:origin x="-264" y="-36"/>
      </p:cViewPr>
      <p:guideLst>
        <p:guide orient="horz" pos="2160"/>
        <p:guide pos="2880"/>
      </p:guideLst>
    </p:cSldViewPr>
  </p:slideViewPr>
  <p:outlineViewPr>
    <p:cViewPr>
      <p:scale>
        <a:sx n="33" d="100"/>
        <a:sy n="33" d="100"/>
      </p:scale>
      <p:origin x="0" y="85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374" y="-90"/>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timothyb\My%20Documents\timdocs\Ozone%20Stuff\Monitors\2009%208-hr%20data_1HR03.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gerri_g\My%20Documents\Ozone\2010%208-hr%20data_1HR03%200921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1" i="0" u="none" strike="noStrike" baseline="0">
                <a:solidFill>
                  <a:srgbClr val="000000"/>
                </a:solidFill>
                <a:latin typeface="Calibri"/>
                <a:ea typeface="Calibri"/>
                <a:cs typeface="Calibri"/>
              </a:defRPr>
            </a:pPr>
            <a:r>
              <a:rPr lang="en-US" dirty="0"/>
              <a:t>8-hr Design Value as of</a:t>
            </a:r>
            <a:r>
              <a:rPr lang="en-US" baseline="0" dirty="0"/>
              <a:t> December 31</a:t>
            </a:r>
            <a:r>
              <a:rPr lang="en-US" dirty="0"/>
              <a:t>, 2009</a:t>
            </a:r>
          </a:p>
        </c:rich>
      </c:tx>
      <c:layout>
        <c:manualLayout>
          <c:xMode val="edge"/>
          <c:yMode val="edge"/>
          <c:x val="0.27615629984051038"/>
          <c:y val="2.0236087689713508E-2"/>
        </c:manualLayout>
      </c:layout>
    </c:title>
    <c:plotArea>
      <c:layout/>
      <c:barChart>
        <c:barDir val="col"/>
        <c:grouping val="clustered"/>
        <c:ser>
          <c:idx val="0"/>
          <c:order val="0"/>
          <c:spPr>
            <a:solidFill>
              <a:srgbClr val="FFFF00"/>
            </a:solidFill>
          </c:spPr>
          <c:dPt>
            <c:idx val="0"/>
            <c:spPr>
              <a:solidFill>
                <a:srgbClr val="FF0000"/>
              </a:solidFill>
            </c:spPr>
          </c:dPt>
          <c:dPt>
            <c:idx val="1"/>
            <c:spPr>
              <a:solidFill>
                <a:srgbClr val="FF0000"/>
              </a:solidFill>
            </c:spPr>
          </c:dPt>
          <c:dPt>
            <c:idx val="2"/>
            <c:spPr>
              <a:solidFill>
                <a:srgbClr val="FF0000"/>
              </a:solidFill>
            </c:spPr>
          </c:dPt>
          <c:dPt>
            <c:idx val="3"/>
            <c:spPr>
              <a:solidFill>
                <a:srgbClr val="FF0000"/>
              </a:solidFill>
            </c:spPr>
          </c:dPt>
          <c:dPt>
            <c:idx val="4"/>
            <c:spPr>
              <a:solidFill>
                <a:srgbClr val="FF0000"/>
              </a:solidFill>
            </c:spPr>
          </c:dPt>
          <c:dPt>
            <c:idx val="5"/>
            <c:spPr>
              <a:solidFill>
                <a:srgbClr val="FF0000"/>
              </a:solidFill>
            </c:spPr>
          </c:dPt>
          <c:dPt>
            <c:idx val="6"/>
            <c:spPr>
              <a:solidFill>
                <a:srgbClr val="FF0000"/>
              </a:solidFill>
            </c:spPr>
          </c:dPt>
          <c:dLbls>
            <c:spPr>
              <a:ln>
                <a:noFill/>
              </a:ln>
            </c:spPr>
            <c:txPr>
              <a:bodyPr/>
              <a:lstStyle/>
              <a:p>
                <a:pPr>
                  <a:defRPr sz="1200" b="1" i="0" u="none" strike="noStrike" baseline="0">
                    <a:solidFill>
                      <a:srgbClr val="000000"/>
                    </a:solidFill>
                    <a:latin typeface="Calibri"/>
                    <a:ea typeface="Calibri"/>
                    <a:cs typeface="Calibri"/>
                  </a:defRPr>
                </a:pPr>
                <a:endParaRPr lang="en-US"/>
              </a:p>
            </c:txPr>
            <c:showVal val="1"/>
          </c:dLbls>
          <c:cat>
            <c:strRef>
              <c:f>'DV Ranking'!$A$2:$A$27</c:f>
              <c:strCache>
                <c:ptCount val="26"/>
                <c:pt idx="0">
                  <c:v>LSU</c:v>
                </c:pt>
                <c:pt idx="1">
                  <c:v>French Settlement</c:v>
                </c:pt>
                <c:pt idx="2">
                  <c:v>Dutchtown</c:v>
                </c:pt>
                <c:pt idx="3">
                  <c:v>Carville</c:v>
                </c:pt>
                <c:pt idx="4">
                  <c:v>New Roads</c:v>
                </c:pt>
                <c:pt idx="5">
                  <c:v>Kenner </c:v>
                </c:pt>
                <c:pt idx="6">
                  <c:v>Garyville</c:v>
                </c:pt>
                <c:pt idx="7">
                  <c:v>G Tete</c:v>
                </c:pt>
                <c:pt idx="8">
                  <c:v>B Plaquemine</c:v>
                </c:pt>
                <c:pt idx="9">
                  <c:v>Madisonville</c:v>
                </c:pt>
                <c:pt idx="10">
                  <c:v>Carlyss</c:v>
                </c:pt>
                <c:pt idx="11">
                  <c:v>Vinton</c:v>
                </c:pt>
                <c:pt idx="12">
                  <c:v>Pride</c:v>
                </c:pt>
                <c:pt idx="13">
                  <c:v>Lafayette</c:v>
                </c:pt>
                <c:pt idx="14">
                  <c:v>Baker</c:v>
                </c:pt>
                <c:pt idx="15">
                  <c:v>Port Allen</c:v>
                </c:pt>
                <c:pt idx="16">
                  <c:v>Thibodaux</c:v>
                </c:pt>
                <c:pt idx="17">
                  <c:v>Shreveport</c:v>
                </c:pt>
                <c:pt idx="18">
                  <c:v>Capitol</c:v>
                </c:pt>
                <c:pt idx="19">
                  <c:v>Dixie</c:v>
                </c:pt>
                <c:pt idx="20">
                  <c:v>Hahnville</c:v>
                </c:pt>
                <c:pt idx="21">
                  <c:v>Convent</c:v>
                </c:pt>
                <c:pt idx="22">
                  <c:v>Chalmette/Arabi</c:v>
                </c:pt>
                <c:pt idx="23">
                  <c:v>City Park</c:v>
                </c:pt>
                <c:pt idx="24">
                  <c:v>Monroe</c:v>
                </c:pt>
                <c:pt idx="25">
                  <c:v>Westlake</c:v>
                </c:pt>
              </c:strCache>
            </c:strRef>
          </c:cat>
          <c:val>
            <c:numRef>
              <c:f>'DV Ranking'!$F$2:$F$27</c:f>
              <c:numCache>
                <c:formatCode>General</c:formatCode>
                <c:ptCount val="26"/>
                <c:pt idx="0">
                  <c:v>80</c:v>
                </c:pt>
                <c:pt idx="1">
                  <c:v>78</c:v>
                </c:pt>
                <c:pt idx="2">
                  <c:v>78</c:v>
                </c:pt>
                <c:pt idx="3">
                  <c:v>78</c:v>
                </c:pt>
                <c:pt idx="4">
                  <c:v>77</c:v>
                </c:pt>
                <c:pt idx="5">
                  <c:v>76</c:v>
                </c:pt>
                <c:pt idx="6">
                  <c:v>76</c:v>
                </c:pt>
                <c:pt idx="7">
                  <c:v>75</c:v>
                </c:pt>
                <c:pt idx="8">
                  <c:v>75</c:v>
                </c:pt>
                <c:pt idx="9">
                  <c:v>75</c:v>
                </c:pt>
                <c:pt idx="10">
                  <c:v>74</c:v>
                </c:pt>
                <c:pt idx="11">
                  <c:v>74</c:v>
                </c:pt>
                <c:pt idx="12">
                  <c:v>74</c:v>
                </c:pt>
                <c:pt idx="13">
                  <c:v>73</c:v>
                </c:pt>
                <c:pt idx="14">
                  <c:v>73</c:v>
                </c:pt>
                <c:pt idx="15">
                  <c:v>73</c:v>
                </c:pt>
                <c:pt idx="16">
                  <c:v>72</c:v>
                </c:pt>
                <c:pt idx="17">
                  <c:v>72</c:v>
                </c:pt>
                <c:pt idx="18">
                  <c:v>72</c:v>
                </c:pt>
                <c:pt idx="19">
                  <c:v>71</c:v>
                </c:pt>
                <c:pt idx="20">
                  <c:v>71</c:v>
                </c:pt>
                <c:pt idx="21">
                  <c:v>71</c:v>
                </c:pt>
                <c:pt idx="22">
                  <c:v>70</c:v>
                </c:pt>
                <c:pt idx="23">
                  <c:v>69</c:v>
                </c:pt>
                <c:pt idx="24">
                  <c:v>62</c:v>
                </c:pt>
                <c:pt idx="25">
                  <c:v>61</c:v>
                </c:pt>
              </c:numCache>
            </c:numRef>
          </c:val>
        </c:ser>
        <c:gapWidth val="50"/>
        <c:axId val="92664576"/>
        <c:axId val="92666112"/>
      </c:barChart>
      <c:lineChart>
        <c:grouping val="standard"/>
        <c:ser>
          <c:idx val="1"/>
          <c:order val="1"/>
          <c:spPr>
            <a:ln>
              <a:solidFill>
                <a:schemeClr val="tx1"/>
              </a:solidFill>
            </a:ln>
          </c:spPr>
          <c:marker>
            <c:symbol val="none"/>
          </c:marker>
          <c:val>
            <c:numRef>
              <c:f>'DV Ranking'!$B$2:$B$27</c:f>
              <c:numCache>
                <c:formatCode>General</c:formatCode>
                <c:ptCount val="26"/>
                <c:pt idx="0">
                  <c:v>75</c:v>
                </c:pt>
                <c:pt idx="1">
                  <c:v>75</c:v>
                </c:pt>
                <c:pt idx="2">
                  <c:v>75</c:v>
                </c:pt>
                <c:pt idx="3">
                  <c:v>75</c:v>
                </c:pt>
                <c:pt idx="4">
                  <c:v>75</c:v>
                </c:pt>
                <c:pt idx="5">
                  <c:v>75</c:v>
                </c:pt>
                <c:pt idx="6">
                  <c:v>75</c:v>
                </c:pt>
                <c:pt idx="7">
                  <c:v>75</c:v>
                </c:pt>
                <c:pt idx="8">
                  <c:v>75</c:v>
                </c:pt>
                <c:pt idx="9">
                  <c:v>75</c:v>
                </c:pt>
                <c:pt idx="10">
                  <c:v>75</c:v>
                </c:pt>
                <c:pt idx="11">
                  <c:v>75</c:v>
                </c:pt>
                <c:pt idx="12">
                  <c:v>75</c:v>
                </c:pt>
                <c:pt idx="13">
                  <c:v>75</c:v>
                </c:pt>
                <c:pt idx="14">
                  <c:v>75</c:v>
                </c:pt>
                <c:pt idx="15">
                  <c:v>75</c:v>
                </c:pt>
                <c:pt idx="16">
                  <c:v>75</c:v>
                </c:pt>
                <c:pt idx="17">
                  <c:v>75</c:v>
                </c:pt>
                <c:pt idx="18">
                  <c:v>75</c:v>
                </c:pt>
                <c:pt idx="19">
                  <c:v>75</c:v>
                </c:pt>
                <c:pt idx="20">
                  <c:v>75</c:v>
                </c:pt>
                <c:pt idx="21">
                  <c:v>75</c:v>
                </c:pt>
                <c:pt idx="22">
                  <c:v>75</c:v>
                </c:pt>
                <c:pt idx="23">
                  <c:v>75</c:v>
                </c:pt>
                <c:pt idx="24">
                  <c:v>75</c:v>
                </c:pt>
                <c:pt idx="25">
                  <c:v>75</c:v>
                </c:pt>
              </c:numCache>
            </c:numRef>
          </c:val>
        </c:ser>
        <c:ser>
          <c:idx val="2"/>
          <c:order val="2"/>
          <c:spPr>
            <a:ln>
              <a:solidFill>
                <a:prstClr val="black"/>
              </a:solidFill>
            </a:ln>
          </c:spPr>
          <c:marker>
            <c:symbol val="none"/>
          </c:marker>
          <c:val>
            <c:numRef>
              <c:f>'DV Ranking'!$C$2:$C$27</c:f>
              <c:numCache>
                <c:formatCode>General</c:formatCode>
                <c:ptCount val="26"/>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numCache>
            </c:numRef>
          </c:val>
        </c:ser>
        <c:ser>
          <c:idx val="3"/>
          <c:order val="3"/>
          <c:spPr>
            <a:ln>
              <a:solidFill>
                <a:prstClr val="black"/>
              </a:solidFill>
            </a:ln>
          </c:spPr>
          <c:marker>
            <c:symbol val="none"/>
          </c:marker>
          <c:val>
            <c:numRef>
              <c:f>'DV Ranking'!$D$2:$D$27</c:f>
              <c:numCache>
                <c:formatCode>General</c:formatCode>
                <c:ptCount val="26"/>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pt idx="16">
                  <c:v>65</c:v>
                </c:pt>
                <c:pt idx="17">
                  <c:v>65</c:v>
                </c:pt>
                <c:pt idx="18">
                  <c:v>65</c:v>
                </c:pt>
                <c:pt idx="19">
                  <c:v>65</c:v>
                </c:pt>
                <c:pt idx="20">
                  <c:v>65</c:v>
                </c:pt>
                <c:pt idx="21">
                  <c:v>65</c:v>
                </c:pt>
                <c:pt idx="22">
                  <c:v>65</c:v>
                </c:pt>
                <c:pt idx="23">
                  <c:v>65</c:v>
                </c:pt>
                <c:pt idx="24">
                  <c:v>65</c:v>
                </c:pt>
                <c:pt idx="25">
                  <c:v>65</c:v>
                </c:pt>
              </c:numCache>
            </c:numRef>
          </c:val>
        </c:ser>
        <c:ser>
          <c:idx val="4"/>
          <c:order val="4"/>
          <c:spPr>
            <a:ln>
              <a:solidFill>
                <a:prstClr val="black"/>
              </a:solidFill>
            </a:ln>
          </c:spPr>
          <c:marker>
            <c:symbol val="none"/>
          </c:marker>
          <c:val>
            <c:numRef>
              <c:f>'DV Ranking'!$E$2:$E$27</c:f>
              <c:numCache>
                <c:formatCode>General</c:formatCode>
                <c:ptCount val="26"/>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numCache>
            </c:numRef>
          </c:val>
        </c:ser>
        <c:marker val="1"/>
        <c:axId val="92664576"/>
        <c:axId val="92666112"/>
      </c:lineChart>
      <c:catAx>
        <c:axId val="92664576"/>
        <c:scaling>
          <c:orientation val="minMax"/>
        </c:scaling>
        <c:axPos val="b"/>
        <c:numFmt formatCode="General" sourceLinked="1"/>
        <c:tickLblPos val="nextTo"/>
        <c:txPr>
          <a:bodyPr rot="-3000000" vert="horz"/>
          <a:lstStyle/>
          <a:p>
            <a:pPr>
              <a:defRPr sz="1000" b="0" i="0" u="none" strike="noStrike" baseline="0">
                <a:solidFill>
                  <a:srgbClr val="000000"/>
                </a:solidFill>
                <a:latin typeface="Calibri"/>
                <a:ea typeface="Calibri"/>
                <a:cs typeface="Calibri"/>
              </a:defRPr>
            </a:pPr>
            <a:endParaRPr lang="en-US"/>
          </a:p>
        </c:txPr>
        <c:crossAx val="92666112"/>
        <c:crosses val="autoZero"/>
        <c:auto val="1"/>
        <c:lblAlgn val="ctr"/>
        <c:lblOffset val="100"/>
        <c:tickLblSkip val="1"/>
      </c:catAx>
      <c:valAx>
        <c:axId val="92666112"/>
        <c:scaling>
          <c:orientation val="minMax"/>
          <c:max val="90"/>
        </c:scaling>
        <c:axPos val="l"/>
        <c:majorGridlines/>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2664576"/>
        <c:crosses val="autoZero"/>
        <c:crossBetween val="between"/>
        <c:majorUnit val="5"/>
      </c:valAx>
      <c:spPr>
        <a:solidFill>
          <a:schemeClr val="tx2">
            <a:lumMod val="20000"/>
            <a:lumOff val="80000"/>
          </a:schemeClr>
        </a:solidFill>
      </c:spPr>
    </c:plotArea>
    <c:plotVisOnly val="1"/>
    <c:dispBlanksAs val="gap"/>
  </c:chart>
  <c:spPr>
    <a:solidFill>
      <a:schemeClr val="bg1">
        <a:lumMod val="85000"/>
      </a:schemeClr>
    </a:solidFill>
  </c:spPr>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1" i="0" u="none" strike="noStrike" baseline="0">
                <a:solidFill>
                  <a:srgbClr val="000000"/>
                </a:solidFill>
                <a:latin typeface="Calibri"/>
                <a:ea typeface="Calibri"/>
                <a:cs typeface="Calibri"/>
              </a:defRPr>
            </a:pPr>
            <a:r>
              <a:rPr lang="en-US" dirty="0"/>
              <a:t>8-hr Design Value as of</a:t>
            </a:r>
            <a:r>
              <a:rPr lang="en-US" baseline="0" dirty="0"/>
              <a:t> September 20</a:t>
            </a:r>
            <a:r>
              <a:rPr lang="en-US" dirty="0"/>
              <a:t>, 2010</a:t>
            </a:r>
          </a:p>
        </c:rich>
      </c:tx>
      <c:layout>
        <c:manualLayout>
          <c:xMode val="edge"/>
          <c:yMode val="edge"/>
          <c:x val="0.27934609250398734"/>
          <c:y val="1.3490725126475561E-2"/>
        </c:manualLayout>
      </c:layout>
    </c:title>
    <c:plotArea>
      <c:layout>
        <c:manualLayout>
          <c:layoutTarget val="inner"/>
          <c:xMode val="edge"/>
          <c:yMode val="edge"/>
          <c:x val="7.4162679425837541E-2"/>
          <c:y val="9.4435075885328845E-2"/>
          <c:w val="0.90789473684210564"/>
          <c:h val="0.71163575042158744"/>
        </c:manualLayout>
      </c:layout>
      <c:barChart>
        <c:barDir val="col"/>
        <c:grouping val="clustered"/>
        <c:ser>
          <c:idx val="0"/>
          <c:order val="0"/>
          <c:spPr>
            <a:solidFill>
              <a:srgbClr val="FFFF00"/>
            </a:solidFill>
          </c:spPr>
          <c:dPt>
            <c:idx val="0"/>
            <c:spPr>
              <a:solidFill>
                <a:srgbClr val="FF0000"/>
              </a:solidFill>
            </c:spPr>
          </c:dPt>
          <c:dLbls>
            <c:spPr>
              <a:ln>
                <a:noFill/>
              </a:ln>
            </c:spPr>
            <c:txPr>
              <a:bodyPr/>
              <a:lstStyle/>
              <a:p>
                <a:pPr>
                  <a:defRPr sz="1200" b="1" i="0" u="none" strike="noStrike" baseline="0">
                    <a:solidFill>
                      <a:srgbClr val="000000"/>
                    </a:solidFill>
                    <a:latin typeface="Calibri"/>
                    <a:ea typeface="Calibri"/>
                    <a:cs typeface="Calibri"/>
                  </a:defRPr>
                </a:pPr>
                <a:endParaRPr lang="en-US"/>
              </a:p>
            </c:txPr>
            <c:showVal val="1"/>
          </c:dLbls>
          <c:cat>
            <c:strRef>
              <c:f>'DV Ranking'!$A$2:$A$27</c:f>
              <c:strCache>
                <c:ptCount val="26"/>
                <c:pt idx="0">
                  <c:v>LSU</c:v>
                </c:pt>
                <c:pt idx="1">
                  <c:v>New Roads</c:v>
                </c:pt>
                <c:pt idx="2">
                  <c:v>Madisonville</c:v>
                </c:pt>
                <c:pt idx="3">
                  <c:v>French Settlement</c:v>
                </c:pt>
                <c:pt idx="4">
                  <c:v>Vinton</c:v>
                </c:pt>
                <c:pt idx="5">
                  <c:v>Carville</c:v>
                </c:pt>
                <c:pt idx="6">
                  <c:v>Dutchtown</c:v>
                </c:pt>
                <c:pt idx="7">
                  <c:v>Shreveport</c:v>
                </c:pt>
                <c:pt idx="8">
                  <c:v>Lafayette</c:v>
                </c:pt>
                <c:pt idx="9">
                  <c:v>Pride</c:v>
                </c:pt>
                <c:pt idx="10">
                  <c:v>B Plaquemine</c:v>
                </c:pt>
                <c:pt idx="11">
                  <c:v>Garyville</c:v>
                </c:pt>
                <c:pt idx="12">
                  <c:v>Capitol</c:v>
                </c:pt>
                <c:pt idx="13">
                  <c:v>Carlyss</c:v>
                </c:pt>
                <c:pt idx="14">
                  <c:v>Baker</c:v>
                </c:pt>
                <c:pt idx="15">
                  <c:v>G Tete</c:v>
                </c:pt>
                <c:pt idx="16">
                  <c:v>Kenner </c:v>
                </c:pt>
                <c:pt idx="17">
                  <c:v>Port Allen</c:v>
                </c:pt>
                <c:pt idx="18">
                  <c:v>Dixie</c:v>
                </c:pt>
                <c:pt idx="19">
                  <c:v>Thibodaux</c:v>
                </c:pt>
                <c:pt idx="20">
                  <c:v>Hahnville</c:v>
                </c:pt>
                <c:pt idx="21">
                  <c:v>City Park</c:v>
                </c:pt>
                <c:pt idx="22">
                  <c:v>Convent</c:v>
                </c:pt>
                <c:pt idx="23">
                  <c:v>Chalmette/Arabi</c:v>
                </c:pt>
                <c:pt idx="24">
                  <c:v>Monroe</c:v>
                </c:pt>
                <c:pt idx="25">
                  <c:v>Westlake</c:v>
                </c:pt>
              </c:strCache>
            </c:strRef>
          </c:cat>
          <c:val>
            <c:numRef>
              <c:f>'DV Ranking'!$F$2:$F$27</c:f>
              <c:numCache>
                <c:formatCode>General</c:formatCode>
                <c:ptCount val="26"/>
                <c:pt idx="0">
                  <c:v>78</c:v>
                </c:pt>
                <c:pt idx="1">
                  <c:v>75</c:v>
                </c:pt>
                <c:pt idx="2">
                  <c:v>73</c:v>
                </c:pt>
                <c:pt idx="3">
                  <c:v>73</c:v>
                </c:pt>
                <c:pt idx="4">
                  <c:v>73</c:v>
                </c:pt>
                <c:pt idx="5">
                  <c:v>73</c:v>
                </c:pt>
                <c:pt idx="6">
                  <c:v>73</c:v>
                </c:pt>
                <c:pt idx="7">
                  <c:v>74</c:v>
                </c:pt>
                <c:pt idx="8">
                  <c:v>72</c:v>
                </c:pt>
                <c:pt idx="9">
                  <c:v>72</c:v>
                </c:pt>
                <c:pt idx="10">
                  <c:v>72</c:v>
                </c:pt>
                <c:pt idx="11">
                  <c:v>72</c:v>
                </c:pt>
                <c:pt idx="12">
                  <c:v>72</c:v>
                </c:pt>
                <c:pt idx="13">
                  <c:v>72</c:v>
                </c:pt>
                <c:pt idx="14">
                  <c:v>71</c:v>
                </c:pt>
                <c:pt idx="15">
                  <c:v>71</c:v>
                </c:pt>
                <c:pt idx="16">
                  <c:v>71</c:v>
                </c:pt>
                <c:pt idx="17">
                  <c:v>71</c:v>
                </c:pt>
                <c:pt idx="18">
                  <c:v>71</c:v>
                </c:pt>
                <c:pt idx="19">
                  <c:v>70</c:v>
                </c:pt>
                <c:pt idx="20">
                  <c:v>70</c:v>
                </c:pt>
                <c:pt idx="21">
                  <c:v>69</c:v>
                </c:pt>
                <c:pt idx="22">
                  <c:v>67</c:v>
                </c:pt>
                <c:pt idx="23">
                  <c:v>66</c:v>
                </c:pt>
                <c:pt idx="24">
                  <c:v>64</c:v>
                </c:pt>
                <c:pt idx="25">
                  <c:v>62</c:v>
                </c:pt>
              </c:numCache>
            </c:numRef>
          </c:val>
        </c:ser>
        <c:gapWidth val="50"/>
        <c:axId val="51171712"/>
        <c:axId val="51173248"/>
      </c:barChart>
      <c:lineChart>
        <c:grouping val="standard"/>
        <c:ser>
          <c:idx val="1"/>
          <c:order val="1"/>
          <c:spPr>
            <a:ln>
              <a:solidFill>
                <a:schemeClr val="tx1"/>
              </a:solidFill>
            </a:ln>
          </c:spPr>
          <c:marker>
            <c:symbol val="none"/>
          </c:marker>
          <c:val>
            <c:numRef>
              <c:f>'DV Ranking'!$B$2:$B$27</c:f>
            </c:numRef>
          </c:val>
        </c:ser>
        <c:ser>
          <c:idx val="2"/>
          <c:order val="2"/>
          <c:spPr>
            <a:ln>
              <a:solidFill>
                <a:prstClr val="black"/>
              </a:solidFill>
            </a:ln>
          </c:spPr>
          <c:marker>
            <c:symbol val="none"/>
          </c:marker>
          <c:val>
            <c:numRef>
              <c:f>'DV Ranking'!$C$2:$C$27</c:f>
              <c:numCache>
                <c:formatCode>General</c:formatCode>
                <c:ptCount val="26"/>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numCache>
            </c:numRef>
          </c:val>
        </c:ser>
        <c:ser>
          <c:idx val="3"/>
          <c:order val="3"/>
          <c:spPr>
            <a:ln>
              <a:solidFill>
                <a:prstClr val="black"/>
              </a:solidFill>
            </a:ln>
          </c:spPr>
          <c:marker>
            <c:symbol val="none"/>
          </c:marker>
          <c:val>
            <c:numRef>
              <c:f>'DV Ranking'!$D$2:$D$27</c:f>
            </c:numRef>
          </c:val>
        </c:ser>
        <c:ser>
          <c:idx val="4"/>
          <c:order val="4"/>
          <c:spPr>
            <a:ln>
              <a:solidFill>
                <a:prstClr val="black"/>
              </a:solidFill>
            </a:ln>
          </c:spPr>
          <c:marker>
            <c:symbol val="none"/>
          </c:marker>
          <c:val>
            <c:numRef>
              <c:f>'DV Ranking'!$E$2:$E$27</c:f>
            </c:numRef>
          </c:val>
        </c:ser>
        <c:marker val="1"/>
        <c:axId val="51171712"/>
        <c:axId val="51173248"/>
      </c:lineChart>
      <c:catAx>
        <c:axId val="51171712"/>
        <c:scaling>
          <c:orientation val="minMax"/>
        </c:scaling>
        <c:axPos val="b"/>
        <c:numFmt formatCode="General" sourceLinked="1"/>
        <c:tickLblPos val="nextTo"/>
        <c:txPr>
          <a:bodyPr rot="-3000000" vert="horz"/>
          <a:lstStyle/>
          <a:p>
            <a:pPr>
              <a:defRPr sz="1000" b="0" i="0" u="none" strike="noStrike" baseline="0">
                <a:solidFill>
                  <a:srgbClr val="000000"/>
                </a:solidFill>
                <a:latin typeface="Calibri"/>
                <a:ea typeface="Calibri"/>
                <a:cs typeface="Calibri"/>
              </a:defRPr>
            </a:pPr>
            <a:endParaRPr lang="en-US"/>
          </a:p>
        </c:txPr>
        <c:crossAx val="51173248"/>
        <c:crosses val="autoZero"/>
        <c:auto val="1"/>
        <c:lblAlgn val="ctr"/>
        <c:lblOffset val="100"/>
        <c:tickLblSkip val="1"/>
      </c:catAx>
      <c:valAx>
        <c:axId val="51173248"/>
        <c:scaling>
          <c:orientation val="minMax"/>
          <c:max val="90"/>
        </c:scaling>
        <c:axPos val="l"/>
        <c:majorGridlines/>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1171712"/>
        <c:crosses val="autoZero"/>
        <c:crossBetween val="between"/>
        <c:majorUnit val="5"/>
      </c:valAx>
      <c:spPr>
        <a:solidFill>
          <a:schemeClr val="tx2">
            <a:lumMod val="20000"/>
            <a:lumOff val="80000"/>
          </a:schemeClr>
        </a:solidFill>
      </c:spPr>
    </c:plotArea>
    <c:plotVisOnly val="1"/>
    <c:dispBlanksAs val="gap"/>
  </c:chart>
  <c:spPr>
    <a:solidFill>
      <a:schemeClr val="bg1">
        <a:lumMod val="85000"/>
      </a:schemeClr>
    </a:solidFill>
  </c:spPr>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0.71693</cdr:x>
      <cdr:y>0.11467</cdr:y>
    </cdr:from>
    <cdr:to>
      <cdr:x>0.92857</cdr:x>
      <cdr:y>0.18212</cdr:y>
    </cdr:to>
    <cdr:sp macro="" textlink="">
      <cdr:nvSpPr>
        <cdr:cNvPr id="4" name="TextBox 3"/>
        <cdr:cNvSpPr txBox="1"/>
      </cdr:nvSpPr>
      <cdr:spPr>
        <a:xfrm xmlns:a="http://schemas.openxmlformats.org/drawingml/2006/main">
          <a:off x="5708842" y="647701"/>
          <a:ext cx="1685268"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a:t>NAAQS 75 ppb</a:t>
          </a:r>
        </a:p>
      </cdr:txBody>
    </cdr:sp>
  </cdr:relSizeAnchor>
  <cdr:relSizeAnchor xmlns:cdr="http://schemas.openxmlformats.org/drawingml/2006/chartDrawing">
    <cdr:from>
      <cdr:x>0.68928</cdr:x>
      <cdr:y>0.14559</cdr:y>
    </cdr:from>
    <cdr:to>
      <cdr:x>0.72235</cdr:x>
      <cdr:y>0.18779</cdr:y>
    </cdr:to>
    <cdr:sp macro="" textlink="">
      <cdr:nvSpPr>
        <cdr:cNvPr id="6" name="Straight Arrow Connector 5"/>
        <cdr:cNvSpPr/>
      </cdr:nvSpPr>
      <cdr:spPr>
        <a:xfrm xmlns:a="http://schemas.openxmlformats.org/drawingml/2006/main" rot="10800000" flipV="1">
          <a:off x="5488698" y="822358"/>
          <a:ext cx="263333" cy="238359"/>
        </a:xfrm>
        <a:prstGeom xmlns:a="http://schemas.openxmlformats.org/drawingml/2006/main" prst="straightConnector1">
          <a:avLst/>
        </a:prstGeom>
        <a:ln xmlns:a="http://schemas.openxmlformats.org/drawingml/2006/main" w="190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0.71693</cdr:x>
      <cdr:y>0.11467</cdr:y>
    </cdr:from>
    <cdr:to>
      <cdr:x>0.92857</cdr:x>
      <cdr:y>0.18212</cdr:y>
    </cdr:to>
    <cdr:sp macro="" textlink="">
      <cdr:nvSpPr>
        <cdr:cNvPr id="4" name="TextBox 3"/>
        <cdr:cNvSpPr txBox="1"/>
      </cdr:nvSpPr>
      <cdr:spPr>
        <a:xfrm xmlns:a="http://schemas.openxmlformats.org/drawingml/2006/main">
          <a:off x="5708842" y="647701"/>
          <a:ext cx="1685268"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lvl1pPr eaLnBrk="0" hangingPunct="0">
              <a:lnSpc>
                <a:spcPct val="100000"/>
              </a:lnSpc>
              <a:spcBef>
                <a:spcPct val="0"/>
              </a:spcBef>
              <a:defRPr sz="1200" b="0">
                <a:latin typeface="Arial" charset="0"/>
                <a:ea typeface="ヒラギノ角ゴ Pro W3" pitchFamily="111" charset="-128"/>
                <a:cs typeface="+mn-cs"/>
              </a:defRPr>
            </a:lvl1pPr>
          </a:lstStyle>
          <a:p>
            <a:pPr>
              <a:defRPr/>
            </a:pPr>
            <a:endParaRPr lang="en-US" dirty="0"/>
          </a:p>
        </p:txBody>
      </p:sp>
      <p:sp>
        <p:nvSpPr>
          <p:cNvPr id="1474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lvl1pPr algn="r" eaLnBrk="0" hangingPunct="0">
              <a:lnSpc>
                <a:spcPct val="100000"/>
              </a:lnSpc>
              <a:spcBef>
                <a:spcPct val="0"/>
              </a:spcBef>
              <a:defRPr sz="1200" b="0">
                <a:latin typeface="Arial" charset="0"/>
                <a:ea typeface="ヒラギノ角ゴ Pro W3" pitchFamily="111" charset="-128"/>
                <a:cs typeface="+mn-cs"/>
              </a:defRPr>
            </a:lvl1pPr>
          </a:lstStyle>
          <a:p>
            <a:pPr>
              <a:defRPr/>
            </a:pPr>
            <a:endParaRPr lang="en-US" dirty="0"/>
          </a:p>
        </p:txBody>
      </p:sp>
      <p:sp>
        <p:nvSpPr>
          <p:cNvPr id="1474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226" tIns="46113" rIns="92226" bIns="46113" numCol="1" anchor="b" anchorCtr="0" compatLnSpc="1">
            <a:prstTxWarp prst="textNoShape">
              <a:avLst/>
            </a:prstTxWarp>
          </a:bodyPr>
          <a:lstStyle>
            <a:lvl1pPr eaLnBrk="0" hangingPunct="0">
              <a:lnSpc>
                <a:spcPct val="100000"/>
              </a:lnSpc>
              <a:spcBef>
                <a:spcPct val="0"/>
              </a:spcBef>
              <a:defRPr sz="1200" b="0">
                <a:latin typeface="Arial" charset="0"/>
                <a:ea typeface="ヒラギノ角ゴ Pro W3" pitchFamily="111" charset="-128"/>
                <a:cs typeface="+mn-cs"/>
              </a:defRPr>
            </a:lvl1pPr>
          </a:lstStyle>
          <a:p>
            <a:pPr>
              <a:defRPr/>
            </a:pPr>
            <a:endParaRPr lang="en-US" dirty="0"/>
          </a:p>
        </p:txBody>
      </p:sp>
      <p:sp>
        <p:nvSpPr>
          <p:cNvPr id="1474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226" tIns="46113" rIns="92226" bIns="46113" numCol="1" anchor="b" anchorCtr="0" compatLnSpc="1">
            <a:prstTxWarp prst="textNoShape">
              <a:avLst/>
            </a:prstTxWarp>
          </a:bodyPr>
          <a:lstStyle>
            <a:lvl1pPr algn="r" eaLnBrk="0" hangingPunct="0">
              <a:lnSpc>
                <a:spcPct val="100000"/>
              </a:lnSpc>
              <a:spcBef>
                <a:spcPct val="0"/>
              </a:spcBef>
              <a:defRPr sz="1200" b="0">
                <a:latin typeface="Arial" charset="0"/>
                <a:ea typeface="ヒラギノ角ゴ Pro W3" pitchFamily="111" charset="-128"/>
                <a:cs typeface="+mn-cs"/>
              </a:defRPr>
            </a:lvl1pPr>
          </a:lstStyle>
          <a:p>
            <a:pPr>
              <a:defRPr/>
            </a:pPr>
            <a:fld id="{D18B9FC2-57DE-42E7-AB27-AB3FCC4799E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lvl1pPr defTabSz="931871" eaLnBrk="0" hangingPunct="0">
              <a:lnSpc>
                <a:spcPct val="100000"/>
              </a:lnSpc>
              <a:spcBef>
                <a:spcPct val="0"/>
              </a:spcBef>
              <a:defRPr sz="1200" b="0">
                <a:latin typeface="Arial" charset="0"/>
                <a:ea typeface="ヒラギノ角ゴ Pro W3" pitchFamily="111" charset="-128"/>
                <a:cs typeface="+mn-cs"/>
              </a:defRPr>
            </a:lvl1pPr>
          </a:lstStyle>
          <a:p>
            <a:pPr>
              <a:defRPr/>
            </a:pPr>
            <a:endParaRPr lang="en-US" dirty="0"/>
          </a:p>
        </p:txBody>
      </p:sp>
      <p:sp>
        <p:nvSpPr>
          <p:cNvPr id="133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lvl1pPr algn="r" defTabSz="931871" eaLnBrk="0" hangingPunct="0">
              <a:lnSpc>
                <a:spcPct val="100000"/>
              </a:lnSpc>
              <a:spcBef>
                <a:spcPct val="0"/>
              </a:spcBef>
              <a:defRPr sz="1200" b="0">
                <a:latin typeface="Arial" charset="0"/>
                <a:ea typeface="ヒラギノ角ゴ Pro W3" pitchFamily="111" charset="-128"/>
                <a:cs typeface="+mn-cs"/>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01675" y="4416425"/>
            <a:ext cx="5608638" cy="4183063"/>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241" tIns="46621" rIns="93241" bIns="46621" numCol="1" anchor="b" anchorCtr="0" compatLnSpc="1">
            <a:prstTxWarp prst="textNoShape">
              <a:avLst/>
            </a:prstTxWarp>
          </a:bodyPr>
          <a:lstStyle>
            <a:lvl1pPr defTabSz="931871" eaLnBrk="0" hangingPunct="0">
              <a:lnSpc>
                <a:spcPct val="100000"/>
              </a:lnSpc>
              <a:spcBef>
                <a:spcPct val="0"/>
              </a:spcBef>
              <a:defRPr sz="1200" b="0">
                <a:latin typeface="Arial" charset="0"/>
                <a:ea typeface="ヒラギノ角ゴ Pro W3" pitchFamily="111" charset="-128"/>
                <a:cs typeface="+mn-cs"/>
              </a:defRPr>
            </a:lvl1pPr>
          </a:lstStyle>
          <a:p>
            <a:pPr>
              <a:defRPr/>
            </a:pPr>
            <a:endParaRPr lang="en-US" dirty="0"/>
          </a:p>
        </p:txBody>
      </p:sp>
      <p:sp>
        <p:nvSpPr>
          <p:cNvPr id="133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241" tIns="46621" rIns="93241" bIns="46621" numCol="1" anchor="b" anchorCtr="0" compatLnSpc="1">
            <a:prstTxWarp prst="textNoShape">
              <a:avLst/>
            </a:prstTxWarp>
          </a:bodyPr>
          <a:lstStyle>
            <a:lvl1pPr algn="r" defTabSz="931871" eaLnBrk="0" hangingPunct="0">
              <a:lnSpc>
                <a:spcPct val="100000"/>
              </a:lnSpc>
              <a:spcBef>
                <a:spcPct val="0"/>
              </a:spcBef>
              <a:defRPr sz="1200" b="0">
                <a:latin typeface="Arial" charset="0"/>
                <a:ea typeface="ヒラギノ角ゴ Pro W3" pitchFamily="111" charset="-128"/>
                <a:cs typeface="+mn-cs"/>
              </a:defRPr>
            </a:lvl1pPr>
          </a:lstStyle>
          <a:p>
            <a:pPr>
              <a:defRPr/>
            </a:pPr>
            <a:fld id="{815AB5AF-BD18-467C-8550-6F6A4D87CA1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11"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11"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11"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11"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1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31863"/>
            <a:fld id="{53898DEC-AB08-4DFF-8D26-FA16E66C327F}" type="slidenum">
              <a:rPr lang="en-US" smtClean="0">
                <a:latin typeface="Arial" pitchFamily="34" charset="0"/>
                <a:ea typeface="ヒラギノ角ゴ Pro W3"/>
                <a:cs typeface="ヒラギノ角ゴ Pro W3"/>
              </a:rPr>
              <a:pPr defTabSz="931863"/>
              <a:t>1</a:t>
            </a:fld>
            <a:endParaRPr lang="en-US" dirty="0" smtClean="0">
              <a:latin typeface="Arial" pitchFamily="34" charset="0"/>
              <a:ea typeface="ヒラギノ角ゴ Pro W3"/>
              <a:cs typeface="ヒラギノ角ゴ Pro W3"/>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smtClean="0">
                <a:latin typeface="Arial" pitchFamily="34" charset="0"/>
                <a:ea typeface="ヒラギノ角ゴ Pro W3"/>
              </a:rPr>
              <a:t>Maurice suggested that this slide and the next slide be reversed.  I have reversed them…see what you think.</a:t>
            </a:r>
          </a:p>
        </p:txBody>
      </p:sp>
      <p:sp>
        <p:nvSpPr>
          <p:cNvPr id="4" name="Slide Number Placeholder 3"/>
          <p:cNvSpPr>
            <a:spLocks noGrp="1"/>
          </p:cNvSpPr>
          <p:nvPr>
            <p:ph type="sldNum" sz="quarter" idx="5"/>
          </p:nvPr>
        </p:nvSpPr>
        <p:spPr/>
        <p:txBody>
          <a:bodyPr/>
          <a:lstStyle/>
          <a:p>
            <a:pPr>
              <a:defRPr/>
            </a:pPr>
            <a:fld id="{FF56E296-717C-454D-A4A4-39878283988F}" type="slidenum">
              <a:rPr lang="en-US" smtClean="0"/>
              <a:pPr>
                <a:defRPr/>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2EE7EFD-F33C-497A-B4F7-24E18F4C8D7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5278AA-D904-4B5D-A4DD-B916447B426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AF1A73-A352-4601-A7C4-326718BB806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7324D8-5E0D-4543-A8A9-56C4F57A76B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0E6F85-D644-40AD-86CD-6379F8BF97B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4AA98D-CE7F-4203-A588-BDC146B45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F0EE630-89CC-41C0-95C5-96522AD1E6E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6F1887-AFA4-4006-9945-4E6C64E5FF4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FA49428-8372-40B0-A16A-5EF98EF9474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C4F3EE2-5066-404F-9FCC-C1CCCEC16D3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6106B00-9A42-4849-8F61-90D7C2AC983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400" b="0">
                <a:latin typeface="Arial" charset="0"/>
                <a:ea typeface="ヒラギノ角ゴ Pro W3" pitchFamily="111"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defRPr sz="1400" b="0">
                <a:latin typeface="Arial" charset="0"/>
                <a:ea typeface="ヒラギノ角ゴ Pro W3" pitchFamily="111"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b="0">
                <a:latin typeface="Arial" charset="0"/>
                <a:ea typeface="ヒラギノ角ゴ Pro W3" pitchFamily="111" charset="-128"/>
                <a:cs typeface="+mn-cs"/>
              </a:defRPr>
            </a:lvl1pPr>
          </a:lstStyle>
          <a:p>
            <a:pPr>
              <a:defRPr/>
            </a:pPr>
            <a:fld id="{E8399B1F-6651-4682-AC86-4180F7E0811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chemeClr val="tx2"/>
          </a:solidFill>
          <a:latin typeface="+mj-lt"/>
          <a:ea typeface="+mj-ea"/>
          <a:cs typeface="ヒラギノ角ゴ Pro W3"/>
        </a:defRPr>
      </a:lvl1pPr>
      <a:lvl2pPr algn="ctr" rtl="0" eaLnBrk="0" fontAlgn="base" hangingPunct="0">
        <a:spcBef>
          <a:spcPct val="0"/>
        </a:spcBef>
        <a:spcAft>
          <a:spcPct val="0"/>
        </a:spcAft>
        <a:defRPr sz="4400" b="1">
          <a:solidFill>
            <a:schemeClr val="tx2"/>
          </a:solidFill>
          <a:latin typeface="Times New Roman" pitchFamily="18" charset="0"/>
          <a:ea typeface="ヒラギノ角ゴ Pro W3" pitchFamily="111" charset="-128"/>
          <a:cs typeface="ヒラギノ角ゴ Pro W3"/>
        </a:defRPr>
      </a:lvl2pPr>
      <a:lvl3pPr algn="ctr" rtl="0" eaLnBrk="0" fontAlgn="base" hangingPunct="0">
        <a:spcBef>
          <a:spcPct val="0"/>
        </a:spcBef>
        <a:spcAft>
          <a:spcPct val="0"/>
        </a:spcAft>
        <a:defRPr sz="4400" b="1">
          <a:solidFill>
            <a:schemeClr val="tx2"/>
          </a:solidFill>
          <a:latin typeface="Times New Roman" pitchFamily="18" charset="0"/>
          <a:ea typeface="ヒラギノ角ゴ Pro W3" pitchFamily="111" charset="-128"/>
          <a:cs typeface="ヒラギノ角ゴ Pro W3"/>
        </a:defRPr>
      </a:lvl3pPr>
      <a:lvl4pPr algn="ctr" rtl="0" eaLnBrk="0" fontAlgn="base" hangingPunct="0">
        <a:spcBef>
          <a:spcPct val="0"/>
        </a:spcBef>
        <a:spcAft>
          <a:spcPct val="0"/>
        </a:spcAft>
        <a:defRPr sz="4400" b="1">
          <a:solidFill>
            <a:schemeClr val="tx2"/>
          </a:solidFill>
          <a:latin typeface="Times New Roman" pitchFamily="18" charset="0"/>
          <a:ea typeface="ヒラギノ角ゴ Pro W3" pitchFamily="111" charset="-128"/>
          <a:cs typeface="ヒラギノ角ゴ Pro W3"/>
        </a:defRPr>
      </a:lvl4pPr>
      <a:lvl5pPr algn="ctr" rtl="0" eaLnBrk="0" fontAlgn="base" hangingPunct="0">
        <a:spcBef>
          <a:spcPct val="0"/>
        </a:spcBef>
        <a:spcAft>
          <a:spcPct val="0"/>
        </a:spcAft>
        <a:defRPr sz="4400" b="1">
          <a:solidFill>
            <a:schemeClr val="tx2"/>
          </a:solidFill>
          <a:latin typeface="Times New Roman" pitchFamily="18" charset="0"/>
          <a:ea typeface="ヒラギノ角ゴ Pro W3" pitchFamily="111" charset="-128"/>
          <a:cs typeface="ヒラギノ角ゴ Pro W3"/>
        </a:defRPr>
      </a:lvl5pPr>
      <a:lvl6pPr marL="457200" algn="ctr" rtl="0" fontAlgn="base">
        <a:spcBef>
          <a:spcPct val="0"/>
        </a:spcBef>
        <a:spcAft>
          <a:spcPct val="0"/>
        </a:spcAft>
        <a:defRPr sz="4400" b="1">
          <a:solidFill>
            <a:schemeClr val="tx2"/>
          </a:solidFill>
          <a:latin typeface="Times New Roman" pitchFamily="18" charset="0"/>
          <a:ea typeface="ヒラギノ角ゴ Pro W3" pitchFamily="111" charset="-128"/>
        </a:defRPr>
      </a:lvl6pPr>
      <a:lvl7pPr marL="914400" algn="ctr" rtl="0" fontAlgn="base">
        <a:spcBef>
          <a:spcPct val="0"/>
        </a:spcBef>
        <a:spcAft>
          <a:spcPct val="0"/>
        </a:spcAft>
        <a:defRPr sz="4400" b="1">
          <a:solidFill>
            <a:schemeClr val="tx2"/>
          </a:solidFill>
          <a:latin typeface="Times New Roman" pitchFamily="18" charset="0"/>
          <a:ea typeface="ヒラギノ角ゴ Pro W3" pitchFamily="111" charset="-128"/>
        </a:defRPr>
      </a:lvl7pPr>
      <a:lvl8pPr marL="1371600" algn="ctr" rtl="0" fontAlgn="base">
        <a:spcBef>
          <a:spcPct val="0"/>
        </a:spcBef>
        <a:spcAft>
          <a:spcPct val="0"/>
        </a:spcAft>
        <a:defRPr sz="4400" b="1">
          <a:solidFill>
            <a:schemeClr val="tx2"/>
          </a:solidFill>
          <a:latin typeface="Times New Roman" pitchFamily="18" charset="0"/>
          <a:ea typeface="ヒラギノ角ゴ Pro W3" pitchFamily="111" charset="-128"/>
        </a:defRPr>
      </a:lvl8pPr>
      <a:lvl9pPr marL="1828800" algn="ctr" rtl="0" fontAlgn="base">
        <a:spcBef>
          <a:spcPct val="0"/>
        </a:spcBef>
        <a:spcAft>
          <a:spcPct val="0"/>
        </a:spcAft>
        <a:defRPr sz="4400" b="1">
          <a:solidFill>
            <a:schemeClr val="tx2"/>
          </a:solidFill>
          <a:latin typeface="Times New Roman" pitchFamily="18" charset="0"/>
          <a:ea typeface="ヒラギノ角ゴ Pro W3" pitchFamily="111" charset="-128"/>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b="1">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b="1">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b="1">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0"/>
            <a:ext cx="7772400" cy="2609850"/>
          </a:xfrm>
        </p:spPr>
        <p:txBody>
          <a:bodyPr/>
          <a:lstStyle/>
          <a:p>
            <a:pPr eaLnBrk="1" hangingPunct="1"/>
            <a:r>
              <a:rPr lang="en-US" dirty="0" smtClean="0"/>
              <a:t>Background Information </a:t>
            </a:r>
            <a:br>
              <a:rPr lang="en-US" dirty="0" smtClean="0"/>
            </a:br>
            <a:r>
              <a:rPr lang="en-US" dirty="0" smtClean="0"/>
              <a:t>for</a:t>
            </a:r>
            <a:br>
              <a:rPr lang="en-US" dirty="0" smtClean="0"/>
            </a:br>
            <a:r>
              <a:rPr lang="en-US" dirty="0" smtClean="0"/>
              <a:t>CNG/LNG Policy Workgroup</a:t>
            </a:r>
            <a:endParaRPr lang="en-US" sz="3600" dirty="0" smtClean="0"/>
          </a:p>
        </p:txBody>
      </p:sp>
      <p:sp>
        <p:nvSpPr>
          <p:cNvPr id="2051" name="Subtitle 3"/>
          <p:cNvSpPr>
            <a:spLocks noGrp="1"/>
          </p:cNvSpPr>
          <p:nvPr>
            <p:ph type="subTitle" idx="1"/>
          </p:nvPr>
        </p:nvSpPr>
        <p:spPr/>
        <p:txBody>
          <a:bodyPr/>
          <a:lstStyle/>
          <a:p>
            <a:endParaRPr lang="en-US" sz="2000" dirty="0" smtClean="0"/>
          </a:p>
          <a:p>
            <a:r>
              <a:rPr lang="en-US" sz="2800" dirty="0" smtClean="0"/>
              <a:t>Paul Miller</a:t>
            </a:r>
          </a:p>
          <a:p>
            <a:r>
              <a:rPr lang="en-US" sz="2800" dirty="0" smtClean="0"/>
              <a:t>Assistant to the Secretary </a:t>
            </a:r>
          </a:p>
          <a:p>
            <a:r>
              <a:rPr lang="en-US" sz="2800" dirty="0" smtClean="0"/>
              <a:t>Louisiana DEQ</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24412"/>
          <a:ext cx="8839200" cy="6833588"/>
        </p:xfrm>
        <a:graphic>
          <a:graphicData uri="http://schemas.openxmlformats.org/presentationml/2006/ole">
            <p:oleObj spid="_x0000_s81922" name="Acrobat Document" r:id="rId3" imgW="7542857" imgH="5830114" progId="AcroExch.Document.7">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013502"/>
            <a:ext cx="5257800" cy="1323439"/>
          </a:xfrm>
          <a:prstGeom prst="rect">
            <a:avLst/>
          </a:prstGeom>
        </p:spPr>
        <p:txBody>
          <a:bodyPr wrap="square">
            <a:spAutoFit/>
          </a:bodyPr>
          <a:lstStyle/>
          <a:p>
            <a:r>
              <a:rPr lang="en-US" sz="4000" dirty="0" smtClean="0"/>
              <a:t>How mobile emissions contribute to the issue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590800"/>
            <a:ext cx="6553200" cy="1323439"/>
          </a:xfrm>
          <a:prstGeom prst="rect">
            <a:avLst/>
          </a:prstGeom>
        </p:spPr>
        <p:txBody>
          <a:bodyPr wrap="square">
            <a:spAutoFit/>
          </a:bodyPr>
          <a:lstStyle/>
          <a:p>
            <a:r>
              <a:rPr lang="en-US" sz="4000" dirty="0" smtClean="0"/>
              <a:t>Potential Economic Opportunity of CNG/LNG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219200"/>
          </a:xfrm>
        </p:spPr>
        <p:txBody>
          <a:bodyPr/>
          <a:lstStyle/>
          <a:p>
            <a:r>
              <a:rPr lang="en-US" dirty="0" smtClean="0"/>
              <a:t>Topics</a:t>
            </a:r>
            <a:endParaRPr lang="en-US" dirty="0"/>
          </a:p>
        </p:txBody>
      </p:sp>
      <p:sp>
        <p:nvSpPr>
          <p:cNvPr id="3" name="Content Placeholder 2"/>
          <p:cNvSpPr>
            <a:spLocks noGrp="1"/>
          </p:cNvSpPr>
          <p:nvPr>
            <p:ph idx="1"/>
          </p:nvPr>
        </p:nvSpPr>
        <p:spPr>
          <a:xfrm>
            <a:off x="685800" y="990600"/>
            <a:ext cx="7772400" cy="5105400"/>
          </a:xfrm>
        </p:spPr>
        <p:txBody>
          <a:bodyPr/>
          <a:lstStyle/>
          <a:p>
            <a:pPr lvl="1"/>
            <a:endParaRPr lang="en-US" sz="3200" dirty="0" smtClean="0"/>
          </a:p>
          <a:p>
            <a:r>
              <a:rPr lang="en-US" dirty="0" smtClean="0"/>
              <a:t>HCR 184	</a:t>
            </a:r>
          </a:p>
          <a:p>
            <a:r>
              <a:rPr lang="en-US" dirty="0" smtClean="0"/>
              <a:t>New Ozone Standard</a:t>
            </a:r>
          </a:p>
          <a:p>
            <a:pPr lvl="1"/>
            <a:r>
              <a:rPr lang="en-US" dirty="0" smtClean="0"/>
              <a:t>New areas that may be affected by standard change</a:t>
            </a:r>
          </a:p>
          <a:p>
            <a:r>
              <a:rPr lang="en-US" dirty="0" smtClean="0"/>
              <a:t>How mobile emission contribute to the issue</a:t>
            </a:r>
          </a:p>
          <a:p>
            <a:r>
              <a:rPr lang="en-US" dirty="0" smtClean="0"/>
              <a:t>Potential Economic Opportunity of CNG/LNG</a:t>
            </a:r>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sz="2800" dirty="0" smtClean="0"/>
              <a:t>House Concurrent Resolution No. 184</a:t>
            </a:r>
            <a:endParaRPr lang="en-US" sz="2800" dirty="0"/>
          </a:p>
        </p:txBody>
      </p:sp>
      <p:sp>
        <p:nvSpPr>
          <p:cNvPr id="3" name="Content Placeholder 2"/>
          <p:cNvSpPr>
            <a:spLocks noGrp="1"/>
          </p:cNvSpPr>
          <p:nvPr>
            <p:ph idx="1"/>
          </p:nvPr>
        </p:nvSpPr>
        <p:spPr>
          <a:xfrm>
            <a:off x="685800" y="1371600"/>
            <a:ext cx="7772400" cy="4724400"/>
          </a:xfrm>
        </p:spPr>
        <p:txBody>
          <a:bodyPr/>
          <a:lstStyle/>
          <a:p>
            <a:pPr>
              <a:buNone/>
            </a:pPr>
            <a:r>
              <a:rPr lang="en-US" sz="2400" dirty="0" smtClean="0"/>
              <a:t>	</a:t>
            </a:r>
            <a:r>
              <a:rPr lang="en-US" sz="2800" dirty="0" smtClean="0"/>
              <a:t>Directs the Department of Environmental Quality and the Department of Transportation to study the feasibility of using buses fueled by compressed natural gas in mass transit applications and report their findings and recommendations to the House Committee on Transportation, Highways, and Public Works and the House Committee on Natural Resources and Environment prior to </a:t>
            </a:r>
            <a:r>
              <a:rPr lang="en-US" sz="2800" dirty="0" smtClean="0">
                <a:solidFill>
                  <a:srgbClr val="0000FF"/>
                </a:solidFill>
              </a:rPr>
              <a:t>December 31, 2010</a:t>
            </a:r>
          </a:p>
          <a:p>
            <a:pPr>
              <a:buNone/>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228600"/>
            <a:ext cx="7772400" cy="1143000"/>
          </a:xfrm>
        </p:spPr>
        <p:txBody>
          <a:bodyPr/>
          <a:lstStyle/>
          <a:p>
            <a:r>
              <a:rPr lang="en-US" sz="3600" dirty="0" smtClean="0">
                <a:solidFill>
                  <a:schemeClr val="tx1"/>
                </a:solidFill>
                <a:cs typeface="Times New Roman" pitchFamily="18" charset="0"/>
              </a:rPr>
              <a:t>The Clean Air Act</a:t>
            </a:r>
            <a:br>
              <a:rPr lang="en-US" sz="3600" dirty="0" smtClean="0">
                <a:solidFill>
                  <a:schemeClr val="tx1"/>
                </a:solidFill>
                <a:cs typeface="Times New Roman" pitchFamily="18" charset="0"/>
              </a:rPr>
            </a:br>
            <a:r>
              <a:rPr lang="en-US" sz="3600" dirty="0" smtClean="0">
                <a:solidFill>
                  <a:schemeClr val="tx1"/>
                </a:solidFill>
                <a:cs typeface="Times New Roman" pitchFamily="18" charset="0"/>
              </a:rPr>
              <a:t>NAAQS</a:t>
            </a:r>
          </a:p>
        </p:txBody>
      </p:sp>
      <p:sp>
        <p:nvSpPr>
          <p:cNvPr id="6147" name="Rectangle 3"/>
          <p:cNvSpPr>
            <a:spLocks noGrp="1" noChangeArrowheads="1"/>
          </p:cNvSpPr>
          <p:nvPr>
            <p:ph type="body" idx="1"/>
          </p:nvPr>
        </p:nvSpPr>
        <p:spPr>
          <a:xfrm>
            <a:off x="838200" y="1676400"/>
            <a:ext cx="7772400" cy="3657600"/>
          </a:xfrm>
        </p:spPr>
        <p:txBody>
          <a:bodyPr/>
          <a:lstStyle/>
          <a:p>
            <a:r>
              <a:rPr lang="en-US" sz="2400" b="0" dirty="0" smtClean="0">
                <a:latin typeface="Garamond" pitchFamily="18" charset="0"/>
              </a:rPr>
              <a:t>Requires EPA to set </a:t>
            </a:r>
            <a:r>
              <a:rPr lang="en-US" sz="2400" dirty="0" smtClean="0">
                <a:latin typeface="Garamond" pitchFamily="18" charset="0"/>
              </a:rPr>
              <a:t>N</a:t>
            </a:r>
            <a:r>
              <a:rPr lang="en-US" sz="2400" b="0" dirty="0" smtClean="0">
                <a:latin typeface="Garamond" pitchFamily="18" charset="0"/>
              </a:rPr>
              <a:t>ational</a:t>
            </a:r>
            <a:r>
              <a:rPr lang="en-US" sz="2400" dirty="0" smtClean="0">
                <a:latin typeface="Garamond" pitchFamily="18" charset="0"/>
              </a:rPr>
              <a:t> A</a:t>
            </a:r>
            <a:r>
              <a:rPr lang="en-US" sz="2400" b="0" dirty="0" smtClean="0">
                <a:latin typeface="Garamond" pitchFamily="18" charset="0"/>
              </a:rPr>
              <a:t>mbient</a:t>
            </a:r>
            <a:r>
              <a:rPr lang="en-US" sz="2400" dirty="0" smtClean="0">
                <a:latin typeface="Garamond" pitchFamily="18" charset="0"/>
              </a:rPr>
              <a:t> A</a:t>
            </a:r>
            <a:r>
              <a:rPr lang="en-US" sz="2400" b="0" dirty="0" smtClean="0">
                <a:latin typeface="Garamond" pitchFamily="18" charset="0"/>
              </a:rPr>
              <a:t>ir</a:t>
            </a:r>
            <a:r>
              <a:rPr lang="en-US" sz="2400" dirty="0" smtClean="0">
                <a:latin typeface="Garamond" pitchFamily="18" charset="0"/>
              </a:rPr>
              <a:t> Q</a:t>
            </a:r>
            <a:r>
              <a:rPr lang="en-US" sz="2400" b="0" dirty="0" smtClean="0">
                <a:latin typeface="Garamond" pitchFamily="18" charset="0"/>
              </a:rPr>
              <a:t>uality </a:t>
            </a:r>
            <a:r>
              <a:rPr lang="en-US" sz="2400" dirty="0" smtClean="0">
                <a:latin typeface="Garamond" pitchFamily="18" charset="0"/>
              </a:rPr>
              <a:t>S</a:t>
            </a:r>
            <a:r>
              <a:rPr lang="en-US" sz="2400" b="0" dirty="0" smtClean="0">
                <a:latin typeface="Garamond" pitchFamily="18" charset="0"/>
              </a:rPr>
              <a:t>tandards</a:t>
            </a:r>
            <a:r>
              <a:rPr lang="en-US" sz="2400" dirty="0" smtClean="0">
                <a:latin typeface="Garamond" pitchFamily="18" charset="0"/>
              </a:rPr>
              <a:t> </a:t>
            </a:r>
            <a:r>
              <a:rPr lang="en-US" sz="2400" b="0" dirty="0" smtClean="0">
                <a:latin typeface="Garamond" pitchFamily="18" charset="0"/>
              </a:rPr>
              <a:t>for </a:t>
            </a:r>
            <a:r>
              <a:rPr lang="en-US" sz="2400" dirty="0" smtClean="0">
                <a:latin typeface="Garamond" pitchFamily="18" charset="0"/>
              </a:rPr>
              <a:t>6 Criteria Pollutants</a:t>
            </a:r>
            <a:r>
              <a:rPr lang="en-US" sz="2400" b="0" dirty="0" smtClean="0">
                <a:latin typeface="Garamond" pitchFamily="18" charset="0"/>
              </a:rPr>
              <a:t>;</a:t>
            </a:r>
          </a:p>
          <a:p>
            <a:endParaRPr lang="en-US" sz="2400" b="0" dirty="0" smtClean="0">
              <a:latin typeface="Garamond" pitchFamily="18" charset="0"/>
            </a:endParaRPr>
          </a:p>
          <a:p>
            <a:r>
              <a:rPr lang="en-US" sz="2400" b="0" dirty="0" smtClean="0">
                <a:latin typeface="Garamond" pitchFamily="18" charset="0"/>
              </a:rPr>
              <a:t>These standards are </a:t>
            </a:r>
            <a:r>
              <a:rPr lang="en-US" sz="2400" dirty="0" smtClean="0">
                <a:latin typeface="Garamond" pitchFamily="18" charset="0"/>
              </a:rPr>
              <a:t>reviewed every 5 years </a:t>
            </a:r>
            <a:r>
              <a:rPr lang="en-US" sz="2400" b="0" dirty="0" smtClean="0">
                <a:latin typeface="Garamond" pitchFamily="18" charset="0"/>
              </a:rPr>
              <a:t>and revised if necessary to protect health and welfare</a:t>
            </a:r>
          </a:p>
          <a:p>
            <a:endParaRPr lang="en-US" sz="2400" b="0" dirty="0" smtClean="0">
              <a:latin typeface="Garamond" pitchFamily="18" charset="0"/>
            </a:endParaRPr>
          </a:p>
          <a:p>
            <a:r>
              <a:rPr lang="en-US" sz="2400" b="0" dirty="0" smtClean="0">
                <a:latin typeface="Garamond" pitchFamily="18" charset="0"/>
              </a:rPr>
              <a:t>The 6 pollutants are: Carbon Monoxide, Lead, </a:t>
            </a:r>
            <a:r>
              <a:rPr lang="en-US" sz="2400" dirty="0" smtClean="0">
                <a:latin typeface="Garamond" pitchFamily="18" charset="0"/>
              </a:rPr>
              <a:t>Nitrogen Dioxid</a:t>
            </a:r>
            <a:r>
              <a:rPr lang="en-US" sz="2400" b="0" dirty="0" smtClean="0">
                <a:latin typeface="Garamond" pitchFamily="18" charset="0"/>
              </a:rPr>
              <a:t>e, </a:t>
            </a:r>
            <a:r>
              <a:rPr lang="en-US" sz="2400" dirty="0" smtClean="0">
                <a:latin typeface="Garamond" pitchFamily="18" charset="0"/>
              </a:rPr>
              <a:t>Ozone</a:t>
            </a:r>
            <a:r>
              <a:rPr lang="en-US" sz="2400" b="0" dirty="0" smtClean="0">
                <a:latin typeface="Garamond" pitchFamily="18" charset="0"/>
              </a:rPr>
              <a:t>, Particulate Matter and </a:t>
            </a:r>
            <a:r>
              <a:rPr lang="en-US" sz="2400" dirty="0" smtClean="0">
                <a:latin typeface="Garamond" pitchFamily="18" charset="0"/>
              </a:rPr>
              <a:t>Sulfur Dioxide </a:t>
            </a:r>
          </a:p>
          <a:p>
            <a:endParaRPr lang="en-US" sz="2400" b="0" dirty="0" smtClean="0">
              <a:latin typeface="Garamond" pitchFamily="18" charset="0"/>
            </a:endParaRPr>
          </a:p>
          <a:p>
            <a:pPr>
              <a:buNone/>
            </a:pPr>
            <a:endParaRPr lang="en-US" sz="2400" b="0" dirty="0" smtClean="0">
              <a:latin typeface="Garamon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52600" y="304800"/>
            <a:ext cx="6705600" cy="1143000"/>
          </a:xfrm>
        </p:spPr>
        <p:txBody>
          <a:bodyPr/>
          <a:lstStyle/>
          <a:p>
            <a:pPr eaLnBrk="1" hangingPunct="1"/>
            <a:r>
              <a:rPr lang="en-US" dirty="0" smtClean="0"/>
              <a:t>Revised Ozone Standard</a:t>
            </a:r>
          </a:p>
        </p:txBody>
      </p:sp>
      <p:sp>
        <p:nvSpPr>
          <p:cNvPr id="8195" name="Content Placeholder 2"/>
          <p:cNvSpPr>
            <a:spLocks noGrp="1"/>
          </p:cNvSpPr>
          <p:nvPr>
            <p:ph idx="1"/>
          </p:nvPr>
        </p:nvSpPr>
        <p:spPr>
          <a:xfrm>
            <a:off x="533400" y="1447800"/>
            <a:ext cx="8229600" cy="4572000"/>
          </a:xfrm>
        </p:spPr>
        <p:txBody>
          <a:bodyPr/>
          <a:lstStyle/>
          <a:p>
            <a:pPr eaLnBrk="1" hangingPunct="1"/>
            <a:r>
              <a:rPr lang="en-US" sz="2400" b="0" dirty="0" smtClean="0">
                <a:latin typeface="Garamond" pitchFamily="18" charset="0"/>
              </a:rPr>
              <a:t>On </a:t>
            </a:r>
            <a:r>
              <a:rPr lang="en-US" sz="2400" dirty="0" smtClean="0">
                <a:latin typeface="Garamond" pitchFamily="18" charset="0"/>
              </a:rPr>
              <a:t>March 12, 2008</a:t>
            </a:r>
            <a:r>
              <a:rPr lang="en-US" sz="2400" b="0" dirty="0" smtClean="0">
                <a:latin typeface="Garamond" pitchFamily="18" charset="0"/>
              </a:rPr>
              <a:t>, EPA  announced a </a:t>
            </a:r>
            <a:r>
              <a:rPr lang="en-US" sz="2400" dirty="0" smtClean="0">
                <a:latin typeface="Garamond" pitchFamily="18" charset="0"/>
              </a:rPr>
              <a:t>new primary 8-hour ozone standard</a:t>
            </a:r>
            <a:r>
              <a:rPr lang="en-US" sz="2400" b="0" dirty="0" smtClean="0">
                <a:latin typeface="Garamond" pitchFamily="18" charset="0"/>
              </a:rPr>
              <a:t> of </a:t>
            </a:r>
            <a:r>
              <a:rPr lang="en-US" sz="2400" dirty="0" smtClean="0">
                <a:latin typeface="Garamond" pitchFamily="18" charset="0"/>
              </a:rPr>
              <a:t>0.075 parts per million </a:t>
            </a:r>
            <a:r>
              <a:rPr lang="en-US" sz="2400" b="0" dirty="0" smtClean="0">
                <a:latin typeface="Garamond" pitchFamily="18" charset="0"/>
              </a:rPr>
              <a:t>(</a:t>
            </a:r>
            <a:r>
              <a:rPr lang="en-US" sz="2400" b="0" dirty="0" err="1" smtClean="0">
                <a:latin typeface="Garamond" pitchFamily="18" charset="0"/>
              </a:rPr>
              <a:t>ppm</a:t>
            </a:r>
            <a:r>
              <a:rPr lang="en-US" sz="2400" b="0" dirty="0" smtClean="0">
                <a:latin typeface="Garamond" pitchFamily="18" charset="0"/>
              </a:rPr>
              <a:t>). </a:t>
            </a:r>
          </a:p>
          <a:p>
            <a:pPr eaLnBrk="1" hangingPunct="1"/>
            <a:r>
              <a:rPr lang="en-US" sz="2400" dirty="0" smtClean="0"/>
              <a:t>September 16, 2009 </a:t>
            </a:r>
            <a:r>
              <a:rPr lang="en-US" sz="2400" b="0" dirty="0" smtClean="0"/>
              <a:t>the Obama Administration</a:t>
            </a:r>
            <a:r>
              <a:rPr lang="en-US" sz="2400" dirty="0" smtClean="0"/>
              <a:t> </a:t>
            </a:r>
            <a:r>
              <a:rPr lang="en-US" sz="2400" b="0" dirty="0" smtClean="0"/>
              <a:t>announced reconsideration of the new standard ozone which had been proposed by the Bush Administration EPA</a:t>
            </a:r>
          </a:p>
          <a:p>
            <a:pPr eaLnBrk="1" hangingPunct="1"/>
            <a:r>
              <a:rPr lang="en-US" sz="2400" dirty="0" smtClean="0"/>
              <a:t>January 6, 2010 </a:t>
            </a:r>
            <a:r>
              <a:rPr lang="en-US" sz="2400" b="0" dirty="0" smtClean="0"/>
              <a:t>EPA proposed primary range</a:t>
            </a:r>
            <a:r>
              <a:rPr lang="en-US" sz="2400" dirty="0" smtClean="0"/>
              <a:t> between 0.070-0.060 </a:t>
            </a:r>
            <a:r>
              <a:rPr lang="en-US" sz="2400" dirty="0" err="1" smtClean="0"/>
              <a:t>ppm</a:t>
            </a:r>
            <a:r>
              <a:rPr lang="en-US" sz="2400" dirty="0" smtClean="0"/>
              <a:t> and a new secondary standard </a:t>
            </a:r>
            <a:r>
              <a:rPr lang="en-US" sz="2400" b="0" dirty="0" smtClean="0"/>
              <a:t>and asked for comment.</a:t>
            </a:r>
          </a:p>
          <a:p>
            <a:pPr eaLnBrk="1" hangingPunct="1"/>
            <a:r>
              <a:rPr lang="en-US" sz="2400" dirty="0" smtClean="0"/>
              <a:t>Up to 7 metropolitan statistical areas may become  nonattainment with a new primary standard of 0.070 ppm or lower.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Would you send a slide of just the Most recent version of the Design Values. </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3" name="Chart 2"/>
          <p:cNvGraphicFramePr>
            <a:graphicFrameLocks/>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8991600" cy="6951408"/>
        </p:xfrm>
        <a:graphic>
          <a:graphicData uri="http://schemas.openxmlformats.org/presentationml/2006/ole">
            <p:oleObj spid="_x0000_s79874" name="Acrobat Document" r:id="rId3" imgW="7542857" imgH="5830114" progId="AcroExch.Document.7">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48661"/>
          <a:ext cx="8991600" cy="6951408"/>
        </p:xfrm>
        <a:graphic>
          <a:graphicData uri="http://schemas.openxmlformats.org/presentationml/2006/ole">
            <p:oleObj spid="_x0000_s80898" name="Acrobat Document" r:id="rId3" imgW="7542857" imgH="5830114" progId="AcroExch.Document.7">
              <p:embed/>
            </p:oleObj>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DemoCubicFormation.p3d 2"/>
  <p:tag name="POWER3D OPTIONS" val="Medium "/>
  <p:tag name="POWER3D IMAGE0" val="Pwrtrans.tga"/>
  <p:tag name="POWER3D SOUND" val="Cubic Formation"/>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ヒラギノ角ゴ Pro W3"/>
        <a:cs typeface=""/>
      </a:majorFont>
      <a:minorFont>
        <a:latin typeface="Times New Roman"/>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ea typeface="ヒラギノ角ゴ Pro W3" pitchFamily="11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ea typeface="ヒラギノ角ゴ Pro W3"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22445</TotalTime>
  <Words>233</Words>
  <Application>Microsoft Office PowerPoint</Application>
  <PresentationFormat>On-screen Show (4:3)</PresentationFormat>
  <Paragraphs>34</Paragraphs>
  <Slides>12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Blank Presentation</vt:lpstr>
      <vt:lpstr>Acrobat Document</vt:lpstr>
      <vt:lpstr>Background Information  for CNG/LNG Policy Workgroup</vt:lpstr>
      <vt:lpstr>Topics</vt:lpstr>
      <vt:lpstr>House Concurrent Resolution No. 184</vt:lpstr>
      <vt:lpstr>The Clean Air Act NAAQS</vt:lpstr>
      <vt:lpstr>Revised Ozone Standard</vt:lpstr>
      <vt:lpstr>Slide 6</vt:lpstr>
      <vt:lpstr>Slide 7</vt:lpstr>
      <vt:lpstr>Slide 8</vt:lpstr>
      <vt:lpstr>Slide 9</vt:lpstr>
      <vt:lpstr>Slide 10</vt:lpstr>
      <vt:lpstr>Slide 11</vt:lpstr>
      <vt:lpstr>Slide 12</vt:lpstr>
    </vt:vector>
  </TitlesOfParts>
  <Company>LDEQ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Roberie</dc:creator>
  <cp:lastModifiedBy>pmiller</cp:lastModifiedBy>
  <cp:revision>931</cp:revision>
  <dcterms:created xsi:type="dcterms:W3CDTF">2005-07-20T15:35:54Z</dcterms:created>
  <dcterms:modified xsi:type="dcterms:W3CDTF">2010-10-04T20:32:14Z</dcterms:modified>
</cp:coreProperties>
</file>