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5" r:id="rId1"/>
    <p:sldMasterId id="2147483727" r:id="rId2"/>
  </p:sldMasterIdLst>
  <p:notesMasterIdLst>
    <p:notesMasterId r:id="rId37"/>
  </p:notesMasterIdLst>
  <p:handoutMasterIdLst>
    <p:handoutMasterId r:id="rId38"/>
  </p:handoutMasterIdLst>
  <p:sldIdLst>
    <p:sldId id="461" r:id="rId3"/>
    <p:sldId id="604" r:id="rId4"/>
    <p:sldId id="605" r:id="rId5"/>
    <p:sldId id="606" r:id="rId6"/>
    <p:sldId id="607" r:id="rId7"/>
    <p:sldId id="508" r:id="rId8"/>
    <p:sldId id="570" r:id="rId9"/>
    <p:sldId id="594" r:id="rId10"/>
    <p:sldId id="590" r:id="rId11"/>
    <p:sldId id="579" r:id="rId12"/>
    <p:sldId id="591" r:id="rId13"/>
    <p:sldId id="608" r:id="rId14"/>
    <p:sldId id="556" r:id="rId15"/>
    <p:sldId id="563" r:id="rId16"/>
    <p:sldId id="555" r:id="rId17"/>
    <p:sldId id="603" r:id="rId18"/>
    <p:sldId id="587" r:id="rId19"/>
    <p:sldId id="585" r:id="rId20"/>
    <p:sldId id="586" r:id="rId21"/>
    <p:sldId id="568" r:id="rId22"/>
    <p:sldId id="569" r:id="rId23"/>
    <p:sldId id="596" r:id="rId24"/>
    <p:sldId id="597" r:id="rId25"/>
    <p:sldId id="598" r:id="rId26"/>
    <p:sldId id="599" r:id="rId27"/>
    <p:sldId id="600" r:id="rId28"/>
    <p:sldId id="601" r:id="rId29"/>
    <p:sldId id="602" r:id="rId30"/>
    <p:sldId id="571" r:id="rId31"/>
    <p:sldId id="562" r:id="rId32"/>
    <p:sldId id="561" r:id="rId33"/>
    <p:sldId id="490" r:id="rId34"/>
    <p:sldId id="574" r:id="rId35"/>
    <p:sldId id="593" r:id="rId36"/>
  </p:sldIdLst>
  <p:sldSz cx="9144000" cy="6858000" type="screen4x3"/>
  <p:notesSz cx="6985000" cy="92837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C84"/>
    <a:srgbClr val="FFC299"/>
    <a:srgbClr val="FFA366"/>
    <a:srgbClr val="FF0000"/>
    <a:srgbClr val="F4C6A6"/>
    <a:srgbClr val="EEA776"/>
    <a:srgbClr val="E98F51"/>
    <a:srgbClr val="6A666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41" autoAdjust="0"/>
    <p:restoredTop sz="96309" autoAdjust="0"/>
  </p:normalViewPr>
  <p:slideViewPr>
    <p:cSldViewPr snapToGrid="0" snapToObjects="1">
      <p:cViewPr>
        <p:scale>
          <a:sx n="75" d="100"/>
          <a:sy n="75" d="100"/>
        </p:scale>
        <p:origin x="-324" y="-13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snapToGrid="0" snapToObjects="1">
      <p:cViewPr varScale="1">
        <p:scale>
          <a:sx n="79" d="100"/>
          <a:sy n="79" d="100"/>
        </p:scale>
        <p:origin x="-2082" y="-84"/>
      </p:cViewPr>
      <p:guideLst>
        <p:guide orient="horz" pos="2924"/>
        <p:guide pos="220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27363"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45059" name="Rectangle 3"/>
          <p:cNvSpPr>
            <a:spLocks noGrp="1" noChangeArrowheads="1"/>
          </p:cNvSpPr>
          <p:nvPr>
            <p:ph type="dt" sz="quarter" idx="1"/>
          </p:nvPr>
        </p:nvSpPr>
        <p:spPr bwMode="auto">
          <a:xfrm>
            <a:off x="3956050" y="0"/>
            <a:ext cx="3027363"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BA7A8F62-D2E0-46EF-8101-A87EFF60D3B7}" type="datetime1">
              <a:rPr lang="en-US"/>
              <a:pPr/>
              <a:t>10/4/2010</a:t>
            </a:fld>
            <a:endParaRPr lang="en-US"/>
          </a:p>
        </p:txBody>
      </p:sp>
      <p:sp>
        <p:nvSpPr>
          <p:cNvPr id="45060" name="Rectangle 4"/>
          <p:cNvSpPr>
            <a:spLocks noGrp="1" noChangeArrowheads="1"/>
          </p:cNvSpPr>
          <p:nvPr>
            <p:ph type="ftr" sz="quarter" idx="2"/>
          </p:nvPr>
        </p:nvSpPr>
        <p:spPr bwMode="auto">
          <a:xfrm>
            <a:off x="0" y="8816975"/>
            <a:ext cx="3027363"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45061" name="Rectangle 5"/>
          <p:cNvSpPr>
            <a:spLocks noGrp="1" noChangeArrowheads="1"/>
          </p:cNvSpPr>
          <p:nvPr>
            <p:ph type="sldNum" sz="quarter" idx="3"/>
          </p:nvPr>
        </p:nvSpPr>
        <p:spPr bwMode="auto">
          <a:xfrm>
            <a:off x="3956050" y="8816975"/>
            <a:ext cx="3027363"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A0D9033E-B39E-4F1D-B5A5-5404AC9A43D2}"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027363"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40963" name="Rectangle 3"/>
          <p:cNvSpPr>
            <a:spLocks noGrp="1" noChangeArrowheads="1"/>
          </p:cNvSpPr>
          <p:nvPr>
            <p:ph type="dt" idx="1"/>
          </p:nvPr>
        </p:nvSpPr>
        <p:spPr bwMode="auto">
          <a:xfrm>
            <a:off x="3956050" y="0"/>
            <a:ext cx="3027363"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6F780129-D4E6-4471-BC6D-490DACCCE57B}" type="datetime1">
              <a:rPr lang="en-US"/>
              <a:pPr/>
              <a:t>10/4/2010</a:t>
            </a:fld>
            <a:endParaRPr lang="en-US"/>
          </a:p>
        </p:txBody>
      </p:sp>
      <p:sp>
        <p:nvSpPr>
          <p:cNvPr id="16388" name="Rectangle 4"/>
          <p:cNvSpPr>
            <a:spLocks noRot="1" noChangeArrowheads="1" noTextEdit="1"/>
          </p:cNvSpPr>
          <p:nvPr>
            <p:ph type="sldImg" idx="2"/>
          </p:nvPr>
        </p:nvSpPr>
        <p:spPr bwMode="auto">
          <a:xfrm>
            <a:off x="1171575" y="695325"/>
            <a:ext cx="4641850" cy="3481388"/>
          </a:xfrm>
          <a:prstGeom prst="rect">
            <a:avLst/>
          </a:prstGeom>
          <a:noFill/>
          <a:ln w="9525">
            <a:solidFill>
              <a:srgbClr val="000000"/>
            </a:solidFill>
            <a:miter lim="800000"/>
            <a:headEnd/>
            <a:tailEnd/>
          </a:ln>
        </p:spPr>
      </p:sp>
      <p:sp>
        <p:nvSpPr>
          <p:cNvPr id="40965" name="Rectangle 5"/>
          <p:cNvSpPr>
            <a:spLocks noGrp="1" noChangeArrowheads="1"/>
          </p:cNvSpPr>
          <p:nvPr>
            <p:ph type="body" sz="quarter" idx="3"/>
          </p:nvPr>
        </p:nvSpPr>
        <p:spPr bwMode="auto">
          <a:xfrm>
            <a:off x="698500" y="4410075"/>
            <a:ext cx="5588000" cy="4178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966" name="Rectangle 6"/>
          <p:cNvSpPr>
            <a:spLocks noGrp="1" noChangeArrowheads="1"/>
          </p:cNvSpPr>
          <p:nvPr>
            <p:ph type="ftr" sz="quarter" idx="4"/>
          </p:nvPr>
        </p:nvSpPr>
        <p:spPr bwMode="auto">
          <a:xfrm>
            <a:off x="0" y="8816975"/>
            <a:ext cx="3027363"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40967" name="Rectangle 7"/>
          <p:cNvSpPr>
            <a:spLocks noGrp="1" noChangeArrowheads="1"/>
          </p:cNvSpPr>
          <p:nvPr>
            <p:ph type="sldNum" sz="quarter" idx="5"/>
          </p:nvPr>
        </p:nvSpPr>
        <p:spPr bwMode="auto">
          <a:xfrm>
            <a:off x="3956050" y="8816975"/>
            <a:ext cx="3027363"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DD12E4CE-8DA3-428A-B119-6DE54F469253}"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108" charset="0"/>
        <a:ea typeface="ＭＳ Ｐゴシック" pitchFamily="-108" charset="-128"/>
        <a:cs typeface="ＭＳ Ｐゴシック" pitchFamily="-108" charset="-128"/>
      </a:defRPr>
    </a:lvl1pPr>
    <a:lvl2pPr marL="457200" algn="l" defTabSz="457200" rtl="0" eaLnBrk="0" fontAlgn="base" hangingPunct="0">
      <a:spcBef>
        <a:spcPct val="30000"/>
      </a:spcBef>
      <a:spcAft>
        <a:spcPct val="0"/>
      </a:spcAft>
      <a:defRPr sz="1200" kern="1200">
        <a:solidFill>
          <a:schemeClr val="tx1"/>
        </a:solidFill>
        <a:latin typeface="Calibri" pitchFamily="-108" charset="0"/>
        <a:ea typeface="ＭＳ Ｐゴシック" pitchFamily="-108"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108" charset="0"/>
        <a:ea typeface="ＭＳ Ｐゴシック" pitchFamily="-108"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108" charset="0"/>
        <a:ea typeface="ＭＳ Ｐゴシック" pitchFamily="-108"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naturalgas.org/overview/uses_transportation.asp"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Rot="1" noChangeArrowheads="1" noTextEdit="1"/>
          </p:cNvSpPr>
          <p:nvPr>
            <p:ph type="sldImg"/>
          </p:nvPr>
        </p:nvSpPr>
        <p:spPr>
          <a:ln/>
        </p:spPr>
      </p:sp>
      <p:sp>
        <p:nvSpPr>
          <p:cNvPr id="380931" name="Rectangle 3"/>
          <p:cNvSpPr>
            <a:spLocks noGrp="1" noChangeArrowheads="1"/>
          </p:cNvSpPr>
          <p:nvPr>
            <p:ph type="body" idx="1"/>
          </p:nvPr>
        </p:nvSpPr>
        <p:spPr>
          <a:xfrm>
            <a:off x="757238" y="4648200"/>
            <a:ext cx="5510212" cy="3940175"/>
          </a:xfrm>
          <a:noFill/>
          <a:ln/>
        </p:spPr>
        <p:txBody>
          <a:bodyPr/>
          <a:lstStyle/>
          <a:p>
            <a:endParaRPr lang="en-US" smtClean="0">
              <a:latin typeface="Calibri"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Rot="1" noChangeArrowheads="1" noTextEdit="1"/>
          </p:cNvSpPr>
          <p:nvPr>
            <p:ph type="sldImg"/>
          </p:nvPr>
        </p:nvSpPr>
        <p:spPr>
          <a:xfrm>
            <a:off x="1173163" y="695325"/>
            <a:ext cx="4641850" cy="3481388"/>
          </a:xfrm>
          <a:ln/>
        </p:spPr>
      </p:sp>
      <p:sp>
        <p:nvSpPr>
          <p:cNvPr id="592899" name="Rectangle 3"/>
          <p:cNvSpPr>
            <a:spLocks noGrp="1" noChangeArrowheads="1"/>
          </p:cNvSpPr>
          <p:nvPr>
            <p:ph type="body" idx="1"/>
          </p:nvPr>
        </p:nvSpPr>
        <p:spPr>
          <a:noFill/>
          <a:ln/>
        </p:spPr>
        <p:txBody>
          <a:bodyPr/>
          <a:lstStyle/>
          <a:p>
            <a:r>
              <a:rPr lang="en-US" smtClean="0">
                <a:latin typeface="Calibri" pitchFamily="34" charset="0"/>
                <a:ea typeface="ＭＳ Ｐゴシック" pitchFamily="34" charset="-128"/>
              </a:rPr>
              <a:t>Figure 6 above is a logarithmic plot that shows 18 different transportation fuels and their respective water consumption reported in gallons of water per 100 miles driven. The different colors of the plots show:</a:t>
            </a:r>
          </a:p>
          <a:p>
            <a:r>
              <a:rPr lang="en-US" smtClean="0">
                <a:latin typeface="Calibri" pitchFamily="34" charset="0"/>
                <a:ea typeface="ＭＳ Ｐゴシック" pitchFamily="34" charset="-128"/>
              </a:rPr>
              <a:t>• Green: Fuels that consume less water per mile than the traditional fuels</a:t>
            </a:r>
          </a:p>
          <a:p>
            <a:r>
              <a:rPr lang="en-US" smtClean="0">
                <a:latin typeface="Calibri" pitchFamily="34" charset="0"/>
                <a:ea typeface="ＭＳ Ｐゴシック" pitchFamily="34" charset="-128"/>
              </a:rPr>
              <a:t>• Yellow: Traditional Fuels</a:t>
            </a:r>
          </a:p>
          <a:p>
            <a:r>
              <a:rPr lang="en-US" smtClean="0">
                <a:latin typeface="Calibri" pitchFamily="34" charset="0"/>
                <a:ea typeface="ＭＳ Ｐゴシック" pitchFamily="34" charset="-128"/>
              </a:rPr>
              <a:t>• Orange: Higher water consumption than traditional fuels (200% - 525%)</a:t>
            </a:r>
          </a:p>
          <a:p>
            <a:r>
              <a:rPr lang="en-US" smtClean="0">
                <a:latin typeface="Calibri" pitchFamily="34" charset="0"/>
                <a:ea typeface="ＭＳ Ｐゴシック" pitchFamily="34" charset="-128"/>
              </a:rPr>
              <a:t>• Red: </a:t>
            </a:r>
            <a:r>
              <a:rPr lang="en-US" i="1" smtClean="0">
                <a:latin typeface="Calibri" pitchFamily="34" charset="0"/>
                <a:ea typeface="ＭＳ Ｐゴシック" pitchFamily="34" charset="-128"/>
              </a:rPr>
              <a:t>Significantly </a:t>
            </a:r>
            <a:r>
              <a:rPr lang="en-US" smtClean="0">
                <a:latin typeface="Calibri" pitchFamily="34" charset="0"/>
                <a:ea typeface="ＭＳ Ｐゴシック" pitchFamily="34" charset="-128"/>
              </a:rPr>
              <a:t>higher water consumption than traditional fuels (1-3 orders of magnitude)</a:t>
            </a:r>
          </a:p>
          <a:p>
            <a:endParaRPr lang="en-US" smtClean="0">
              <a:latin typeface="Calibri"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txBox="1">
            <a:spLocks noGrp="1" noChangeArrowheads="1"/>
          </p:cNvSpPr>
          <p:nvPr/>
        </p:nvSpPr>
        <p:spPr bwMode="auto">
          <a:xfrm>
            <a:off x="3956050" y="8818563"/>
            <a:ext cx="3027363" cy="463550"/>
          </a:xfrm>
          <a:prstGeom prst="rect">
            <a:avLst/>
          </a:prstGeom>
          <a:noFill/>
          <a:ln w="9525">
            <a:noFill/>
            <a:miter lim="800000"/>
            <a:headEnd/>
            <a:tailEnd/>
          </a:ln>
        </p:spPr>
        <p:txBody>
          <a:bodyPr lIns="92959" tIns="46480" rIns="92959" bIns="46480" anchor="b"/>
          <a:lstStyle/>
          <a:p>
            <a:pPr algn="r" defTabSz="930275"/>
            <a:fld id="{4F72BE89-3A4B-4954-A10F-760DA3CC98F4}" type="slidenum">
              <a:rPr lang="en-US" sz="1300">
                <a:latin typeface="Calibri" pitchFamily="34" charset="0"/>
              </a:rPr>
              <a:pPr algn="r" defTabSz="930275"/>
              <a:t>11</a:t>
            </a:fld>
            <a:endParaRPr lang="en-US" sz="1300">
              <a:latin typeface="Calibri" pitchFamily="34" charset="0"/>
            </a:endParaRPr>
          </a:p>
        </p:txBody>
      </p:sp>
      <p:sp>
        <p:nvSpPr>
          <p:cNvPr id="612355" name="Rectangle 2"/>
          <p:cNvSpPr>
            <a:spLocks noGrp="1" noRot="1" noChangeAspect="1" noChangeArrowheads="1" noTextEdit="1"/>
          </p:cNvSpPr>
          <p:nvPr>
            <p:ph type="sldImg"/>
          </p:nvPr>
        </p:nvSpPr>
        <p:spPr>
          <a:xfrm>
            <a:off x="1171575" y="696913"/>
            <a:ext cx="4641850" cy="3481387"/>
          </a:xfrm>
          <a:ln/>
        </p:spPr>
      </p:sp>
      <p:sp>
        <p:nvSpPr>
          <p:cNvPr id="612356" name="Rectangle 3"/>
          <p:cNvSpPr>
            <a:spLocks noGrp="1" noChangeArrowheads="1"/>
          </p:cNvSpPr>
          <p:nvPr>
            <p:ph type="body" idx="1"/>
          </p:nvPr>
        </p:nvSpPr>
        <p:spPr>
          <a:xfrm>
            <a:off x="698500" y="4410075"/>
            <a:ext cx="5588000" cy="4176713"/>
          </a:xfrm>
          <a:noFill/>
          <a:ln/>
        </p:spPr>
        <p:txBody>
          <a:bodyPr lIns="92959" tIns="46480" rIns="92959" bIns="46480"/>
          <a:lstStyle/>
          <a:p>
            <a:pPr defTabSz="914400" eaLnBrk="1" hangingPunct="1">
              <a:spcBef>
                <a:spcPct val="0"/>
              </a:spcBef>
            </a:pPr>
            <a:endParaRPr lang="en-US" smtClean="0">
              <a:latin typeface="Calibri"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2"/>
          <p:cNvSpPr>
            <a:spLocks noRot="1" noChangeArrowheads="1" noTextEdit="1"/>
          </p:cNvSpPr>
          <p:nvPr>
            <p:ph type="sldImg"/>
          </p:nvPr>
        </p:nvSpPr>
        <p:spPr>
          <a:ln/>
        </p:spPr>
      </p:sp>
      <p:sp>
        <p:nvSpPr>
          <p:cNvPr id="640003" name="Rectangle 3"/>
          <p:cNvSpPr>
            <a:spLocks noGrp="1" noChangeArrowheads="1"/>
          </p:cNvSpPr>
          <p:nvPr>
            <p:ph type="body" idx="1"/>
          </p:nvPr>
        </p:nvSpPr>
        <p:spPr>
          <a:xfrm>
            <a:off x="700088" y="4410075"/>
            <a:ext cx="5588000" cy="4178300"/>
          </a:xfrm>
          <a:noFill/>
          <a:ln/>
        </p:spPr>
        <p:txBody>
          <a:bodyPr/>
          <a:lstStyle/>
          <a:p>
            <a:r>
              <a:rPr lang="en-US" sz="1000" b="1" i="1" u="sng" smtClean="0">
                <a:latin typeface="Calibri" pitchFamily="34" charset="0"/>
                <a:ea typeface="ＭＳ Ｐゴシック" pitchFamily="34" charset="-128"/>
              </a:rPr>
              <a:t>The U.S. Foreign Trade Deficit</a:t>
            </a:r>
            <a:r>
              <a:rPr lang="en-US" sz="1000" smtClean="0">
                <a:latin typeface="Calibri" pitchFamily="34" charset="0"/>
                <a:ea typeface="ＭＳ Ｐゴシック" pitchFamily="34" charset="-128"/>
              </a:rPr>
              <a:t> is defined as:</a:t>
            </a:r>
          </a:p>
          <a:p>
            <a:r>
              <a:rPr lang="en-US" sz="1000" b="1" i="1" smtClean="0">
                <a:latin typeface="Calibri" pitchFamily="34" charset="0"/>
                <a:ea typeface="ＭＳ Ｐゴシック" pitchFamily="34" charset="-128"/>
              </a:rPr>
              <a:t>Total net exports less total net imports (by product group classification)</a:t>
            </a:r>
          </a:p>
          <a:p>
            <a:endParaRPr lang="en-US" sz="1000" b="1" smtClean="0">
              <a:latin typeface="Calibri" pitchFamily="34" charset="0"/>
              <a:ea typeface="ＭＳ Ｐゴシック" pitchFamily="34" charset="-128"/>
            </a:endParaRPr>
          </a:p>
          <a:p>
            <a:r>
              <a:rPr lang="en-US" sz="1000" smtClean="0">
                <a:latin typeface="Calibri" pitchFamily="34" charset="0"/>
                <a:ea typeface="ＭＳ Ｐゴシック" pitchFamily="34" charset="-128"/>
              </a:rPr>
              <a:t>The U.S. has consistently ran a deficit; which is not viewed as negative from an economics/global market perspective.  However, the weighting of one particular product over others could have economic/political/strategic implications.</a:t>
            </a:r>
          </a:p>
          <a:p>
            <a:endParaRPr lang="en-US" sz="1000" smtClean="0">
              <a:latin typeface="Calibri" pitchFamily="34" charset="0"/>
              <a:ea typeface="ＭＳ Ｐゴシック" pitchFamily="34" charset="-128"/>
            </a:endParaRPr>
          </a:p>
          <a:p>
            <a:r>
              <a:rPr lang="en-US" sz="1000" smtClean="0">
                <a:latin typeface="Calibri" pitchFamily="34" charset="0"/>
                <a:ea typeface="ＭＳ Ｐゴシック" pitchFamily="34" charset="-128"/>
              </a:rPr>
              <a:t>Imports of crude oil as a percentage of total imported goods have ranged from </a:t>
            </a:r>
            <a:r>
              <a:rPr lang="en-US" sz="1000" b="1" smtClean="0">
                <a:latin typeface="Calibri" pitchFamily="34" charset="0"/>
                <a:ea typeface="ＭＳ Ｐゴシック" pitchFamily="34" charset="-128"/>
              </a:rPr>
              <a:t>15% to 25%. The range is attributed to seasonality which effects the types of goods imported into the U.S though out the year.</a:t>
            </a:r>
          </a:p>
          <a:p>
            <a:endParaRPr lang="en-US" sz="1000" smtClean="0">
              <a:latin typeface="Calibri" pitchFamily="34" charset="0"/>
              <a:ea typeface="ＭＳ Ｐゴシック" pitchFamily="34" charset="-128"/>
            </a:endParaRPr>
          </a:p>
          <a:p>
            <a:r>
              <a:rPr lang="en-US" sz="1000" smtClean="0">
                <a:latin typeface="Calibri" pitchFamily="34" charset="0"/>
                <a:ea typeface="ＭＳ Ｐゴシック" pitchFamily="34" charset="-128"/>
              </a:rPr>
              <a:t> The U.S. imported </a:t>
            </a:r>
            <a:r>
              <a:rPr lang="en-US" sz="1000" b="1" smtClean="0">
                <a:latin typeface="Calibri" pitchFamily="34" charset="0"/>
                <a:ea typeface="ＭＳ Ｐゴシック" pitchFamily="34" charset="-128"/>
              </a:rPr>
              <a:t>7.9 MMbbl/d</a:t>
            </a:r>
            <a:r>
              <a:rPr lang="en-US" sz="1000" smtClean="0">
                <a:latin typeface="Calibri" pitchFamily="34" charset="0"/>
                <a:ea typeface="ＭＳ Ｐゴシック" pitchFamily="34" charset="-128"/>
              </a:rPr>
              <a:t> during January at an average price of </a:t>
            </a:r>
            <a:r>
              <a:rPr lang="en-US" sz="1000" b="1" smtClean="0">
                <a:latin typeface="Calibri" pitchFamily="34" charset="0"/>
                <a:ea typeface="ＭＳ Ｐゴシック" pitchFamily="34" charset="-128"/>
              </a:rPr>
              <a:t>$73.89</a:t>
            </a:r>
            <a:r>
              <a:rPr lang="en-US" sz="1000" smtClean="0">
                <a:latin typeface="Calibri" pitchFamily="34" charset="0"/>
                <a:ea typeface="ＭＳ Ｐゴシック" pitchFamily="34" charset="-128"/>
              </a:rPr>
              <a:t> per barrel.</a:t>
            </a:r>
          </a:p>
          <a:p>
            <a:endParaRPr lang="en-US" sz="1000" smtClean="0">
              <a:latin typeface="Calibri" pitchFamily="34" charset="0"/>
              <a:ea typeface="ＭＳ Ｐゴシック" pitchFamily="34" charset="-128"/>
            </a:endParaRPr>
          </a:p>
          <a:p>
            <a:r>
              <a:rPr lang="en-US" sz="1000" smtClean="0">
                <a:latin typeface="Calibri" pitchFamily="34" charset="0"/>
                <a:ea typeface="ＭＳ Ｐゴシック" pitchFamily="34" charset="-128"/>
              </a:rPr>
              <a:t>Early reports for February indicate </a:t>
            </a:r>
            <a:r>
              <a:rPr lang="en-US" sz="1000" b="1" smtClean="0">
                <a:latin typeface="Calibri" pitchFamily="34" charset="0"/>
                <a:ea typeface="ＭＳ Ｐゴシック" pitchFamily="34" charset="-128"/>
              </a:rPr>
              <a:t>8.7 MMbbl/d </a:t>
            </a:r>
            <a:r>
              <a:rPr lang="en-US" sz="1000" smtClean="0">
                <a:latin typeface="Calibri" pitchFamily="34" charset="0"/>
                <a:ea typeface="ＭＳ Ｐゴシック" pitchFamily="34" charset="-128"/>
              </a:rPr>
              <a:t>of imports.</a:t>
            </a:r>
          </a:p>
          <a:p>
            <a:endParaRPr lang="en-US" sz="1000" smtClean="0">
              <a:latin typeface="Calibri" pitchFamily="34" charset="0"/>
              <a:ea typeface="ＭＳ Ｐゴシック" pitchFamily="34" charset="-128"/>
            </a:endParaRPr>
          </a:p>
          <a:p>
            <a:r>
              <a:rPr lang="en-US" sz="1000" smtClean="0">
                <a:latin typeface="Calibri" pitchFamily="34" charset="0"/>
                <a:ea typeface="ＭＳ Ｐゴシック" pitchFamily="34" charset="-128"/>
              </a:rPr>
              <a:t>If we were to combine </a:t>
            </a:r>
            <a:r>
              <a:rPr lang="en-US" sz="1000" b="1" smtClean="0">
                <a:latin typeface="Calibri" pitchFamily="34" charset="0"/>
                <a:ea typeface="ＭＳ Ｐゴシック" pitchFamily="34" charset="-128"/>
              </a:rPr>
              <a:t>imports of petroleum products with crude</a:t>
            </a:r>
            <a:r>
              <a:rPr lang="en-US" sz="1000" smtClean="0">
                <a:latin typeface="Calibri" pitchFamily="34" charset="0"/>
                <a:ea typeface="ＭＳ Ｐゴシック" pitchFamily="34" charset="-128"/>
              </a:rPr>
              <a:t>, the U.S. spent nearly </a:t>
            </a:r>
            <a:r>
              <a:rPr lang="en-US" sz="1000" b="1" smtClean="0">
                <a:latin typeface="Calibri" pitchFamily="34" charset="0"/>
                <a:ea typeface="ＭＳ Ｐゴシック" pitchFamily="34" charset="-128"/>
              </a:rPr>
              <a:t>$800 million per day during January</a:t>
            </a:r>
            <a:r>
              <a:rPr lang="en-US" sz="1000" smtClean="0">
                <a:latin typeface="Calibri" pitchFamily="34" charset="0"/>
                <a:ea typeface="ＭＳ Ｐゴシック" pitchFamily="34" charset="-128"/>
              </a:rPr>
              <a:t>.</a:t>
            </a:r>
          </a:p>
          <a:p>
            <a:endParaRPr lang="en-US" sz="1000" smtClean="0">
              <a:latin typeface="Calibri" pitchFamily="34" charset="0"/>
              <a:ea typeface="ＭＳ Ｐゴシック" pitchFamily="34" charset="-128"/>
            </a:endParaRPr>
          </a:p>
          <a:p>
            <a:r>
              <a:rPr lang="en-US" sz="1000" smtClean="0">
                <a:latin typeface="Calibri" pitchFamily="34" charset="0"/>
                <a:ea typeface="ＭＳ Ｐゴシック" pitchFamily="34" charset="-128"/>
              </a:rPr>
              <a:t>OPEC members in second chart are comprised of Nigeria (996 Mbbl/d), Saudi Arabia (958 Mbbl/d), Venezuela (827 Mbbl/d), Iraq (506 Mbbl/d), Algeria (327 Mbbl/d), Angola (268 Mbbl/d) and Kuwait (66 Mbbl/d).</a:t>
            </a:r>
          </a:p>
          <a:p>
            <a:endParaRPr lang="en-US" sz="1000" smtClean="0">
              <a:latin typeface="Calibri" pitchFamily="34" charset="0"/>
              <a:ea typeface="ＭＳ Ｐゴシック" pitchFamily="34" charset="-128"/>
            </a:endParaRPr>
          </a:p>
          <a:p>
            <a:r>
              <a:rPr lang="en-US" sz="1000" smtClean="0">
                <a:latin typeface="Calibri" pitchFamily="34" charset="0"/>
                <a:ea typeface="ＭＳ Ｐゴシック" pitchFamily="34" charset="-128"/>
              </a:rPr>
              <a:t>The data provided comes from the EIA’s monthly update on the top 15 oil importers into the U.S.</a:t>
            </a:r>
          </a:p>
          <a:p>
            <a:endParaRPr lang="en-US" sz="1000" smtClean="0">
              <a:latin typeface="Calibri" pitchFamily="34" charset="0"/>
              <a:ea typeface="ＭＳ Ｐゴシック" pitchFamily="34" charset="-128"/>
            </a:endParaRPr>
          </a:p>
          <a:p>
            <a:r>
              <a:rPr lang="en-US" smtClean="0">
                <a:latin typeface="Calibri" pitchFamily="34" charset="0"/>
                <a:ea typeface="ＭＳ Ｐゴシック" pitchFamily="34" charset="-128"/>
              </a:rPr>
              <a:t> </a:t>
            </a:r>
          </a:p>
          <a:p>
            <a:endParaRPr lang="en-US" smtClean="0">
              <a:latin typeface="Calibri"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Rot="1" noChangeArrowheads="1" noTextEdit="1"/>
          </p:cNvSpPr>
          <p:nvPr>
            <p:ph type="sldImg"/>
          </p:nvPr>
        </p:nvSpPr>
        <p:spPr>
          <a:ln/>
        </p:spPr>
      </p:sp>
      <p:sp>
        <p:nvSpPr>
          <p:cNvPr id="552963" name="Rectangle 3"/>
          <p:cNvSpPr>
            <a:spLocks noGrp="1" noChangeArrowheads="1"/>
          </p:cNvSpPr>
          <p:nvPr>
            <p:ph type="body" idx="1"/>
          </p:nvPr>
        </p:nvSpPr>
        <p:spPr>
          <a:xfrm>
            <a:off x="700088" y="4410075"/>
            <a:ext cx="5588000" cy="4178300"/>
          </a:xfrm>
          <a:noFill/>
          <a:ln/>
        </p:spPr>
        <p:txBody>
          <a:bodyPr/>
          <a:lstStyle/>
          <a:p>
            <a:r>
              <a:rPr lang="en-US" sz="1400" b="1" smtClean="0">
                <a:latin typeface="Arial" charset="0"/>
                <a:ea typeface="ＭＳ Ｐゴシック" pitchFamily="34" charset="-128"/>
              </a:rPr>
              <a:t>Just talk to each bullet…</a:t>
            </a:r>
          </a:p>
          <a:p>
            <a:r>
              <a:rPr lang="en-US" sz="1800" smtClean="0">
                <a:latin typeface="Calibri" pitchFamily="34" charset="0"/>
                <a:ea typeface="ＭＳ Ｐゴシック" pitchFamily="34" charset="-128"/>
              </a:rPr>
              <a:t>Questions about safety often arise when discussing NGVs..</a:t>
            </a:r>
          </a:p>
          <a:p>
            <a:endParaRPr lang="en-US" sz="1800" smtClean="0">
              <a:latin typeface="Calibri" pitchFamily="34" charset="0"/>
              <a:ea typeface="ＭＳ Ｐゴシック" pitchFamily="34" charset="-128"/>
            </a:endParaRPr>
          </a:p>
          <a:p>
            <a:r>
              <a:rPr lang="en-US" sz="1800" smtClean="0">
                <a:latin typeface="Calibri" pitchFamily="34" charset="0"/>
                <a:ea typeface="ＭＳ Ｐゴシック" pitchFamily="34" charset="-128"/>
              </a:rPr>
              <a:t>CNG AND LNG vehicles are held to the same design/manufacturing codes and standards (DOT, etc.)</a:t>
            </a:r>
          </a:p>
          <a:p>
            <a:endParaRPr lang="en-US" sz="1800" smtClean="0">
              <a:latin typeface="Calibri" pitchFamily="34" charset="0"/>
              <a:ea typeface="ＭＳ Ｐゴシック" pitchFamily="34" charset="-128"/>
            </a:endParaRPr>
          </a:p>
          <a:p>
            <a:r>
              <a:rPr lang="en-US" sz="1800" smtClean="0">
                <a:latin typeface="Calibri" pitchFamily="34" charset="0"/>
                <a:ea typeface="ＭＳ Ｐゴシック" pitchFamily="34" charset="-128"/>
              </a:rPr>
              <a:t>Also of note is that natural gas has a much higher ignition standard and dissipates when released….</a:t>
            </a:r>
          </a:p>
          <a:p>
            <a:endParaRPr lang="en-US" sz="1800" smtClean="0">
              <a:latin typeface="Calibri" pitchFamily="34" charset="0"/>
              <a:ea typeface="ＭＳ Ｐゴシック" pitchFamily="34" charset="-128"/>
            </a:endParaRPr>
          </a:p>
          <a:p>
            <a:r>
              <a:rPr lang="en-US" sz="1800" smtClean="0">
                <a:latin typeface="Calibri" pitchFamily="34" charset="0"/>
                <a:ea typeface="ＭＳ Ｐゴシック" pitchFamily="34" charset="-128"/>
              </a:rPr>
              <a:t>If you have a chance, go to UTube and look up CNG safety.  There are some interesting videos that are entertaining and prove the safety of CNG tanks.</a:t>
            </a:r>
          </a:p>
          <a:p>
            <a:endParaRPr lang="en-US" sz="1400" b="1" smtClean="0">
              <a:latin typeface="Arial" charset="0"/>
              <a:ea typeface="ＭＳ Ｐゴシック" pitchFamily="34" charset="-128"/>
            </a:endParaRPr>
          </a:p>
          <a:p>
            <a:endParaRPr lang="en-US" smtClean="0">
              <a:latin typeface="Calibri" pitchFamily="34" charset="0"/>
              <a:ea typeface="ＭＳ Ｐゴシック" pitchFamily="34" charset="-128"/>
            </a:endParaRPr>
          </a:p>
          <a:p>
            <a:endParaRPr lang="en-US" smtClean="0">
              <a:latin typeface="Calibri" pitchFamily="34" charset="0"/>
              <a:ea typeface="ＭＳ Ｐゴシック" pitchFamily="34" charset="-128"/>
            </a:endParaRPr>
          </a:p>
          <a:p>
            <a:endParaRPr lang="en-US" smtClean="0">
              <a:latin typeface="Calibri" pitchFamily="34" charset="0"/>
              <a:ea typeface="ＭＳ Ｐゴシック" pitchFamily="34" charset="-128"/>
            </a:endParaRPr>
          </a:p>
          <a:p>
            <a:endParaRPr lang="en-US" smtClean="0">
              <a:latin typeface="Calibri" pitchFamily="34" charset="0"/>
              <a:ea typeface="ＭＳ Ｐゴシック" pitchFamily="34" charset="-128"/>
            </a:endParaRPr>
          </a:p>
          <a:p>
            <a:r>
              <a:rPr lang="en-US" smtClean="0">
                <a:latin typeface="Calibri" pitchFamily="34" charset="0"/>
                <a:ea typeface="ＭＳ Ｐゴシック" pitchFamily="34" charset="-128"/>
              </a:rPr>
              <a:t>Note: Air/fuel combustion ration is the ratio of air to fuel for proper combustion. It is a measurement for anti-pollution and performance. A ratio of 14.7 or above is a lean mixture which means better fuel economy. Less gives you more power.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7"/>
          <p:cNvSpPr txBox="1">
            <a:spLocks noGrp="1" noChangeArrowheads="1"/>
          </p:cNvSpPr>
          <p:nvPr/>
        </p:nvSpPr>
        <p:spPr bwMode="auto">
          <a:xfrm>
            <a:off x="3956050" y="8818563"/>
            <a:ext cx="3027363" cy="463550"/>
          </a:xfrm>
          <a:prstGeom prst="rect">
            <a:avLst/>
          </a:prstGeom>
          <a:noFill/>
          <a:ln w="9525">
            <a:noFill/>
            <a:miter lim="800000"/>
            <a:headEnd/>
            <a:tailEnd/>
          </a:ln>
        </p:spPr>
        <p:txBody>
          <a:bodyPr lIns="92046" tIns="46023" rIns="92046" bIns="46023" anchor="b"/>
          <a:lstStyle/>
          <a:p>
            <a:pPr algn="r" defTabSz="922338"/>
            <a:fld id="{4E81F550-7511-4610-A50B-8C9414BCD716}" type="slidenum">
              <a:rPr lang="en-US" sz="1200"/>
              <a:pPr algn="r" defTabSz="922338"/>
              <a:t>14</a:t>
            </a:fld>
            <a:endParaRPr lang="en-US" sz="1200"/>
          </a:p>
        </p:txBody>
      </p:sp>
      <p:sp>
        <p:nvSpPr>
          <p:cNvPr id="565251" name="Rectangle 2"/>
          <p:cNvSpPr>
            <a:spLocks noRot="1" noChangeArrowheads="1" noTextEdit="1"/>
          </p:cNvSpPr>
          <p:nvPr>
            <p:ph type="sldImg"/>
          </p:nvPr>
        </p:nvSpPr>
        <p:spPr>
          <a:ln/>
        </p:spPr>
      </p:sp>
      <p:sp>
        <p:nvSpPr>
          <p:cNvPr id="565252" name="Rectangle 3"/>
          <p:cNvSpPr>
            <a:spLocks noGrp="1" noChangeArrowheads="1"/>
          </p:cNvSpPr>
          <p:nvPr>
            <p:ph type="body" idx="1"/>
          </p:nvPr>
        </p:nvSpPr>
        <p:spPr>
          <a:xfrm>
            <a:off x="700088" y="4410075"/>
            <a:ext cx="5588000" cy="4178300"/>
          </a:xfrm>
          <a:noFill/>
          <a:ln/>
        </p:spPr>
        <p:txBody>
          <a:bodyPr lIns="92046" tIns="46023" rIns="92046" bIns="46023"/>
          <a:lstStyle/>
          <a:p>
            <a:pPr defTabSz="914400" eaLnBrk="1" hangingPunct="1"/>
            <a:r>
              <a:rPr lang="en-US" sz="1000" smtClean="0">
                <a:latin typeface="Arial" charset="0"/>
                <a:ea typeface="ＭＳ Ｐゴシック" pitchFamily="34" charset="-128"/>
              </a:rPr>
              <a:t>Green Cities initiative would include the integration of CNG.</a:t>
            </a:r>
          </a:p>
          <a:p>
            <a:pPr defTabSz="914400" eaLnBrk="1" hangingPunct="1"/>
            <a:endParaRPr lang="en-US" sz="1000" smtClean="0">
              <a:latin typeface="Arial" charset="0"/>
              <a:ea typeface="ＭＳ Ｐゴシック" pitchFamily="34" charset="-128"/>
            </a:endParaRPr>
          </a:p>
          <a:p>
            <a:pPr defTabSz="914400" eaLnBrk="1" hangingPunct="1"/>
            <a:r>
              <a:rPr lang="en-US" sz="1000" smtClean="0">
                <a:latin typeface="Arial" charset="0"/>
                <a:ea typeface="ＭＳ Ｐゴシック" pitchFamily="34" charset="-128"/>
              </a:rPr>
              <a:t>Green Corridors, Green Gas Factories and Green Commercial Vehicles would include the integration of LNG.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Rot="1" noChangeArrowheads="1" noTextEdit="1"/>
          </p:cNvSpPr>
          <p:nvPr>
            <p:ph type="sldImg"/>
          </p:nvPr>
        </p:nvSpPr>
        <p:spPr>
          <a:ln/>
        </p:spPr>
      </p:sp>
      <p:sp>
        <p:nvSpPr>
          <p:cNvPr id="550915" name="Rectangle 3"/>
          <p:cNvSpPr>
            <a:spLocks noGrp="1" noChangeArrowheads="1"/>
          </p:cNvSpPr>
          <p:nvPr>
            <p:ph type="body" idx="1"/>
          </p:nvPr>
        </p:nvSpPr>
        <p:spPr>
          <a:xfrm>
            <a:off x="700088" y="4410075"/>
            <a:ext cx="5588000" cy="4178300"/>
          </a:xfrm>
          <a:noFill/>
          <a:ln/>
        </p:spPr>
        <p:txBody>
          <a:bodyPr/>
          <a:lstStyle/>
          <a:p>
            <a:r>
              <a:rPr lang="en-US" sz="1800" smtClean="0">
                <a:latin typeface="Calibri" pitchFamily="34" charset="0"/>
                <a:ea typeface="ＭＳ Ｐゴシック" pitchFamily="34" charset="-128"/>
              </a:rPr>
              <a:t>So what types of vehicles can run on natural gas?</a:t>
            </a:r>
          </a:p>
          <a:p>
            <a:endParaRPr lang="en-US" sz="1800" smtClean="0">
              <a:latin typeface="Calibri" pitchFamily="34" charset="0"/>
              <a:ea typeface="ＭＳ Ｐゴシック" pitchFamily="34" charset="-128"/>
            </a:endParaRPr>
          </a:p>
          <a:p>
            <a:r>
              <a:rPr lang="en-US" sz="1800" smtClean="0">
                <a:latin typeface="Calibri" pitchFamily="34" charset="0"/>
                <a:ea typeface="ＭＳ Ｐゴシック" pitchFamily="34" charset="-128"/>
              </a:rPr>
              <a:t>Numerous types-both originally manufactured and retrofitted for natural gas use</a:t>
            </a:r>
          </a:p>
          <a:p>
            <a:endParaRPr lang="en-US" smtClean="0">
              <a:latin typeface="Calibri"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Rot="1" noChangeArrowheads="1" noTextEdit="1"/>
          </p:cNvSpPr>
          <p:nvPr>
            <p:ph type="sldImg"/>
          </p:nvPr>
        </p:nvSpPr>
        <p:spPr>
          <a:ln/>
        </p:spPr>
      </p:sp>
      <p:sp>
        <p:nvSpPr>
          <p:cNvPr id="629763" name="Rectangle 3"/>
          <p:cNvSpPr>
            <a:spLocks noGrp="1" noChangeArrowheads="1"/>
          </p:cNvSpPr>
          <p:nvPr>
            <p:ph type="body" idx="1"/>
          </p:nvPr>
        </p:nvSpPr>
        <p:spPr>
          <a:noFill/>
          <a:ln/>
        </p:spPr>
        <p:txBody>
          <a:bodyPr/>
          <a:lstStyle/>
          <a:p>
            <a:endParaRPr lang="en-US" smtClean="0">
              <a:latin typeface="Calibri" pitchFamily="34"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Rot="1" noChangeArrowheads="1" noTextEdit="1"/>
          </p:cNvSpPr>
          <p:nvPr>
            <p:ph type="sldImg"/>
          </p:nvPr>
        </p:nvSpPr>
        <p:spPr>
          <a:ln/>
        </p:spPr>
      </p:sp>
      <p:sp>
        <p:nvSpPr>
          <p:cNvPr id="574467" name="Rectangle 3"/>
          <p:cNvSpPr>
            <a:spLocks noGrp="1" noChangeArrowheads="1"/>
          </p:cNvSpPr>
          <p:nvPr>
            <p:ph type="body" idx="1"/>
          </p:nvPr>
        </p:nvSpPr>
        <p:spPr>
          <a:noFill/>
          <a:ln/>
        </p:spPr>
        <p:txBody>
          <a:bodyPr/>
          <a:lstStyle/>
          <a:p>
            <a:pPr lvl="1"/>
            <a:r>
              <a:rPr lang="en-US" smtClean="0">
                <a:latin typeface="Calibri" pitchFamily="34" charset="0"/>
                <a:ea typeface="ＭＳ Ｐゴシック" pitchFamily="34" charset="-128"/>
              </a:rPr>
              <a:t>Federal Fleet Purchases–House Bill requires 50% of all new vehicles purchased or placed in service by the U.S. government by December 31, 2014, to be capable of operating on CNG or LNG</a:t>
            </a:r>
          </a:p>
          <a:p>
            <a:pPr lvl="1"/>
            <a:r>
              <a:rPr lang="en-US" smtClean="0">
                <a:latin typeface="Calibri" pitchFamily="34" charset="0"/>
                <a:ea typeface="ＭＳ Ｐゴシック" pitchFamily="34" charset="-128"/>
              </a:rPr>
              <a:t>–Senate version requires that EPACT mandated purchases be </a:t>
            </a:r>
            <a:r>
              <a:rPr lang="en-US" i="1" smtClean="0">
                <a:latin typeface="Calibri" pitchFamily="34" charset="0"/>
                <a:ea typeface="ＭＳ Ｐゴシック" pitchFamily="34" charset="-128"/>
              </a:rPr>
              <a:t>dedicated </a:t>
            </a:r>
            <a:r>
              <a:rPr lang="en-US" smtClean="0">
                <a:latin typeface="Calibri" pitchFamily="34" charset="0"/>
                <a:ea typeface="ＭＳ Ｐゴシック" pitchFamily="34" charset="-128"/>
              </a:rPr>
              <a:t>(not bi-fuel)</a:t>
            </a:r>
          </a:p>
          <a:p>
            <a:endParaRPr lang="en-US" smtClean="0">
              <a:latin typeface="Calibri" pitchFamily="34" charset="0"/>
              <a:ea typeface="ＭＳ Ｐゴシック" pitchFamily="34" charset="-128"/>
            </a:endParaRPr>
          </a:p>
          <a:p>
            <a:endParaRPr lang="en-US" smtClean="0">
              <a:latin typeface="Calibri" pitchFamily="34" charset="0"/>
              <a:ea typeface="ＭＳ Ｐゴシック" pitchFamily="34" charset="-128"/>
            </a:endParaRPr>
          </a:p>
          <a:p>
            <a:endParaRPr lang="en-US" smtClean="0">
              <a:latin typeface="Calibri" pitchFamily="34"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7"/>
          <p:cNvSpPr txBox="1">
            <a:spLocks noGrp="1" noChangeArrowheads="1"/>
          </p:cNvSpPr>
          <p:nvPr/>
        </p:nvSpPr>
        <p:spPr bwMode="auto">
          <a:xfrm>
            <a:off x="3956050" y="8816975"/>
            <a:ext cx="3027363" cy="465138"/>
          </a:xfrm>
          <a:prstGeom prst="rect">
            <a:avLst/>
          </a:prstGeom>
          <a:noFill/>
          <a:ln w="9525">
            <a:noFill/>
            <a:miter lim="800000"/>
            <a:headEnd/>
            <a:tailEnd/>
          </a:ln>
        </p:spPr>
        <p:txBody>
          <a:bodyPr lIns="91430" tIns="45715" rIns="91430" bIns="45715" anchor="b"/>
          <a:lstStyle/>
          <a:p>
            <a:pPr algn="r" defTabSz="914400"/>
            <a:fld id="{028B19A9-F537-4BD8-A9E7-FB18843C4093}" type="slidenum">
              <a:rPr lang="en-US" sz="1200"/>
              <a:pPr algn="r" defTabSz="914400"/>
              <a:t>28</a:t>
            </a:fld>
            <a:endParaRPr lang="en-US" sz="1200"/>
          </a:p>
        </p:txBody>
      </p:sp>
      <p:sp>
        <p:nvSpPr>
          <p:cNvPr id="627715" name="Rectangle 3"/>
          <p:cNvSpPr>
            <a:spLocks noRot="1" noChangeArrowheads="1" noTextEdit="1"/>
          </p:cNvSpPr>
          <p:nvPr>
            <p:ph type="sldImg"/>
          </p:nvPr>
        </p:nvSpPr>
        <p:spPr>
          <a:ln/>
        </p:spPr>
      </p:sp>
      <p:sp>
        <p:nvSpPr>
          <p:cNvPr id="627716" name="Rectangle 4"/>
          <p:cNvSpPr>
            <a:spLocks noGrp="1" noChangeArrowheads="1"/>
          </p:cNvSpPr>
          <p:nvPr>
            <p:ph type="body" idx="1"/>
          </p:nvPr>
        </p:nvSpPr>
        <p:spPr>
          <a:xfrm>
            <a:off x="700088" y="4410075"/>
            <a:ext cx="5588000" cy="4178300"/>
          </a:xfrm>
          <a:noFill/>
          <a:ln/>
        </p:spPr>
        <p:txBody>
          <a:bodyPr lIns="91221" tIns="45610" rIns="91221" bIns="45610"/>
          <a:lstStyle/>
          <a:p>
            <a:r>
              <a:rPr lang="en-US" smtClean="0">
                <a:latin typeface="Calibri" pitchFamily="34" charset="0"/>
                <a:ea typeface="ＭＳ Ｐゴシック" pitchFamily="34" charset="-128"/>
              </a:rPr>
              <a:t>Headquarters in Calgary and Denver</a:t>
            </a:r>
          </a:p>
          <a:p>
            <a:endParaRPr lang="en-US" smtClean="0">
              <a:latin typeface="Calibri" pitchFamily="34" charset="0"/>
              <a:ea typeface="ＭＳ Ｐゴシック" pitchFamily="34" charset="-128"/>
            </a:endParaRPr>
          </a:p>
          <a:p>
            <a:r>
              <a:rPr lang="en-US" smtClean="0">
                <a:latin typeface="Calibri" pitchFamily="34" charset="0"/>
                <a:ea typeface="ＭＳ Ｐゴシック" pitchFamily="34" charset="-128"/>
              </a:rPr>
              <a:t>Second largest producer of natural gas in North America; post Cenovus split</a:t>
            </a:r>
          </a:p>
          <a:p>
            <a:endParaRPr lang="en-US" smtClean="0">
              <a:latin typeface="Calibri" pitchFamily="34" charset="0"/>
              <a:ea typeface="ＭＳ Ｐゴシック" pitchFamily="34" charset="-128"/>
            </a:endParaRPr>
          </a:p>
          <a:p>
            <a:r>
              <a:rPr lang="en-US" smtClean="0">
                <a:latin typeface="Calibri" pitchFamily="34" charset="0"/>
                <a:ea typeface="ＭＳ Ｐゴシック" pitchFamily="34" charset="-128"/>
              </a:rPr>
              <a:t>100% of production and reserves in North America</a:t>
            </a:r>
          </a:p>
          <a:p>
            <a:endParaRPr lang="en-US" smtClean="0">
              <a:latin typeface="Calibri" pitchFamily="34" charset="0"/>
              <a:ea typeface="ＭＳ Ｐゴシック" pitchFamily="34" charset="-128"/>
            </a:endParaRPr>
          </a:p>
          <a:p>
            <a:r>
              <a:rPr lang="en-US" smtClean="0">
                <a:latin typeface="Calibri" pitchFamily="34" charset="0"/>
                <a:ea typeface="ＭＳ Ｐゴシック" pitchFamily="34" charset="-128"/>
              </a:rPr>
              <a:t>We do have a vested interest in promoting the increased end use of natural gas in North American simply because of our asset base.</a:t>
            </a:r>
          </a:p>
          <a:p>
            <a:endParaRPr lang="en-US" smtClean="0">
              <a:latin typeface="Calibri" pitchFamily="34" charset="0"/>
              <a:ea typeface="ＭＳ Ｐゴシック" pitchFamily="34" charset="-128"/>
            </a:endParaRPr>
          </a:p>
          <a:p>
            <a:r>
              <a:rPr lang="en-US" smtClean="0">
                <a:latin typeface="Calibri" pitchFamily="34" charset="0"/>
                <a:ea typeface="ＭＳ Ｐゴシック" pitchFamily="34" charset="-128"/>
              </a:rPr>
              <a:t>60% - U.S.        40% - Canada</a:t>
            </a:r>
          </a:p>
          <a:p>
            <a:endParaRPr lang="en-US" smtClean="0">
              <a:latin typeface="Calibri" pitchFamily="34"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Rot="1" noChangeArrowheads="1" noTextEdit="1"/>
          </p:cNvSpPr>
          <p:nvPr>
            <p:ph type="sldImg"/>
          </p:nvPr>
        </p:nvSpPr>
        <p:spPr>
          <a:ln/>
        </p:spPr>
      </p:sp>
      <p:sp>
        <p:nvSpPr>
          <p:cNvPr id="578563" name="Rectangle 3"/>
          <p:cNvSpPr>
            <a:spLocks noGrp="1" noChangeArrowheads="1"/>
          </p:cNvSpPr>
          <p:nvPr>
            <p:ph type="body" idx="1"/>
          </p:nvPr>
        </p:nvSpPr>
        <p:spPr>
          <a:noFill/>
          <a:ln/>
        </p:spPr>
        <p:txBody>
          <a:bodyPr/>
          <a:lstStyle/>
          <a:p>
            <a:endParaRPr lang="en-US" smtClean="0">
              <a:latin typeface="Calibri"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Rot="1" noChangeArrowheads="1" noTextEdit="1"/>
          </p:cNvSpPr>
          <p:nvPr>
            <p:ph type="sldImg"/>
          </p:nvPr>
        </p:nvSpPr>
        <p:spPr>
          <a:xfrm>
            <a:off x="1173163" y="696913"/>
            <a:ext cx="4640262" cy="3479800"/>
          </a:xfrm>
          <a:ln/>
        </p:spPr>
      </p:sp>
      <p:sp>
        <p:nvSpPr>
          <p:cNvPr id="631811" name="Rectangle 3"/>
          <p:cNvSpPr>
            <a:spLocks noGrp="1" noChangeArrowheads="1"/>
          </p:cNvSpPr>
          <p:nvPr>
            <p:ph type="body" idx="1"/>
          </p:nvPr>
        </p:nvSpPr>
        <p:spPr>
          <a:xfrm>
            <a:off x="698500" y="4408488"/>
            <a:ext cx="5588000" cy="4178300"/>
          </a:xfrm>
          <a:noFill/>
          <a:ln/>
        </p:spPr>
        <p:txBody>
          <a:bodyPr/>
          <a:lstStyle/>
          <a:p>
            <a:endParaRPr lang="en-US" smtClean="0">
              <a:latin typeface="Calibri"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8" name="Rectangle 2"/>
          <p:cNvSpPr>
            <a:spLocks noRot="1" noChangeArrowheads="1" noTextEdit="1"/>
          </p:cNvSpPr>
          <p:nvPr>
            <p:ph type="sldImg"/>
          </p:nvPr>
        </p:nvSpPr>
        <p:spPr>
          <a:xfrm>
            <a:off x="1173163" y="698500"/>
            <a:ext cx="4641850" cy="3481388"/>
          </a:xfrm>
          <a:ln/>
        </p:spPr>
      </p:sp>
      <p:sp>
        <p:nvSpPr>
          <p:cNvPr id="633859" name="Rectangle 3"/>
          <p:cNvSpPr>
            <a:spLocks noGrp="1" noChangeArrowheads="1"/>
          </p:cNvSpPr>
          <p:nvPr>
            <p:ph type="body" idx="1"/>
          </p:nvPr>
        </p:nvSpPr>
        <p:spPr>
          <a:xfrm>
            <a:off x="698500" y="4410075"/>
            <a:ext cx="5588000" cy="4175125"/>
          </a:xfrm>
          <a:noFill/>
          <a:ln/>
        </p:spPr>
        <p:txBody>
          <a:bodyPr/>
          <a:lstStyle/>
          <a:p>
            <a:r>
              <a:rPr lang="en-US" smtClean="0">
                <a:latin typeface="Calibri" pitchFamily="34" charset="0"/>
                <a:ea typeface="ＭＳ Ｐゴシック" pitchFamily="34" charset="-128"/>
              </a:rPr>
              <a:t>From Energy Information Agency, Alternatives to Traditional Transportation Fuels, 2007</a:t>
            </a:r>
          </a:p>
          <a:p>
            <a:endParaRPr lang="en-US" smtClean="0">
              <a:latin typeface="Calibri" pitchFamily="34" charset="0"/>
              <a:ea typeface="ＭＳ Ｐゴシック" pitchFamily="34" charset="-128"/>
            </a:endParaRPr>
          </a:p>
          <a:p>
            <a:endParaRPr lang="en-US" smtClean="0">
              <a:latin typeface="Calibri"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Rot="1" noChangeArrowheads="1" noTextEdit="1"/>
          </p:cNvSpPr>
          <p:nvPr>
            <p:ph type="sldImg"/>
          </p:nvPr>
        </p:nvSpPr>
        <p:spPr>
          <a:xfrm>
            <a:off x="1173163" y="698500"/>
            <a:ext cx="4641850" cy="3481388"/>
          </a:xfrm>
          <a:ln/>
        </p:spPr>
      </p:sp>
      <p:sp>
        <p:nvSpPr>
          <p:cNvPr id="635907" name="Rectangle 3"/>
          <p:cNvSpPr>
            <a:spLocks noGrp="1" noChangeArrowheads="1"/>
          </p:cNvSpPr>
          <p:nvPr>
            <p:ph type="body" idx="1"/>
          </p:nvPr>
        </p:nvSpPr>
        <p:spPr>
          <a:xfrm>
            <a:off x="698500" y="4410075"/>
            <a:ext cx="5588000" cy="4175125"/>
          </a:xfrm>
          <a:noFill/>
          <a:ln/>
        </p:spPr>
        <p:txBody>
          <a:bodyPr/>
          <a:lstStyle/>
          <a:p>
            <a:r>
              <a:rPr lang="en-US" smtClean="0">
                <a:latin typeface="Calibri" pitchFamily="34" charset="0"/>
                <a:ea typeface="ＭＳ Ｐゴシック" pitchFamily="34" charset="-128"/>
              </a:rPr>
              <a:t>From Energy Information Agency, Alternatives to Traditional Transportation Fuels, 2007</a:t>
            </a:r>
          </a:p>
          <a:p>
            <a:endParaRPr lang="en-US" smtClean="0">
              <a:latin typeface="Calibri"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Rot="1" noChangeArrowheads="1" noTextEdit="1"/>
          </p:cNvSpPr>
          <p:nvPr>
            <p:ph type="sldImg"/>
          </p:nvPr>
        </p:nvSpPr>
        <p:spPr>
          <a:xfrm>
            <a:off x="1173163" y="695325"/>
            <a:ext cx="4641850" cy="3481388"/>
          </a:xfrm>
          <a:ln/>
        </p:spPr>
      </p:sp>
      <p:sp>
        <p:nvSpPr>
          <p:cNvPr id="637955" name="Rectangle 3"/>
          <p:cNvSpPr>
            <a:spLocks noGrp="1" noChangeArrowheads="1"/>
          </p:cNvSpPr>
          <p:nvPr>
            <p:ph type="body" idx="1"/>
          </p:nvPr>
        </p:nvSpPr>
        <p:spPr>
          <a:noFill/>
          <a:ln/>
        </p:spPr>
        <p:txBody>
          <a:bodyPr/>
          <a:lstStyle/>
          <a:p>
            <a:r>
              <a:rPr lang="en-US" smtClean="0">
                <a:latin typeface="Calibri" pitchFamily="34" charset="0"/>
                <a:ea typeface="ＭＳ Ｐゴシック" pitchFamily="34" charset="-128"/>
              </a:rPr>
              <a:t>From Energy Information Agency, Alternatives to Traditional Transportation Fuels, 2007</a:t>
            </a:r>
          </a:p>
          <a:p>
            <a:endParaRPr lang="en-US" smtClean="0">
              <a:latin typeface="Calibri" pitchFamily="34" charset="0"/>
              <a:ea typeface="ＭＳ Ｐゴシック" pitchFamily="34" charset="-128"/>
            </a:endParaRPr>
          </a:p>
          <a:p>
            <a:endParaRPr lang="en-US" smtClean="0">
              <a:latin typeface="Calibri" pitchFamily="34" charset="0"/>
              <a:ea typeface="ＭＳ Ｐゴシック" pitchFamily="34" charset="-128"/>
            </a:endParaRPr>
          </a:p>
          <a:p>
            <a:r>
              <a:rPr lang="en-US" smtClean="0">
                <a:latin typeface="Calibri" pitchFamily="34" charset="0"/>
                <a:ea typeface="ＭＳ Ｐゴシック" pitchFamily="34" charset="-128"/>
              </a:rPr>
              <a:t>Louisiana consumes more E-85 per station than natural gas.  This, however, can suggest that the natural gas build-out is low.</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Rot="1" noChangeArrowheads="1" noTextEdit="1"/>
          </p:cNvSpPr>
          <p:nvPr>
            <p:ph type="sldImg"/>
          </p:nvPr>
        </p:nvSpPr>
        <p:spPr>
          <a:xfrm>
            <a:off x="1173163" y="695325"/>
            <a:ext cx="4641850" cy="3481388"/>
          </a:xfrm>
          <a:ln/>
        </p:spPr>
      </p:sp>
      <p:sp>
        <p:nvSpPr>
          <p:cNvPr id="456707" name="Rectangle 3"/>
          <p:cNvSpPr>
            <a:spLocks noGrp="1" noChangeArrowheads="1"/>
          </p:cNvSpPr>
          <p:nvPr>
            <p:ph type="body" idx="1"/>
          </p:nvPr>
        </p:nvSpPr>
        <p:spPr>
          <a:xfrm>
            <a:off x="700088" y="4410075"/>
            <a:ext cx="5588000" cy="4178300"/>
          </a:xfrm>
          <a:noFill/>
          <a:ln/>
        </p:spPr>
        <p:txBody>
          <a:bodyPr/>
          <a:lstStyle/>
          <a:p>
            <a:r>
              <a:rPr lang="en-US" smtClean="0">
                <a:latin typeface="Calibri" pitchFamily="34" charset="0"/>
                <a:ea typeface="ＭＳ Ｐゴシック" pitchFamily="34" charset="-128"/>
              </a:rPr>
              <a:t>http://www.naturalgas.org/environment/naturalgas.asp</a:t>
            </a:r>
          </a:p>
          <a:p>
            <a:endParaRPr lang="en-US" smtClean="0">
              <a:latin typeface="Calibri" pitchFamily="34" charset="0"/>
              <a:ea typeface="ＭＳ Ｐゴシック" pitchFamily="34" charset="-128"/>
            </a:endParaRPr>
          </a:p>
          <a:p>
            <a:r>
              <a:rPr lang="en-US" smtClean="0">
                <a:latin typeface="Calibri" pitchFamily="34" charset="0"/>
                <a:ea typeface="ＭＳ Ｐゴシック" pitchFamily="34" charset="-128"/>
              </a:rPr>
              <a:t>Natural gas can be used in the transportation sector to cut down on these high levels of pollution from gasoline and diesel powered cars, trucks, and buses. In fact, according to the EPA, compared to traditional vehicles, vehicles operating on compressed natural gas have reductions in carbon monoxide emissions of 90 to 97 percent, and reductions in carbon dioxide emissions of 25 percent. Nitrogen oxide emissions can be reduced by 35 to 60 percent, and other non-methane hydrocarbon emissions could be reduced by as much as 50 to 75 percent. In addition, because of the relatively simple makeup of natural gas in comparison to traditional vehicle fuels, there are fewer toxic and carcinogenic emissions from natural gas vehicles, and virtually no particulate emissions. Thus the environmentally friendly attributes of natural gas may be used in the </a:t>
            </a:r>
            <a:r>
              <a:rPr lang="en-US" smtClean="0">
                <a:latin typeface="Calibri" pitchFamily="34" charset="0"/>
                <a:ea typeface="ＭＳ Ｐゴシック" pitchFamily="34" charset="-128"/>
                <a:hlinkClick r:id="rId3"/>
              </a:rPr>
              <a:t>transportation sector</a:t>
            </a:r>
            <a:r>
              <a:rPr lang="en-US" smtClean="0">
                <a:latin typeface="Calibri" pitchFamily="34" charset="0"/>
                <a:ea typeface="ＭＳ Ｐゴシック" pitchFamily="34" charset="-128"/>
              </a:rPr>
              <a:t> to reduce air pollution.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7"/>
          <p:cNvSpPr txBox="1">
            <a:spLocks noGrp="1" noChangeArrowheads="1"/>
          </p:cNvSpPr>
          <p:nvPr/>
        </p:nvSpPr>
        <p:spPr bwMode="auto">
          <a:xfrm>
            <a:off x="3956050" y="8816975"/>
            <a:ext cx="3027363" cy="465138"/>
          </a:xfrm>
          <a:prstGeom prst="rect">
            <a:avLst/>
          </a:prstGeom>
          <a:noFill/>
          <a:ln w="9525">
            <a:noFill/>
            <a:miter lim="800000"/>
            <a:headEnd/>
            <a:tailEnd/>
          </a:ln>
        </p:spPr>
        <p:txBody>
          <a:bodyPr lIns="89714" tIns="44857" rIns="89714" bIns="44857" anchor="b"/>
          <a:lstStyle/>
          <a:p>
            <a:pPr algn="r" defTabSz="898525"/>
            <a:fld id="{BE5C551D-0D66-42F7-AAC3-FB0F43FD36B5}" type="slidenum">
              <a:rPr lang="en-US" sz="1200">
                <a:cs typeface="Arial" charset="0"/>
              </a:rPr>
              <a:pPr algn="r" defTabSz="898525"/>
              <a:t>7</a:t>
            </a:fld>
            <a:endParaRPr lang="en-US" sz="1200">
              <a:cs typeface="Arial" charset="0"/>
            </a:endParaRPr>
          </a:p>
        </p:txBody>
      </p:sp>
      <p:sp>
        <p:nvSpPr>
          <p:cNvPr id="576515" name="Rectangle 2"/>
          <p:cNvSpPr>
            <a:spLocks noRot="1" noChangeArrowheads="1" noTextEdit="1"/>
          </p:cNvSpPr>
          <p:nvPr>
            <p:ph type="sldImg"/>
          </p:nvPr>
        </p:nvSpPr>
        <p:spPr>
          <a:xfrm>
            <a:off x="1171575" y="693738"/>
            <a:ext cx="4641850" cy="3481387"/>
          </a:xfrm>
          <a:ln/>
        </p:spPr>
      </p:sp>
      <p:sp>
        <p:nvSpPr>
          <p:cNvPr id="576516" name="Rectangle 3"/>
          <p:cNvSpPr>
            <a:spLocks noGrp="1" noChangeArrowheads="1"/>
          </p:cNvSpPr>
          <p:nvPr>
            <p:ph type="body" idx="1"/>
          </p:nvPr>
        </p:nvSpPr>
        <p:spPr>
          <a:xfrm>
            <a:off x="698500" y="4410075"/>
            <a:ext cx="5588000" cy="4179888"/>
          </a:xfrm>
          <a:noFill/>
          <a:ln/>
        </p:spPr>
        <p:txBody>
          <a:bodyPr lIns="89714" tIns="44857" rIns="89714" bIns="44857"/>
          <a:lstStyle/>
          <a:p>
            <a:pPr algn="ctr" defTabSz="914400" eaLnBrk="1" hangingPunct="1"/>
            <a:r>
              <a:rPr lang="en-US" smtClean="0">
                <a:latin typeface="Calibri" pitchFamily="34" charset="0"/>
                <a:ea typeface="ＭＳ Ｐゴシック" pitchFamily="34" charset="-128"/>
              </a:rPr>
              <a:t>AL011V3</a:t>
            </a:r>
          </a:p>
          <a:p>
            <a:pPr algn="ctr" defTabSz="914400" eaLnBrk="1" hangingPunct="1"/>
            <a:r>
              <a:rPr lang="en-US" smtClean="0">
                <a:latin typeface="Calibri" pitchFamily="34" charset="0"/>
                <a:ea typeface="ＭＳ Ｐゴシック" pitchFamily="34" charset="-128"/>
              </a:rPr>
              <a:t>2010-01-25</a:t>
            </a:r>
          </a:p>
          <a:p>
            <a:pPr defTabSz="914400" eaLnBrk="1" hangingPunct="1">
              <a:buFontTx/>
              <a:buChar char="•"/>
            </a:pPr>
            <a:r>
              <a:rPr lang="en-US" smtClean="0">
                <a:latin typeface="Calibri" pitchFamily="34" charset="0"/>
                <a:ea typeface="ＭＳ Ｐゴシック" pitchFamily="34" charset="-128"/>
              </a:rPr>
              <a:t>Italy as an Analog: Slide CD 004</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p:cNvSpPr>
            <a:spLocks noRot="1" noChangeArrowheads="1" noTextEdit="1"/>
          </p:cNvSpPr>
          <p:nvPr>
            <p:ph type="sldImg"/>
          </p:nvPr>
        </p:nvSpPr>
        <p:spPr>
          <a:xfrm>
            <a:off x="1174750" y="696913"/>
            <a:ext cx="4640263" cy="3479800"/>
          </a:xfrm>
          <a:ln/>
        </p:spPr>
      </p:sp>
      <p:sp>
        <p:nvSpPr>
          <p:cNvPr id="617475" name="Rectangle 3"/>
          <p:cNvSpPr>
            <a:spLocks noGrp="1" noChangeArrowheads="1"/>
          </p:cNvSpPr>
          <p:nvPr>
            <p:ph type="body" idx="1"/>
          </p:nvPr>
        </p:nvSpPr>
        <p:spPr>
          <a:xfrm>
            <a:off x="700088" y="4408488"/>
            <a:ext cx="5588000" cy="4178300"/>
          </a:xfrm>
          <a:noFill/>
          <a:ln/>
        </p:spPr>
        <p:txBody>
          <a:bodyPr/>
          <a:lstStyle/>
          <a:p>
            <a:pPr algn="ctr">
              <a:lnSpc>
                <a:spcPct val="90000"/>
              </a:lnSpc>
            </a:pPr>
            <a:r>
              <a:rPr lang="en-US" sz="1000" b="1" smtClean="0">
                <a:solidFill>
                  <a:schemeClr val="bg1"/>
                </a:solidFill>
                <a:latin typeface="Arial" charset="0"/>
                <a:ea typeface="ＭＳ Ｐゴシック" pitchFamily="34" charset="-128"/>
              </a:rPr>
              <a:t>Natural Gas contributes to a significant reduction in harmful emissions</a:t>
            </a:r>
            <a:endParaRPr lang="en-US" sz="1000" smtClean="0">
              <a:latin typeface="Arial" charset="0"/>
              <a:ea typeface="ＭＳ Ｐゴシック" pitchFamily="34" charset="-128"/>
            </a:endParaRPr>
          </a:p>
          <a:p>
            <a:pPr>
              <a:lnSpc>
                <a:spcPct val="90000"/>
              </a:lnSpc>
            </a:pPr>
            <a:endParaRPr lang="en-US" sz="1000" smtClean="0">
              <a:latin typeface="Arial" charset="0"/>
              <a:ea typeface="ＭＳ Ｐゴシック" pitchFamily="34" charset="-128"/>
            </a:endParaRPr>
          </a:p>
          <a:p>
            <a:pPr>
              <a:lnSpc>
                <a:spcPct val="90000"/>
              </a:lnSpc>
            </a:pPr>
            <a:r>
              <a:rPr lang="en-US" sz="1000" smtClean="0">
                <a:latin typeface="Arial" charset="0"/>
                <a:ea typeface="ＭＳ Ｐゴシック" pitchFamily="34" charset="-128"/>
              </a:rPr>
              <a:t>Reformulated Gasoline Blendstock is being used for Gasoline</a:t>
            </a:r>
          </a:p>
          <a:p>
            <a:pPr>
              <a:lnSpc>
                <a:spcPct val="90000"/>
              </a:lnSpc>
            </a:pPr>
            <a:endParaRPr lang="en-US" sz="1000" smtClean="0">
              <a:latin typeface="Arial" charset="0"/>
              <a:ea typeface="ＭＳ Ｐゴシック" pitchFamily="34" charset="-128"/>
            </a:endParaRPr>
          </a:p>
          <a:p>
            <a:pPr>
              <a:lnSpc>
                <a:spcPct val="90000"/>
              </a:lnSpc>
            </a:pPr>
            <a:r>
              <a:rPr lang="en-US" sz="1000" smtClean="0">
                <a:latin typeface="Arial" charset="0"/>
                <a:ea typeface="ＭＳ Ｐゴシック" pitchFamily="34" charset="-128"/>
              </a:rPr>
              <a:t>Production includes Liquefaction, Compression and Ethanol Production.  TLC for Ethanol does not include -16.65 for co-products credits. The dry mill process generates dry distiller’s grain solubles (DDGS) which can replace feed corn as animal feed. Similarly, a wet mill generates products that can be assigned co-product credits based on their use for displacing equivalent products.</a:t>
            </a:r>
          </a:p>
          <a:p>
            <a:pPr>
              <a:lnSpc>
                <a:spcPct val="90000"/>
              </a:lnSpc>
            </a:pPr>
            <a:endParaRPr lang="en-US" sz="1000" smtClean="0">
              <a:latin typeface="Arial" charset="0"/>
              <a:ea typeface="ＭＳ Ｐゴシック" pitchFamily="34" charset="-128"/>
            </a:endParaRPr>
          </a:p>
          <a:p>
            <a:pPr>
              <a:lnSpc>
                <a:spcPct val="90000"/>
              </a:lnSpc>
            </a:pPr>
            <a:r>
              <a:rPr lang="en-US" sz="1000" smtClean="0">
                <a:latin typeface="Arial" charset="0"/>
                <a:ea typeface="ＭＳ Ｐゴシック" pitchFamily="34" charset="-128"/>
              </a:rPr>
              <a:t>There are three key assumptions made to calculate direct energy consumption for natural gas recovery:</a:t>
            </a:r>
          </a:p>
          <a:p>
            <a:pPr>
              <a:lnSpc>
                <a:spcPct val="90000"/>
              </a:lnSpc>
            </a:pPr>
            <a:r>
              <a:rPr lang="en-US" sz="1000" smtClean="0">
                <a:latin typeface="Arial" charset="0"/>
                <a:ea typeface="ＭＳ Ｐゴシック" pitchFamily="34" charset="-128"/>
              </a:rPr>
              <a:t>• Process efficiency (97.2%, CA-GREET Default)</a:t>
            </a:r>
          </a:p>
          <a:p>
            <a:pPr>
              <a:lnSpc>
                <a:spcPct val="90000"/>
              </a:lnSpc>
            </a:pPr>
            <a:r>
              <a:rPr lang="en-US" sz="1000" smtClean="0">
                <a:latin typeface="Arial" charset="0"/>
                <a:ea typeface="ＭＳ Ｐゴシック" pitchFamily="34" charset="-128"/>
              </a:rPr>
              <a:t>• Fuel Shares (split of total energy consumed by fuel type, CA-GREET Default)</a:t>
            </a:r>
          </a:p>
          <a:p>
            <a:pPr>
              <a:lnSpc>
                <a:spcPct val="90000"/>
              </a:lnSpc>
            </a:pPr>
            <a:r>
              <a:rPr lang="en-US" sz="1000" smtClean="0">
                <a:latin typeface="Arial" charset="0"/>
                <a:ea typeface="ＭＳ Ｐゴシック" pitchFamily="34" charset="-128"/>
              </a:rPr>
              <a:t>• Natural Gas Leak Rate (0.35%, CA-GREET Default)</a:t>
            </a:r>
          </a:p>
          <a:p>
            <a:pPr>
              <a:lnSpc>
                <a:spcPct val="90000"/>
              </a:lnSpc>
            </a:pPr>
            <a:endParaRPr lang="en-US" sz="1000" smtClean="0">
              <a:latin typeface="Arial" charset="0"/>
              <a:ea typeface="ＭＳ Ｐゴシック" pitchFamily="34" charset="-128"/>
            </a:endParaRPr>
          </a:p>
          <a:p>
            <a:pPr>
              <a:lnSpc>
                <a:spcPct val="90000"/>
              </a:lnSpc>
            </a:pPr>
            <a:r>
              <a:rPr lang="en-US" sz="1000" smtClean="0">
                <a:latin typeface="Arial" charset="0"/>
                <a:ea typeface="ＭＳ Ｐゴシック" pitchFamily="34" charset="-128"/>
              </a:rPr>
              <a:t>The source does not indicate if the recovery is conventional or not.</a:t>
            </a:r>
          </a:p>
          <a:p>
            <a:pPr>
              <a:lnSpc>
                <a:spcPct val="90000"/>
              </a:lnSpc>
            </a:pPr>
            <a:endParaRPr lang="en-US" sz="1000" smtClean="0">
              <a:latin typeface="Arial" charset="0"/>
              <a:ea typeface="ＭＳ Ｐゴシック" pitchFamily="34" charset="-128"/>
            </a:endParaRPr>
          </a:p>
          <a:p>
            <a:pPr>
              <a:lnSpc>
                <a:spcPct val="90000"/>
              </a:lnSpc>
            </a:pPr>
            <a:r>
              <a:rPr lang="en-US" sz="1000" smtClean="0">
                <a:latin typeface="Arial" charset="0"/>
                <a:ea typeface="ＭＳ Ｐゴシック" pitchFamily="34" charset="-128"/>
              </a:rPr>
              <a:t>Electric production emissions are based on California fuel mix of 57% NG, 22% Coal. </a:t>
            </a:r>
          </a:p>
          <a:p>
            <a:pPr>
              <a:lnSpc>
                <a:spcPct val="90000"/>
              </a:lnSpc>
            </a:pPr>
            <a:r>
              <a:rPr lang="en-US" sz="1000" smtClean="0">
                <a:latin typeface="Arial" charset="0"/>
                <a:ea typeface="ＭＳ Ｐゴシック" pitchFamily="34" charset="-128"/>
              </a:rPr>
              <a:t>Direct Emissions for Electricity Production for coal is 45.0 gCO2e/MJ and Natural gas is 66.96 gCO2e/MJ.</a:t>
            </a:r>
          </a:p>
          <a:p>
            <a:pPr>
              <a:lnSpc>
                <a:spcPct val="90000"/>
              </a:lnSpc>
            </a:pPr>
            <a:endParaRPr lang="en-US" sz="1000" smtClean="0">
              <a:latin typeface="Arial" charset="0"/>
              <a:ea typeface="ＭＳ Ｐゴシック" pitchFamily="34" charset="-128"/>
            </a:endParaRPr>
          </a:p>
          <a:p>
            <a:pPr>
              <a:lnSpc>
                <a:spcPct val="90000"/>
              </a:lnSpc>
            </a:pPr>
            <a:r>
              <a:rPr lang="en-US" smtClean="0">
                <a:latin typeface="Calibri" pitchFamily="34" charset="0"/>
                <a:ea typeface="ＭＳ Ｐゴシック" pitchFamily="34" charset="-128"/>
              </a:rPr>
              <a:t>Since landfill gas (LFG) is a renewable resource, this energy is considered renewable. When used as a vehicle fuel, compressed natural gas (CNG) produced from LFG consumes up to 185,000 Btu of fossil fuel and generates from 1.5 to 18.4 kg of carbon dioxide-equivalent (CO2e) emissions per million Btu of fuel on a “well-to-wheel” (WTW) basis. This compares with approximately 1.1 million Btu and 78.2 kg of CO2e per million Btu for CNG from fossil natural gas and 1.2 million Btu and 97.5 kg of CO2e per million Btu for petroleum gasoline. Because of the additional energy required for liquefaction, LFG-based liquefied natural gas (LNG) requires more fossil fuel (222,000–227,000 Btu/million Btu WTW) and generates more GHG emissions (approximately 22 kg CO2e /MM Btu WTW) if grid electricity is used for the liquefaction process. However, if some of the LFG is used to generate electricity for gas cleanup and liquefaction (or compression, in the case of CNG), vehicle fuel produced from LFG can have no fossil fuel input and only minimal GHG emissions (1.5–7.7 kg CO2e /MM Btu) on a WTW basis. Thus, LFG-based natural gas can be one of the lowest GHG-emitting fuels for light- or heavy-duty vehicles. </a:t>
            </a:r>
          </a:p>
          <a:p>
            <a:pPr>
              <a:lnSpc>
                <a:spcPct val="90000"/>
              </a:lnSpc>
            </a:pPr>
            <a:endParaRPr lang="en-US" smtClean="0">
              <a:latin typeface="Calibri" pitchFamily="34" charset="0"/>
              <a:ea typeface="ＭＳ Ｐゴシック" pitchFamily="34" charset="-128"/>
            </a:endParaRPr>
          </a:p>
          <a:p>
            <a:pPr>
              <a:lnSpc>
                <a:spcPct val="90000"/>
              </a:lnSpc>
            </a:pPr>
            <a:r>
              <a:rPr lang="en-US" smtClean="0">
                <a:latin typeface="Calibri" pitchFamily="34" charset="0"/>
                <a:ea typeface="ＭＳ Ｐゴシック" pitchFamily="34" charset="-128"/>
              </a:rPr>
              <a:t>With distributed generation, landfill gas has a total life cycle of -1.0.</a:t>
            </a:r>
          </a:p>
          <a:p>
            <a:pPr>
              <a:lnSpc>
                <a:spcPct val="90000"/>
              </a:lnSpc>
            </a:pPr>
            <a:r>
              <a:rPr lang="en-US" smtClean="0">
                <a:latin typeface="Calibri" pitchFamily="34" charset="0"/>
                <a:ea typeface="ＭＳ Ｐゴシック" pitchFamily="34" charset="-128"/>
              </a:rPr>
              <a:t>http://www.transportation.anl.gov/pdfs/TA/632.PDF</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2"/>
          <p:cNvSpPr>
            <a:spLocks noRot="1" noChangeArrowheads="1" noTextEdit="1"/>
          </p:cNvSpPr>
          <p:nvPr>
            <p:ph type="sldImg"/>
          </p:nvPr>
        </p:nvSpPr>
        <p:spPr>
          <a:xfrm>
            <a:off x="1173163" y="695325"/>
            <a:ext cx="4641850" cy="3481388"/>
          </a:xfrm>
          <a:ln/>
        </p:spPr>
      </p:sp>
      <p:sp>
        <p:nvSpPr>
          <p:cNvPr id="610307" name="Rectangle 3"/>
          <p:cNvSpPr>
            <a:spLocks noGrp="1" noChangeArrowheads="1"/>
          </p:cNvSpPr>
          <p:nvPr>
            <p:ph type="body" idx="1"/>
          </p:nvPr>
        </p:nvSpPr>
        <p:spPr>
          <a:xfrm>
            <a:off x="700088" y="4410075"/>
            <a:ext cx="5588000" cy="4178300"/>
          </a:xfrm>
          <a:noFill/>
          <a:ln/>
        </p:spPr>
        <p:txBody>
          <a:bodyPr/>
          <a:lstStyle/>
          <a:p>
            <a:pPr>
              <a:lnSpc>
                <a:spcPct val="80000"/>
              </a:lnSpc>
            </a:pPr>
            <a:r>
              <a:rPr lang="en-US" sz="1400" smtClean="0">
                <a:latin typeface="Calibri" pitchFamily="34" charset="0"/>
                <a:ea typeface="ＭＳ Ｐゴシック" pitchFamily="34" charset="-128"/>
              </a:rPr>
              <a:t>Along with incentives directly to consumers pockets from fuel savings, there are numerous environmental benefits of using natural gas as a transportation fuel.</a:t>
            </a:r>
          </a:p>
          <a:p>
            <a:pPr>
              <a:lnSpc>
                <a:spcPct val="80000"/>
              </a:lnSpc>
            </a:pPr>
            <a:endParaRPr lang="en-US" sz="1400" smtClean="0">
              <a:latin typeface="Calibri" pitchFamily="34" charset="0"/>
              <a:ea typeface="ＭＳ Ｐゴシック" pitchFamily="34" charset="-128"/>
            </a:endParaRPr>
          </a:p>
          <a:p>
            <a:pPr>
              <a:lnSpc>
                <a:spcPct val="80000"/>
              </a:lnSpc>
            </a:pPr>
            <a:r>
              <a:rPr lang="en-US" sz="1400" smtClean="0">
                <a:latin typeface="Calibri" pitchFamily="34" charset="0"/>
                <a:ea typeface="ＭＳ Ｐゴシック" pitchFamily="34" charset="-128"/>
              </a:rPr>
              <a:t>However, as you can see, mercury, SOx, particulates (Denver), NOx and CO2 emissions are greatly reduced.</a:t>
            </a:r>
          </a:p>
          <a:p>
            <a:pPr>
              <a:lnSpc>
                <a:spcPct val="80000"/>
              </a:lnSpc>
            </a:pPr>
            <a:endParaRPr lang="en-US" sz="1400" smtClean="0">
              <a:latin typeface="Calibri" pitchFamily="34" charset="0"/>
              <a:ea typeface="ＭＳ Ｐゴシック" pitchFamily="34" charset="-128"/>
            </a:endParaRPr>
          </a:p>
          <a:p>
            <a:pPr>
              <a:lnSpc>
                <a:spcPct val="80000"/>
              </a:lnSpc>
            </a:pPr>
            <a:r>
              <a:rPr lang="en-US" sz="1400" smtClean="0">
                <a:latin typeface="Calibri" pitchFamily="34" charset="0"/>
                <a:ea typeface="ＭＳ Ｐゴシック" pitchFamily="34" charset="-128"/>
              </a:rPr>
              <a:t>This chart also covers power generation from coal versus natural gas; which is another discussion in of itself….</a:t>
            </a:r>
          </a:p>
          <a:p>
            <a:pPr>
              <a:lnSpc>
                <a:spcPct val="80000"/>
              </a:lnSpc>
            </a:pPr>
            <a:endParaRPr lang="en-US" b="1" smtClean="0">
              <a:latin typeface="Arial" charset="0"/>
              <a:ea typeface="ＭＳ Ｐゴシック" pitchFamily="34" charset="-128"/>
            </a:endParaRPr>
          </a:p>
          <a:p>
            <a:pPr>
              <a:lnSpc>
                <a:spcPct val="80000"/>
              </a:lnSpc>
            </a:pPr>
            <a:endParaRPr lang="en-US" b="1" smtClean="0">
              <a:latin typeface="Arial" charset="0"/>
              <a:ea typeface="ＭＳ Ｐゴシック" pitchFamily="34" charset="-128"/>
            </a:endParaRPr>
          </a:p>
          <a:p>
            <a:pPr>
              <a:lnSpc>
                <a:spcPct val="80000"/>
              </a:lnSpc>
            </a:pPr>
            <a:endParaRPr lang="en-US" b="1" smtClean="0">
              <a:latin typeface="Arial" charset="0"/>
              <a:ea typeface="ＭＳ Ｐゴシック" pitchFamily="34" charset="-128"/>
            </a:endParaRPr>
          </a:p>
          <a:p>
            <a:pPr>
              <a:lnSpc>
                <a:spcPct val="80000"/>
              </a:lnSpc>
            </a:pPr>
            <a:r>
              <a:rPr lang="en-US" b="1" smtClean="0">
                <a:latin typeface="Arial" charset="0"/>
                <a:ea typeface="ＭＳ Ｐゴシック" pitchFamily="34" charset="-128"/>
              </a:rPr>
              <a:t>Virtually no mercury, sulfur dioxide and particulates, with limited nitrogen oxides, all of which cause ozone non-attainment and other emissions issues.  CO2 is also significantly reduced.</a:t>
            </a:r>
          </a:p>
          <a:p>
            <a:pPr>
              <a:lnSpc>
                <a:spcPct val="80000"/>
              </a:lnSpc>
            </a:pPr>
            <a:endParaRPr lang="en-US" sz="1000" smtClean="0">
              <a:latin typeface="Calibri" pitchFamily="34" charset="0"/>
              <a:ea typeface="ＭＳ Ｐゴシック" pitchFamily="34" charset="-128"/>
            </a:endParaRPr>
          </a:p>
          <a:p>
            <a:pPr>
              <a:lnSpc>
                <a:spcPct val="80000"/>
              </a:lnSpc>
            </a:pPr>
            <a:endParaRPr lang="en-US" sz="1000" smtClean="0">
              <a:latin typeface="Calibri" pitchFamily="34" charset="0"/>
              <a:ea typeface="ＭＳ Ｐゴシック" pitchFamily="34" charset="-128"/>
            </a:endParaRPr>
          </a:p>
          <a:p>
            <a:pPr>
              <a:lnSpc>
                <a:spcPct val="80000"/>
              </a:lnSpc>
            </a:pPr>
            <a:r>
              <a:rPr lang="en-US" sz="1000" smtClean="0">
                <a:latin typeface="Calibri" pitchFamily="34" charset="0"/>
                <a:ea typeface="ＭＳ Ｐゴシック" pitchFamily="34" charset="-128"/>
              </a:rPr>
              <a:t>From Energy Information Agency, Alternatives to Traditional Transportation Fuels, 2007</a:t>
            </a:r>
          </a:p>
          <a:p>
            <a:pPr>
              <a:lnSpc>
                <a:spcPct val="80000"/>
              </a:lnSpc>
            </a:pPr>
            <a:r>
              <a:rPr lang="en-US" sz="1000" smtClean="0">
                <a:latin typeface="Calibri" pitchFamily="34" charset="0"/>
                <a:ea typeface="ＭＳ Ｐゴシック" pitchFamily="34" charset="-128"/>
              </a:rPr>
              <a:t>A gallon of gasoline is assumed to produce 8.8 kilograms (or 19.4 pounds) of CO2.</a:t>
            </a:r>
          </a:p>
          <a:p>
            <a:pPr>
              <a:lnSpc>
                <a:spcPct val="80000"/>
              </a:lnSpc>
            </a:pPr>
            <a:r>
              <a:rPr lang="en-US" sz="1000" smtClean="0">
                <a:latin typeface="Calibri" pitchFamily="34" charset="0"/>
                <a:ea typeface="ＭＳ Ｐゴシック" pitchFamily="34" charset="-128"/>
              </a:rPr>
              <a:t>CO2 emissions from a gallon of diesel = 2,778 grams x 0.99 x (44/12) = 10,084 grams = 10.1 kg/gallon = 22.2 pounds/gallon</a:t>
            </a:r>
          </a:p>
          <a:p>
            <a:pPr>
              <a:lnSpc>
                <a:spcPct val="80000"/>
              </a:lnSpc>
            </a:pPr>
            <a:endParaRPr lang="en-US" sz="1000" smtClean="0">
              <a:latin typeface="Calibri" pitchFamily="34" charset="0"/>
              <a:ea typeface="ＭＳ Ｐゴシック" pitchFamily="34" charset="-128"/>
            </a:endParaRPr>
          </a:p>
          <a:p>
            <a:pPr>
              <a:lnSpc>
                <a:spcPct val="80000"/>
              </a:lnSpc>
            </a:pPr>
            <a:endParaRPr lang="en-US" sz="1000" smtClean="0">
              <a:latin typeface="Calibri" pitchFamily="34" charset="0"/>
              <a:ea typeface="ＭＳ Ｐゴシック" pitchFamily="34" charset="-128"/>
            </a:endParaRPr>
          </a:p>
          <a:p>
            <a:pPr>
              <a:lnSpc>
                <a:spcPct val="80000"/>
              </a:lnSpc>
            </a:pPr>
            <a:endParaRPr lang="en-US" sz="1000" smtClean="0">
              <a:latin typeface="Calibri"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4278" name="Picture 6" descr="titleimage-final"/>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4277" name="Picture 8" descr="RGB_E_LOGO"/>
          <p:cNvPicPr>
            <a:picLocks noChangeAspect="1" noChangeArrowheads="1"/>
          </p:cNvPicPr>
          <p:nvPr/>
        </p:nvPicPr>
        <p:blipFill>
          <a:blip r:embed="rId3"/>
          <a:srcRect/>
          <a:stretch>
            <a:fillRect/>
          </a:stretch>
        </p:blipFill>
        <p:spPr bwMode="auto">
          <a:xfrm>
            <a:off x="6711950" y="5264150"/>
            <a:ext cx="1936750" cy="668338"/>
          </a:xfrm>
          <a:prstGeom prst="rect">
            <a:avLst/>
          </a:prstGeom>
          <a:noFill/>
          <a:ln w="9525">
            <a:noFill/>
            <a:miter lim="800000"/>
            <a:headEnd/>
            <a:tailEnd/>
          </a:ln>
        </p:spPr>
      </p:pic>
      <p:sp>
        <p:nvSpPr>
          <p:cNvPr id="54275" name="Title Placeholder 1"/>
          <p:cNvSpPr>
            <a:spLocks noGrp="1"/>
          </p:cNvSpPr>
          <p:nvPr>
            <p:ph type="ctrTitle"/>
          </p:nvPr>
        </p:nvSpPr>
        <p:spPr>
          <a:xfrm>
            <a:off x="3943350" y="415925"/>
            <a:ext cx="4905375" cy="1470025"/>
          </a:xfrm>
        </p:spPr>
        <p:txBody>
          <a:bodyPr/>
          <a:lstStyle>
            <a:lvl1pPr>
              <a:defRPr/>
            </a:lvl1pPr>
          </a:lstStyle>
          <a:p>
            <a:r>
              <a:rPr lang="en-CA"/>
              <a:t>Click to edit Master title style</a:t>
            </a:r>
          </a:p>
        </p:txBody>
      </p:sp>
      <p:sp>
        <p:nvSpPr>
          <p:cNvPr id="54276" name="Text Placeholder 2"/>
          <p:cNvSpPr>
            <a:spLocks noGrp="1"/>
          </p:cNvSpPr>
          <p:nvPr>
            <p:ph type="subTitle" idx="1"/>
          </p:nvPr>
        </p:nvSpPr>
        <p:spPr>
          <a:xfrm>
            <a:off x="3981450" y="2344738"/>
            <a:ext cx="4867275" cy="1752600"/>
          </a:xfrm>
        </p:spPr>
        <p:txBody>
          <a:bodyPr/>
          <a:lstStyle>
            <a:lvl1pPr marL="0" indent="0">
              <a:buFontTx/>
              <a:buNone/>
              <a:defRPr>
                <a:solidFill>
                  <a:srgbClr val="005C84"/>
                </a:solidFill>
              </a:defRPr>
            </a:lvl1pPr>
          </a:lstStyle>
          <a:p>
            <a:r>
              <a:rPr lang="en-CA"/>
              <a:t>Click to edit Master subtitle style </a:t>
            </a:r>
            <a:r>
              <a:rPr lang="en-US"/>
              <a:t>   </a:t>
            </a:r>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87F6F97-8D40-407B-A422-E40FAC7AEE6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4350" y="160338"/>
            <a:ext cx="1974850" cy="61960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39800" y="160338"/>
            <a:ext cx="5772150" cy="61960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2EC9EB0-3FED-4CF5-BFE4-49C97E525BB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46150" y="160338"/>
            <a:ext cx="7893050" cy="9826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39800" y="1143000"/>
            <a:ext cx="3873500" cy="521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65700" y="1143000"/>
            <a:ext cx="3873500" cy="2530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65700" y="3825875"/>
            <a:ext cx="3873500" cy="2530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3819525" y="6356350"/>
            <a:ext cx="2133600" cy="365125"/>
          </a:xfrm>
        </p:spPr>
        <p:txBody>
          <a:bodyPr/>
          <a:lstStyle>
            <a:lvl1pPr>
              <a:defRPr/>
            </a:lvl1pPr>
          </a:lstStyle>
          <a:p>
            <a:fld id="{9A0ACA37-04C7-4DB1-9B48-E46D8635462A}"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46150" y="160338"/>
            <a:ext cx="7893050" cy="9826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39800" y="1143000"/>
            <a:ext cx="3873500" cy="521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965700" y="1143000"/>
            <a:ext cx="3873500" cy="5213350"/>
          </a:xfrm>
        </p:spPr>
        <p:txBody>
          <a:bodyPr/>
          <a:lstStyle/>
          <a:p>
            <a:endParaRPr lang="en-US"/>
          </a:p>
        </p:txBody>
      </p:sp>
      <p:sp>
        <p:nvSpPr>
          <p:cNvPr id="5" name="Slide Number Placeholder 4"/>
          <p:cNvSpPr>
            <a:spLocks noGrp="1"/>
          </p:cNvSpPr>
          <p:nvPr>
            <p:ph type="sldNum" sz="quarter" idx="10"/>
          </p:nvPr>
        </p:nvSpPr>
        <p:spPr>
          <a:xfrm>
            <a:off x="3819525" y="6356350"/>
            <a:ext cx="2133600" cy="365125"/>
          </a:xfrm>
        </p:spPr>
        <p:txBody>
          <a:bodyPr/>
          <a:lstStyle>
            <a:lvl1pPr>
              <a:defRPr/>
            </a:lvl1pPr>
          </a:lstStyle>
          <a:p>
            <a:fld id="{F44152A2-4A80-4621-903A-FA068DAE6C19}"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562" name="Picture 7" descr="option28.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6563" name="Title Placeholder 1"/>
          <p:cNvSpPr>
            <a:spLocks noGrp="1"/>
          </p:cNvSpPr>
          <p:nvPr>
            <p:ph type="ctrTitle"/>
          </p:nvPr>
        </p:nvSpPr>
        <p:spPr>
          <a:xfrm>
            <a:off x="1085850" y="1606550"/>
            <a:ext cx="6780213" cy="1470025"/>
          </a:xfrm>
        </p:spPr>
        <p:txBody>
          <a:bodyPr/>
          <a:lstStyle>
            <a:lvl1pPr>
              <a:defRPr sz="2600"/>
            </a:lvl1pPr>
          </a:lstStyle>
          <a:p>
            <a:r>
              <a:rPr lang="en-CA"/>
              <a:t>Click to edit Master title style</a:t>
            </a:r>
          </a:p>
        </p:txBody>
      </p:sp>
      <p:sp>
        <p:nvSpPr>
          <p:cNvPr id="66564" name="Text Placeholder 2"/>
          <p:cNvSpPr>
            <a:spLocks noGrp="1"/>
          </p:cNvSpPr>
          <p:nvPr>
            <p:ph type="subTitle" idx="1"/>
          </p:nvPr>
        </p:nvSpPr>
        <p:spPr>
          <a:xfrm>
            <a:off x="1104900" y="3352800"/>
            <a:ext cx="6400800" cy="1752600"/>
          </a:xfrm>
        </p:spPr>
        <p:txBody>
          <a:bodyPr/>
          <a:lstStyle>
            <a:lvl1pPr marL="0" indent="0">
              <a:buFontTx/>
              <a:buNone/>
              <a:defRPr>
                <a:solidFill>
                  <a:srgbClr val="005C84"/>
                </a:solidFill>
              </a:defRPr>
            </a:lvl1pPr>
          </a:lstStyle>
          <a:p>
            <a:r>
              <a:rPr lang="en-CA"/>
              <a:t>Click to edit Master subtitle style </a:t>
            </a:r>
            <a:r>
              <a:rPr lang="en-US"/>
              <a:t>   </a:t>
            </a:r>
            <a:endParaRPr lang="en-CA"/>
          </a:p>
        </p:txBody>
      </p:sp>
      <p:pic>
        <p:nvPicPr>
          <p:cNvPr id="66565" name="Picture 8" descr="RGB_E_LOGO"/>
          <p:cNvPicPr>
            <a:picLocks noChangeAspect="1" noChangeArrowheads="1"/>
          </p:cNvPicPr>
          <p:nvPr/>
        </p:nvPicPr>
        <p:blipFill>
          <a:blip r:embed="rId3"/>
          <a:srcRect/>
          <a:stretch>
            <a:fillRect/>
          </a:stretch>
        </p:blipFill>
        <p:spPr bwMode="auto">
          <a:xfrm>
            <a:off x="6711950" y="5419725"/>
            <a:ext cx="1936750" cy="668338"/>
          </a:xfrm>
          <a:prstGeom prst="rect">
            <a:avLst/>
          </a:prstGeom>
          <a:noFill/>
          <a:ln w="9525">
            <a:noFill/>
            <a:miter lim="800000"/>
            <a:headEnd/>
            <a:tailEnd/>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784A746-54DA-4EA3-B8A4-3FB0C300201D}"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6D441AEE-DAAC-44E2-B222-A5F3E381AF2B}"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39800" y="1143000"/>
            <a:ext cx="38735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65700" y="1143000"/>
            <a:ext cx="38735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5BA4A2F4-2656-4F23-9FBD-A1E9C372ABB7}"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6E30777-6DC2-47AA-92FC-C303AFD41C6B}"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5172EFB-7616-4534-B473-8E0C0A27B7A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41779BF-CB82-4550-8226-3FC0791D0F5F}"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AF83FDB-2A8F-4F62-997E-108714CFD439}"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FE84EDF-D1C5-4897-AA72-9E193C4656E8}"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61FB4EA-290E-4400-9E27-B9AC9569944D}"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BEAD0A2-FEE8-436B-B92B-8195994E7C22}"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4350" y="160338"/>
            <a:ext cx="1974850" cy="5932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39800" y="160338"/>
            <a:ext cx="5772150" cy="5932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03F26B1-DB1A-4BD5-8E85-B273FF54038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EC5E2B6C-5C37-4999-9631-1310F535D9B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39800" y="1143000"/>
            <a:ext cx="3873500" cy="5213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65700" y="1143000"/>
            <a:ext cx="3873500" cy="5213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5176C2E-A540-4118-B3DB-D88616ED539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6D9E216D-7A1D-45C4-9701-0F1294EE8A7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1E7D12A6-55A2-447F-9E5C-1ED0E216A82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725051A7-DD88-4CC4-B1B7-E2250E73432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D32D928-C642-4BEC-9D7A-DD9DBDEAE1D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CE68FFD-EB6A-4334-B2F3-6798C8F2CFD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3250" name="Picture 7" descr="option30.png"/>
          <p:cNvPicPr>
            <a:picLocks noChangeAspect="1"/>
          </p:cNvPicPr>
          <p:nvPr/>
        </p:nvPicPr>
        <p:blipFill>
          <a:blip r:embed="rId15"/>
          <a:srcRect/>
          <a:stretch>
            <a:fillRect/>
          </a:stretch>
        </p:blipFill>
        <p:spPr bwMode="auto">
          <a:xfrm>
            <a:off x="0" y="0"/>
            <a:ext cx="9144000" cy="6858000"/>
          </a:xfrm>
          <a:prstGeom prst="rect">
            <a:avLst/>
          </a:prstGeom>
          <a:noFill/>
          <a:ln w="9525">
            <a:noFill/>
            <a:miter lim="800000"/>
            <a:headEnd/>
            <a:tailEnd/>
          </a:ln>
        </p:spPr>
      </p:pic>
      <p:sp>
        <p:nvSpPr>
          <p:cNvPr id="53251" name="Title Placeholder 1"/>
          <p:cNvSpPr>
            <a:spLocks noGrp="1"/>
          </p:cNvSpPr>
          <p:nvPr>
            <p:ph type="title"/>
          </p:nvPr>
        </p:nvSpPr>
        <p:spPr bwMode="auto">
          <a:xfrm>
            <a:off x="946150" y="160338"/>
            <a:ext cx="7893050" cy="982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53252" name="Text Placeholder 2"/>
          <p:cNvSpPr>
            <a:spLocks noGrp="1"/>
          </p:cNvSpPr>
          <p:nvPr>
            <p:ph type="body" idx="1"/>
          </p:nvPr>
        </p:nvSpPr>
        <p:spPr bwMode="auto">
          <a:xfrm>
            <a:off x="939800" y="1143000"/>
            <a:ext cx="7899400" cy="5213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3819525"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fld id="{9BA7B3BD-E077-4B7D-A4A0-44F177CCF4F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26"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49" r:id="rId12"/>
    <p:sldLayoutId id="2147483750" r:id="rId13"/>
  </p:sldLayoutIdLst>
  <p:txStyles>
    <p:titleStyle>
      <a:lvl1pPr algn="l" defTabSz="457200" rtl="0" fontAlgn="base">
        <a:spcBef>
          <a:spcPct val="0"/>
        </a:spcBef>
        <a:spcAft>
          <a:spcPct val="0"/>
        </a:spcAft>
        <a:defRPr sz="2800" b="1">
          <a:solidFill>
            <a:schemeClr val="tx2"/>
          </a:solidFill>
          <a:latin typeface="+mj-lt"/>
          <a:ea typeface="+mj-ea"/>
          <a:cs typeface="+mj-cs"/>
        </a:defRPr>
      </a:lvl1pPr>
      <a:lvl2pPr algn="l" defTabSz="457200" rtl="0" fontAlgn="base">
        <a:spcBef>
          <a:spcPct val="0"/>
        </a:spcBef>
        <a:spcAft>
          <a:spcPct val="0"/>
        </a:spcAft>
        <a:defRPr sz="2800" b="1">
          <a:solidFill>
            <a:schemeClr val="tx2"/>
          </a:solidFill>
          <a:latin typeface="Arial" charset="0"/>
          <a:ea typeface="ＭＳ Ｐゴシック" pitchFamily="34" charset="-128"/>
          <a:cs typeface="Arial" charset="0"/>
        </a:defRPr>
      </a:lvl2pPr>
      <a:lvl3pPr algn="l" defTabSz="457200" rtl="0" fontAlgn="base">
        <a:spcBef>
          <a:spcPct val="0"/>
        </a:spcBef>
        <a:spcAft>
          <a:spcPct val="0"/>
        </a:spcAft>
        <a:defRPr sz="2800" b="1">
          <a:solidFill>
            <a:schemeClr val="tx2"/>
          </a:solidFill>
          <a:latin typeface="Arial" charset="0"/>
          <a:ea typeface="ＭＳ Ｐゴシック" pitchFamily="34" charset="-128"/>
          <a:cs typeface="Arial" charset="0"/>
        </a:defRPr>
      </a:lvl3pPr>
      <a:lvl4pPr algn="l" defTabSz="457200" rtl="0" fontAlgn="base">
        <a:spcBef>
          <a:spcPct val="0"/>
        </a:spcBef>
        <a:spcAft>
          <a:spcPct val="0"/>
        </a:spcAft>
        <a:defRPr sz="2800" b="1">
          <a:solidFill>
            <a:schemeClr val="tx2"/>
          </a:solidFill>
          <a:latin typeface="Arial" charset="0"/>
          <a:ea typeface="ＭＳ Ｐゴシック" pitchFamily="34" charset="-128"/>
          <a:cs typeface="Arial" charset="0"/>
        </a:defRPr>
      </a:lvl4pPr>
      <a:lvl5pPr algn="l" defTabSz="457200" rtl="0" fontAlgn="base">
        <a:spcBef>
          <a:spcPct val="0"/>
        </a:spcBef>
        <a:spcAft>
          <a:spcPct val="0"/>
        </a:spcAft>
        <a:defRPr sz="2800" b="1">
          <a:solidFill>
            <a:schemeClr val="tx2"/>
          </a:solidFill>
          <a:latin typeface="Arial" charset="0"/>
          <a:ea typeface="ＭＳ Ｐゴシック" pitchFamily="34" charset="-128"/>
          <a:cs typeface="Arial" charset="0"/>
        </a:defRPr>
      </a:lvl5pPr>
      <a:lvl6pPr marL="457200" algn="l" defTabSz="457200" rtl="0" fontAlgn="base">
        <a:spcBef>
          <a:spcPct val="0"/>
        </a:spcBef>
        <a:spcAft>
          <a:spcPct val="0"/>
        </a:spcAft>
        <a:defRPr sz="2800" b="1">
          <a:solidFill>
            <a:schemeClr val="tx2"/>
          </a:solidFill>
          <a:latin typeface="Arial" charset="0"/>
          <a:ea typeface="ＭＳ Ｐゴシック" pitchFamily="34" charset="-128"/>
          <a:cs typeface="Arial" charset="0"/>
        </a:defRPr>
      </a:lvl6pPr>
      <a:lvl7pPr marL="914400" algn="l" defTabSz="457200" rtl="0" fontAlgn="base">
        <a:spcBef>
          <a:spcPct val="0"/>
        </a:spcBef>
        <a:spcAft>
          <a:spcPct val="0"/>
        </a:spcAft>
        <a:defRPr sz="2800" b="1">
          <a:solidFill>
            <a:schemeClr val="tx2"/>
          </a:solidFill>
          <a:latin typeface="Arial" charset="0"/>
          <a:ea typeface="ＭＳ Ｐゴシック" pitchFamily="34" charset="-128"/>
          <a:cs typeface="Arial" charset="0"/>
        </a:defRPr>
      </a:lvl7pPr>
      <a:lvl8pPr marL="1371600" algn="l" defTabSz="457200" rtl="0" fontAlgn="base">
        <a:spcBef>
          <a:spcPct val="0"/>
        </a:spcBef>
        <a:spcAft>
          <a:spcPct val="0"/>
        </a:spcAft>
        <a:defRPr sz="2800" b="1">
          <a:solidFill>
            <a:schemeClr val="tx2"/>
          </a:solidFill>
          <a:latin typeface="Arial" charset="0"/>
          <a:ea typeface="ＭＳ Ｐゴシック" pitchFamily="34" charset="-128"/>
          <a:cs typeface="Arial" charset="0"/>
        </a:defRPr>
      </a:lvl8pPr>
      <a:lvl9pPr marL="1828800" algn="l" defTabSz="457200" rtl="0" fontAlgn="base">
        <a:spcBef>
          <a:spcPct val="0"/>
        </a:spcBef>
        <a:spcAft>
          <a:spcPct val="0"/>
        </a:spcAft>
        <a:defRPr sz="2800" b="1">
          <a:solidFill>
            <a:schemeClr val="tx2"/>
          </a:solidFill>
          <a:latin typeface="Arial" charset="0"/>
          <a:ea typeface="ＭＳ Ｐゴシック" pitchFamily="34" charset="-128"/>
          <a:cs typeface="Arial" charset="0"/>
        </a:defRPr>
      </a:lvl9pPr>
    </p:titleStyle>
    <p:bodyStyle>
      <a:lvl1pPr marL="169863" indent="-169863" algn="l" defTabSz="457200" rtl="0" fontAlgn="base">
        <a:spcBef>
          <a:spcPts val="1000"/>
        </a:spcBef>
        <a:spcAft>
          <a:spcPct val="0"/>
        </a:spcAft>
        <a:buClr>
          <a:srgbClr val="FF6600"/>
        </a:buClr>
        <a:buSzPct val="125000"/>
        <a:buChar char="•"/>
        <a:defRPr sz="2000">
          <a:solidFill>
            <a:schemeClr val="tx1"/>
          </a:solidFill>
          <a:latin typeface="+mn-lt"/>
          <a:ea typeface="+mn-ea"/>
          <a:cs typeface="+mn-cs"/>
        </a:defRPr>
      </a:lvl1pPr>
      <a:lvl2pPr marL="460375" indent="-176213" algn="l" defTabSz="457200" rtl="0" fontAlgn="base">
        <a:spcBef>
          <a:spcPts val="600"/>
        </a:spcBef>
        <a:spcAft>
          <a:spcPct val="0"/>
        </a:spcAft>
        <a:buClr>
          <a:srgbClr val="B2B5BB"/>
        </a:buClr>
        <a:buSzPct val="125000"/>
        <a:buChar char="•"/>
        <a:defRPr>
          <a:solidFill>
            <a:schemeClr val="tx1"/>
          </a:solidFill>
          <a:latin typeface="+mn-lt"/>
          <a:ea typeface="+mn-ea"/>
          <a:cs typeface="+mn-cs"/>
        </a:defRPr>
      </a:lvl2pPr>
      <a:lvl3pPr marL="744538" indent="-169863" algn="l" defTabSz="457200" rtl="0" fontAlgn="base">
        <a:spcBef>
          <a:spcPts val="600"/>
        </a:spcBef>
        <a:spcAft>
          <a:spcPct val="0"/>
        </a:spcAft>
        <a:buClr>
          <a:srgbClr val="B2B5BB"/>
        </a:buClr>
        <a:buSzPct val="125000"/>
        <a:buChar char="•"/>
        <a:defRPr sz="1600">
          <a:solidFill>
            <a:schemeClr val="tx1"/>
          </a:solidFill>
          <a:latin typeface="+mn-lt"/>
          <a:ea typeface="+mn-ea"/>
          <a:cs typeface="+mn-cs"/>
        </a:defRPr>
      </a:lvl3pPr>
      <a:lvl4pPr marL="1027113" indent="-168275" algn="l" defTabSz="457200" rtl="0" fontAlgn="base">
        <a:spcBef>
          <a:spcPts val="500"/>
        </a:spcBef>
        <a:spcAft>
          <a:spcPct val="0"/>
        </a:spcAft>
        <a:buClr>
          <a:srgbClr val="B2B5BB"/>
        </a:buClr>
        <a:buSzPct val="125000"/>
        <a:buChar char="•"/>
        <a:defRPr sz="1400">
          <a:solidFill>
            <a:schemeClr val="tx1"/>
          </a:solidFill>
          <a:latin typeface="+mn-lt"/>
          <a:ea typeface="+mn-ea"/>
          <a:cs typeface="+mn-cs"/>
        </a:defRPr>
      </a:lvl4pPr>
      <a:lvl5pPr marL="1311275" indent="-169863" algn="l" defTabSz="457200" rtl="0" fontAlgn="base">
        <a:spcBef>
          <a:spcPts val="500"/>
        </a:spcBef>
        <a:spcAft>
          <a:spcPct val="0"/>
        </a:spcAft>
        <a:buClr>
          <a:srgbClr val="B2B5BB"/>
        </a:buClr>
        <a:buSzPct val="125000"/>
        <a:buChar char="•"/>
        <a:defRPr sz="1400">
          <a:solidFill>
            <a:schemeClr val="tx1"/>
          </a:solidFill>
          <a:latin typeface="+mn-lt"/>
          <a:ea typeface="+mn-ea"/>
          <a:cs typeface="+mn-cs"/>
        </a:defRPr>
      </a:lvl5pPr>
      <a:lvl6pPr marL="1768475" indent="-169863" algn="l" defTabSz="457200" rtl="0" fontAlgn="base">
        <a:spcBef>
          <a:spcPts val="500"/>
        </a:spcBef>
        <a:spcAft>
          <a:spcPct val="0"/>
        </a:spcAft>
        <a:buClr>
          <a:srgbClr val="B2B5BB"/>
        </a:buClr>
        <a:buSzPct val="125000"/>
        <a:buChar char="•"/>
        <a:defRPr sz="1400">
          <a:solidFill>
            <a:schemeClr val="tx1"/>
          </a:solidFill>
          <a:latin typeface="+mn-lt"/>
          <a:ea typeface="+mn-ea"/>
          <a:cs typeface="+mn-cs"/>
        </a:defRPr>
      </a:lvl6pPr>
      <a:lvl7pPr marL="2225675" indent="-169863" algn="l" defTabSz="457200" rtl="0" fontAlgn="base">
        <a:spcBef>
          <a:spcPts val="500"/>
        </a:spcBef>
        <a:spcAft>
          <a:spcPct val="0"/>
        </a:spcAft>
        <a:buClr>
          <a:srgbClr val="B2B5BB"/>
        </a:buClr>
        <a:buSzPct val="125000"/>
        <a:buChar char="•"/>
        <a:defRPr sz="1400">
          <a:solidFill>
            <a:schemeClr val="tx1"/>
          </a:solidFill>
          <a:latin typeface="+mn-lt"/>
          <a:ea typeface="+mn-ea"/>
          <a:cs typeface="+mn-cs"/>
        </a:defRPr>
      </a:lvl7pPr>
      <a:lvl8pPr marL="2682875" indent="-169863" algn="l" defTabSz="457200" rtl="0" fontAlgn="base">
        <a:spcBef>
          <a:spcPts val="500"/>
        </a:spcBef>
        <a:spcAft>
          <a:spcPct val="0"/>
        </a:spcAft>
        <a:buClr>
          <a:srgbClr val="B2B5BB"/>
        </a:buClr>
        <a:buSzPct val="125000"/>
        <a:buChar char="•"/>
        <a:defRPr sz="1400">
          <a:solidFill>
            <a:schemeClr val="tx1"/>
          </a:solidFill>
          <a:latin typeface="+mn-lt"/>
          <a:ea typeface="+mn-ea"/>
          <a:cs typeface="+mn-cs"/>
        </a:defRPr>
      </a:lvl8pPr>
      <a:lvl9pPr marL="3140075" indent="-169863" algn="l" defTabSz="457200" rtl="0" fontAlgn="base">
        <a:spcBef>
          <a:spcPts val="500"/>
        </a:spcBef>
        <a:spcAft>
          <a:spcPct val="0"/>
        </a:spcAft>
        <a:buClr>
          <a:srgbClr val="B2B5BB"/>
        </a:buClr>
        <a:buSzPct val="125000"/>
        <a:buChar char="•"/>
        <a:defRPr sz="14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5538" name="Picture 7" descr="option30.png"/>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65539" name="Title Placeholder 1"/>
          <p:cNvSpPr>
            <a:spLocks noGrp="1"/>
          </p:cNvSpPr>
          <p:nvPr>
            <p:ph type="title"/>
          </p:nvPr>
        </p:nvSpPr>
        <p:spPr bwMode="auto">
          <a:xfrm>
            <a:off x="946150" y="160338"/>
            <a:ext cx="7893050" cy="982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5540" name="Text Placeholder 2"/>
          <p:cNvSpPr>
            <a:spLocks noGrp="1"/>
          </p:cNvSpPr>
          <p:nvPr>
            <p:ph type="body" idx="1"/>
          </p:nvPr>
        </p:nvSpPr>
        <p:spPr bwMode="auto">
          <a:xfrm>
            <a:off x="939800" y="1143000"/>
            <a:ext cx="7899400" cy="494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3819525"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fld id="{AD2A93D5-DFCF-4CE8-A3FD-13EBB8D42B5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2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457200" rtl="0" eaLnBrk="0" fontAlgn="base" hangingPunct="0">
        <a:spcBef>
          <a:spcPct val="0"/>
        </a:spcBef>
        <a:spcAft>
          <a:spcPct val="0"/>
        </a:spcAft>
        <a:defRPr sz="2800" b="1">
          <a:solidFill>
            <a:schemeClr val="tx2"/>
          </a:solidFill>
          <a:latin typeface="+mj-lt"/>
          <a:ea typeface="+mj-ea"/>
          <a:cs typeface="+mj-cs"/>
        </a:defRPr>
      </a:lvl1pPr>
      <a:lvl2pPr algn="l" defTabSz="457200" rtl="0" eaLnBrk="0" fontAlgn="base" hangingPunct="0">
        <a:spcBef>
          <a:spcPct val="0"/>
        </a:spcBef>
        <a:spcAft>
          <a:spcPct val="0"/>
        </a:spcAft>
        <a:defRPr sz="2800" b="1">
          <a:solidFill>
            <a:schemeClr val="tx2"/>
          </a:solidFill>
          <a:latin typeface="Arial" charset="0"/>
          <a:ea typeface="ＭＳ Ｐゴシック" pitchFamily="34" charset="-128"/>
        </a:defRPr>
      </a:lvl2pPr>
      <a:lvl3pPr algn="l" defTabSz="457200" rtl="0" eaLnBrk="0" fontAlgn="base" hangingPunct="0">
        <a:spcBef>
          <a:spcPct val="0"/>
        </a:spcBef>
        <a:spcAft>
          <a:spcPct val="0"/>
        </a:spcAft>
        <a:defRPr sz="2800" b="1">
          <a:solidFill>
            <a:schemeClr val="tx2"/>
          </a:solidFill>
          <a:latin typeface="Arial" charset="0"/>
          <a:ea typeface="ＭＳ Ｐゴシック" pitchFamily="34" charset="-128"/>
        </a:defRPr>
      </a:lvl3pPr>
      <a:lvl4pPr algn="l" defTabSz="457200" rtl="0" eaLnBrk="0" fontAlgn="base" hangingPunct="0">
        <a:spcBef>
          <a:spcPct val="0"/>
        </a:spcBef>
        <a:spcAft>
          <a:spcPct val="0"/>
        </a:spcAft>
        <a:defRPr sz="2800" b="1">
          <a:solidFill>
            <a:schemeClr val="tx2"/>
          </a:solidFill>
          <a:latin typeface="Arial" charset="0"/>
          <a:ea typeface="ＭＳ Ｐゴシック" pitchFamily="34" charset="-128"/>
        </a:defRPr>
      </a:lvl4pPr>
      <a:lvl5pPr algn="l" defTabSz="457200" rtl="0" eaLnBrk="0" fontAlgn="base" hangingPunct="0">
        <a:spcBef>
          <a:spcPct val="0"/>
        </a:spcBef>
        <a:spcAft>
          <a:spcPct val="0"/>
        </a:spcAft>
        <a:defRPr sz="2800" b="1">
          <a:solidFill>
            <a:schemeClr val="tx2"/>
          </a:solidFill>
          <a:latin typeface="Arial" charset="0"/>
          <a:ea typeface="ＭＳ Ｐゴシック" pitchFamily="34" charset="-128"/>
        </a:defRPr>
      </a:lvl5pPr>
      <a:lvl6pPr marL="457200" algn="l" defTabSz="457200" rtl="0" eaLnBrk="0" fontAlgn="base" hangingPunct="0">
        <a:spcBef>
          <a:spcPct val="0"/>
        </a:spcBef>
        <a:spcAft>
          <a:spcPct val="0"/>
        </a:spcAft>
        <a:defRPr sz="2800" b="1">
          <a:solidFill>
            <a:schemeClr val="tx2"/>
          </a:solidFill>
          <a:latin typeface="Arial" charset="0"/>
          <a:ea typeface="ＭＳ Ｐゴシック" pitchFamily="34" charset="-128"/>
        </a:defRPr>
      </a:lvl6pPr>
      <a:lvl7pPr marL="914400" algn="l" defTabSz="457200" rtl="0" eaLnBrk="0" fontAlgn="base" hangingPunct="0">
        <a:spcBef>
          <a:spcPct val="0"/>
        </a:spcBef>
        <a:spcAft>
          <a:spcPct val="0"/>
        </a:spcAft>
        <a:defRPr sz="2800" b="1">
          <a:solidFill>
            <a:schemeClr val="tx2"/>
          </a:solidFill>
          <a:latin typeface="Arial" charset="0"/>
          <a:ea typeface="ＭＳ Ｐゴシック" pitchFamily="34" charset="-128"/>
        </a:defRPr>
      </a:lvl7pPr>
      <a:lvl8pPr marL="1371600" algn="l" defTabSz="457200" rtl="0" eaLnBrk="0" fontAlgn="base" hangingPunct="0">
        <a:spcBef>
          <a:spcPct val="0"/>
        </a:spcBef>
        <a:spcAft>
          <a:spcPct val="0"/>
        </a:spcAft>
        <a:defRPr sz="2800" b="1">
          <a:solidFill>
            <a:schemeClr val="tx2"/>
          </a:solidFill>
          <a:latin typeface="Arial" charset="0"/>
          <a:ea typeface="ＭＳ Ｐゴシック" pitchFamily="34" charset="-128"/>
        </a:defRPr>
      </a:lvl8pPr>
      <a:lvl9pPr marL="1828800" algn="l" defTabSz="457200" rtl="0" eaLnBrk="0" fontAlgn="base" hangingPunct="0">
        <a:spcBef>
          <a:spcPct val="0"/>
        </a:spcBef>
        <a:spcAft>
          <a:spcPct val="0"/>
        </a:spcAft>
        <a:defRPr sz="2800" b="1">
          <a:solidFill>
            <a:schemeClr val="tx2"/>
          </a:solidFill>
          <a:latin typeface="Arial" charset="0"/>
          <a:ea typeface="ＭＳ Ｐゴシック" pitchFamily="34" charset="-128"/>
        </a:defRPr>
      </a:lvl9pPr>
    </p:titleStyle>
    <p:bodyStyle>
      <a:lvl1pPr marL="169863" indent="-169863" algn="l" defTabSz="457200" rtl="0" eaLnBrk="0" fontAlgn="base" hangingPunct="0">
        <a:spcBef>
          <a:spcPts val="1000"/>
        </a:spcBef>
        <a:spcAft>
          <a:spcPct val="0"/>
        </a:spcAft>
        <a:buClr>
          <a:srgbClr val="FF6600"/>
        </a:buClr>
        <a:buSzPct val="125000"/>
        <a:buChar char="•"/>
        <a:defRPr sz="2000">
          <a:solidFill>
            <a:schemeClr val="tx1"/>
          </a:solidFill>
          <a:latin typeface="+mn-lt"/>
          <a:ea typeface="+mn-ea"/>
          <a:cs typeface="+mn-cs"/>
        </a:defRPr>
      </a:lvl1pPr>
      <a:lvl2pPr marL="460375" indent="-176213" algn="l" defTabSz="457200" rtl="0" eaLnBrk="0" fontAlgn="base" hangingPunct="0">
        <a:spcBef>
          <a:spcPts val="500"/>
        </a:spcBef>
        <a:spcAft>
          <a:spcPct val="0"/>
        </a:spcAft>
        <a:buClr>
          <a:srgbClr val="B2B5BB"/>
        </a:buClr>
        <a:buSzPct val="125000"/>
        <a:buChar char="•"/>
        <a:defRPr>
          <a:solidFill>
            <a:schemeClr val="tx1"/>
          </a:solidFill>
          <a:latin typeface="+mn-lt"/>
          <a:ea typeface="+mn-ea"/>
        </a:defRPr>
      </a:lvl2pPr>
      <a:lvl3pPr marL="744538" indent="-169863" algn="l" defTabSz="457200" rtl="0" eaLnBrk="0" fontAlgn="base" hangingPunct="0">
        <a:spcBef>
          <a:spcPts val="500"/>
        </a:spcBef>
        <a:spcAft>
          <a:spcPct val="0"/>
        </a:spcAft>
        <a:buClr>
          <a:srgbClr val="B2B5BB"/>
        </a:buClr>
        <a:buSzPct val="125000"/>
        <a:buChar char="•"/>
        <a:defRPr sz="1600">
          <a:solidFill>
            <a:schemeClr val="tx1"/>
          </a:solidFill>
          <a:latin typeface="+mn-lt"/>
          <a:ea typeface="+mn-ea"/>
        </a:defRPr>
      </a:lvl3pPr>
      <a:lvl4pPr marL="1027113" indent="-168275" algn="l" defTabSz="457200" rtl="0" eaLnBrk="0" fontAlgn="base" hangingPunct="0">
        <a:spcBef>
          <a:spcPts val="300"/>
        </a:spcBef>
        <a:spcAft>
          <a:spcPct val="0"/>
        </a:spcAft>
        <a:buClr>
          <a:srgbClr val="B2B5BB"/>
        </a:buClr>
        <a:buSzPct val="125000"/>
        <a:buChar char="•"/>
        <a:defRPr sz="1400">
          <a:solidFill>
            <a:schemeClr val="tx1"/>
          </a:solidFill>
          <a:latin typeface="+mn-lt"/>
          <a:ea typeface="+mn-ea"/>
        </a:defRPr>
      </a:lvl4pPr>
      <a:lvl5pPr marL="1311275" indent="-169863" algn="l" defTabSz="457200" rtl="0" eaLnBrk="0" fontAlgn="base" hangingPunct="0">
        <a:spcBef>
          <a:spcPts val="300"/>
        </a:spcBef>
        <a:spcAft>
          <a:spcPct val="0"/>
        </a:spcAft>
        <a:buClr>
          <a:srgbClr val="B2B5BB"/>
        </a:buClr>
        <a:buSzPct val="125000"/>
        <a:buChar char="•"/>
        <a:defRPr sz="1400">
          <a:solidFill>
            <a:schemeClr val="tx1"/>
          </a:solidFill>
          <a:latin typeface="+mn-lt"/>
          <a:ea typeface="+mn-ea"/>
        </a:defRPr>
      </a:lvl5pPr>
      <a:lvl6pPr marL="1768475" indent="-169863" algn="l" defTabSz="457200" rtl="0" eaLnBrk="0" fontAlgn="base" hangingPunct="0">
        <a:spcBef>
          <a:spcPts val="300"/>
        </a:spcBef>
        <a:spcAft>
          <a:spcPct val="0"/>
        </a:spcAft>
        <a:buClr>
          <a:srgbClr val="B2B5BB"/>
        </a:buClr>
        <a:buSzPct val="125000"/>
        <a:buChar char="•"/>
        <a:defRPr sz="1400">
          <a:solidFill>
            <a:schemeClr val="tx1"/>
          </a:solidFill>
          <a:latin typeface="+mn-lt"/>
          <a:ea typeface="+mn-ea"/>
        </a:defRPr>
      </a:lvl6pPr>
      <a:lvl7pPr marL="2225675" indent="-169863" algn="l" defTabSz="457200" rtl="0" eaLnBrk="0" fontAlgn="base" hangingPunct="0">
        <a:spcBef>
          <a:spcPts val="300"/>
        </a:spcBef>
        <a:spcAft>
          <a:spcPct val="0"/>
        </a:spcAft>
        <a:buClr>
          <a:srgbClr val="B2B5BB"/>
        </a:buClr>
        <a:buSzPct val="125000"/>
        <a:buChar char="•"/>
        <a:defRPr sz="1400">
          <a:solidFill>
            <a:schemeClr val="tx1"/>
          </a:solidFill>
          <a:latin typeface="+mn-lt"/>
          <a:ea typeface="+mn-ea"/>
        </a:defRPr>
      </a:lvl7pPr>
      <a:lvl8pPr marL="2682875" indent="-169863" algn="l" defTabSz="457200" rtl="0" eaLnBrk="0" fontAlgn="base" hangingPunct="0">
        <a:spcBef>
          <a:spcPts val="300"/>
        </a:spcBef>
        <a:spcAft>
          <a:spcPct val="0"/>
        </a:spcAft>
        <a:buClr>
          <a:srgbClr val="B2B5BB"/>
        </a:buClr>
        <a:buSzPct val="125000"/>
        <a:buChar char="•"/>
        <a:defRPr sz="1400">
          <a:solidFill>
            <a:schemeClr val="tx1"/>
          </a:solidFill>
          <a:latin typeface="+mn-lt"/>
          <a:ea typeface="+mn-ea"/>
        </a:defRPr>
      </a:lvl8pPr>
      <a:lvl9pPr marL="3140075" indent="-169863" algn="l" defTabSz="457200" rtl="0" eaLnBrk="0" fontAlgn="base" hangingPunct="0">
        <a:spcBef>
          <a:spcPts val="300"/>
        </a:spcBef>
        <a:spcAft>
          <a:spcPct val="0"/>
        </a:spcAft>
        <a:buClr>
          <a:srgbClr val="B2B5BB"/>
        </a:buClr>
        <a:buSzPct val="125000"/>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3.xml"/><Relationship Id="rId1" Type="http://schemas.openxmlformats.org/officeDocument/2006/relationships/vmlDrawing" Target="../drawings/vmlDrawing7.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4.xml"/><Relationship Id="rId1" Type="http://schemas.openxmlformats.org/officeDocument/2006/relationships/vmlDrawing" Target="../drawings/vmlDrawing8.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4.xml"/><Relationship Id="rId1" Type="http://schemas.openxmlformats.org/officeDocument/2006/relationships/vmlDrawing" Target="../drawings/vmlDrawing9.v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www.afdc.energy.gov/afdc/" TargetMode="External"/><Relationship Id="rId3" Type="http://schemas.openxmlformats.org/officeDocument/2006/relationships/hyperlink" Target="http://www.altfuelprices.com/" TargetMode="External"/><Relationship Id="rId7" Type="http://schemas.openxmlformats.org/officeDocument/2006/relationships/hyperlink" Target="http://www.ngvc.org/index.html" TargetMode="External"/><Relationship Id="rId2" Type="http://schemas.openxmlformats.org/officeDocument/2006/relationships/hyperlink" Target="http://www.anga.us/" TargetMode="External"/><Relationship Id="rId1" Type="http://schemas.openxmlformats.org/officeDocument/2006/relationships/slideLayout" Target="../slideLayouts/slideLayout2.xml"/><Relationship Id="rId6" Type="http://schemas.openxmlformats.org/officeDocument/2006/relationships/hyperlink" Target="http://www.ngvi.com/" TargetMode="External"/><Relationship Id="rId5" Type="http://schemas.openxmlformats.org/officeDocument/2006/relationships/hyperlink" Target="http://www.cleanvehicle.org/index.shtml" TargetMode="External"/><Relationship Id="rId4" Type="http://schemas.openxmlformats.org/officeDocument/2006/relationships/hyperlink" Target="http://www.cngprices.com/" TargetMode="External"/><Relationship Id="rId9" Type="http://schemas.openxmlformats.org/officeDocument/2006/relationships/hyperlink" Target="http://www.weldsmartenergy.org/"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5.png"/><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7" name="Rectangle 3"/>
          <p:cNvSpPr>
            <a:spLocks noChangeArrowheads="1"/>
          </p:cNvSpPr>
          <p:nvPr/>
        </p:nvSpPr>
        <p:spPr bwMode="auto">
          <a:xfrm>
            <a:off x="3289300" y="3606800"/>
            <a:ext cx="5638800" cy="296863"/>
          </a:xfrm>
          <a:prstGeom prst="rect">
            <a:avLst/>
          </a:prstGeom>
          <a:noFill/>
          <a:ln w="9525">
            <a:noFill/>
            <a:miter lim="800000"/>
            <a:headEnd/>
            <a:tailEnd/>
          </a:ln>
          <a:effectLst/>
        </p:spPr>
        <p:txBody>
          <a:bodyPr anchor="ctr"/>
          <a:lstStyle/>
          <a:p>
            <a:pPr algn="r">
              <a:lnSpc>
                <a:spcPct val="80000"/>
              </a:lnSpc>
              <a:spcBef>
                <a:spcPts val="1000"/>
              </a:spcBef>
              <a:buClr>
                <a:schemeClr val="bg1"/>
              </a:buClr>
              <a:buSzPct val="125000"/>
            </a:pPr>
            <a:r>
              <a:rPr lang="en-US" sz="1600" b="1">
                <a:solidFill>
                  <a:srgbClr val="4D4D4D"/>
                </a:solidFill>
                <a:cs typeface="Arial" charset="0"/>
              </a:rPr>
              <a:t>Baton Rouge, LA </a:t>
            </a:r>
            <a:r>
              <a:rPr lang="en-US" sz="1600" b="1">
                <a:solidFill>
                  <a:schemeClr val="tx2"/>
                </a:solidFill>
                <a:cs typeface="Arial" charset="0"/>
              </a:rPr>
              <a:t>|</a:t>
            </a:r>
            <a:r>
              <a:rPr lang="en-US" sz="1600" b="1">
                <a:solidFill>
                  <a:srgbClr val="DDDDDD"/>
                </a:solidFill>
                <a:cs typeface="Arial" charset="0"/>
              </a:rPr>
              <a:t> </a:t>
            </a:r>
            <a:r>
              <a:rPr lang="en-US" sz="1600" b="1">
                <a:solidFill>
                  <a:srgbClr val="4D4D4D"/>
                </a:solidFill>
                <a:cs typeface="Arial" charset="0"/>
              </a:rPr>
              <a:t>September 30, 2010</a:t>
            </a:r>
          </a:p>
        </p:txBody>
      </p:sp>
      <p:sp>
        <p:nvSpPr>
          <p:cNvPr id="379908" name="Rectangle 4"/>
          <p:cNvSpPr>
            <a:spLocks noGrp="1"/>
          </p:cNvSpPr>
          <p:nvPr>
            <p:ph type="ctrTitle"/>
          </p:nvPr>
        </p:nvSpPr>
        <p:spPr>
          <a:xfrm>
            <a:off x="3009900" y="590550"/>
            <a:ext cx="5978525" cy="1600200"/>
          </a:xfrm>
          <a:noFill/>
          <a:ln/>
        </p:spPr>
        <p:txBody>
          <a:bodyPr/>
          <a:lstStyle/>
          <a:p>
            <a:pPr algn="r"/>
            <a:r>
              <a:rPr lang="en-US" sz="2400"/>
              <a:t>Natural Gas as a Transportation Fuel</a:t>
            </a:r>
            <a:br>
              <a:rPr lang="en-US" sz="2400"/>
            </a:br>
            <a:r>
              <a:rPr lang="en-US" sz="1200"/>
              <a:t>  </a:t>
            </a:r>
            <a:r>
              <a:rPr lang="en-US" sz="2400"/>
              <a:t/>
            </a:r>
            <a:br>
              <a:rPr lang="en-US" sz="2400"/>
            </a:br>
            <a:r>
              <a:rPr lang="en-US" sz="2000">
                <a:solidFill>
                  <a:srgbClr val="6A6662"/>
                </a:solidFill>
              </a:rPr>
              <a:t>Louisiana Department of Environmental Quality</a:t>
            </a:r>
            <a:br>
              <a:rPr lang="en-US" sz="2000">
                <a:solidFill>
                  <a:srgbClr val="6A6662"/>
                </a:solidFill>
              </a:rPr>
            </a:br>
            <a:r>
              <a:rPr lang="en-US" sz="2000">
                <a:solidFill>
                  <a:srgbClr val="6A6662"/>
                </a:solidFill>
              </a:rPr>
              <a:t>CNG/LNG Policy Working Group</a:t>
            </a:r>
            <a:r>
              <a:rPr lang="en-US" sz="2400"/>
              <a:t> </a:t>
            </a:r>
            <a:endParaRPr lang="en-US" sz="2000" i="1"/>
          </a:p>
        </p:txBody>
      </p:sp>
      <p:sp>
        <p:nvSpPr>
          <p:cNvPr id="379912" name="Rectangle 8"/>
          <p:cNvSpPr>
            <a:spLocks noGrp="1"/>
          </p:cNvSpPr>
          <p:nvPr>
            <p:ph type="subTitle" idx="1"/>
          </p:nvPr>
        </p:nvSpPr>
        <p:spPr>
          <a:xfrm>
            <a:off x="4057650" y="2344738"/>
            <a:ext cx="4867275" cy="1752600"/>
          </a:xfrm>
          <a:noFill/>
          <a:ln/>
        </p:spPr>
        <p:txBody>
          <a:bodyPr/>
          <a:lstStyle/>
          <a:p>
            <a:pPr algn="r"/>
            <a:r>
              <a:rPr lang="en-US" b="1"/>
              <a:t>Sherrie Merrow</a:t>
            </a:r>
          </a:p>
          <a:p>
            <a:pPr algn="r"/>
            <a:r>
              <a:rPr lang="en-US" b="1"/>
              <a:t>External Relations Lead                                                       Natural Gas Economy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p:cNvSpPr>
            <a:spLocks noGrp="1"/>
          </p:cNvSpPr>
          <p:nvPr>
            <p:ph type="title"/>
          </p:nvPr>
        </p:nvSpPr>
        <p:spPr>
          <a:xfrm>
            <a:off x="693738" y="160338"/>
            <a:ext cx="7893050" cy="982662"/>
          </a:xfrm>
        </p:spPr>
        <p:txBody>
          <a:bodyPr/>
          <a:lstStyle/>
          <a:p>
            <a:r>
              <a:rPr lang="en-US"/>
              <a:t>Water Intensity of Transportation Fuels</a:t>
            </a:r>
          </a:p>
        </p:txBody>
      </p:sp>
      <p:pic>
        <p:nvPicPr>
          <p:cNvPr id="591875" name="Picture 3"/>
          <p:cNvPicPr>
            <a:picLocks noChangeAspect="1" noChangeArrowheads="1"/>
          </p:cNvPicPr>
          <p:nvPr/>
        </p:nvPicPr>
        <p:blipFill>
          <a:blip r:embed="rId3"/>
          <a:srcRect/>
          <a:stretch>
            <a:fillRect/>
          </a:stretch>
        </p:blipFill>
        <p:spPr bwMode="auto">
          <a:xfrm>
            <a:off x="693738" y="1177925"/>
            <a:ext cx="8145462" cy="5349875"/>
          </a:xfrm>
          <a:prstGeom prst="rect">
            <a:avLst/>
          </a:prstGeom>
          <a:noFill/>
          <a:ln w="9525">
            <a:noFill/>
            <a:miter lim="800000"/>
            <a:headEnd/>
            <a:tailEnd/>
          </a:ln>
          <a:effectLst/>
        </p:spPr>
      </p:pic>
      <p:sp>
        <p:nvSpPr>
          <p:cNvPr id="591876" name="Rectangle 4"/>
          <p:cNvSpPr>
            <a:spLocks noChangeArrowheads="1"/>
          </p:cNvSpPr>
          <p:nvPr/>
        </p:nvSpPr>
        <p:spPr bwMode="auto">
          <a:xfrm>
            <a:off x="693738" y="6527800"/>
            <a:ext cx="7726362" cy="274638"/>
          </a:xfrm>
          <a:prstGeom prst="rect">
            <a:avLst/>
          </a:prstGeom>
          <a:noFill/>
          <a:ln w="9525">
            <a:noFill/>
            <a:miter lim="800000"/>
            <a:headEnd/>
            <a:tailEnd/>
          </a:ln>
          <a:effectLst/>
        </p:spPr>
        <p:txBody>
          <a:bodyPr>
            <a:spAutoFit/>
          </a:bodyPr>
          <a:lstStyle/>
          <a:p>
            <a:r>
              <a:rPr lang="en-US" sz="1200">
                <a:cs typeface="Arial" charset="0"/>
              </a:rPr>
              <a:t>Source: Deep Shale Natural Gas: Abundant, Affordable, and Surprisingly Water Efficient, Mathew Mantell, 2009</a:t>
            </a:r>
          </a:p>
        </p:txBody>
      </p:sp>
      <p:sp>
        <p:nvSpPr>
          <p:cNvPr id="591877" name="Slide Number Placeholder 69"/>
          <p:cNvSpPr txBox="1">
            <a:spLocks noGrp="1"/>
          </p:cNvSpPr>
          <p:nvPr/>
        </p:nvSpPr>
        <p:spPr bwMode="auto">
          <a:xfrm>
            <a:off x="6705600" y="6508750"/>
            <a:ext cx="2133600" cy="365125"/>
          </a:xfrm>
          <a:prstGeom prst="rect">
            <a:avLst/>
          </a:prstGeom>
          <a:noFill/>
          <a:ln w="9525">
            <a:noFill/>
            <a:miter lim="800000"/>
            <a:headEnd/>
            <a:tailEnd/>
          </a:ln>
        </p:spPr>
        <p:txBody>
          <a:bodyPr anchor="ctr"/>
          <a:lstStyle/>
          <a:p>
            <a:pPr algn="r"/>
            <a:fld id="{64FC522D-3489-4B38-9F04-0715BFCA9D00}" type="slidenum">
              <a:rPr lang="en-US" sz="1200">
                <a:solidFill>
                  <a:srgbClr val="898989"/>
                </a:solidFill>
              </a:rPr>
              <a:pPr algn="r"/>
              <a:t>10</a:t>
            </a:fld>
            <a:endParaRPr lang="en-US" sz="1200">
              <a:solidFill>
                <a:srgbClr val="898989"/>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Text Box 7"/>
          <p:cNvSpPr txBox="1">
            <a:spLocks noChangeArrowheads="1"/>
          </p:cNvSpPr>
          <p:nvPr/>
        </p:nvSpPr>
        <p:spPr bwMode="auto">
          <a:xfrm>
            <a:off x="1084263" y="6508750"/>
            <a:ext cx="4343400" cy="274638"/>
          </a:xfrm>
          <a:prstGeom prst="rect">
            <a:avLst/>
          </a:prstGeom>
          <a:noFill/>
          <a:ln w="9525">
            <a:noFill/>
            <a:miter lim="800000"/>
            <a:headEnd/>
            <a:tailEnd/>
          </a:ln>
        </p:spPr>
        <p:txBody>
          <a:bodyPr>
            <a:spAutoFit/>
          </a:bodyPr>
          <a:lstStyle/>
          <a:p>
            <a:pPr defTabSz="914400">
              <a:spcBef>
                <a:spcPct val="50000"/>
              </a:spcBef>
            </a:pPr>
            <a:r>
              <a:rPr lang="en-US" sz="1200" b="1"/>
              <a:t>The B’s are different blends of Bio-diesel</a:t>
            </a:r>
          </a:p>
        </p:txBody>
      </p:sp>
      <p:sp>
        <p:nvSpPr>
          <p:cNvPr id="611331" name="Slide Number Placeholder 69"/>
          <p:cNvSpPr txBox="1">
            <a:spLocks noGrp="1"/>
          </p:cNvSpPr>
          <p:nvPr/>
        </p:nvSpPr>
        <p:spPr bwMode="auto">
          <a:xfrm>
            <a:off x="6705600" y="6508750"/>
            <a:ext cx="2133600" cy="365125"/>
          </a:xfrm>
          <a:prstGeom prst="rect">
            <a:avLst/>
          </a:prstGeom>
          <a:noFill/>
          <a:ln w="9525">
            <a:noFill/>
            <a:miter lim="800000"/>
            <a:headEnd/>
            <a:tailEnd/>
          </a:ln>
        </p:spPr>
        <p:txBody>
          <a:bodyPr anchor="ctr"/>
          <a:lstStyle/>
          <a:p>
            <a:pPr algn="r"/>
            <a:fld id="{F25D57B9-8817-4844-9B2B-F6392E1D355E}" type="slidenum">
              <a:rPr lang="en-US" sz="1200">
                <a:solidFill>
                  <a:srgbClr val="898989"/>
                </a:solidFill>
              </a:rPr>
              <a:pPr algn="r"/>
              <a:t>11</a:t>
            </a:fld>
            <a:endParaRPr lang="en-US" sz="1200">
              <a:solidFill>
                <a:srgbClr val="898989"/>
              </a:solidFill>
            </a:endParaRPr>
          </a:p>
        </p:txBody>
      </p:sp>
      <p:sp>
        <p:nvSpPr>
          <p:cNvPr id="611332" name="Rectangle 4"/>
          <p:cNvSpPr>
            <a:spLocks/>
          </p:cNvSpPr>
          <p:nvPr/>
        </p:nvSpPr>
        <p:spPr bwMode="auto">
          <a:xfrm>
            <a:off x="693738" y="160338"/>
            <a:ext cx="7893050" cy="982662"/>
          </a:xfrm>
          <a:prstGeom prst="rect">
            <a:avLst/>
          </a:prstGeom>
          <a:noFill/>
          <a:ln w="9525">
            <a:noFill/>
            <a:miter lim="800000"/>
            <a:headEnd/>
            <a:tailEnd/>
          </a:ln>
        </p:spPr>
        <p:txBody>
          <a:bodyPr/>
          <a:lstStyle/>
          <a:p>
            <a:r>
              <a:rPr lang="en-US" sz="2800" b="1">
                <a:solidFill>
                  <a:schemeClr val="tx2"/>
                </a:solidFill>
                <a:cs typeface="Arial" charset="0"/>
              </a:rPr>
              <a:t>U.S. Average Retail Fuel Prices</a:t>
            </a:r>
          </a:p>
        </p:txBody>
      </p:sp>
      <p:pic>
        <p:nvPicPr>
          <p:cNvPr id="611333" name="Picture 5"/>
          <p:cNvPicPr>
            <a:picLocks noChangeAspect="1" noChangeArrowheads="1"/>
          </p:cNvPicPr>
          <p:nvPr/>
        </p:nvPicPr>
        <p:blipFill>
          <a:blip r:embed="rId4"/>
          <a:srcRect/>
          <a:stretch>
            <a:fillRect/>
          </a:stretch>
        </p:blipFill>
        <p:spPr bwMode="auto">
          <a:xfrm>
            <a:off x="376238" y="768350"/>
            <a:ext cx="8462962" cy="5529263"/>
          </a:xfrm>
          <a:prstGeom prst="rect">
            <a:avLst/>
          </a:prstGeom>
          <a:noFill/>
          <a:ln w="9525">
            <a:noFill/>
            <a:miter lim="800000"/>
            <a:headEnd/>
            <a:tailEnd/>
          </a:ln>
          <a:effectLst/>
        </p:spPr>
      </p:pic>
    </p:spTree>
    <p:custDataLst>
      <p:tags r:id="rId1"/>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Slide Number Placeholder 69"/>
          <p:cNvSpPr txBox="1">
            <a:spLocks noGrp="1"/>
          </p:cNvSpPr>
          <p:nvPr/>
        </p:nvSpPr>
        <p:spPr bwMode="auto">
          <a:xfrm>
            <a:off x="6705600" y="6508750"/>
            <a:ext cx="2133600" cy="365125"/>
          </a:xfrm>
          <a:prstGeom prst="rect">
            <a:avLst/>
          </a:prstGeom>
          <a:noFill/>
          <a:ln w="9525">
            <a:noFill/>
            <a:miter lim="800000"/>
            <a:headEnd/>
            <a:tailEnd/>
          </a:ln>
        </p:spPr>
        <p:txBody>
          <a:bodyPr anchor="ctr"/>
          <a:lstStyle/>
          <a:p>
            <a:pPr algn="r"/>
            <a:fld id="{E7C0C8FB-3501-40B1-A827-897FDD2E706A}" type="slidenum">
              <a:rPr lang="en-US" sz="1200">
                <a:solidFill>
                  <a:srgbClr val="898989"/>
                </a:solidFill>
              </a:rPr>
              <a:pPr algn="r"/>
              <a:t>12</a:t>
            </a:fld>
            <a:endParaRPr lang="en-US" sz="1200">
              <a:solidFill>
                <a:srgbClr val="898989"/>
              </a:solidFill>
            </a:endParaRPr>
          </a:p>
        </p:txBody>
      </p:sp>
      <p:sp>
        <p:nvSpPr>
          <p:cNvPr id="638979" name="Text Box 4"/>
          <p:cNvSpPr txBox="1">
            <a:spLocks noChangeArrowheads="1"/>
          </p:cNvSpPr>
          <p:nvPr/>
        </p:nvSpPr>
        <p:spPr bwMode="auto">
          <a:xfrm>
            <a:off x="4965700" y="6508750"/>
            <a:ext cx="3473450" cy="274638"/>
          </a:xfrm>
          <a:prstGeom prst="rect">
            <a:avLst/>
          </a:prstGeom>
          <a:noFill/>
          <a:ln w="9525">
            <a:noFill/>
            <a:miter lim="800000"/>
            <a:headEnd/>
            <a:tailEnd/>
          </a:ln>
        </p:spPr>
        <p:txBody>
          <a:bodyPr wrap="none">
            <a:spAutoFit/>
          </a:bodyPr>
          <a:lstStyle/>
          <a:p>
            <a:pPr defTabSz="914400"/>
            <a:r>
              <a:rPr lang="en-US" sz="1200">
                <a:cs typeface="Arial" charset="0"/>
              </a:rPr>
              <a:t>Source: EIA, U.S. Census Bureau-Foreign Trade</a:t>
            </a:r>
          </a:p>
        </p:txBody>
      </p:sp>
      <p:sp>
        <p:nvSpPr>
          <p:cNvPr id="638980" name="Rectangle 4"/>
          <p:cNvSpPr>
            <a:spLocks noGrp="1"/>
          </p:cNvSpPr>
          <p:nvPr>
            <p:ph type="title"/>
          </p:nvPr>
        </p:nvSpPr>
        <p:spPr>
          <a:noFill/>
          <a:ln/>
        </p:spPr>
        <p:txBody>
          <a:bodyPr/>
          <a:lstStyle/>
          <a:p>
            <a:r>
              <a:rPr lang="en-US"/>
              <a:t>Crude Oil Imports into the U.S.</a:t>
            </a:r>
            <a:br>
              <a:rPr lang="en-US"/>
            </a:br>
            <a:r>
              <a:rPr lang="en-US" sz="2200">
                <a:solidFill>
                  <a:srgbClr val="6A6662"/>
                </a:solidFill>
              </a:rPr>
              <a:t>Opportunities for Displacement</a:t>
            </a:r>
          </a:p>
        </p:txBody>
      </p:sp>
      <p:sp>
        <p:nvSpPr>
          <p:cNvPr id="638981" name="Rectangle 5"/>
          <p:cNvSpPr>
            <a:spLocks noGrp="1"/>
          </p:cNvSpPr>
          <p:nvPr>
            <p:ph type="body" sz="half" idx="1"/>
          </p:nvPr>
        </p:nvSpPr>
        <p:spPr>
          <a:xfrm>
            <a:off x="4419600" y="1144588"/>
            <a:ext cx="4419600" cy="5233987"/>
          </a:xfrm>
        </p:spPr>
        <p:txBody>
          <a:bodyPr/>
          <a:lstStyle/>
          <a:p>
            <a:pPr>
              <a:lnSpc>
                <a:spcPct val="90000"/>
              </a:lnSpc>
            </a:pPr>
            <a:r>
              <a:rPr lang="en-US" sz="1600"/>
              <a:t>Crude oil imports have historically led total U.S. imports of goods and services</a:t>
            </a:r>
          </a:p>
          <a:p>
            <a:pPr lvl="1">
              <a:lnSpc>
                <a:spcPct val="90000"/>
              </a:lnSpc>
            </a:pPr>
            <a:r>
              <a:rPr lang="en-US" sz="1400"/>
              <a:t>Crude oil imports comprised nearly 15% of total imported goods in January 2010 </a:t>
            </a:r>
          </a:p>
          <a:p>
            <a:pPr lvl="1">
              <a:lnSpc>
                <a:spcPct val="90000"/>
              </a:lnSpc>
            </a:pPr>
            <a:r>
              <a:rPr lang="en-US" sz="1400"/>
              <a:t>Net crude imports accounted for half (49.6%) of the foreign trade deficit of $37.1 billion for the month</a:t>
            </a:r>
          </a:p>
          <a:p>
            <a:pPr>
              <a:lnSpc>
                <a:spcPct val="90000"/>
              </a:lnSpc>
            </a:pPr>
            <a:endParaRPr lang="en-US" sz="600"/>
          </a:p>
          <a:p>
            <a:pPr>
              <a:lnSpc>
                <a:spcPct val="90000"/>
              </a:lnSpc>
            </a:pPr>
            <a:endParaRPr lang="en-US" sz="600"/>
          </a:p>
          <a:p>
            <a:pPr>
              <a:lnSpc>
                <a:spcPct val="90000"/>
              </a:lnSpc>
            </a:pPr>
            <a:endParaRPr lang="en-US" sz="600"/>
          </a:p>
          <a:p>
            <a:pPr>
              <a:lnSpc>
                <a:spcPct val="90000"/>
              </a:lnSpc>
            </a:pPr>
            <a:endParaRPr lang="en-US" sz="600"/>
          </a:p>
          <a:p>
            <a:pPr>
              <a:lnSpc>
                <a:spcPct val="90000"/>
              </a:lnSpc>
            </a:pPr>
            <a:r>
              <a:rPr lang="en-US" sz="1600"/>
              <a:t>Imports from OPEC member countries were more than twice that of the next closest country</a:t>
            </a:r>
          </a:p>
          <a:p>
            <a:pPr>
              <a:lnSpc>
                <a:spcPct val="90000"/>
              </a:lnSpc>
            </a:pPr>
            <a:endParaRPr lang="en-US" sz="900"/>
          </a:p>
          <a:p>
            <a:pPr>
              <a:lnSpc>
                <a:spcPct val="90000"/>
              </a:lnSpc>
            </a:pPr>
            <a:endParaRPr lang="en-US" sz="900"/>
          </a:p>
          <a:p>
            <a:pPr>
              <a:lnSpc>
                <a:spcPct val="90000"/>
              </a:lnSpc>
            </a:pPr>
            <a:endParaRPr lang="en-US" sz="900"/>
          </a:p>
          <a:p>
            <a:pPr>
              <a:lnSpc>
                <a:spcPct val="90000"/>
              </a:lnSpc>
            </a:pPr>
            <a:endParaRPr lang="en-US" sz="900"/>
          </a:p>
          <a:p>
            <a:pPr>
              <a:lnSpc>
                <a:spcPct val="90000"/>
              </a:lnSpc>
            </a:pPr>
            <a:r>
              <a:rPr lang="en-US" sz="1600"/>
              <a:t>The transportation sector presents the biggest opportunity for imported petroleum displacement </a:t>
            </a:r>
          </a:p>
          <a:p>
            <a:pPr lvl="1">
              <a:lnSpc>
                <a:spcPct val="90000"/>
              </a:lnSpc>
            </a:pPr>
            <a:endParaRPr lang="en-US" sz="1200"/>
          </a:p>
          <a:p>
            <a:pPr>
              <a:lnSpc>
                <a:spcPct val="90000"/>
              </a:lnSpc>
            </a:pPr>
            <a:endParaRPr lang="en-US" sz="1400"/>
          </a:p>
        </p:txBody>
      </p:sp>
      <p:graphicFrame>
        <p:nvGraphicFramePr>
          <p:cNvPr id="638982" name="Object 6"/>
          <p:cNvGraphicFramePr>
            <a:graphicFrameLocks noChangeAspect="1"/>
          </p:cNvGraphicFramePr>
          <p:nvPr>
            <p:ph sz="quarter" idx="2"/>
          </p:nvPr>
        </p:nvGraphicFramePr>
        <p:xfrm>
          <a:off x="304800" y="1090613"/>
          <a:ext cx="4089400" cy="1997075"/>
        </p:xfrm>
        <a:graphic>
          <a:graphicData uri="http://schemas.openxmlformats.org/presentationml/2006/ole">
            <p:oleObj spid="_x0000_s638982" name="Chart" r:id="rId4" imgW="5448300" imgH="3038551" progId="MSGraph.Chart.8">
              <p:embed followColorScheme="full"/>
            </p:oleObj>
          </a:graphicData>
        </a:graphic>
      </p:graphicFrame>
      <p:graphicFrame>
        <p:nvGraphicFramePr>
          <p:cNvPr id="638983" name="Object 7"/>
          <p:cNvGraphicFramePr>
            <a:graphicFrameLocks noChangeAspect="1"/>
          </p:cNvGraphicFramePr>
          <p:nvPr>
            <p:ph sz="quarter" idx="3"/>
          </p:nvPr>
        </p:nvGraphicFramePr>
        <p:xfrm>
          <a:off x="355600" y="2881313"/>
          <a:ext cx="4062413" cy="1984375"/>
        </p:xfrm>
        <a:graphic>
          <a:graphicData uri="http://schemas.openxmlformats.org/presentationml/2006/ole">
            <p:oleObj spid="_x0000_s638983" name="Chart" r:id="rId5" imgW="5448300" imgH="3038551" progId="MSGraph.Chart.8">
              <p:embed followColorScheme="full"/>
            </p:oleObj>
          </a:graphicData>
        </a:graphic>
      </p:graphicFrame>
      <p:graphicFrame>
        <p:nvGraphicFramePr>
          <p:cNvPr id="638984" name="Object 8"/>
          <p:cNvGraphicFramePr>
            <a:graphicFrameLocks noChangeAspect="1"/>
          </p:cNvGraphicFramePr>
          <p:nvPr/>
        </p:nvGraphicFramePr>
        <p:xfrm>
          <a:off x="355600" y="4849813"/>
          <a:ext cx="4062413" cy="1984375"/>
        </p:xfrm>
        <a:graphic>
          <a:graphicData uri="http://schemas.openxmlformats.org/presentationml/2006/ole">
            <p:oleObj spid="_x0000_s638984" name="Chart" r:id="rId6" imgW="5448300" imgH="3038551" progId="MSGraph.Chart.8">
              <p:embed followColorScheme="full"/>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p:cNvSpPr>
          <p:nvPr>
            <p:ph type="title"/>
          </p:nvPr>
        </p:nvSpPr>
        <p:spPr/>
        <p:txBody>
          <a:bodyPr/>
          <a:lstStyle/>
          <a:p>
            <a:r>
              <a:rPr lang="en-US"/>
              <a:t>CNG and Safety</a:t>
            </a:r>
          </a:p>
        </p:txBody>
      </p:sp>
      <p:sp>
        <p:nvSpPr>
          <p:cNvPr id="551939" name="Rectangle 3"/>
          <p:cNvSpPr>
            <a:spLocks noGrp="1"/>
          </p:cNvSpPr>
          <p:nvPr>
            <p:ph type="body" idx="1"/>
          </p:nvPr>
        </p:nvSpPr>
        <p:spPr>
          <a:xfrm>
            <a:off x="509588" y="1143000"/>
            <a:ext cx="6265862" cy="5213350"/>
          </a:xfrm>
        </p:spPr>
        <p:txBody>
          <a:bodyPr/>
          <a:lstStyle/>
          <a:p>
            <a:r>
              <a:rPr lang="en-US" sz="2400"/>
              <a:t>Natural gas is very safe–lighter than air… dissipates when released</a:t>
            </a:r>
          </a:p>
          <a:p>
            <a:r>
              <a:rPr lang="en-US" sz="2400"/>
              <a:t>High ignition temperature: 1,000°-1,100°F</a:t>
            </a:r>
          </a:p>
          <a:p>
            <a:pPr lvl="1"/>
            <a:r>
              <a:rPr lang="en-US" sz="2000"/>
              <a:t>Gasoline ignition temperature: 495°</a:t>
            </a:r>
          </a:p>
          <a:p>
            <a:pPr lvl="1"/>
            <a:r>
              <a:rPr lang="en-US" sz="2000"/>
              <a:t>Diesel ignition temperature: 410°</a:t>
            </a:r>
          </a:p>
          <a:p>
            <a:r>
              <a:rPr lang="en-US" sz="2400"/>
              <a:t>Limited range of air/fuel combustion ratio (5-15%)</a:t>
            </a:r>
          </a:p>
          <a:p>
            <a:r>
              <a:rPr lang="en-US" sz="2400"/>
              <a:t>Colorless, non-toxic substance</a:t>
            </a:r>
          </a:p>
          <a:p>
            <a:r>
              <a:rPr lang="en-US" sz="2400"/>
              <a:t>Does not leak into groundwater </a:t>
            </a:r>
          </a:p>
          <a:p>
            <a:r>
              <a:rPr lang="en-US" sz="2400"/>
              <a:t>Comprehensive fuel tank, vehicle and station design/manufacturing codes &amp; standards </a:t>
            </a:r>
          </a:p>
        </p:txBody>
      </p:sp>
      <p:pic>
        <p:nvPicPr>
          <p:cNvPr id="551940" name="Picture 4"/>
          <p:cNvPicPr>
            <a:picLocks noChangeAspect="1" noChangeArrowheads="1"/>
          </p:cNvPicPr>
          <p:nvPr/>
        </p:nvPicPr>
        <p:blipFill>
          <a:blip r:embed="rId3"/>
          <a:srcRect l="23062" r="11613" b="699"/>
          <a:stretch>
            <a:fillRect/>
          </a:stretch>
        </p:blipFill>
        <p:spPr bwMode="auto">
          <a:xfrm>
            <a:off x="6775450" y="1143000"/>
            <a:ext cx="2368550" cy="5718175"/>
          </a:xfrm>
          <a:prstGeom prst="rect">
            <a:avLst/>
          </a:prstGeom>
          <a:noFill/>
          <a:ln w="9525">
            <a:noFill/>
            <a:miter lim="800000"/>
            <a:headEnd/>
            <a:tailEnd/>
          </a:ln>
          <a:effectLst/>
        </p:spPr>
      </p:pic>
      <p:sp>
        <p:nvSpPr>
          <p:cNvPr id="551941" name="Slide Number Placeholder 69"/>
          <p:cNvSpPr txBox="1">
            <a:spLocks noGrp="1"/>
          </p:cNvSpPr>
          <p:nvPr/>
        </p:nvSpPr>
        <p:spPr bwMode="auto">
          <a:xfrm>
            <a:off x="6705600" y="6508750"/>
            <a:ext cx="2133600" cy="365125"/>
          </a:xfrm>
          <a:prstGeom prst="rect">
            <a:avLst/>
          </a:prstGeom>
          <a:noFill/>
          <a:ln w="9525">
            <a:noFill/>
            <a:miter lim="800000"/>
            <a:headEnd/>
            <a:tailEnd/>
          </a:ln>
        </p:spPr>
        <p:txBody>
          <a:bodyPr anchor="ctr"/>
          <a:lstStyle/>
          <a:p>
            <a:pPr algn="r"/>
            <a:fld id="{8281CDBE-04B0-4D4D-98DA-A938AB8BC96B}" type="slidenum">
              <a:rPr lang="en-US" sz="1200">
                <a:solidFill>
                  <a:srgbClr val="898989"/>
                </a:solidFill>
              </a:rPr>
              <a:pPr algn="r"/>
              <a:t>13</a:t>
            </a:fld>
            <a:endParaRPr lang="en-US" sz="1200">
              <a:solidFill>
                <a:srgbClr val="898989"/>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3"/>
          <p:cNvSpPr>
            <a:spLocks noGrp="1"/>
          </p:cNvSpPr>
          <p:nvPr>
            <p:ph type="title" idx="4294967295"/>
          </p:nvPr>
        </p:nvSpPr>
        <p:spPr>
          <a:xfrm>
            <a:off x="958850" y="139700"/>
            <a:ext cx="7893050" cy="982663"/>
          </a:xfrm>
        </p:spPr>
        <p:txBody>
          <a:bodyPr/>
          <a:lstStyle/>
          <a:p>
            <a:r>
              <a:rPr lang="en-US"/>
              <a:t>Natural Gas for Transportation </a:t>
            </a:r>
            <a:br>
              <a:rPr lang="en-US"/>
            </a:br>
            <a:r>
              <a:rPr lang="en-US" sz="2200">
                <a:solidFill>
                  <a:schemeClr val="accent2"/>
                </a:solidFill>
              </a:rPr>
              <a:t>Market Segmentation</a:t>
            </a:r>
          </a:p>
        </p:txBody>
      </p:sp>
      <p:pic>
        <p:nvPicPr>
          <p:cNvPr id="564227" name="Picture 2"/>
          <p:cNvPicPr>
            <a:picLocks noChangeAspect="1" noChangeArrowheads="1"/>
          </p:cNvPicPr>
          <p:nvPr/>
        </p:nvPicPr>
        <p:blipFill>
          <a:blip r:embed="rId3"/>
          <a:srcRect r="32062"/>
          <a:stretch>
            <a:fillRect/>
          </a:stretch>
        </p:blipFill>
        <p:spPr bwMode="auto">
          <a:xfrm>
            <a:off x="1328738" y="1093788"/>
            <a:ext cx="1293812" cy="1271587"/>
          </a:xfrm>
          <a:prstGeom prst="rect">
            <a:avLst/>
          </a:prstGeom>
          <a:noFill/>
          <a:ln w="9525">
            <a:solidFill>
              <a:schemeClr val="tx1"/>
            </a:solidFill>
            <a:miter lim="800000"/>
            <a:headEnd/>
            <a:tailEnd/>
          </a:ln>
        </p:spPr>
      </p:pic>
      <p:pic>
        <p:nvPicPr>
          <p:cNvPr id="564228" name="Picture 5" descr="frac"/>
          <p:cNvPicPr>
            <a:picLocks noChangeAspect="1" noChangeArrowheads="1"/>
          </p:cNvPicPr>
          <p:nvPr/>
        </p:nvPicPr>
        <p:blipFill>
          <a:blip r:embed="rId4"/>
          <a:srcRect t="20250" r="8812" b="19875"/>
          <a:stretch>
            <a:fillRect/>
          </a:stretch>
        </p:blipFill>
        <p:spPr bwMode="auto">
          <a:xfrm>
            <a:off x="1328738" y="3848100"/>
            <a:ext cx="1292225" cy="1273175"/>
          </a:xfrm>
          <a:prstGeom prst="rect">
            <a:avLst/>
          </a:prstGeom>
          <a:noFill/>
          <a:ln w="9525">
            <a:solidFill>
              <a:schemeClr val="tx1"/>
            </a:solidFill>
            <a:miter lim="800000"/>
            <a:headEnd/>
            <a:tailEnd/>
          </a:ln>
        </p:spPr>
      </p:pic>
      <p:pic>
        <p:nvPicPr>
          <p:cNvPr id="564229" name="Picture 6" descr="shutterstock_42593305"/>
          <p:cNvPicPr>
            <a:picLocks noChangeAspect="1" noChangeArrowheads="1"/>
          </p:cNvPicPr>
          <p:nvPr/>
        </p:nvPicPr>
        <p:blipFill>
          <a:blip r:embed="rId5"/>
          <a:srcRect r="32100"/>
          <a:stretch>
            <a:fillRect/>
          </a:stretch>
        </p:blipFill>
        <p:spPr bwMode="auto">
          <a:xfrm>
            <a:off x="1328738" y="2457450"/>
            <a:ext cx="1290637" cy="1268413"/>
          </a:xfrm>
          <a:prstGeom prst="rect">
            <a:avLst/>
          </a:prstGeom>
          <a:noFill/>
          <a:ln w="9525">
            <a:solidFill>
              <a:schemeClr val="tx1"/>
            </a:solidFill>
            <a:miter lim="800000"/>
            <a:headEnd/>
            <a:tailEnd/>
          </a:ln>
        </p:spPr>
      </p:pic>
      <p:grpSp>
        <p:nvGrpSpPr>
          <p:cNvPr id="564230" name="Group 6"/>
          <p:cNvGrpSpPr>
            <a:grpSpLocks/>
          </p:cNvGrpSpPr>
          <p:nvPr/>
        </p:nvGrpSpPr>
        <p:grpSpPr bwMode="auto">
          <a:xfrm>
            <a:off x="2852738" y="1122363"/>
            <a:ext cx="411162" cy="5394325"/>
            <a:chOff x="1797" y="707"/>
            <a:chExt cx="259" cy="3398"/>
          </a:xfrm>
        </p:grpSpPr>
        <p:sp>
          <p:nvSpPr>
            <p:cNvPr id="564231" name="Rectangle 2"/>
            <p:cNvSpPr>
              <a:spLocks noChangeArrowheads="1"/>
            </p:cNvSpPr>
            <p:nvPr/>
          </p:nvSpPr>
          <p:spPr bwMode="auto">
            <a:xfrm>
              <a:off x="1832" y="1215"/>
              <a:ext cx="208" cy="2890"/>
            </a:xfrm>
            <a:prstGeom prst="rect">
              <a:avLst/>
            </a:prstGeom>
            <a:solidFill>
              <a:srgbClr val="005C84"/>
            </a:solidFill>
            <a:ln w="9525">
              <a:noFill/>
              <a:miter lim="800000"/>
              <a:headEnd/>
              <a:tailEnd/>
            </a:ln>
            <a:effectLst/>
          </p:spPr>
          <p:txBody>
            <a:bodyPr wrap="none" anchor="ctr"/>
            <a:lstStyle/>
            <a:p>
              <a:pPr algn="ctr" defTabSz="914400"/>
              <a:endParaRPr lang="en-US"/>
            </a:p>
          </p:txBody>
        </p:sp>
        <p:sp>
          <p:nvSpPr>
            <p:cNvPr id="564232" name="Rectangle 11"/>
            <p:cNvSpPr>
              <a:spLocks noChangeArrowheads="1"/>
            </p:cNvSpPr>
            <p:nvPr/>
          </p:nvSpPr>
          <p:spPr bwMode="auto">
            <a:xfrm>
              <a:off x="1830" y="707"/>
              <a:ext cx="208" cy="524"/>
            </a:xfrm>
            <a:prstGeom prst="rect">
              <a:avLst/>
            </a:prstGeom>
            <a:solidFill>
              <a:srgbClr val="008000"/>
            </a:solidFill>
            <a:ln w="9525">
              <a:noFill/>
              <a:miter lim="800000"/>
              <a:headEnd/>
              <a:tailEnd/>
            </a:ln>
            <a:effectLst/>
          </p:spPr>
          <p:txBody>
            <a:bodyPr wrap="none" anchor="ctr"/>
            <a:lstStyle/>
            <a:p>
              <a:pPr defTabSz="914400"/>
              <a:endParaRPr lang="en-US" sz="1800"/>
            </a:p>
          </p:txBody>
        </p:sp>
        <p:sp>
          <p:nvSpPr>
            <p:cNvPr id="564233" name="AutoShape 12"/>
            <p:cNvSpPr>
              <a:spLocks noChangeArrowheads="1"/>
            </p:cNvSpPr>
            <p:nvPr/>
          </p:nvSpPr>
          <p:spPr bwMode="auto">
            <a:xfrm>
              <a:off x="1797" y="1207"/>
              <a:ext cx="259" cy="96"/>
            </a:xfrm>
            <a:prstGeom prst="flowChartPunchedTape">
              <a:avLst/>
            </a:prstGeom>
            <a:solidFill>
              <a:schemeClr val="bg1"/>
            </a:solidFill>
            <a:ln w="9525">
              <a:noFill/>
              <a:miter lim="800000"/>
              <a:headEnd/>
              <a:tailEnd/>
            </a:ln>
          </p:spPr>
          <p:txBody>
            <a:bodyPr wrap="none" anchor="ctr"/>
            <a:lstStyle/>
            <a:p>
              <a:pPr defTabSz="914400"/>
              <a:endParaRPr lang="en-US" sz="1800"/>
            </a:p>
          </p:txBody>
        </p:sp>
        <p:sp>
          <p:nvSpPr>
            <p:cNvPr id="478221" name="Text Box 13"/>
            <p:cNvSpPr txBox="1">
              <a:spLocks noChangeArrowheads="1"/>
            </p:cNvSpPr>
            <p:nvPr/>
          </p:nvSpPr>
          <p:spPr bwMode="auto">
            <a:xfrm rot="-5400000">
              <a:off x="1706" y="835"/>
              <a:ext cx="463" cy="231"/>
            </a:xfrm>
            <a:prstGeom prst="rect">
              <a:avLst/>
            </a:prstGeom>
            <a:noFill/>
            <a:ln w="9525">
              <a:noFill/>
              <a:miter lim="800000"/>
              <a:headEnd/>
              <a:tailEnd/>
            </a:ln>
            <a:effectLst/>
          </p:spPr>
          <p:txBody>
            <a:bodyPr>
              <a:spAutoFit/>
            </a:bodyPr>
            <a:lstStyle/>
            <a:p>
              <a:pPr defTabSz="914400">
                <a:spcBef>
                  <a:spcPct val="50000"/>
                </a:spcBef>
                <a:defRPr/>
              </a:pPr>
              <a:r>
                <a:rPr lang="en-US" sz="1800" b="1">
                  <a:solidFill>
                    <a:schemeClr val="bg1"/>
                  </a:solidFill>
                  <a:ea typeface="ＭＳ Ｐゴシック" pitchFamily="-108" charset="-128"/>
                </a:rPr>
                <a:t>CNG</a:t>
              </a:r>
            </a:p>
          </p:txBody>
        </p:sp>
        <p:sp>
          <p:nvSpPr>
            <p:cNvPr id="478222" name="Text Box 14"/>
            <p:cNvSpPr txBox="1">
              <a:spLocks noChangeArrowheads="1"/>
            </p:cNvSpPr>
            <p:nvPr/>
          </p:nvSpPr>
          <p:spPr bwMode="auto">
            <a:xfrm rot="16200000">
              <a:off x="1707" y="2378"/>
              <a:ext cx="463" cy="231"/>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defTabSz="914400">
                <a:spcBef>
                  <a:spcPct val="50000"/>
                </a:spcBef>
                <a:defRPr/>
              </a:pPr>
              <a:r>
                <a:rPr lang="en-US" sz="1800" b="1">
                  <a:solidFill>
                    <a:schemeClr val="bg1"/>
                  </a:solidFill>
                  <a:ea typeface="ＭＳ Ｐゴシック" pitchFamily="-108" charset="-128"/>
                </a:rPr>
                <a:t>LNG</a:t>
              </a:r>
            </a:p>
          </p:txBody>
        </p:sp>
      </p:grpSp>
      <p:pic>
        <p:nvPicPr>
          <p:cNvPr id="564236" name="Picture 20"/>
          <p:cNvPicPr>
            <a:picLocks noChangeAspect="1" noChangeArrowheads="1"/>
          </p:cNvPicPr>
          <p:nvPr/>
        </p:nvPicPr>
        <p:blipFill>
          <a:blip r:embed="rId6"/>
          <a:srcRect r="7991"/>
          <a:stretch>
            <a:fillRect/>
          </a:stretch>
        </p:blipFill>
        <p:spPr bwMode="auto">
          <a:xfrm>
            <a:off x="1328738" y="5253038"/>
            <a:ext cx="1295400" cy="1270000"/>
          </a:xfrm>
          <a:prstGeom prst="rect">
            <a:avLst/>
          </a:prstGeom>
          <a:noFill/>
          <a:ln w="9525">
            <a:solidFill>
              <a:schemeClr val="tx1"/>
            </a:solidFill>
            <a:miter lim="800000"/>
            <a:headEnd/>
            <a:tailEnd/>
          </a:ln>
        </p:spPr>
      </p:pic>
      <p:sp>
        <p:nvSpPr>
          <p:cNvPr id="478215" name="Text Box 7"/>
          <p:cNvSpPr txBox="1">
            <a:spLocks noChangeArrowheads="1"/>
          </p:cNvSpPr>
          <p:nvPr/>
        </p:nvSpPr>
        <p:spPr bwMode="auto">
          <a:xfrm>
            <a:off x="3473450" y="1141413"/>
            <a:ext cx="2406650" cy="3667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defTabSz="914400">
              <a:spcBef>
                <a:spcPct val="50000"/>
              </a:spcBef>
              <a:defRPr/>
            </a:pPr>
            <a:r>
              <a:rPr lang="en-US" sz="1800">
                <a:ea typeface="ＭＳ Ｐゴシック" pitchFamily="-108" charset="-128"/>
              </a:rPr>
              <a:t>GREEN CITIES</a:t>
            </a:r>
          </a:p>
        </p:txBody>
      </p:sp>
      <p:sp>
        <p:nvSpPr>
          <p:cNvPr id="478216" name="Text Box 8"/>
          <p:cNvSpPr txBox="1">
            <a:spLocks noChangeArrowheads="1"/>
          </p:cNvSpPr>
          <p:nvPr/>
        </p:nvSpPr>
        <p:spPr bwMode="auto">
          <a:xfrm>
            <a:off x="3473450" y="2489200"/>
            <a:ext cx="2722563"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defTabSz="914400">
              <a:spcBef>
                <a:spcPct val="50000"/>
              </a:spcBef>
              <a:defRPr/>
            </a:pPr>
            <a:r>
              <a:rPr lang="en-US" sz="1800">
                <a:ea typeface="ＭＳ Ｐゴシック" pitchFamily="-108" charset="-128"/>
              </a:rPr>
              <a:t>GREEN CORRIDORS</a:t>
            </a:r>
          </a:p>
        </p:txBody>
      </p:sp>
      <p:sp>
        <p:nvSpPr>
          <p:cNvPr id="478217" name="Text Box 9"/>
          <p:cNvSpPr txBox="1">
            <a:spLocks noChangeArrowheads="1"/>
          </p:cNvSpPr>
          <p:nvPr/>
        </p:nvSpPr>
        <p:spPr bwMode="auto">
          <a:xfrm>
            <a:off x="3473450" y="3825875"/>
            <a:ext cx="2722563"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defTabSz="914400">
              <a:spcBef>
                <a:spcPct val="50000"/>
              </a:spcBef>
              <a:defRPr/>
            </a:pPr>
            <a:r>
              <a:rPr lang="en-US" sz="1800">
                <a:ea typeface="ＭＳ Ｐゴシック" pitchFamily="-108" charset="-128"/>
              </a:rPr>
              <a:t>GREEN GAS FACTORY</a:t>
            </a:r>
          </a:p>
        </p:txBody>
      </p:sp>
      <p:sp>
        <p:nvSpPr>
          <p:cNvPr id="478218" name="Text Box 10"/>
          <p:cNvSpPr txBox="1">
            <a:spLocks noChangeArrowheads="1"/>
          </p:cNvSpPr>
          <p:nvPr/>
        </p:nvSpPr>
        <p:spPr bwMode="auto">
          <a:xfrm>
            <a:off x="3473450" y="5180013"/>
            <a:ext cx="2722563" cy="3667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defTabSz="914400">
              <a:spcBef>
                <a:spcPct val="50000"/>
              </a:spcBef>
              <a:defRPr/>
            </a:pPr>
            <a:r>
              <a:rPr lang="en-US" sz="1800">
                <a:ea typeface="ＭＳ Ｐゴシック" pitchFamily="-108" charset="-128"/>
              </a:rPr>
              <a:t>GREEN COMMERCIAL</a:t>
            </a:r>
          </a:p>
        </p:txBody>
      </p:sp>
      <p:sp>
        <p:nvSpPr>
          <p:cNvPr id="564241" name="Rectangle 17"/>
          <p:cNvSpPr>
            <a:spLocks/>
          </p:cNvSpPr>
          <p:nvPr/>
        </p:nvSpPr>
        <p:spPr bwMode="auto">
          <a:xfrm>
            <a:off x="3378200" y="2889250"/>
            <a:ext cx="4170363" cy="822325"/>
          </a:xfrm>
          <a:prstGeom prst="rect">
            <a:avLst/>
          </a:prstGeom>
          <a:noFill/>
          <a:ln w="9525">
            <a:noFill/>
            <a:miter lim="800000"/>
            <a:headEnd/>
            <a:tailEnd/>
          </a:ln>
        </p:spPr>
        <p:txBody>
          <a:bodyPr/>
          <a:lstStyle/>
          <a:p>
            <a:pPr marL="169863" indent="-169863">
              <a:lnSpc>
                <a:spcPct val="85000"/>
              </a:lnSpc>
              <a:spcAft>
                <a:spcPts val="600"/>
              </a:spcAft>
              <a:buClr>
                <a:srgbClr val="FF6600"/>
              </a:buClr>
              <a:buSzPct val="125000"/>
              <a:buFontTx/>
              <a:buChar char="•"/>
            </a:pPr>
            <a:r>
              <a:rPr lang="en-US" sz="1200"/>
              <a:t>Heavy duty vehicle freight and goods transportation</a:t>
            </a:r>
          </a:p>
          <a:p>
            <a:pPr marL="169863" indent="-169863">
              <a:lnSpc>
                <a:spcPct val="85000"/>
              </a:lnSpc>
              <a:spcAft>
                <a:spcPts val="600"/>
              </a:spcAft>
              <a:buClr>
                <a:srgbClr val="FF6600"/>
              </a:buClr>
              <a:buSzPct val="125000"/>
              <a:buFontTx/>
              <a:buChar char="•"/>
            </a:pPr>
            <a:r>
              <a:rPr lang="en-US" sz="1200"/>
              <a:t>Home base and mid-point fueling patterns</a:t>
            </a:r>
          </a:p>
          <a:p>
            <a:pPr marL="169863" indent="-169863">
              <a:lnSpc>
                <a:spcPct val="85000"/>
              </a:lnSpc>
              <a:spcAft>
                <a:spcPts val="600"/>
              </a:spcAft>
              <a:buClr>
                <a:srgbClr val="FF6600"/>
              </a:buClr>
              <a:buSzPct val="125000"/>
              <a:buFontTx/>
              <a:buChar char="•"/>
            </a:pPr>
            <a:r>
              <a:rPr lang="en-US" sz="1200"/>
              <a:t>Transient and varied fueling patterns</a:t>
            </a:r>
          </a:p>
        </p:txBody>
      </p:sp>
      <p:sp>
        <p:nvSpPr>
          <p:cNvPr id="564242" name="Rectangle 18"/>
          <p:cNvSpPr>
            <a:spLocks/>
          </p:cNvSpPr>
          <p:nvPr/>
        </p:nvSpPr>
        <p:spPr bwMode="auto">
          <a:xfrm>
            <a:off x="3370263" y="4208463"/>
            <a:ext cx="4564062" cy="766762"/>
          </a:xfrm>
          <a:prstGeom prst="rect">
            <a:avLst/>
          </a:prstGeom>
          <a:noFill/>
          <a:ln w="9525">
            <a:noFill/>
            <a:miter lim="800000"/>
            <a:headEnd/>
            <a:tailEnd/>
          </a:ln>
        </p:spPr>
        <p:txBody>
          <a:bodyPr/>
          <a:lstStyle/>
          <a:p>
            <a:pPr marL="169863" indent="-169863">
              <a:lnSpc>
                <a:spcPct val="85000"/>
              </a:lnSpc>
              <a:spcAft>
                <a:spcPts val="600"/>
              </a:spcAft>
              <a:buClr>
                <a:srgbClr val="FF6600"/>
              </a:buClr>
              <a:buSzPct val="125000"/>
              <a:buFontTx/>
              <a:buChar char="•"/>
            </a:pPr>
            <a:r>
              <a:rPr lang="en-US" sz="1200"/>
              <a:t>Drilling rigs and frac equipment</a:t>
            </a:r>
          </a:p>
          <a:p>
            <a:pPr marL="169863" indent="-169863">
              <a:lnSpc>
                <a:spcPct val="85000"/>
              </a:lnSpc>
              <a:spcAft>
                <a:spcPts val="600"/>
              </a:spcAft>
              <a:buClr>
                <a:srgbClr val="FF6600"/>
              </a:buClr>
              <a:buSzPct val="125000"/>
              <a:buFontTx/>
              <a:buChar char="•"/>
            </a:pPr>
            <a:r>
              <a:rPr lang="en-US" sz="1200"/>
              <a:t>Service company light duty vehicle fleets</a:t>
            </a:r>
          </a:p>
          <a:p>
            <a:pPr marL="169863" indent="-169863">
              <a:lnSpc>
                <a:spcPct val="85000"/>
              </a:lnSpc>
              <a:spcAft>
                <a:spcPts val="600"/>
              </a:spcAft>
              <a:buClr>
                <a:srgbClr val="FF6600"/>
              </a:buClr>
              <a:buSzPct val="125000"/>
              <a:buFontTx/>
              <a:buChar char="•"/>
            </a:pPr>
            <a:r>
              <a:rPr lang="en-US" sz="1200"/>
              <a:t>Field storage and fuel deployment solutions required</a:t>
            </a:r>
          </a:p>
        </p:txBody>
      </p:sp>
      <p:sp>
        <p:nvSpPr>
          <p:cNvPr id="564243" name="Rectangle 19"/>
          <p:cNvSpPr>
            <a:spLocks/>
          </p:cNvSpPr>
          <p:nvPr/>
        </p:nvSpPr>
        <p:spPr bwMode="auto">
          <a:xfrm>
            <a:off x="3387725" y="5576888"/>
            <a:ext cx="5094288" cy="760412"/>
          </a:xfrm>
          <a:prstGeom prst="rect">
            <a:avLst/>
          </a:prstGeom>
          <a:noFill/>
          <a:ln w="9525">
            <a:noFill/>
            <a:miter lim="800000"/>
            <a:headEnd/>
            <a:tailEnd/>
          </a:ln>
        </p:spPr>
        <p:txBody>
          <a:bodyPr/>
          <a:lstStyle/>
          <a:p>
            <a:pPr marL="169863" indent="-169863">
              <a:lnSpc>
                <a:spcPct val="85000"/>
              </a:lnSpc>
              <a:spcAft>
                <a:spcPts val="600"/>
              </a:spcAft>
              <a:buClr>
                <a:srgbClr val="FF6600"/>
              </a:buClr>
              <a:buSzPct val="125000"/>
              <a:buFontTx/>
              <a:buChar char="•"/>
            </a:pPr>
            <a:r>
              <a:rPr lang="en-US" sz="1200"/>
              <a:t>Extra heavy duty “off-road” vehicles</a:t>
            </a:r>
          </a:p>
          <a:p>
            <a:pPr marL="169863" indent="-169863">
              <a:lnSpc>
                <a:spcPct val="85000"/>
              </a:lnSpc>
              <a:spcAft>
                <a:spcPts val="600"/>
              </a:spcAft>
              <a:buClr>
                <a:srgbClr val="FF6600"/>
              </a:buClr>
              <a:buSzPct val="125000"/>
              <a:buFontTx/>
              <a:buChar char="•"/>
            </a:pPr>
            <a:r>
              <a:rPr lang="en-US" sz="1200"/>
              <a:t>Rail, mining, marine, military, and construction services</a:t>
            </a:r>
          </a:p>
          <a:p>
            <a:pPr marL="169863" indent="-169863">
              <a:lnSpc>
                <a:spcPct val="85000"/>
              </a:lnSpc>
              <a:spcAft>
                <a:spcPts val="600"/>
              </a:spcAft>
              <a:buClr>
                <a:srgbClr val="FF6600"/>
              </a:buClr>
              <a:buSzPct val="125000"/>
              <a:buFontTx/>
              <a:buChar char="•"/>
            </a:pPr>
            <a:r>
              <a:rPr lang="en-US" sz="1200"/>
              <a:t>Heavy duty engine solutions required</a:t>
            </a:r>
          </a:p>
        </p:txBody>
      </p:sp>
      <p:sp>
        <p:nvSpPr>
          <p:cNvPr id="564244" name="Rectangle 17"/>
          <p:cNvSpPr>
            <a:spLocks/>
          </p:cNvSpPr>
          <p:nvPr/>
        </p:nvSpPr>
        <p:spPr bwMode="auto">
          <a:xfrm>
            <a:off x="3378200" y="1527175"/>
            <a:ext cx="4940300" cy="822325"/>
          </a:xfrm>
          <a:prstGeom prst="rect">
            <a:avLst/>
          </a:prstGeom>
          <a:noFill/>
          <a:ln w="9525">
            <a:noFill/>
            <a:miter lim="800000"/>
            <a:headEnd/>
            <a:tailEnd/>
          </a:ln>
        </p:spPr>
        <p:txBody>
          <a:bodyPr/>
          <a:lstStyle/>
          <a:p>
            <a:pPr marL="169863" indent="-169863">
              <a:lnSpc>
                <a:spcPct val="85000"/>
              </a:lnSpc>
              <a:spcAft>
                <a:spcPts val="600"/>
              </a:spcAft>
              <a:buClr>
                <a:srgbClr val="FF6600"/>
              </a:buClr>
              <a:buSzPct val="125000"/>
              <a:buFontTx/>
              <a:buChar char="•"/>
            </a:pPr>
            <a:r>
              <a:rPr lang="en-US" sz="1200"/>
              <a:t>Municipal government fleets, light duty and medium duty vehicles</a:t>
            </a:r>
          </a:p>
          <a:p>
            <a:pPr marL="169863" indent="-169863">
              <a:lnSpc>
                <a:spcPct val="85000"/>
              </a:lnSpc>
              <a:spcAft>
                <a:spcPts val="600"/>
              </a:spcAft>
              <a:buClr>
                <a:srgbClr val="FF6600"/>
              </a:buClr>
              <a:buSzPct val="125000"/>
              <a:buFontTx/>
              <a:buChar char="•"/>
            </a:pPr>
            <a:r>
              <a:rPr lang="en-US" sz="1200"/>
              <a:t>Commercial fleets and personal light and medium duty vehicles</a:t>
            </a:r>
          </a:p>
          <a:p>
            <a:pPr marL="169863" indent="-169863">
              <a:lnSpc>
                <a:spcPct val="85000"/>
              </a:lnSpc>
              <a:spcAft>
                <a:spcPts val="600"/>
              </a:spcAft>
              <a:buClr>
                <a:srgbClr val="FF6600"/>
              </a:buClr>
              <a:buSzPct val="125000"/>
              <a:buFontTx/>
              <a:buChar char="•"/>
            </a:pPr>
            <a:r>
              <a:rPr lang="en-US" sz="1200"/>
              <a:t>Airport and port authorities</a:t>
            </a:r>
          </a:p>
        </p:txBody>
      </p:sp>
      <p:sp>
        <p:nvSpPr>
          <p:cNvPr id="564245" name="Slide Number Placeholder 69"/>
          <p:cNvSpPr txBox="1">
            <a:spLocks noGrp="1"/>
          </p:cNvSpPr>
          <p:nvPr/>
        </p:nvSpPr>
        <p:spPr bwMode="auto">
          <a:xfrm>
            <a:off x="6705600" y="6508750"/>
            <a:ext cx="2133600" cy="365125"/>
          </a:xfrm>
          <a:prstGeom prst="rect">
            <a:avLst/>
          </a:prstGeom>
          <a:noFill/>
          <a:ln w="9525">
            <a:noFill/>
            <a:miter lim="800000"/>
            <a:headEnd/>
            <a:tailEnd/>
          </a:ln>
        </p:spPr>
        <p:txBody>
          <a:bodyPr anchor="ctr"/>
          <a:lstStyle/>
          <a:p>
            <a:pPr algn="r"/>
            <a:fld id="{776027B9-8BF4-4F09-97FA-78B6CA631530}" type="slidenum">
              <a:rPr lang="en-US" sz="1200">
                <a:solidFill>
                  <a:srgbClr val="898989"/>
                </a:solidFill>
              </a:rPr>
              <a:pPr algn="r"/>
              <a:t>14</a:t>
            </a:fld>
            <a:endParaRPr lang="en-US" sz="1200">
              <a:solidFill>
                <a:srgbClr val="898989"/>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p:cNvSpPr>
          <p:nvPr>
            <p:ph type="title"/>
          </p:nvPr>
        </p:nvSpPr>
        <p:spPr/>
        <p:txBody>
          <a:bodyPr/>
          <a:lstStyle/>
          <a:p>
            <a:r>
              <a:rPr lang="en-US"/>
              <a:t>Natural Gas Vehicles</a:t>
            </a:r>
          </a:p>
        </p:txBody>
      </p:sp>
      <p:pic>
        <p:nvPicPr>
          <p:cNvPr id="549891" name="Picture 3"/>
          <p:cNvPicPr>
            <a:picLocks noChangeAspect="1" noChangeArrowheads="1"/>
          </p:cNvPicPr>
          <p:nvPr/>
        </p:nvPicPr>
        <p:blipFill>
          <a:blip r:embed="rId3"/>
          <a:srcRect/>
          <a:stretch>
            <a:fillRect/>
          </a:stretch>
        </p:blipFill>
        <p:spPr bwMode="auto">
          <a:xfrm>
            <a:off x="449263" y="1146175"/>
            <a:ext cx="8618537" cy="4989513"/>
          </a:xfrm>
          <a:prstGeom prst="rect">
            <a:avLst/>
          </a:prstGeom>
          <a:noFill/>
          <a:ln w="9525">
            <a:noFill/>
            <a:miter lim="800000"/>
            <a:headEnd/>
            <a:tailEnd/>
          </a:ln>
          <a:effectLst/>
        </p:spPr>
      </p:pic>
      <p:sp>
        <p:nvSpPr>
          <p:cNvPr id="549892" name="Text Box 4"/>
          <p:cNvSpPr txBox="1">
            <a:spLocks noChangeArrowheads="1"/>
          </p:cNvSpPr>
          <p:nvPr/>
        </p:nvSpPr>
        <p:spPr bwMode="auto">
          <a:xfrm>
            <a:off x="635000" y="6553200"/>
            <a:ext cx="4138613" cy="304800"/>
          </a:xfrm>
          <a:prstGeom prst="rect">
            <a:avLst/>
          </a:prstGeom>
          <a:noFill/>
          <a:ln w="9525">
            <a:noFill/>
            <a:miter lim="800000"/>
            <a:headEnd/>
            <a:tailEnd/>
          </a:ln>
          <a:effectLst/>
        </p:spPr>
        <p:txBody>
          <a:bodyPr wrap="none">
            <a:spAutoFit/>
          </a:bodyPr>
          <a:lstStyle/>
          <a:p>
            <a:r>
              <a:rPr lang="en-US" sz="1400">
                <a:cs typeface="Arial" charset="0"/>
              </a:rPr>
              <a:t>Source: Natural Gas Vehicles for America (NGVA)</a:t>
            </a:r>
          </a:p>
        </p:txBody>
      </p:sp>
      <p:sp>
        <p:nvSpPr>
          <p:cNvPr id="549893" name="Slide Number Placeholder 69"/>
          <p:cNvSpPr txBox="1">
            <a:spLocks noGrp="1"/>
          </p:cNvSpPr>
          <p:nvPr/>
        </p:nvSpPr>
        <p:spPr bwMode="auto">
          <a:xfrm>
            <a:off x="6705600" y="6508750"/>
            <a:ext cx="2133600" cy="365125"/>
          </a:xfrm>
          <a:prstGeom prst="rect">
            <a:avLst/>
          </a:prstGeom>
          <a:noFill/>
          <a:ln w="9525">
            <a:noFill/>
            <a:miter lim="800000"/>
            <a:headEnd/>
            <a:tailEnd/>
          </a:ln>
        </p:spPr>
        <p:txBody>
          <a:bodyPr anchor="ctr"/>
          <a:lstStyle/>
          <a:p>
            <a:pPr algn="r"/>
            <a:fld id="{45C6E12D-13BA-40B1-B7CF-3719BE57C409}" type="slidenum">
              <a:rPr lang="en-US" sz="1200">
                <a:solidFill>
                  <a:srgbClr val="898989"/>
                </a:solidFill>
              </a:rPr>
              <a:pPr algn="r"/>
              <a:t>15</a:t>
            </a:fld>
            <a:endParaRPr lang="en-US" sz="1200">
              <a:solidFill>
                <a:srgbClr val="898989"/>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p:cNvSpPr>
          <p:nvPr>
            <p:ph type="ctrTitle"/>
          </p:nvPr>
        </p:nvSpPr>
        <p:spPr>
          <a:xfrm>
            <a:off x="2794000" y="415925"/>
            <a:ext cx="6054725" cy="1470025"/>
          </a:xfrm>
        </p:spPr>
        <p:txBody>
          <a:bodyPr/>
          <a:lstStyle/>
          <a:p>
            <a:pPr algn="r"/>
            <a:r>
              <a:rPr lang="en-CA"/>
              <a:t>Infrastructure Build Models </a:t>
            </a:r>
            <a:endParaRPr lang="en-US"/>
          </a:p>
        </p:txBody>
      </p:sp>
      <p:sp>
        <p:nvSpPr>
          <p:cNvPr id="628739" name="Slide Number Placeholder 69"/>
          <p:cNvSpPr txBox="1">
            <a:spLocks noGrp="1"/>
          </p:cNvSpPr>
          <p:nvPr/>
        </p:nvSpPr>
        <p:spPr bwMode="auto">
          <a:xfrm>
            <a:off x="6705600" y="6508750"/>
            <a:ext cx="2133600" cy="365125"/>
          </a:xfrm>
          <a:prstGeom prst="rect">
            <a:avLst/>
          </a:prstGeom>
          <a:noFill/>
          <a:ln w="9525">
            <a:noFill/>
            <a:miter lim="800000"/>
            <a:headEnd/>
            <a:tailEnd/>
          </a:ln>
        </p:spPr>
        <p:txBody>
          <a:bodyPr anchor="ctr"/>
          <a:lstStyle/>
          <a:p>
            <a:pPr algn="r"/>
            <a:fld id="{221C9BAD-2AF7-4787-948C-D67F06114A7F}" type="slidenum">
              <a:rPr lang="en-US" sz="1200">
                <a:solidFill>
                  <a:srgbClr val="898989"/>
                </a:solidFill>
              </a:rPr>
              <a:pPr algn="r"/>
              <a:t>16</a:t>
            </a:fld>
            <a:endParaRPr lang="en-US" sz="1200">
              <a:solidFill>
                <a:srgbClr val="89898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p:cNvSpPr>
            <a:spLocks noGrp="1"/>
          </p:cNvSpPr>
          <p:nvPr>
            <p:ph type="title"/>
          </p:nvPr>
        </p:nvSpPr>
        <p:spPr/>
        <p:txBody>
          <a:bodyPr/>
          <a:lstStyle/>
          <a:p>
            <a:r>
              <a:rPr lang="en-US"/>
              <a:t>USA Natural Gas Refueling Infrastructure</a:t>
            </a:r>
            <a:br>
              <a:rPr lang="en-US"/>
            </a:br>
            <a:r>
              <a:rPr lang="en-US" sz="2200">
                <a:solidFill>
                  <a:srgbClr val="6A6662"/>
                </a:solidFill>
              </a:rPr>
              <a:t>Quick Facts</a:t>
            </a:r>
          </a:p>
        </p:txBody>
      </p:sp>
      <p:sp>
        <p:nvSpPr>
          <p:cNvPr id="605187" name="Rectangle 3"/>
          <p:cNvSpPr>
            <a:spLocks noGrp="1"/>
          </p:cNvSpPr>
          <p:nvPr>
            <p:ph type="body" sz="half" idx="1"/>
          </p:nvPr>
        </p:nvSpPr>
        <p:spPr>
          <a:xfrm>
            <a:off x="939800" y="1295400"/>
            <a:ext cx="4229100" cy="5213350"/>
          </a:xfrm>
          <a:noFill/>
        </p:spPr>
        <p:txBody>
          <a:bodyPr/>
          <a:lstStyle/>
          <a:p>
            <a:r>
              <a:rPr lang="en-US" sz="1800"/>
              <a:t>As of September 18, 2010 - </a:t>
            </a:r>
            <a:r>
              <a:rPr lang="en-US" sz="1800" b="1">
                <a:solidFill>
                  <a:schemeClr val="tx2"/>
                </a:solidFill>
              </a:rPr>
              <a:t>919</a:t>
            </a:r>
            <a:r>
              <a:rPr lang="en-US" sz="1800"/>
              <a:t> Total</a:t>
            </a:r>
          </a:p>
          <a:p>
            <a:pPr lvl="1"/>
            <a:r>
              <a:rPr lang="en-US" sz="1600"/>
              <a:t>880 CNG stations</a:t>
            </a:r>
          </a:p>
          <a:p>
            <a:pPr lvl="1"/>
            <a:r>
              <a:rPr lang="en-US" sz="1600"/>
              <a:t>39 LNG station</a:t>
            </a:r>
          </a:p>
          <a:p>
            <a:pPr lvl="1"/>
            <a:endParaRPr lang="en-US" sz="1600"/>
          </a:p>
          <a:p>
            <a:r>
              <a:rPr lang="en-US" sz="1800"/>
              <a:t>CNG Stations - </a:t>
            </a:r>
            <a:r>
              <a:rPr lang="en-US" sz="1800" b="1">
                <a:solidFill>
                  <a:schemeClr val="tx2"/>
                </a:solidFill>
              </a:rPr>
              <a:t>880</a:t>
            </a:r>
            <a:r>
              <a:rPr lang="en-US" sz="1800"/>
              <a:t> Total</a:t>
            </a:r>
          </a:p>
          <a:p>
            <a:pPr lvl="1"/>
            <a:r>
              <a:rPr lang="en-US" sz="1600"/>
              <a:t>361 Public access stations (~41%)</a:t>
            </a:r>
          </a:p>
          <a:p>
            <a:pPr lvl="1"/>
            <a:r>
              <a:rPr lang="en-US" sz="1600"/>
              <a:t>519 Private access stations (~59%)</a:t>
            </a:r>
          </a:p>
          <a:p>
            <a:pPr lvl="1">
              <a:buFontTx/>
              <a:buNone/>
            </a:pPr>
            <a:endParaRPr lang="en-US" sz="1600"/>
          </a:p>
          <a:p>
            <a:r>
              <a:rPr lang="en-US" sz="1800"/>
              <a:t>LNG Stations – </a:t>
            </a:r>
            <a:r>
              <a:rPr lang="en-US" sz="1800" b="1">
                <a:solidFill>
                  <a:schemeClr val="tx2"/>
                </a:solidFill>
              </a:rPr>
              <a:t>39</a:t>
            </a:r>
            <a:r>
              <a:rPr lang="en-US" sz="1800"/>
              <a:t> Total </a:t>
            </a:r>
          </a:p>
          <a:p>
            <a:pPr lvl="1"/>
            <a:r>
              <a:rPr lang="en-US" sz="1600"/>
              <a:t>12 Public access stations (~32%)</a:t>
            </a:r>
          </a:p>
          <a:p>
            <a:pPr lvl="1"/>
            <a:r>
              <a:rPr lang="en-US" sz="1600"/>
              <a:t>26 Private access stations (~68%)</a:t>
            </a:r>
          </a:p>
          <a:p>
            <a:endParaRPr lang="en-US" sz="1800"/>
          </a:p>
        </p:txBody>
      </p:sp>
      <p:graphicFrame>
        <p:nvGraphicFramePr>
          <p:cNvPr id="605188" name="Object 4"/>
          <p:cNvGraphicFramePr>
            <a:graphicFrameLocks noChangeAspect="1"/>
          </p:cNvGraphicFramePr>
          <p:nvPr>
            <p:ph sz="half" idx="2"/>
          </p:nvPr>
        </p:nvGraphicFramePr>
        <p:xfrm>
          <a:off x="5168900" y="1319213"/>
          <a:ext cx="3638550" cy="3860800"/>
        </p:xfrm>
        <a:graphic>
          <a:graphicData uri="http://schemas.openxmlformats.org/presentationml/2006/ole">
            <p:oleObj spid="_x0000_s605188" name="Chart" r:id="rId3" imgW="7010400" imgH="7439152" progId="MSGraph.Chart.8">
              <p:embed followColorScheme="full"/>
            </p:oleObj>
          </a:graphicData>
        </a:graphic>
      </p:graphicFrame>
      <p:sp>
        <p:nvSpPr>
          <p:cNvPr id="605189" name="Slide Number Placeholder 69"/>
          <p:cNvSpPr txBox="1">
            <a:spLocks noGrp="1"/>
          </p:cNvSpPr>
          <p:nvPr/>
        </p:nvSpPr>
        <p:spPr bwMode="auto">
          <a:xfrm>
            <a:off x="6705600" y="6508750"/>
            <a:ext cx="2133600" cy="365125"/>
          </a:xfrm>
          <a:prstGeom prst="rect">
            <a:avLst/>
          </a:prstGeom>
          <a:noFill/>
          <a:ln w="9525">
            <a:noFill/>
            <a:miter lim="800000"/>
            <a:headEnd/>
            <a:tailEnd/>
          </a:ln>
        </p:spPr>
        <p:txBody>
          <a:bodyPr anchor="ctr"/>
          <a:lstStyle/>
          <a:p>
            <a:pPr algn="r"/>
            <a:fld id="{C3260D51-BA28-4EFA-8648-DDCDBC6FB5A7}" type="slidenum">
              <a:rPr lang="en-US" sz="1200">
                <a:solidFill>
                  <a:srgbClr val="898989"/>
                </a:solidFill>
              </a:rPr>
              <a:pPr algn="r"/>
              <a:t>17</a:t>
            </a:fld>
            <a:endParaRPr lang="en-US" sz="1200">
              <a:solidFill>
                <a:srgbClr val="898989"/>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p:cNvSpPr>
            <a:spLocks noGrp="1"/>
          </p:cNvSpPr>
          <p:nvPr>
            <p:ph type="title"/>
          </p:nvPr>
        </p:nvSpPr>
        <p:spPr>
          <a:xfrm>
            <a:off x="946150" y="160338"/>
            <a:ext cx="8624888" cy="982662"/>
          </a:xfrm>
        </p:spPr>
        <p:txBody>
          <a:bodyPr/>
          <a:lstStyle/>
          <a:p>
            <a:r>
              <a:rPr lang="en-US"/>
              <a:t>Regional Natural Gas Refueling Infrastructure</a:t>
            </a:r>
            <a:r>
              <a:rPr lang="en-US" sz="3200"/>
              <a:t/>
            </a:r>
            <a:br>
              <a:rPr lang="en-US" sz="3200"/>
            </a:br>
            <a:r>
              <a:rPr lang="en-US" sz="2200">
                <a:solidFill>
                  <a:srgbClr val="6A6662"/>
                </a:solidFill>
              </a:rPr>
              <a:t>Where Are They? </a:t>
            </a:r>
            <a:r>
              <a:rPr lang="en-US" sz="2200" u="sng">
                <a:solidFill>
                  <a:srgbClr val="6A6662"/>
                </a:solidFill>
              </a:rPr>
              <a:t>Active</a:t>
            </a:r>
            <a:r>
              <a:rPr lang="en-US" sz="2200">
                <a:solidFill>
                  <a:srgbClr val="6A6662"/>
                </a:solidFill>
              </a:rPr>
              <a:t> Stations by State</a:t>
            </a:r>
            <a:r>
              <a:rPr lang="en-US" sz="2600">
                <a:solidFill>
                  <a:schemeClr val="accent2"/>
                </a:solidFill>
              </a:rPr>
              <a:t> </a:t>
            </a:r>
          </a:p>
        </p:txBody>
      </p:sp>
      <p:graphicFrame>
        <p:nvGraphicFramePr>
          <p:cNvPr id="603139" name="Object 3"/>
          <p:cNvGraphicFramePr>
            <a:graphicFrameLocks noChangeAspect="1"/>
          </p:cNvGraphicFramePr>
          <p:nvPr>
            <p:ph sz="half" idx="1"/>
          </p:nvPr>
        </p:nvGraphicFramePr>
        <p:xfrm>
          <a:off x="715963" y="1925638"/>
          <a:ext cx="8286750" cy="4418012"/>
        </p:xfrm>
        <a:graphic>
          <a:graphicData uri="http://schemas.openxmlformats.org/presentationml/2006/ole">
            <p:oleObj spid="_x0000_s603139" name="Chart" r:id="rId3" imgW="11792102" imgH="6286500" progId="MSGraph.Chart.8">
              <p:embed followColorScheme="full"/>
            </p:oleObj>
          </a:graphicData>
        </a:graphic>
      </p:graphicFrame>
      <p:sp>
        <p:nvSpPr>
          <p:cNvPr id="603143" name="Text Box 7"/>
          <p:cNvSpPr txBox="1">
            <a:spLocks noChangeArrowheads="1"/>
          </p:cNvSpPr>
          <p:nvPr/>
        </p:nvSpPr>
        <p:spPr bwMode="auto">
          <a:xfrm rot="16200000">
            <a:off x="-647700" y="3595688"/>
            <a:ext cx="2498725" cy="396875"/>
          </a:xfrm>
          <a:prstGeom prst="rect">
            <a:avLst/>
          </a:prstGeom>
          <a:noFill/>
          <a:ln w="9525">
            <a:noFill/>
            <a:miter lim="800000"/>
            <a:headEnd/>
            <a:tailEnd/>
          </a:ln>
          <a:effectLst/>
        </p:spPr>
        <p:txBody>
          <a:bodyPr wrap="none">
            <a:spAutoFit/>
          </a:bodyPr>
          <a:lstStyle/>
          <a:p>
            <a:r>
              <a:rPr lang="en-US" sz="2000"/>
              <a:t>Active CNG Stations</a:t>
            </a:r>
          </a:p>
        </p:txBody>
      </p:sp>
      <p:sp>
        <p:nvSpPr>
          <p:cNvPr id="603146" name="Slide Number Placeholder 69"/>
          <p:cNvSpPr txBox="1">
            <a:spLocks noGrp="1"/>
          </p:cNvSpPr>
          <p:nvPr/>
        </p:nvSpPr>
        <p:spPr bwMode="auto">
          <a:xfrm>
            <a:off x="6705600" y="6508750"/>
            <a:ext cx="2133600" cy="365125"/>
          </a:xfrm>
          <a:prstGeom prst="rect">
            <a:avLst/>
          </a:prstGeom>
          <a:noFill/>
          <a:ln w="9525">
            <a:noFill/>
            <a:miter lim="800000"/>
            <a:headEnd/>
            <a:tailEnd/>
          </a:ln>
        </p:spPr>
        <p:txBody>
          <a:bodyPr anchor="ctr"/>
          <a:lstStyle/>
          <a:p>
            <a:pPr algn="r"/>
            <a:fld id="{75FB04B4-586B-4FD7-ACA4-53C1785FE129}" type="slidenum">
              <a:rPr lang="en-US" sz="1200">
                <a:solidFill>
                  <a:srgbClr val="898989"/>
                </a:solidFill>
              </a:rPr>
              <a:pPr algn="r"/>
              <a:t>18</a:t>
            </a:fld>
            <a:endParaRPr lang="en-US" sz="1200">
              <a:solidFill>
                <a:srgbClr val="898989"/>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p:cNvSpPr>
          <p:nvPr>
            <p:ph type="title"/>
          </p:nvPr>
        </p:nvSpPr>
        <p:spPr>
          <a:xfrm>
            <a:off x="946150" y="160338"/>
            <a:ext cx="8743950" cy="982662"/>
          </a:xfrm>
        </p:spPr>
        <p:txBody>
          <a:bodyPr/>
          <a:lstStyle/>
          <a:p>
            <a:r>
              <a:rPr lang="en-US"/>
              <a:t>Regional Natural Gas Refueling Infrastructure</a:t>
            </a:r>
            <a:r>
              <a:rPr lang="en-US" sz="3200"/>
              <a:t/>
            </a:r>
            <a:br>
              <a:rPr lang="en-US" sz="3200"/>
            </a:br>
            <a:r>
              <a:rPr lang="en-US" sz="2200">
                <a:solidFill>
                  <a:srgbClr val="6A6662"/>
                </a:solidFill>
              </a:rPr>
              <a:t>Where Are They? </a:t>
            </a:r>
            <a:r>
              <a:rPr lang="en-US" sz="2200" u="sng">
                <a:solidFill>
                  <a:srgbClr val="6A6662"/>
                </a:solidFill>
              </a:rPr>
              <a:t>Planned</a:t>
            </a:r>
            <a:r>
              <a:rPr lang="en-US" sz="2200">
                <a:solidFill>
                  <a:srgbClr val="6A6662"/>
                </a:solidFill>
              </a:rPr>
              <a:t> Stations by State</a:t>
            </a:r>
            <a:r>
              <a:rPr lang="en-US" sz="2600">
                <a:solidFill>
                  <a:schemeClr val="accent2"/>
                </a:solidFill>
              </a:rPr>
              <a:t> </a:t>
            </a:r>
          </a:p>
        </p:txBody>
      </p:sp>
      <p:graphicFrame>
        <p:nvGraphicFramePr>
          <p:cNvPr id="604163" name="Object 3"/>
          <p:cNvGraphicFramePr>
            <a:graphicFrameLocks noChangeAspect="1"/>
          </p:cNvGraphicFramePr>
          <p:nvPr>
            <p:ph sz="half" idx="1"/>
          </p:nvPr>
        </p:nvGraphicFramePr>
        <p:xfrm>
          <a:off x="719138" y="1311275"/>
          <a:ext cx="8301037" cy="4418013"/>
        </p:xfrm>
        <a:graphic>
          <a:graphicData uri="http://schemas.openxmlformats.org/presentationml/2006/ole">
            <p:oleObj spid="_x0000_s604163" name="Chart" r:id="rId3" imgW="11811000" imgH="6286500" progId="MSGraph.Chart.8">
              <p:embed followColorScheme="full"/>
            </p:oleObj>
          </a:graphicData>
        </a:graphic>
      </p:graphicFrame>
      <p:sp>
        <p:nvSpPr>
          <p:cNvPr id="604167" name="Text Box 7"/>
          <p:cNvSpPr txBox="1">
            <a:spLocks noChangeArrowheads="1"/>
          </p:cNvSpPr>
          <p:nvPr/>
        </p:nvSpPr>
        <p:spPr bwMode="auto">
          <a:xfrm rot="16200000">
            <a:off x="-747712" y="2832100"/>
            <a:ext cx="2838450" cy="396875"/>
          </a:xfrm>
          <a:prstGeom prst="rect">
            <a:avLst/>
          </a:prstGeom>
          <a:noFill/>
          <a:ln w="9525">
            <a:noFill/>
            <a:miter lim="800000"/>
            <a:headEnd/>
            <a:tailEnd/>
          </a:ln>
          <a:effectLst/>
        </p:spPr>
        <p:txBody>
          <a:bodyPr wrap="none">
            <a:spAutoFit/>
          </a:bodyPr>
          <a:lstStyle/>
          <a:p>
            <a:r>
              <a:rPr lang="en-US" sz="2000"/>
              <a:t>Planned CNG Stations*</a:t>
            </a:r>
          </a:p>
        </p:txBody>
      </p:sp>
      <p:sp>
        <p:nvSpPr>
          <p:cNvPr id="604168" name="Text Box 8"/>
          <p:cNvSpPr txBox="1">
            <a:spLocks noChangeArrowheads="1"/>
          </p:cNvSpPr>
          <p:nvPr/>
        </p:nvSpPr>
        <p:spPr bwMode="auto">
          <a:xfrm>
            <a:off x="946150" y="6445250"/>
            <a:ext cx="7207250" cy="244475"/>
          </a:xfrm>
          <a:prstGeom prst="rect">
            <a:avLst/>
          </a:prstGeom>
          <a:noFill/>
          <a:ln w="9525">
            <a:noFill/>
            <a:miter lim="800000"/>
            <a:headEnd/>
            <a:tailEnd/>
          </a:ln>
          <a:effectLst/>
        </p:spPr>
        <p:txBody>
          <a:bodyPr wrap="none">
            <a:spAutoFit/>
          </a:bodyPr>
          <a:lstStyle/>
          <a:p>
            <a:r>
              <a:rPr lang="en-US" sz="1000"/>
              <a:t>*Planned station include 12 month or less to become active – high confidence, longer range is being tracked, but not reported </a:t>
            </a:r>
          </a:p>
        </p:txBody>
      </p:sp>
      <p:sp>
        <p:nvSpPr>
          <p:cNvPr id="604170" name="Slide Number Placeholder 69"/>
          <p:cNvSpPr txBox="1">
            <a:spLocks noGrp="1"/>
          </p:cNvSpPr>
          <p:nvPr/>
        </p:nvSpPr>
        <p:spPr bwMode="auto">
          <a:xfrm>
            <a:off x="6705600" y="6508750"/>
            <a:ext cx="2133600" cy="365125"/>
          </a:xfrm>
          <a:prstGeom prst="rect">
            <a:avLst/>
          </a:prstGeom>
          <a:noFill/>
          <a:ln w="9525">
            <a:noFill/>
            <a:miter lim="800000"/>
            <a:headEnd/>
            <a:tailEnd/>
          </a:ln>
        </p:spPr>
        <p:txBody>
          <a:bodyPr anchor="ctr"/>
          <a:lstStyle/>
          <a:p>
            <a:pPr algn="r"/>
            <a:fld id="{7A19BB91-503F-491A-A04A-511EDE0F1332}" type="slidenum">
              <a:rPr lang="en-US" sz="1200">
                <a:solidFill>
                  <a:srgbClr val="898989"/>
                </a:solidFill>
              </a:rPr>
              <a:pPr algn="r"/>
              <a:t>19</a:t>
            </a:fld>
            <a:endParaRPr lang="en-US" sz="1200">
              <a:solidFill>
                <a:srgbClr val="898989"/>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0786" name="Picture 2" descr="slide 4 backgraound  copy"/>
          <p:cNvPicPr>
            <a:picLocks noChangeAspect="1" noChangeArrowheads="1"/>
          </p:cNvPicPr>
          <p:nvPr/>
        </p:nvPicPr>
        <p:blipFill>
          <a:blip r:embed="rId3"/>
          <a:srcRect l="8052" t="1117" r="3175" b="2907"/>
          <a:stretch>
            <a:fillRect/>
          </a:stretch>
        </p:blipFill>
        <p:spPr bwMode="auto">
          <a:xfrm>
            <a:off x="342900" y="1135063"/>
            <a:ext cx="8807450" cy="5727700"/>
          </a:xfrm>
          <a:prstGeom prst="rect">
            <a:avLst/>
          </a:prstGeom>
          <a:noFill/>
          <a:ln w="9525">
            <a:noFill/>
            <a:miter lim="800000"/>
            <a:headEnd/>
            <a:tailEnd/>
          </a:ln>
        </p:spPr>
      </p:pic>
      <p:sp>
        <p:nvSpPr>
          <p:cNvPr id="630787" name="Rectangle 3"/>
          <p:cNvSpPr>
            <a:spLocks noGrp="1"/>
          </p:cNvSpPr>
          <p:nvPr>
            <p:ph type="title" idx="4294967295"/>
          </p:nvPr>
        </p:nvSpPr>
        <p:spPr>
          <a:xfrm>
            <a:off x="946150" y="238125"/>
            <a:ext cx="7893050" cy="619125"/>
          </a:xfrm>
        </p:spPr>
        <p:txBody>
          <a:bodyPr/>
          <a:lstStyle/>
          <a:p>
            <a:r>
              <a:rPr lang="en-US"/>
              <a:t>Natural Gas Economy Mission</a:t>
            </a:r>
            <a:endParaRPr lang="en-US" sz="2100">
              <a:solidFill>
                <a:srgbClr val="646464"/>
              </a:solidFill>
            </a:endParaRPr>
          </a:p>
        </p:txBody>
      </p:sp>
      <p:sp>
        <p:nvSpPr>
          <p:cNvPr id="630788" name="Freeform 6"/>
          <p:cNvSpPr>
            <a:spLocks/>
          </p:cNvSpPr>
          <p:nvPr/>
        </p:nvSpPr>
        <p:spPr bwMode="auto">
          <a:xfrm>
            <a:off x="479425" y="6327775"/>
            <a:ext cx="195263" cy="190500"/>
          </a:xfrm>
          <a:custGeom>
            <a:avLst/>
            <a:gdLst>
              <a:gd name="T0" fmla="*/ 0 w 123"/>
              <a:gd name="T1" fmla="*/ 2147483647 h 120"/>
              <a:gd name="T2" fmla="*/ 2147483647 w 123"/>
              <a:gd name="T3" fmla="*/ 0 h 120"/>
              <a:gd name="T4" fmla="*/ 0 60000 65536"/>
              <a:gd name="T5" fmla="*/ 0 60000 65536"/>
              <a:gd name="T6" fmla="*/ 0 w 123"/>
              <a:gd name="T7" fmla="*/ 0 h 120"/>
              <a:gd name="T8" fmla="*/ 123 w 123"/>
              <a:gd name="T9" fmla="*/ 120 h 120"/>
            </a:gdLst>
            <a:ahLst/>
            <a:cxnLst>
              <a:cxn ang="T4">
                <a:pos x="T0" y="T1"/>
              </a:cxn>
              <a:cxn ang="T5">
                <a:pos x="T2" y="T3"/>
              </a:cxn>
            </a:cxnLst>
            <a:rect l="T6" t="T7" r="T8" b="T9"/>
            <a:pathLst>
              <a:path w="123" h="120">
                <a:moveTo>
                  <a:pt x="0" y="120"/>
                </a:moveTo>
                <a:lnTo>
                  <a:pt x="123" y="0"/>
                </a:lnTo>
              </a:path>
            </a:pathLst>
          </a:custGeom>
          <a:noFill/>
          <a:ln w="12700" cmpd="sng">
            <a:solidFill>
              <a:schemeClr val="tx2"/>
            </a:solidFill>
            <a:round/>
            <a:headEnd type="none" w="med" len="med"/>
            <a:tailEnd type="none" w="med" len="med"/>
          </a:ln>
        </p:spPr>
        <p:txBody>
          <a:bodyPr/>
          <a:lstStyle/>
          <a:p>
            <a:endParaRPr lang="en-US"/>
          </a:p>
        </p:txBody>
      </p:sp>
      <p:sp>
        <p:nvSpPr>
          <p:cNvPr id="630789" name="Freeform 7"/>
          <p:cNvSpPr>
            <a:spLocks/>
          </p:cNvSpPr>
          <p:nvPr/>
        </p:nvSpPr>
        <p:spPr bwMode="auto">
          <a:xfrm>
            <a:off x="538163" y="6337300"/>
            <a:ext cx="195262" cy="190500"/>
          </a:xfrm>
          <a:custGeom>
            <a:avLst/>
            <a:gdLst>
              <a:gd name="T0" fmla="*/ 0 w 123"/>
              <a:gd name="T1" fmla="*/ 2147483647 h 120"/>
              <a:gd name="T2" fmla="*/ 2147483647 w 123"/>
              <a:gd name="T3" fmla="*/ 0 h 120"/>
              <a:gd name="T4" fmla="*/ 0 60000 65536"/>
              <a:gd name="T5" fmla="*/ 0 60000 65536"/>
              <a:gd name="T6" fmla="*/ 0 w 123"/>
              <a:gd name="T7" fmla="*/ 0 h 120"/>
              <a:gd name="T8" fmla="*/ 123 w 123"/>
              <a:gd name="T9" fmla="*/ 120 h 120"/>
            </a:gdLst>
            <a:ahLst/>
            <a:cxnLst>
              <a:cxn ang="T4">
                <a:pos x="T0" y="T1"/>
              </a:cxn>
              <a:cxn ang="T5">
                <a:pos x="T2" y="T3"/>
              </a:cxn>
            </a:cxnLst>
            <a:rect l="T6" t="T7" r="T8" b="T9"/>
            <a:pathLst>
              <a:path w="123" h="120">
                <a:moveTo>
                  <a:pt x="0" y="120"/>
                </a:moveTo>
                <a:lnTo>
                  <a:pt x="123" y="0"/>
                </a:lnTo>
              </a:path>
            </a:pathLst>
          </a:custGeom>
          <a:noFill/>
          <a:ln w="12700" cmpd="sng">
            <a:solidFill>
              <a:schemeClr val="tx2"/>
            </a:solidFill>
            <a:round/>
            <a:headEnd type="none" w="med" len="med"/>
            <a:tailEnd type="none" w="med" len="med"/>
          </a:ln>
        </p:spPr>
        <p:txBody>
          <a:bodyPr/>
          <a:lstStyle/>
          <a:p>
            <a:endParaRPr lang="en-US"/>
          </a:p>
        </p:txBody>
      </p:sp>
      <p:sp>
        <p:nvSpPr>
          <p:cNvPr id="630790" name="Freeform 8"/>
          <p:cNvSpPr>
            <a:spLocks/>
          </p:cNvSpPr>
          <p:nvPr/>
        </p:nvSpPr>
        <p:spPr bwMode="auto">
          <a:xfrm>
            <a:off x="615950" y="6327775"/>
            <a:ext cx="195263" cy="190500"/>
          </a:xfrm>
          <a:custGeom>
            <a:avLst/>
            <a:gdLst>
              <a:gd name="T0" fmla="*/ 0 w 123"/>
              <a:gd name="T1" fmla="*/ 2147483647 h 120"/>
              <a:gd name="T2" fmla="*/ 2147483647 w 123"/>
              <a:gd name="T3" fmla="*/ 0 h 120"/>
              <a:gd name="T4" fmla="*/ 0 60000 65536"/>
              <a:gd name="T5" fmla="*/ 0 60000 65536"/>
              <a:gd name="T6" fmla="*/ 0 w 123"/>
              <a:gd name="T7" fmla="*/ 0 h 120"/>
              <a:gd name="T8" fmla="*/ 123 w 123"/>
              <a:gd name="T9" fmla="*/ 120 h 120"/>
            </a:gdLst>
            <a:ahLst/>
            <a:cxnLst>
              <a:cxn ang="T4">
                <a:pos x="T0" y="T1"/>
              </a:cxn>
              <a:cxn ang="T5">
                <a:pos x="T2" y="T3"/>
              </a:cxn>
            </a:cxnLst>
            <a:rect l="T6" t="T7" r="T8" b="T9"/>
            <a:pathLst>
              <a:path w="123" h="120">
                <a:moveTo>
                  <a:pt x="0" y="120"/>
                </a:moveTo>
                <a:lnTo>
                  <a:pt x="123" y="0"/>
                </a:lnTo>
              </a:path>
            </a:pathLst>
          </a:custGeom>
          <a:noFill/>
          <a:ln w="12700" cmpd="sng">
            <a:solidFill>
              <a:schemeClr val="tx2"/>
            </a:solidFill>
            <a:round/>
            <a:headEnd type="none" w="med" len="med"/>
            <a:tailEnd type="none" w="med" len="med"/>
          </a:ln>
        </p:spPr>
        <p:txBody>
          <a:bodyPr/>
          <a:lstStyle/>
          <a:p>
            <a:endParaRPr lang="en-US"/>
          </a:p>
        </p:txBody>
      </p:sp>
      <p:sp>
        <p:nvSpPr>
          <p:cNvPr id="630791" name="Freeform 9"/>
          <p:cNvSpPr>
            <a:spLocks/>
          </p:cNvSpPr>
          <p:nvPr/>
        </p:nvSpPr>
        <p:spPr bwMode="auto">
          <a:xfrm>
            <a:off x="674688" y="6337300"/>
            <a:ext cx="195262" cy="190500"/>
          </a:xfrm>
          <a:custGeom>
            <a:avLst/>
            <a:gdLst>
              <a:gd name="T0" fmla="*/ 0 w 123"/>
              <a:gd name="T1" fmla="*/ 2147483647 h 120"/>
              <a:gd name="T2" fmla="*/ 2147483647 w 123"/>
              <a:gd name="T3" fmla="*/ 0 h 120"/>
              <a:gd name="T4" fmla="*/ 0 60000 65536"/>
              <a:gd name="T5" fmla="*/ 0 60000 65536"/>
              <a:gd name="T6" fmla="*/ 0 w 123"/>
              <a:gd name="T7" fmla="*/ 0 h 120"/>
              <a:gd name="T8" fmla="*/ 123 w 123"/>
              <a:gd name="T9" fmla="*/ 120 h 120"/>
            </a:gdLst>
            <a:ahLst/>
            <a:cxnLst>
              <a:cxn ang="T4">
                <a:pos x="T0" y="T1"/>
              </a:cxn>
              <a:cxn ang="T5">
                <a:pos x="T2" y="T3"/>
              </a:cxn>
            </a:cxnLst>
            <a:rect l="T6" t="T7" r="T8" b="T9"/>
            <a:pathLst>
              <a:path w="123" h="120">
                <a:moveTo>
                  <a:pt x="0" y="120"/>
                </a:moveTo>
                <a:lnTo>
                  <a:pt x="123" y="0"/>
                </a:lnTo>
              </a:path>
            </a:pathLst>
          </a:custGeom>
          <a:noFill/>
          <a:ln w="12700" cmpd="sng">
            <a:solidFill>
              <a:schemeClr val="tx2"/>
            </a:solidFill>
            <a:round/>
            <a:headEnd type="none" w="med" len="med"/>
            <a:tailEnd type="none" w="med" len="med"/>
          </a:ln>
        </p:spPr>
        <p:txBody>
          <a:bodyPr/>
          <a:lstStyle/>
          <a:p>
            <a:endParaRPr lang="en-US"/>
          </a:p>
        </p:txBody>
      </p:sp>
      <p:sp>
        <p:nvSpPr>
          <p:cNvPr id="630792" name="Rectangle 3"/>
          <p:cNvSpPr>
            <a:spLocks noChangeArrowheads="1"/>
          </p:cNvSpPr>
          <p:nvPr/>
        </p:nvSpPr>
        <p:spPr bwMode="auto">
          <a:xfrm>
            <a:off x="422275" y="1111250"/>
            <a:ext cx="8728075" cy="808038"/>
          </a:xfrm>
          <a:prstGeom prst="rect">
            <a:avLst/>
          </a:prstGeom>
          <a:solidFill>
            <a:schemeClr val="bg1">
              <a:alpha val="54901"/>
            </a:schemeClr>
          </a:solidFill>
          <a:ln w="9525">
            <a:noFill/>
            <a:miter lim="800000"/>
            <a:headEnd/>
            <a:tailEnd/>
          </a:ln>
        </p:spPr>
        <p:txBody>
          <a:bodyPr/>
          <a:lstStyle/>
          <a:p>
            <a:pPr algn="ctr" defTabSz="914400">
              <a:spcBef>
                <a:spcPct val="35000"/>
              </a:spcBef>
              <a:spcAft>
                <a:spcPts val="600"/>
              </a:spcAft>
              <a:buClr>
                <a:schemeClr val="folHlink"/>
              </a:buClr>
              <a:buFont typeface="Wingdings" pitchFamily="2" charset="2"/>
              <a:buNone/>
            </a:pPr>
            <a:r>
              <a:rPr lang="en-US" b="1">
                <a:solidFill>
                  <a:schemeClr val="accent1"/>
                </a:solidFill>
              </a:rPr>
              <a:t>Our mission is to establish natural gas as the foundation of North America’s energy portfolio</a:t>
            </a:r>
            <a:endParaRPr lang="en-US" b="1">
              <a:solidFill>
                <a:schemeClr val="accent1"/>
              </a:solidFill>
              <a:latin typeface="Arial Narrow" pitchFamily="34" charset="0"/>
            </a:endParaRPr>
          </a:p>
        </p:txBody>
      </p:sp>
      <p:sp>
        <p:nvSpPr>
          <p:cNvPr id="122893" name="Rectangle 13"/>
          <p:cNvSpPr>
            <a:spLocks noChangeArrowheads="1"/>
          </p:cNvSpPr>
          <p:nvPr/>
        </p:nvSpPr>
        <p:spPr bwMode="auto">
          <a:xfrm>
            <a:off x="869950" y="2128838"/>
            <a:ext cx="3775075" cy="292576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marL="284163" indent="-284163" defTabSz="914400" eaLnBrk="0" hangingPunct="0">
              <a:spcBef>
                <a:spcPct val="35000"/>
              </a:spcBef>
              <a:buClr>
                <a:schemeClr val="tx2"/>
              </a:buClr>
              <a:buFont typeface="Arial" charset="0"/>
              <a:buChar char="–"/>
            </a:pPr>
            <a:r>
              <a:rPr lang="en-US">
                <a:cs typeface="Arial" charset="0"/>
              </a:rPr>
              <a:t>Abundant</a:t>
            </a:r>
          </a:p>
          <a:p>
            <a:pPr marL="284163" indent="-284163" defTabSz="914400" eaLnBrk="0" hangingPunct="0">
              <a:spcBef>
                <a:spcPct val="35000"/>
              </a:spcBef>
              <a:buClr>
                <a:schemeClr val="tx2"/>
              </a:buClr>
              <a:buFont typeface="Arial" charset="0"/>
              <a:buChar char="–"/>
            </a:pPr>
            <a:r>
              <a:rPr lang="en-US">
                <a:cs typeface="Arial" charset="0"/>
              </a:rPr>
              <a:t>Affordable</a:t>
            </a:r>
          </a:p>
          <a:p>
            <a:pPr marL="284163" indent="-284163" defTabSz="914400" eaLnBrk="0" hangingPunct="0">
              <a:spcBef>
                <a:spcPct val="35000"/>
              </a:spcBef>
              <a:buClr>
                <a:schemeClr val="tx2"/>
              </a:buClr>
              <a:buFont typeface="Arial" charset="0"/>
              <a:buChar char="–"/>
            </a:pPr>
            <a:r>
              <a:rPr lang="en-US">
                <a:cs typeface="Arial" charset="0"/>
              </a:rPr>
              <a:t>Clean</a:t>
            </a:r>
          </a:p>
          <a:p>
            <a:pPr marL="284163" indent="-284163" defTabSz="914400" eaLnBrk="0" hangingPunct="0">
              <a:spcBef>
                <a:spcPct val="35000"/>
              </a:spcBef>
              <a:buClr>
                <a:schemeClr val="tx2"/>
              </a:buClr>
              <a:buFont typeface="Arial" charset="0"/>
              <a:buChar char="–"/>
            </a:pPr>
            <a:r>
              <a:rPr lang="en-US">
                <a:cs typeface="Arial" charset="0"/>
              </a:rPr>
              <a:t>Reliable</a:t>
            </a:r>
          </a:p>
          <a:p>
            <a:pPr marL="284163" indent="-284163" defTabSz="914400" eaLnBrk="0" hangingPunct="0">
              <a:spcBef>
                <a:spcPct val="35000"/>
              </a:spcBef>
              <a:buClr>
                <a:schemeClr val="tx2"/>
              </a:buClr>
              <a:buFont typeface="Arial" charset="0"/>
              <a:buChar char="–"/>
            </a:pPr>
            <a:r>
              <a:rPr lang="en-US">
                <a:cs typeface="Arial" charset="0"/>
              </a:rPr>
              <a:t>Domestic Solution</a:t>
            </a:r>
          </a:p>
          <a:p>
            <a:pPr marL="284163" indent="-284163" defTabSz="914400" eaLnBrk="0" hangingPunct="0">
              <a:spcBef>
                <a:spcPct val="35000"/>
              </a:spcBef>
              <a:buClr>
                <a:schemeClr val="tx2"/>
              </a:buClr>
              <a:buFont typeface="Wingdings" pitchFamily="2" charset="2"/>
              <a:buChar char="§"/>
            </a:pPr>
            <a:endParaRPr lang="en-US">
              <a:cs typeface="Arial" charset="0"/>
            </a:endParaRPr>
          </a:p>
        </p:txBody>
      </p:sp>
      <p:sp>
        <p:nvSpPr>
          <p:cNvPr id="630794" name="Slide Number Placeholder 69"/>
          <p:cNvSpPr txBox="1">
            <a:spLocks noGrp="1"/>
          </p:cNvSpPr>
          <p:nvPr/>
        </p:nvSpPr>
        <p:spPr bwMode="auto">
          <a:xfrm>
            <a:off x="6705600" y="6508750"/>
            <a:ext cx="2133600" cy="365125"/>
          </a:xfrm>
          <a:prstGeom prst="rect">
            <a:avLst/>
          </a:prstGeom>
          <a:noFill/>
          <a:ln w="9525">
            <a:noFill/>
            <a:miter lim="800000"/>
            <a:headEnd/>
            <a:tailEnd/>
          </a:ln>
        </p:spPr>
        <p:txBody>
          <a:bodyPr anchor="ctr"/>
          <a:lstStyle/>
          <a:p>
            <a:pPr algn="r"/>
            <a:fld id="{204EB3A4-E45D-48C1-86C6-AEC39EB61D1C}" type="slidenum">
              <a:rPr lang="en-US" sz="1200">
                <a:solidFill>
                  <a:srgbClr val="898989"/>
                </a:solidFill>
              </a:rPr>
              <a:pPr algn="r"/>
              <a:t>2</a:t>
            </a:fld>
            <a:endParaRPr lang="en-US" sz="1200">
              <a:solidFill>
                <a:srgbClr val="898989"/>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5"/>
          <p:cNvSpPr>
            <a:spLocks noGrp="1"/>
          </p:cNvSpPr>
          <p:nvPr>
            <p:ph type="title" idx="4294967295"/>
          </p:nvPr>
        </p:nvSpPr>
        <p:spPr/>
        <p:txBody>
          <a:bodyPr/>
          <a:lstStyle/>
          <a:p>
            <a:r>
              <a:rPr lang="en-US"/>
              <a:t>U.S. Interstate Highway System</a:t>
            </a:r>
            <a:br>
              <a:rPr lang="en-US"/>
            </a:br>
            <a:r>
              <a:rPr lang="en-US" sz="2200">
                <a:solidFill>
                  <a:srgbClr val="6A6662"/>
                </a:solidFill>
              </a:rPr>
              <a:t>NGV Refueling Corridors</a:t>
            </a:r>
          </a:p>
        </p:txBody>
      </p:sp>
      <p:grpSp>
        <p:nvGrpSpPr>
          <p:cNvPr id="572419" name="Group 7"/>
          <p:cNvGrpSpPr>
            <a:grpSpLocks/>
          </p:cNvGrpSpPr>
          <p:nvPr/>
        </p:nvGrpSpPr>
        <p:grpSpPr bwMode="auto">
          <a:xfrm>
            <a:off x="946150" y="1055688"/>
            <a:ext cx="7688263" cy="5081587"/>
            <a:chOff x="596" y="665"/>
            <a:chExt cx="4843" cy="3201"/>
          </a:xfrm>
        </p:grpSpPr>
        <p:pic>
          <p:nvPicPr>
            <p:cNvPr id="572420" name="Picture 4" descr="interstate%20map2"/>
            <p:cNvPicPr>
              <a:picLocks noChangeAspect="1" noChangeArrowheads="1"/>
            </p:cNvPicPr>
            <p:nvPr/>
          </p:nvPicPr>
          <p:blipFill>
            <a:blip r:embed="rId2"/>
            <a:srcRect/>
            <a:stretch>
              <a:fillRect/>
            </a:stretch>
          </p:blipFill>
          <p:spPr bwMode="auto">
            <a:xfrm>
              <a:off x="596" y="813"/>
              <a:ext cx="4843" cy="3053"/>
            </a:xfrm>
            <a:prstGeom prst="rect">
              <a:avLst/>
            </a:prstGeom>
            <a:noFill/>
            <a:ln w="9525">
              <a:noFill/>
              <a:miter lim="800000"/>
              <a:headEnd/>
              <a:tailEnd/>
            </a:ln>
          </p:spPr>
        </p:pic>
        <p:sp>
          <p:nvSpPr>
            <p:cNvPr id="572421" name="Rectangle 6"/>
            <p:cNvSpPr>
              <a:spLocks noChangeArrowheads="1"/>
            </p:cNvSpPr>
            <p:nvPr/>
          </p:nvSpPr>
          <p:spPr bwMode="auto">
            <a:xfrm>
              <a:off x="2708" y="665"/>
              <a:ext cx="1190" cy="295"/>
            </a:xfrm>
            <a:prstGeom prst="rect">
              <a:avLst/>
            </a:prstGeom>
            <a:solidFill>
              <a:srgbClr val="FFFFFF"/>
            </a:solidFill>
            <a:ln w="9525">
              <a:noFill/>
              <a:miter lim="800000"/>
              <a:headEnd/>
              <a:tailEnd/>
            </a:ln>
          </p:spPr>
          <p:txBody>
            <a:bodyPr wrap="none" anchor="ctr"/>
            <a:lstStyle/>
            <a:p>
              <a:endParaRPr lang="en-US"/>
            </a:p>
          </p:txBody>
        </p:sp>
      </p:grpSp>
      <p:sp>
        <p:nvSpPr>
          <p:cNvPr id="572422" name="Freeform 13"/>
          <p:cNvSpPr>
            <a:spLocks/>
          </p:cNvSpPr>
          <p:nvPr/>
        </p:nvSpPr>
        <p:spPr bwMode="auto">
          <a:xfrm>
            <a:off x="1300163" y="2930525"/>
            <a:ext cx="1420812" cy="1225550"/>
          </a:xfrm>
          <a:custGeom>
            <a:avLst/>
            <a:gdLst>
              <a:gd name="T0" fmla="*/ 1100 w 895"/>
              <a:gd name="T1" fmla="*/ 42 h 772"/>
              <a:gd name="T2" fmla="*/ 869 w 895"/>
              <a:gd name="T3" fmla="*/ 50 h 772"/>
              <a:gd name="T4" fmla="*/ 779 w 895"/>
              <a:gd name="T5" fmla="*/ 1 h 772"/>
              <a:gd name="T6" fmla="*/ 680 w 895"/>
              <a:gd name="T7" fmla="*/ 42 h 772"/>
              <a:gd name="T8" fmla="*/ 540 w 895"/>
              <a:gd name="T9" fmla="*/ 9 h 772"/>
              <a:gd name="T10" fmla="*/ 368 w 895"/>
              <a:gd name="T11" fmla="*/ 67 h 772"/>
              <a:gd name="T12" fmla="*/ 359 w 895"/>
              <a:gd name="T13" fmla="*/ 116 h 772"/>
              <a:gd name="T14" fmla="*/ 195 w 895"/>
              <a:gd name="T15" fmla="*/ 198 h 772"/>
              <a:gd name="T16" fmla="*/ 88 w 895"/>
              <a:gd name="T17" fmla="*/ 240 h 772"/>
              <a:gd name="T18" fmla="*/ 5 w 895"/>
              <a:gd name="T19" fmla="*/ 305 h 772"/>
              <a:gd name="T20" fmla="*/ 121 w 895"/>
              <a:gd name="T21" fmla="*/ 519 h 772"/>
              <a:gd name="T22" fmla="*/ 326 w 895"/>
              <a:gd name="T23" fmla="*/ 717 h 772"/>
              <a:gd name="T24" fmla="*/ 384 w 895"/>
              <a:gd name="T25" fmla="*/ 766 h 772"/>
              <a:gd name="T26" fmla="*/ 557 w 895"/>
              <a:gd name="T27" fmla="*/ 758 h 772"/>
              <a:gd name="T28" fmla="*/ 713 w 895"/>
              <a:gd name="T29" fmla="*/ 659 h 772"/>
              <a:gd name="T30" fmla="*/ 771 w 895"/>
              <a:gd name="T31" fmla="*/ 577 h 772"/>
              <a:gd name="T32" fmla="*/ 968 w 895"/>
              <a:gd name="T33" fmla="*/ 429 h 772"/>
              <a:gd name="T34" fmla="*/ 1051 w 895"/>
              <a:gd name="T35" fmla="*/ 305 h 772"/>
              <a:gd name="T36" fmla="*/ 1083 w 895"/>
              <a:gd name="T37" fmla="*/ 133 h 772"/>
              <a:gd name="T38" fmla="*/ 1141 w 895"/>
              <a:gd name="T39" fmla="*/ 124 h 772"/>
              <a:gd name="T40" fmla="*/ 1100 w 895"/>
              <a:gd name="T41" fmla="*/ 42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5"/>
              <a:gd name="T64" fmla="*/ 0 h 772"/>
              <a:gd name="T65" fmla="*/ 1145 w 895"/>
              <a:gd name="T66" fmla="*/ 776 h 7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5" h="772">
                <a:moveTo>
                  <a:pt x="883" y="138"/>
                </a:moveTo>
                <a:cubicBezTo>
                  <a:pt x="871" y="127"/>
                  <a:pt x="842" y="119"/>
                  <a:pt x="812" y="110"/>
                </a:cubicBezTo>
                <a:cubicBezTo>
                  <a:pt x="782" y="101"/>
                  <a:pt x="728" y="97"/>
                  <a:pt x="702" y="86"/>
                </a:cubicBezTo>
                <a:cubicBezTo>
                  <a:pt x="676" y="75"/>
                  <a:pt x="671" y="56"/>
                  <a:pt x="657" y="47"/>
                </a:cubicBezTo>
                <a:cubicBezTo>
                  <a:pt x="643" y="38"/>
                  <a:pt x="644" y="30"/>
                  <a:pt x="618" y="32"/>
                </a:cubicBezTo>
                <a:cubicBezTo>
                  <a:pt x="592" y="34"/>
                  <a:pt x="534" y="66"/>
                  <a:pt x="498" y="62"/>
                </a:cubicBezTo>
                <a:cubicBezTo>
                  <a:pt x="462" y="58"/>
                  <a:pt x="434" y="0"/>
                  <a:pt x="399" y="5"/>
                </a:cubicBezTo>
                <a:cubicBezTo>
                  <a:pt x="364" y="10"/>
                  <a:pt x="312" y="74"/>
                  <a:pt x="285" y="92"/>
                </a:cubicBezTo>
                <a:cubicBezTo>
                  <a:pt x="258" y="110"/>
                  <a:pt x="253" y="112"/>
                  <a:pt x="234" y="116"/>
                </a:cubicBezTo>
                <a:cubicBezTo>
                  <a:pt x="215" y="120"/>
                  <a:pt x="186" y="118"/>
                  <a:pt x="168" y="119"/>
                </a:cubicBezTo>
                <a:cubicBezTo>
                  <a:pt x="150" y="120"/>
                  <a:pt x="148" y="115"/>
                  <a:pt x="123" y="125"/>
                </a:cubicBezTo>
                <a:cubicBezTo>
                  <a:pt x="98" y="135"/>
                  <a:pt x="36" y="157"/>
                  <a:pt x="18" y="182"/>
                </a:cubicBezTo>
                <a:cubicBezTo>
                  <a:pt x="0" y="207"/>
                  <a:pt x="13" y="247"/>
                  <a:pt x="12" y="275"/>
                </a:cubicBezTo>
                <a:cubicBezTo>
                  <a:pt x="11" y="303"/>
                  <a:pt x="6" y="315"/>
                  <a:pt x="12" y="350"/>
                </a:cubicBezTo>
                <a:cubicBezTo>
                  <a:pt x="18" y="385"/>
                  <a:pt x="35" y="448"/>
                  <a:pt x="51" y="485"/>
                </a:cubicBezTo>
                <a:cubicBezTo>
                  <a:pt x="67" y="522"/>
                  <a:pt x="87" y="538"/>
                  <a:pt x="105" y="575"/>
                </a:cubicBezTo>
                <a:cubicBezTo>
                  <a:pt x="123" y="612"/>
                  <a:pt x="144" y="679"/>
                  <a:pt x="156" y="707"/>
                </a:cubicBezTo>
                <a:cubicBezTo>
                  <a:pt x="168" y="735"/>
                  <a:pt x="169" y="734"/>
                  <a:pt x="177" y="743"/>
                </a:cubicBezTo>
                <a:cubicBezTo>
                  <a:pt x="185" y="752"/>
                  <a:pt x="198" y="757"/>
                  <a:pt x="207" y="761"/>
                </a:cubicBezTo>
                <a:cubicBezTo>
                  <a:pt x="216" y="765"/>
                  <a:pt x="225" y="772"/>
                  <a:pt x="234" y="767"/>
                </a:cubicBezTo>
                <a:cubicBezTo>
                  <a:pt x="243" y="762"/>
                  <a:pt x="247" y="748"/>
                  <a:pt x="264" y="731"/>
                </a:cubicBezTo>
                <a:cubicBezTo>
                  <a:pt x="281" y="714"/>
                  <a:pt x="306" y="679"/>
                  <a:pt x="339" y="667"/>
                </a:cubicBezTo>
                <a:cubicBezTo>
                  <a:pt x="372" y="655"/>
                  <a:pt x="439" y="668"/>
                  <a:pt x="465" y="656"/>
                </a:cubicBezTo>
                <a:cubicBezTo>
                  <a:pt x="491" y="644"/>
                  <a:pt x="481" y="610"/>
                  <a:pt x="495" y="593"/>
                </a:cubicBezTo>
                <a:cubicBezTo>
                  <a:pt x="509" y="576"/>
                  <a:pt x="529" y="564"/>
                  <a:pt x="546" y="554"/>
                </a:cubicBezTo>
                <a:cubicBezTo>
                  <a:pt x="563" y="544"/>
                  <a:pt x="580" y="539"/>
                  <a:pt x="594" y="536"/>
                </a:cubicBezTo>
                <a:cubicBezTo>
                  <a:pt x="608" y="533"/>
                  <a:pt x="619" y="540"/>
                  <a:pt x="631" y="536"/>
                </a:cubicBezTo>
                <a:cubicBezTo>
                  <a:pt x="643" y="532"/>
                  <a:pt x="658" y="516"/>
                  <a:pt x="669" y="509"/>
                </a:cubicBezTo>
                <a:cubicBezTo>
                  <a:pt x="680" y="502"/>
                  <a:pt x="689" y="500"/>
                  <a:pt x="696" y="491"/>
                </a:cubicBezTo>
                <a:cubicBezTo>
                  <a:pt x="703" y="482"/>
                  <a:pt x="703" y="464"/>
                  <a:pt x="714" y="453"/>
                </a:cubicBezTo>
                <a:cubicBezTo>
                  <a:pt x="725" y="442"/>
                  <a:pt x="752" y="441"/>
                  <a:pt x="765" y="425"/>
                </a:cubicBezTo>
                <a:cubicBezTo>
                  <a:pt x="778" y="409"/>
                  <a:pt x="780" y="382"/>
                  <a:pt x="791" y="358"/>
                </a:cubicBezTo>
                <a:cubicBezTo>
                  <a:pt x="802" y="334"/>
                  <a:pt x="818" y="299"/>
                  <a:pt x="831" y="278"/>
                </a:cubicBezTo>
                <a:cubicBezTo>
                  <a:pt x="844" y="257"/>
                  <a:pt x="862" y="249"/>
                  <a:pt x="871" y="231"/>
                </a:cubicBezTo>
                <a:cubicBezTo>
                  <a:pt x="880" y="214"/>
                  <a:pt x="885" y="186"/>
                  <a:pt x="887" y="171"/>
                </a:cubicBezTo>
                <a:cubicBezTo>
                  <a:pt x="889" y="155"/>
                  <a:pt x="895" y="148"/>
                  <a:pt x="883" y="138"/>
                </a:cubicBezTo>
                <a:close/>
              </a:path>
            </a:pathLst>
          </a:custGeom>
          <a:solidFill>
            <a:srgbClr val="FF00FF">
              <a:alpha val="39999"/>
            </a:srgbClr>
          </a:solidFill>
          <a:ln w="9525">
            <a:noFill/>
            <a:round/>
            <a:headEnd/>
            <a:tailEnd/>
          </a:ln>
        </p:spPr>
        <p:txBody>
          <a:bodyPr/>
          <a:lstStyle/>
          <a:p>
            <a:endParaRPr lang="en-US"/>
          </a:p>
        </p:txBody>
      </p:sp>
      <p:sp>
        <p:nvSpPr>
          <p:cNvPr id="572423" name="Text Box 7"/>
          <p:cNvSpPr txBox="1">
            <a:spLocks noChangeArrowheads="1"/>
          </p:cNvSpPr>
          <p:nvPr/>
        </p:nvSpPr>
        <p:spPr bwMode="auto">
          <a:xfrm>
            <a:off x="1587500" y="3098800"/>
            <a:ext cx="777875" cy="396875"/>
          </a:xfrm>
          <a:prstGeom prst="rect">
            <a:avLst/>
          </a:prstGeom>
          <a:noFill/>
          <a:ln w="9525">
            <a:noFill/>
            <a:miter lim="800000"/>
            <a:headEnd/>
            <a:tailEnd/>
          </a:ln>
          <a:effectLst/>
        </p:spPr>
        <p:txBody>
          <a:bodyPr wrap="none">
            <a:spAutoFit/>
          </a:bodyPr>
          <a:lstStyle/>
          <a:p>
            <a:r>
              <a:rPr lang="en-US" sz="2000" b="1"/>
              <a:t>ICTC</a:t>
            </a:r>
          </a:p>
        </p:txBody>
      </p:sp>
      <p:sp>
        <p:nvSpPr>
          <p:cNvPr id="572424" name="Freeform 7"/>
          <p:cNvSpPr>
            <a:spLocks/>
          </p:cNvSpPr>
          <p:nvPr/>
        </p:nvSpPr>
        <p:spPr bwMode="auto">
          <a:xfrm>
            <a:off x="2571750" y="3019425"/>
            <a:ext cx="1071563" cy="476250"/>
          </a:xfrm>
          <a:custGeom>
            <a:avLst/>
            <a:gdLst>
              <a:gd name="T0" fmla="*/ 72 w 675"/>
              <a:gd name="T1" fmla="*/ 0 h 300"/>
              <a:gd name="T2" fmla="*/ 90 w 675"/>
              <a:gd name="T3" fmla="*/ 54 h 300"/>
              <a:gd name="T4" fmla="*/ 102 w 675"/>
              <a:gd name="T5" fmla="*/ 90 h 300"/>
              <a:gd name="T6" fmla="*/ 0 w 675"/>
              <a:gd name="T7" fmla="*/ 216 h 300"/>
              <a:gd name="T8" fmla="*/ 198 w 675"/>
              <a:gd name="T9" fmla="*/ 216 h 300"/>
              <a:gd name="T10" fmla="*/ 264 w 675"/>
              <a:gd name="T11" fmla="*/ 204 h 300"/>
              <a:gd name="T12" fmla="*/ 312 w 675"/>
              <a:gd name="T13" fmla="*/ 216 h 300"/>
              <a:gd name="T14" fmla="*/ 378 w 675"/>
              <a:gd name="T15" fmla="*/ 186 h 300"/>
              <a:gd name="T16" fmla="*/ 450 w 675"/>
              <a:gd name="T17" fmla="*/ 186 h 300"/>
              <a:gd name="T18" fmla="*/ 528 w 675"/>
              <a:gd name="T19" fmla="*/ 186 h 300"/>
              <a:gd name="T20" fmla="*/ 576 w 675"/>
              <a:gd name="T21" fmla="*/ 180 h 300"/>
              <a:gd name="T22" fmla="*/ 594 w 675"/>
              <a:gd name="T23" fmla="*/ 66 h 300"/>
              <a:gd name="T24" fmla="*/ 474 w 675"/>
              <a:gd name="T25" fmla="*/ 6 h 300"/>
              <a:gd name="T26" fmla="*/ 360 w 675"/>
              <a:gd name="T27" fmla="*/ 6 h 300"/>
              <a:gd name="T28" fmla="*/ 288 w 675"/>
              <a:gd name="T29" fmla="*/ 0 h 300"/>
              <a:gd name="T30" fmla="*/ 210 w 675"/>
              <a:gd name="T31" fmla="*/ 0 h 300"/>
              <a:gd name="T32" fmla="*/ 150 w 675"/>
              <a:gd name="T33" fmla="*/ 24 h 300"/>
              <a:gd name="T34" fmla="*/ 78 w 675"/>
              <a:gd name="T35" fmla="*/ 48 h 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5"/>
              <a:gd name="T55" fmla="*/ 0 h 300"/>
              <a:gd name="T56" fmla="*/ 594 w 675"/>
              <a:gd name="T57" fmla="*/ 216 h 3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5" h="300">
                <a:moveTo>
                  <a:pt x="123" y="54"/>
                </a:moveTo>
                <a:lnTo>
                  <a:pt x="87" y="90"/>
                </a:lnTo>
                <a:lnTo>
                  <a:pt x="93" y="129"/>
                </a:lnTo>
                <a:lnTo>
                  <a:pt x="0" y="300"/>
                </a:lnTo>
                <a:lnTo>
                  <a:pt x="90" y="279"/>
                </a:lnTo>
                <a:lnTo>
                  <a:pt x="229" y="300"/>
                </a:lnTo>
                <a:lnTo>
                  <a:pt x="306" y="283"/>
                </a:lnTo>
                <a:lnTo>
                  <a:pt x="361" y="300"/>
                </a:lnTo>
                <a:lnTo>
                  <a:pt x="438" y="258"/>
                </a:lnTo>
                <a:lnTo>
                  <a:pt x="521" y="258"/>
                </a:lnTo>
                <a:lnTo>
                  <a:pt x="612" y="258"/>
                </a:lnTo>
                <a:lnTo>
                  <a:pt x="667" y="250"/>
                </a:lnTo>
                <a:lnTo>
                  <a:pt x="675" y="135"/>
                </a:lnTo>
                <a:lnTo>
                  <a:pt x="663" y="90"/>
                </a:lnTo>
                <a:lnTo>
                  <a:pt x="549" y="8"/>
                </a:lnTo>
                <a:lnTo>
                  <a:pt x="417" y="8"/>
                </a:lnTo>
                <a:lnTo>
                  <a:pt x="334" y="0"/>
                </a:lnTo>
                <a:lnTo>
                  <a:pt x="243" y="0"/>
                </a:lnTo>
                <a:lnTo>
                  <a:pt x="174" y="33"/>
                </a:lnTo>
                <a:lnTo>
                  <a:pt x="90" y="67"/>
                </a:lnTo>
              </a:path>
            </a:pathLst>
          </a:custGeom>
          <a:solidFill>
            <a:schemeClr val="folHlink">
              <a:alpha val="39999"/>
            </a:schemeClr>
          </a:solidFill>
          <a:ln w="41275">
            <a:noFill/>
            <a:round/>
            <a:headEnd/>
            <a:tailEnd/>
          </a:ln>
        </p:spPr>
        <p:txBody>
          <a:bodyPr/>
          <a:lstStyle/>
          <a:p>
            <a:endParaRPr lang="en-US"/>
          </a:p>
        </p:txBody>
      </p:sp>
      <p:sp>
        <p:nvSpPr>
          <p:cNvPr id="572425" name="Freeform 9"/>
          <p:cNvSpPr>
            <a:spLocks/>
          </p:cNvSpPr>
          <p:nvPr/>
        </p:nvSpPr>
        <p:spPr bwMode="auto">
          <a:xfrm>
            <a:off x="4467225" y="4786313"/>
            <a:ext cx="504825" cy="595312"/>
          </a:xfrm>
          <a:custGeom>
            <a:avLst/>
            <a:gdLst/>
            <a:ahLst/>
            <a:cxnLst>
              <a:cxn ang="0">
                <a:pos x="183" y="0"/>
              </a:cxn>
              <a:cxn ang="0">
                <a:pos x="156" y="60"/>
              </a:cxn>
              <a:cxn ang="0">
                <a:pos x="147" y="123"/>
              </a:cxn>
              <a:cxn ang="0">
                <a:pos x="123" y="177"/>
              </a:cxn>
              <a:cxn ang="0">
                <a:pos x="87" y="219"/>
              </a:cxn>
              <a:cxn ang="0">
                <a:pos x="90" y="270"/>
              </a:cxn>
              <a:cxn ang="0">
                <a:pos x="60" y="324"/>
              </a:cxn>
              <a:cxn ang="0">
                <a:pos x="0" y="375"/>
              </a:cxn>
              <a:cxn ang="0">
                <a:pos x="75" y="351"/>
              </a:cxn>
              <a:cxn ang="0">
                <a:pos x="126" y="351"/>
              </a:cxn>
              <a:cxn ang="0">
                <a:pos x="195" y="351"/>
              </a:cxn>
              <a:cxn ang="0">
                <a:pos x="318" y="333"/>
              </a:cxn>
              <a:cxn ang="0">
                <a:pos x="312" y="276"/>
              </a:cxn>
              <a:cxn ang="0">
                <a:pos x="306" y="231"/>
              </a:cxn>
              <a:cxn ang="0">
                <a:pos x="264" y="195"/>
              </a:cxn>
              <a:cxn ang="0">
                <a:pos x="228" y="147"/>
              </a:cxn>
              <a:cxn ang="0">
                <a:pos x="222" y="87"/>
              </a:cxn>
              <a:cxn ang="0">
                <a:pos x="201" y="48"/>
              </a:cxn>
              <a:cxn ang="0">
                <a:pos x="183" y="0"/>
              </a:cxn>
            </a:cxnLst>
            <a:rect l="0" t="0" r="r" b="b"/>
            <a:pathLst>
              <a:path w="318" h="375">
                <a:moveTo>
                  <a:pt x="183" y="0"/>
                </a:moveTo>
                <a:lnTo>
                  <a:pt x="156" y="60"/>
                </a:lnTo>
                <a:lnTo>
                  <a:pt x="147" y="123"/>
                </a:lnTo>
                <a:lnTo>
                  <a:pt x="123" y="177"/>
                </a:lnTo>
                <a:lnTo>
                  <a:pt x="87" y="219"/>
                </a:lnTo>
                <a:lnTo>
                  <a:pt x="90" y="270"/>
                </a:lnTo>
                <a:lnTo>
                  <a:pt x="60" y="324"/>
                </a:lnTo>
                <a:lnTo>
                  <a:pt x="0" y="375"/>
                </a:lnTo>
                <a:lnTo>
                  <a:pt x="75" y="351"/>
                </a:lnTo>
                <a:lnTo>
                  <a:pt x="126" y="351"/>
                </a:lnTo>
                <a:lnTo>
                  <a:pt x="195" y="351"/>
                </a:lnTo>
                <a:lnTo>
                  <a:pt x="318" y="333"/>
                </a:lnTo>
                <a:lnTo>
                  <a:pt x="312" y="276"/>
                </a:lnTo>
                <a:lnTo>
                  <a:pt x="306" y="231"/>
                </a:lnTo>
                <a:lnTo>
                  <a:pt x="264" y="195"/>
                </a:lnTo>
                <a:lnTo>
                  <a:pt x="228" y="147"/>
                </a:lnTo>
                <a:lnTo>
                  <a:pt x="222" y="87"/>
                </a:lnTo>
                <a:lnTo>
                  <a:pt x="201" y="48"/>
                </a:lnTo>
                <a:lnTo>
                  <a:pt x="183" y="0"/>
                </a:lnTo>
                <a:close/>
              </a:path>
            </a:pathLst>
          </a:custGeom>
          <a:solidFill>
            <a:schemeClr val="accent1">
              <a:alpha val="60001"/>
            </a:schemeClr>
          </a:solidFill>
          <a:ln w="9525">
            <a:noFill/>
            <a:round/>
            <a:headEnd/>
            <a:tailEnd/>
          </a:ln>
          <a:effectLst/>
        </p:spPr>
        <p:txBody>
          <a:bodyPr/>
          <a:lstStyle/>
          <a:p>
            <a:endParaRPr lang="en-US"/>
          </a:p>
        </p:txBody>
      </p:sp>
      <p:sp>
        <p:nvSpPr>
          <p:cNvPr id="572426" name="Freeform 10"/>
          <p:cNvSpPr>
            <a:spLocks/>
          </p:cNvSpPr>
          <p:nvPr/>
        </p:nvSpPr>
        <p:spPr bwMode="auto">
          <a:xfrm>
            <a:off x="6443663" y="2819400"/>
            <a:ext cx="1019175" cy="2976563"/>
          </a:xfrm>
          <a:custGeom>
            <a:avLst/>
            <a:gdLst/>
            <a:ahLst/>
            <a:cxnLst>
              <a:cxn ang="0">
                <a:pos x="642" y="1875"/>
              </a:cxn>
              <a:cxn ang="0">
                <a:pos x="567" y="1839"/>
              </a:cxn>
              <a:cxn ang="0">
                <a:pos x="477" y="1860"/>
              </a:cxn>
              <a:cxn ang="0">
                <a:pos x="459" y="1809"/>
              </a:cxn>
              <a:cxn ang="0">
                <a:pos x="411" y="1770"/>
              </a:cxn>
              <a:cxn ang="0">
                <a:pos x="384" y="1722"/>
              </a:cxn>
              <a:cxn ang="0">
                <a:pos x="393" y="1671"/>
              </a:cxn>
              <a:cxn ang="0">
                <a:pos x="387" y="1614"/>
              </a:cxn>
              <a:cxn ang="0">
                <a:pos x="408" y="1578"/>
              </a:cxn>
              <a:cxn ang="0">
                <a:pos x="369" y="1488"/>
              </a:cxn>
              <a:cxn ang="0">
                <a:pos x="309" y="1416"/>
              </a:cxn>
              <a:cxn ang="0">
                <a:pos x="237" y="1347"/>
              </a:cxn>
              <a:cxn ang="0">
                <a:pos x="213" y="1269"/>
              </a:cxn>
              <a:cxn ang="0">
                <a:pos x="189" y="1242"/>
              </a:cxn>
              <a:cxn ang="0">
                <a:pos x="165" y="1128"/>
              </a:cxn>
              <a:cxn ang="0">
                <a:pos x="144" y="1104"/>
              </a:cxn>
              <a:cxn ang="0">
                <a:pos x="102" y="1041"/>
              </a:cxn>
              <a:cxn ang="0">
                <a:pos x="27" y="909"/>
              </a:cxn>
              <a:cxn ang="0">
                <a:pos x="90" y="801"/>
              </a:cxn>
              <a:cxn ang="0">
                <a:pos x="117" y="774"/>
              </a:cxn>
              <a:cxn ang="0">
                <a:pos x="90" y="732"/>
              </a:cxn>
              <a:cxn ang="0">
                <a:pos x="90" y="702"/>
              </a:cxn>
              <a:cxn ang="0">
                <a:pos x="90" y="651"/>
              </a:cxn>
              <a:cxn ang="0">
                <a:pos x="72" y="621"/>
              </a:cxn>
              <a:cxn ang="0">
                <a:pos x="51" y="549"/>
              </a:cxn>
              <a:cxn ang="0">
                <a:pos x="15" y="450"/>
              </a:cxn>
              <a:cxn ang="0">
                <a:pos x="0" y="405"/>
              </a:cxn>
              <a:cxn ang="0">
                <a:pos x="42" y="324"/>
              </a:cxn>
              <a:cxn ang="0">
                <a:pos x="39" y="276"/>
              </a:cxn>
              <a:cxn ang="0">
                <a:pos x="42" y="225"/>
              </a:cxn>
              <a:cxn ang="0">
                <a:pos x="69" y="192"/>
              </a:cxn>
              <a:cxn ang="0">
                <a:pos x="66" y="129"/>
              </a:cxn>
              <a:cxn ang="0">
                <a:pos x="93" y="72"/>
              </a:cxn>
              <a:cxn ang="0">
                <a:pos x="96" y="24"/>
              </a:cxn>
              <a:cxn ang="0">
                <a:pos x="96" y="0"/>
              </a:cxn>
            </a:cxnLst>
            <a:rect l="0" t="0" r="r" b="b"/>
            <a:pathLst>
              <a:path w="642" h="1875">
                <a:moveTo>
                  <a:pt x="642" y="1875"/>
                </a:moveTo>
                <a:lnTo>
                  <a:pt x="567" y="1839"/>
                </a:lnTo>
                <a:lnTo>
                  <a:pt x="477" y="1860"/>
                </a:lnTo>
                <a:lnTo>
                  <a:pt x="459" y="1809"/>
                </a:lnTo>
                <a:lnTo>
                  <a:pt x="411" y="1770"/>
                </a:lnTo>
                <a:lnTo>
                  <a:pt x="384" y="1722"/>
                </a:lnTo>
                <a:lnTo>
                  <a:pt x="393" y="1671"/>
                </a:lnTo>
                <a:lnTo>
                  <a:pt x="387" y="1614"/>
                </a:lnTo>
                <a:lnTo>
                  <a:pt x="408" y="1578"/>
                </a:lnTo>
                <a:lnTo>
                  <a:pt x="369" y="1488"/>
                </a:lnTo>
                <a:lnTo>
                  <a:pt x="309" y="1416"/>
                </a:lnTo>
                <a:lnTo>
                  <a:pt x="237" y="1347"/>
                </a:lnTo>
                <a:lnTo>
                  <a:pt x="213" y="1269"/>
                </a:lnTo>
                <a:lnTo>
                  <a:pt x="189" y="1242"/>
                </a:lnTo>
                <a:lnTo>
                  <a:pt x="165" y="1128"/>
                </a:lnTo>
                <a:lnTo>
                  <a:pt x="144" y="1104"/>
                </a:lnTo>
                <a:lnTo>
                  <a:pt x="102" y="1041"/>
                </a:lnTo>
                <a:lnTo>
                  <a:pt x="27" y="909"/>
                </a:lnTo>
                <a:lnTo>
                  <a:pt x="90" y="801"/>
                </a:lnTo>
                <a:lnTo>
                  <a:pt x="117" y="774"/>
                </a:lnTo>
                <a:lnTo>
                  <a:pt x="90" y="732"/>
                </a:lnTo>
                <a:lnTo>
                  <a:pt x="90" y="702"/>
                </a:lnTo>
                <a:lnTo>
                  <a:pt x="90" y="651"/>
                </a:lnTo>
                <a:lnTo>
                  <a:pt x="72" y="621"/>
                </a:lnTo>
                <a:lnTo>
                  <a:pt x="51" y="549"/>
                </a:lnTo>
                <a:lnTo>
                  <a:pt x="15" y="450"/>
                </a:lnTo>
                <a:lnTo>
                  <a:pt x="0" y="405"/>
                </a:lnTo>
                <a:lnTo>
                  <a:pt x="42" y="324"/>
                </a:lnTo>
                <a:lnTo>
                  <a:pt x="39" y="276"/>
                </a:lnTo>
                <a:lnTo>
                  <a:pt x="42" y="225"/>
                </a:lnTo>
                <a:lnTo>
                  <a:pt x="69" y="192"/>
                </a:lnTo>
                <a:lnTo>
                  <a:pt x="66" y="129"/>
                </a:lnTo>
                <a:lnTo>
                  <a:pt x="93" y="72"/>
                </a:lnTo>
                <a:lnTo>
                  <a:pt x="96" y="24"/>
                </a:lnTo>
                <a:lnTo>
                  <a:pt x="96" y="0"/>
                </a:lnTo>
              </a:path>
            </a:pathLst>
          </a:custGeom>
          <a:noFill/>
          <a:ln w="47625">
            <a:solidFill>
              <a:srgbClr val="F4C6A6"/>
            </a:solidFill>
            <a:round/>
            <a:headEnd/>
            <a:tailEnd/>
          </a:ln>
          <a:effectLst/>
        </p:spPr>
        <p:txBody>
          <a:bodyPr/>
          <a:lstStyle/>
          <a:p>
            <a:endParaRPr lang="en-US"/>
          </a:p>
        </p:txBody>
      </p:sp>
      <p:sp>
        <p:nvSpPr>
          <p:cNvPr id="572427" name="Text Box 11"/>
          <p:cNvSpPr txBox="1">
            <a:spLocks noChangeArrowheads="1"/>
          </p:cNvSpPr>
          <p:nvPr/>
        </p:nvSpPr>
        <p:spPr bwMode="auto">
          <a:xfrm>
            <a:off x="2757488" y="3044825"/>
            <a:ext cx="763587" cy="396875"/>
          </a:xfrm>
          <a:prstGeom prst="rect">
            <a:avLst/>
          </a:prstGeom>
          <a:noFill/>
          <a:ln w="9525">
            <a:noFill/>
            <a:miter lim="800000"/>
            <a:headEnd/>
            <a:tailEnd/>
          </a:ln>
          <a:effectLst/>
        </p:spPr>
        <p:txBody>
          <a:bodyPr wrap="none">
            <a:spAutoFit/>
          </a:bodyPr>
          <a:lstStyle/>
          <a:p>
            <a:r>
              <a:rPr lang="en-US" sz="2000" b="1"/>
              <a:t>RMC</a:t>
            </a:r>
          </a:p>
        </p:txBody>
      </p:sp>
      <p:sp>
        <p:nvSpPr>
          <p:cNvPr id="572428" name="Text Box 12"/>
          <p:cNvSpPr txBox="1">
            <a:spLocks noChangeArrowheads="1"/>
          </p:cNvSpPr>
          <p:nvPr/>
        </p:nvSpPr>
        <p:spPr bwMode="auto">
          <a:xfrm>
            <a:off x="4508500" y="5016500"/>
            <a:ext cx="495300" cy="396875"/>
          </a:xfrm>
          <a:prstGeom prst="rect">
            <a:avLst/>
          </a:prstGeom>
          <a:noFill/>
          <a:ln w="9525">
            <a:noFill/>
            <a:miter lim="800000"/>
            <a:headEnd/>
            <a:tailEnd/>
          </a:ln>
          <a:effectLst/>
        </p:spPr>
        <p:txBody>
          <a:bodyPr wrap="none">
            <a:spAutoFit/>
          </a:bodyPr>
          <a:lstStyle/>
          <a:p>
            <a:r>
              <a:rPr lang="en-US" sz="2000" b="1"/>
              <a:t>TT</a:t>
            </a:r>
          </a:p>
        </p:txBody>
      </p:sp>
      <p:sp>
        <p:nvSpPr>
          <p:cNvPr id="572429" name="Text Box 13"/>
          <p:cNvSpPr txBox="1">
            <a:spLocks noChangeArrowheads="1"/>
          </p:cNvSpPr>
          <p:nvPr/>
        </p:nvSpPr>
        <p:spPr bwMode="auto">
          <a:xfrm>
            <a:off x="927100" y="5857875"/>
            <a:ext cx="3925888" cy="942975"/>
          </a:xfrm>
          <a:prstGeom prst="rect">
            <a:avLst/>
          </a:prstGeom>
          <a:noFill/>
          <a:ln w="9525">
            <a:noFill/>
            <a:miter lim="800000"/>
            <a:headEnd/>
            <a:tailEnd/>
          </a:ln>
          <a:effectLst/>
        </p:spPr>
        <p:txBody>
          <a:bodyPr wrap="none">
            <a:spAutoFit/>
          </a:bodyPr>
          <a:lstStyle/>
          <a:p>
            <a:r>
              <a:rPr lang="en-US" sz="1400"/>
              <a:t>I-75 – Interstate 75 Corridor</a:t>
            </a:r>
          </a:p>
          <a:p>
            <a:r>
              <a:rPr lang="en-US" sz="1400"/>
              <a:t>TT – Texas Triangle</a:t>
            </a:r>
          </a:p>
          <a:p>
            <a:r>
              <a:rPr lang="en-US" sz="1400"/>
              <a:t>RMC – Rocky Mountain Corridor</a:t>
            </a:r>
          </a:p>
          <a:p>
            <a:r>
              <a:rPr lang="en-US" sz="1400"/>
              <a:t>ICTC – Interstate Clean Transportation Corridor</a:t>
            </a:r>
          </a:p>
        </p:txBody>
      </p:sp>
      <p:sp>
        <p:nvSpPr>
          <p:cNvPr id="572430" name="Text Box 14"/>
          <p:cNvSpPr txBox="1">
            <a:spLocks noChangeArrowheads="1"/>
          </p:cNvSpPr>
          <p:nvPr/>
        </p:nvSpPr>
        <p:spPr bwMode="auto">
          <a:xfrm>
            <a:off x="6302375" y="3633788"/>
            <a:ext cx="620713" cy="396875"/>
          </a:xfrm>
          <a:prstGeom prst="rect">
            <a:avLst/>
          </a:prstGeom>
          <a:noFill/>
          <a:ln w="9525">
            <a:noFill/>
            <a:miter lim="800000"/>
            <a:headEnd/>
            <a:tailEnd/>
          </a:ln>
          <a:effectLst/>
        </p:spPr>
        <p:txBody>
          <a:bodyPr wrap="none">
            <a:spAutoFit/>
          </a:bodyPr>
          <a:lstStyle/>
          <a:p>
            <a:r>
              <a:rPr lang="en-US" sz="2000" b="1"/>
              <a:t>I-75</a:t>
            </a:r>
          </a:p>
        </p:txBody>
      </p:sp>
      <p:sp>
        <p:nvSpPr>
          <p:cNvPr id="572431" name="Text Box 11"/>
          <p:cNvSpPr txBox="1">
            <a:spLocks noChangeArrowheads="1"/>
          </p:cNvSpPr>
          <p:nvPr/>
        </p:nvSpPr>
        <p:spPr bwMode="auto">
          <a:xfrm>
            <a:off x="5553075" y="998538"/>
            <a:ext cx="2817813" cy="1006475"/>
          </a:xfrm>
          <a:prstGeom prst="rect">
            <a:avLst/>
          </a:prstGeom>
          <a:noFill/>
          <a:ln w="9525">
            <a:noFill/>
            <a:miter lim="800000"/>
            <a:headEnd/>
            <a:tailEnd/>
          </a:ln>
        </p:spPr>
        <p:txBody>
          <a:bodyPr>
            <a:spAutoFit/>
          </a:bodyPr>
          <a:lstStyle/>
          <a:p>
            <a:pPr algn="ctr" defTabSz="914400"/>
            <a:r>
              <a:rPr lang="en-US" sz="2000">
                <a:solidFill>
                  <a:schemeClr val="accent1"/>
                </a:solidFill>
              </a:rPr>
              <a:t>Link up regional corridors as part of expansion phase</a:t>
            </a:r>
          </a:p>
        </p:txBody>
      </p:sp>
      <p:sp>
        <p:nvSpPr>
          <p:cNvPr id="572432" name="Slide Number Placeholder 69"/>
          <p:cNvSpPr txBox="1">
            <a:spLocks noGrp="1"/>
          </p:cNvSpPr>
          <p:nvPr/>
        </p:nvSpPr>
        <p:spPr bwMode="auto">
          <a:xfrm>
            <a:off x="6705600" y="6508750"/>
            <a:ext cx="2133600" cy="365125"/>
          </a:xfrm>
          <a:prstGeom prst="rect">
            <a:avLst/>
          </a:prstGeom>
          <a:noFill/>
          <a:ln w="9525">
            <a:noFill/>
            <a:miter lim="800000"/>
            <a:headEnd/>
            <a:tailEnd/>
          </a:ln>
        </p:spPr>
        <p:txBody>
          <a:bodyPr anchor="ctr"/>
          <a:lstStyle/>
          <a:p>
            <a:pPr algn="r"/>
            <a:fld id="{F79B070F-50A0-4721-AA91-8C748BE78B2D}" type="slidenum">
              <a:rPr lang="en-US" sz="1200">
                <a:solidFill>
                  <a:srgbClr val="898989"/>
                </a:solidFill>
              </a:rPr>
              <a:pPr algn="r"/>
              <a:t>20</a:t>
            </a:fld>
            <a:endParaRPr lang="en-US" sz="1200">
              <a:solidFill>
                <a:srgbClr val="898989"/>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p:cNvSpPr>
          <p:nvPr>
            <p:ph type="title"/>
          </p:nvPr>
        </p:nvSpPr>
        <p:spPr/>
        <p:txBody>
          <a:bodyPr/>
          <a:lstStyle/>
          <a:p>
            <a:r>
              <a:rPr lang="en-US"/>
              <a:t>Natural Gas for Transportation</a:t>
            </a:r>
            <a:br>
              <a:rPr lang="en-US"/>
            </a:br>
            <a:r>
              <a:rPr lang="en-US" sz="2200">
                <a:solidFill>
                  <a:srgbClr val="6A6662"/>
                </a:solidFill>
              </a:rPr>
              <a:t>Infrastructure Build-out</a:t>
            </a:r>
          </a:p>
        </p:txBody>
      </p:sp>
      <p:sp>
        <p:nvSpPr>
          <p:cNvPr id="573443" name="Rectangle 3"/>
          <p:cNvSpPr>
            <a:spLocks noGrp="1"/>
          </p:cNvSpPr>
          <p:nvPr>
            <p:ph type="body" idx="1"/>
          </p:nvPr>
        </p:nvSpPr>
        <p:spPr>
          <a:xfrm>
            <a:off x="579438" y="1514475"/>
            <a:ext cx="8259762" cy="3717925"/>
          </a:xfrm>
        </p:spPr>
        <p:txBody>
          <a:bodyPr/>
          <a:lstStyle/>
          <a:p>
            <a:pPr>
              <a:lnSpc>
                <a:spcPct val="120000"/>
              </a:lnSpc>
            </a:pPr>
            <a:r>
              <a:rPr lang="en-US" sz="2400" b="1"/>
              <a:t>Initial build-out – create natural gas hubs to support volume required for filling stations</a:t>
            </a:r>
            <a:endParaRPr lang="en-US" sz="500" b="1"/>
          </a:p>
          <a:p>
            <a:pPr lvl="1">
              <a:lnSpc>
                <a:spcPct val="120000"/>
              </a:lnSpc>
            </a:pPr>
            <a:r>
              <a:rPr lang="en-US" sz="2000"/>
              <a:t>Municipalities/counties</a:t>
            </a:r>
          </a:p>
          <a:p>
            <a:pPr lvl="1">
              <a:lnSpc>
                <a:spcPct val="120000"/>
              </a:lnSpc>
            </a:pPr>
            <a:r>
              <a:rPr lang="en-US" sz="2000"/>
              <a:t>Natural gas industry fleets</a:t>
            </a:r>
          </a:p>
          <a:p>
            <a:pPr lvl="1">
              <a:lnSpc>
                <a:spcPct val="120000"/>
              </a:lnSpc>
            </a:pPr>
            <a:r>
              <a:rPr lang="en-US" sz="2000"/>
              <a:t>Local fleets</a:t>
            </a:r>
          </a:p>
          <a:p>
            <a:pPr>
              <a:lnSpc>
                <a:spcPct val="120000"/>
              </a:lnSpc>
            </a:pPr>
            <a:r>
              <a:rPr lang="en-US" sz="2400" b="1"/>
              <a:t>Connecting hubs to build natural gas highways</a:t>
            </a:r>
          </a:p>
          <a:p>
            <a:pPr>
              <a:lnSpc>
                <a:spcPct val="120000"/>
              </a:lnSpc>
            </a:pPr>
            <a:r>
              <a:rPr lang="en-US" sz="2400" b="1"/>
              <a:t>CNG refueling stations – located every 60 – 100 miles</a:t>
            </a:r>
          </a:p>
          <a:p>
            <a:pPr>
              <a:lnSpc>
                <a:spcPct val="120000"/>
              </a:lnSpc>
            </a:pPr>
            <a:r>
              <a:rPr lang="en-US" sz="2400" b="1"/>
              <a:t>LNG refueling stations – located every 150 – 250 miles</a:t>
            </a:r>
          </a:p>
        </p:txBody>
      </p:sp>
      <p:sp>
        <p:nvSpPr>
          <p:cNvPr id="573444" name="Text Box 4"/>
          <p:cNvSpPr txBox="1">
            <a:spLocks noChangeArrowheads="1"/>
          </p:cNvSpPr>
          <p:nvPr/>
        </p:nvSpPr>
        <p:spPr bwMode="auto">
          <a:xfrm>
            <a:off x="635000" y="6553200"/>
            <a:ext cx="2254250" cy="304800"/>
          </a:xfrm>
          <a:prstGeom prst="rect">
            <a:avLst/>
          </a:prstGeom>
          <a:noFill/>
          <a:ln w="9525">
            <a:noFill/>
            <a:miter lim="800000"/>
            <a:headEnd/>
            <a:tailEnd/>
          </a:ln>
          <a:effectLst/>
        </p:spPr>
        <p:txBody>
          <a:bodyPr wrap="none">
            <a:spAutoFit/>
          </a:bodyPr>
          <a:lstStyle/>
          <a:p>
            <a:r>
              <a:rPr lang="en-US" sz="1400">
                <a:cs typeface="Arial" charset="0"/>
              </a:rPr>
              <a:t>Source: Encana estimates</a:t>
            </a:r>
          </a:p>
        </p:txBody>
      </p:sp>
      <p:sp>
        <p:nvSpPr>
          <p:cNvPr id="573445" name="Slide Number Placeholder 69"/>
          <p:cNvSpPr txBox="1">
            <a:spLocks noGrp="1"/>
          </p:cNvSpPr>
          <p:nvPr/>
        </p:nvSpPr>
        <p:spPr bwMode="auto">
          <a:xfrm>
            <a:off x="6705600" y="6508750"/>
            <a:ext cx="2133600" cy="365125"/>
          </a:xfrm>
          <a:prstGeom prst="rect">
            <a:avLst/>
          </a:prstGeom>
          <a:noFill/>
          <a:ln w="9525">
            <a:noFill/>
            <a:miter lim="800000"/>
            <a:headEnd/>
            <a:tailEnd/>
          </a:ln>
        </p:spPr>
        <p:txBody>
          <a:bodyPr anchor="ctr"/>
          <a:lstStyle/>
          <a:p>
            <a:pPr algn="r"/>
            <a:fld id="{09110160-69D4-49A1-AB20-6375B7600E59}" type="slidenum">
              <a:rPr lang="en-US" sz="1200">
                <a:solidFill>
                  <a:srgbClr val="898989"/>
                </a:solidFill>
              </a:rPr>
              <a:pPr algn="r"/>
              <a:t>21</a:t>
            </a:fld>
            <a:endParaRPr lang="en-US" sz="1200">
              <a:solidFill>
                <a:srgbClr val="898989"/>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p:cNvSpPr>
          <p:nvPr>
            <p:ph type="title" idx="4294967295"/>
          </p:nvPr>
        </p:nvSpPr>
        <p:spPr/>
        <p:txBody>
          <a:bodyPr/>
          <a:lstStyle/>
          <a:p>
            <a:r>
              <a:rPr lang="en-US"/>
              <a:t>The Texas Triangle</a:t>
            </a:r>
          </a:p>
        </p:txBody>
      </p:sp>
      <p:sp>
        <p:nvSpPr>
          <p:cNvPr id="620547" name="Rectangle 3"/>
          <p:cNvSpPr>
            <a:spLocks noGrp="1"/>
          </p:cNvSpPr>
          <p:nvPr>
            <p:ph type="body" sz="half" idx="4294967295"/>
          </p:nvPr>
        </p:nvSpPr>
        <p:spPr>
          <a:xfrm>
            <a:off x="939800" y="1143000"/>
            <a:ext cx="3398838" cy="5213350"/>
          </a:xfrm>
        </p:spPr>
        <p:txBody>
          <a:bodyPr/>
          <a:lstStyle/>
          <a:p>
            <a:r>
              <a:rPr lang="en-US" sz="1800"/>
              <a:t>200-250 miles between stations</a:t>
            </a:r>
          </a:p>
          <a:p>
            <a:r>
              <a:rPr lang="en-US" sz="1800"/>
              <a:t>LNG and CNG (LCNG)</a:t>
            </a:r>
          </a:p>
          <a:p>
            <a:r>
              <a:rPr lang="en-US" sz="1800"/>
              <a:t>Focus demand on heavy-duty</a:t>
            </a:r>
          </a:p>
          <a:p>
            <a:pPr lvl="1"/>
            <a:r>
              <a:rPr lang="en-US" sz="1600"/>
              <a:t>Fleet</a:t>
            </a:r>
          </a:p>
          <a:p>
            <a:pPr lvl="1"/>
            <a:r>
              <a:rPr lang="en-US" sz="1600"/>
              <a:t>Refuse</a:t>
            </a:r>
          </a:p>
          <a:p>
            <a:pPr lvl="1"/>
            <a:r>
              <a:rPr lang="en-US" sz="1600"/>
              <a:t>Transit</a:t>
            </a:r>
          </a:p>
          <a:p>
            <a:pPr lvl="1"/>
            <a:r>
              <a:rPr lang="en-US" sz="1600"/>
              <a:t>Return-to-base</a:t>
            </a:r>
          </a:p>
          <a:p>
            <a:pPr lvl="1"/>
            <a:r>
              <a:rPr lang="en-US" sz="1600"/>
              <a:t>Long-haul</a:t>
            </a:r>
          </a:p>
          <a:p>
            <a:r>
              <a:rPr lang="en-US" sz="1800"/>
              <a:t>Multi-phase approach</a:t>
            </a:r>
          </a:p>
          <a:p>
            <a:endParaRPr lang="en-US" sz="1800"/>
          </a:p>
        </p:txBody>
      </p:sp>
      <p:pic>
        <p:nvPicPr>
          <p:cNvPr id="620548" name="Picture 2"/>
          <p:cNvPicPr>
            <a:picLocks noChangeAspect="1" noChangeArrowheads="1"/>
          </p:cNvPicPr>
          <p:nvPr/>
        </p:nvPicPr>
        <p:blipFill>
          <a:blip r:embed="rId2"/>
          <a:srcRect/>
          <a:stretch>
            <a:fillRect/>
          </a:stretch>
        </p:blipFill>
        <p:spPr bwMode="auto">
          <a:xfrm>
            <a:off x="4441825" y="1200150"/>
            <a:ext cx="4495800" cy="4167188"/>
          </a:xfrm>
          <a:prstGeom prst="rect">
            <a:avLst/>
          </a:prstGeom>
          <a:noFill/>
          <a:ln w="22225">
            <a:solidFill>
              <a:schemeClr val="tx1"/>
            </a:solidFill>
            <a:miter lim="800000"/>
            <a:headEnd/>
            <a:tailEnd/>
          </a:ln>
        </p:spPr>
      </p:pic>
      <p:sp>
        <p:nvSpPr>
          <p:cNvPr id="620549" name="AutoShape 7"/>
          <p:cNvSpPr>
            <a:spLocks noChangeArrowheads="1"/>
          </p:cNvSpPr>
          <p:nvPr/>
        </p:nvSpPr>
        <p:spPr bwMode="auto">
          <a:xfrm rot="-442712">
            <a:off x="6353175" y="1939925"/>
            <a:ext cx="1601788" cy="1981200"/>
          </a:xfrm>
          <a:prstGeom prst="triangle">
            <a:avLst>
              <a:gd name="adj" fmla="val 60403"/>
            </a:avLst>
          </a:prstGeom>
          <a:solidFill>
            <a:srgbClr val="0099CC">
              <a:alpha val="59999"/>
            </a:srgbClr>
          </a:solidFill>
          <a:ln w="9525">
            <a:solidFill>
              <a:schemeClr val="tx1"/>
            </a:solidFill>
            <a:prstDash val="dash"/>
            <a:miter lim="800000"/>
            <a:headEnd/>
            <a:tailEnd/>
          </a:ln>
        </p:spPr>
        <p:txBody>
          <a:bodyPr wrap="none" anchor="ctr"/>
          <a:lstStyle/>
          <a:p>
            <a:pPr algn="ctr" defTabSz="914400"/>
            <a:r>
              <a:rPr lang="en-US" sz="1600" b="1"/>
              <a:t>TX</a:t>
            </a:r>
          </a:p>
          <a:p>
            <a:pPr algn="ctr" defTabSz="914400"/>
            <a:r>
              <a:rPr lang="en-US" sz="1600" b="1"/>
              <a:t> Triangle</a:t>
            </a:r>
          </a:p>
          <a:p>
            <a:pPr algn="ctr" defTabSz="914400"/>
            <a:endParaRPr lang="en-US" sz="1600" b="1"/>
          </a:p>
          <a:p>
            <a:pPr algn="ctr" defTabSz="914400"/>
            <a:r>
              <a:rPr lang="en-US" sz="1200" b="1"/>
              <a:t>715 Total Miles</a:t>
            </a:r>
          </a:p>
        </p:txBody>
      </p:sp>
      <p:sp>
        <p:nvSpPr>
          <p:cNvPr id="620550" name="Slide Number Placeholder 69"/>
          <p:cNvSpPr txBox="1">
            <a:spLocks noGrp="1"/>
          </p:cNvSpPr>
          <p:nvPr/>
        </p:nvSpPr>
        <p:spPr bwMode="auto">
          <a:xfrm>
            <a:off x="6705600" y="6508750"/>
            <a:ext cx="2133600" cy="365125"/>
          </a:xfrm>
          <a:prstGeom prst="rect">
            <a:avLst/>
          </a:prstGeom>
          <a:noFill/>
          <a:ln w="9525">
            <a:noFill/>
            <a:miter lim="800000"/>
            <a:headEnd/>
            <a:tailEnd/>
          </a:ln>
        </p:spPr>
        <p:txBody>
          <a:bodyPr anchor="ctr"/>
          <a:lstStyle/>
          <a:p>
            <a:pPr algn="r"/>
            <a:fld id="{E2745423-0F88-4898-A4FA-851F5BB5513A}" type="slidenum">
              <a:rPr lang="en-US" sz="1200">
                <a:solidFill>
                  <a:srgbClr val="898989"/>
                </a:solidFill>
              </a:rPr>
              <a:pPr algn="r"/>
              <a:t>22</a:t>
            </a:fld>
            <a:endParaRPr lang="en-US" sz="1200">
              <a:solidFill>
                <a:srgbClr val="898989"/>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1570" name="Picture 17" descr="map"/>
          <p:cNvPicPr>
            <a:picLocks noChangeAspect="1" noChangeArrowheads="1"/>
          </p:cNvPicPr>
          <p:nvPr/>
        </p:nvPicPr>
        <p:blipFill>
          <a:blip r:embed="rId2"/>
          <a:srcRect/>
          <a:stretch>
            <a:fillRect/>
          </a:stretch>
        </p:blipFill>
        <p:spPr bwMode="auto">
          <a:xfrm>
            <a:off x="352425" y="1117600"/>
            <a:ext cx="8791575" cy="5740400"/>
          </a:xfrm>
          <a:prstGeom prst="rect">
            <a:avLst/>
          </a:prstGeom>
          <a:noFill/>
          <a:ln w="9525">
            <a:noFill/>
            <a:miter lim="800000"/>
            <a:headEnd/>
            <a:tailEnd/>
          </a:ln>
        </p:spPr>
      </p:pic>
      <p:sp>
        <p:nvSpPr>
          <p:cNvPr id="621571" name="Rectangle 2"/>
          <p:cNvSpPr>
            <a:spLocks noGrp="1"/>
          </p:cNvSpPr>
          <p:nvPr>
            <p:ph type="title" idx="4294967295"/>
          </p:nvPr>
        </p:nvSpPr>
        <p:spPr>
          <a:xfrm>
            <a:off x="946150" y="134938"/>
            <a:ext cx="7893050" cy="982662"/>
          </a:xfrm>
        </p:spPr>
        <p:txBody>
          <a:bodyPr/>
          <a:lstStyle/>
          <a:p>
            <a:r>
              <a:rPr lang="en-US"/>
              <a:t>Rocky Mountain Natural Gas Corridor</a:t>
            </a:r>
            <a:br>
              <a:rPr lang="en-US"/>
            </a:br>
            <a:r>
              <a:rPr lang="en-US" sz="2200">
                <a:solidFill>
                  <a:srgbClr val="6A6662"/>
                </a:solidFill>
              </a:rPr>
              <a:t>Sample of 100 Mile Spacing Gaps</a:t>
            </a:r>
          </a:p>
        </p:txBody>
      </p:sp>
      <p:sp>
        <p:nvSpPr>
          <p:cNvPr id="621572" name="Oval 4"/>
          <p:cNvSpPr>
            <a:spLocks noChangeArrowheads="1"/>
          </p:cNvSpPr>
          <p:nvPr/>
        </p:nvSpPr>
        <p:spPr bwMode="auto">
          <a:xfrm>
            <a:off x="3886200" y="3371850"/>
            <a:ext cx="638175" cy="368300"/>
          </a:xfrm>
          <a:prstGeom prst="ellipse">
            <a:avLst/>
          </a:prstGeom>
          <a:noFill/>
          <a:ln w="28575">
            <a:solidFill>
              <a:schemeClr val="tx1"/>
            </a:solidFill>
            <a:round/>
            <a:headEnd/>
            <a:tailEnd/>
          </a:ln>
        </p:spPr>
        <p:txBody>
          <a:bodyPr wrap="none" anchor="ctr"/>
          <a:lstStyle/>
          <a:p>
            <a:endParaRPr lang="en-US"/>
          </a:p>
        </p:txBody>
      </p:sp>
      <p:sp>
        <p:nvSpPr>
          <p:cNvPr id="621573" name="Oval 5"/>
          <p:cNvSpPr>
            <a:spLocks noChangeArrowheads="1"/>
          </p:cNvSpPr>
          <p:nvPr/>
        </p:nvSpPr>
        <p:spPr bwMode="auto">
          <a:xfrm>
            <a:off x="2363788" y="4313238"/>
            <a:ext cx="1785937" cy="560387"/>
          </a:xfrm>
          <a:prstGeom prst="ellipse">
            <a:avLst/>
          </a:prstGeom>
          <a:noFill/>
          <a:ln w="28575">
            <a:solidFill>
              <a:schemeClr val="tx1"/>
            </a:solidFill>
            <a:round/>
            <a:headEnd/>
            <a:tailEnd/>
          </a:ln>
        </p:spPr>
        <p:txBody>
          <a:bodyPr wrap="none" anchor="ctr"/>
          <a:lstStyle/>
          <a:p>
            <a:endParaRPr lang="en-US"/>
          </a:p>
        </p:txBody>
      </p:sp>
      <p:sp>
        <p:nvSpPr>
          <p:cNvPr id="621574" name="Oval 6"/>
          <p:cNvSpPr>
            <a:spLocks noChangeArrowheads="1"/>
          </p:cNvSpPr>
          <p:nvPr/>
        </p:nvSpPr>
        <p:spPr bwMode="auto">
          <a:xfrm>
            <a:off x="5734050" y="4452938"/>
            <a:ext cx="1249363" cy="368300"/>
          </a:xfrm>
          <a:prstGeom prst="ellipse">
            <a:avLst/>
          </a:prstGeom>
          <a:noFill/>
          <a:ln w="28575">
            <a:solidFill>
              <a:schemeClr val="tx1"/>
            </a:solidFill>
            <a:round/>
            <a:headEnd/>
            <a:tailEnd/>
          </a:ln>
        </p:spPr>
        <p:txBody>
          <a:bodyPr wrap="none" anchor="ctr"/>
          <a:lstStyle/>
          <a:p>
            <a:endParaRPr lang="en-US"/>
          </a:p>
        </p:txBody>
      </p:sp>
      <p:sp>
        <p:nvSpPr>
          <p:cNvPr id="621575" name="Oval 7"/>
          <p:cNvSpPr>
            <a:spLocks noChangeArrowheads="1"/>
          </p:cNvSpPr>
          <p:nvPr/>
        </p:nvSpPr>
        <p:spPr bwMode="auto">
          <a:xfrm>
            <a:off x="5886450" y="3670300"/>
            <a:ext cx="1674813" cy="533400"/>
          </a:xfrm>
          <a:prstGeom prst="ellipse">
            <a:avLst/>
          </a:prstGeom>
          <a:noFill/>
          <a:ln w="28575">
            <a:solidFill>
              <a:schemeClr val="tx1"/>
            </a:solidFill>
            <a:round/>
            <a:headEnd/>
            <a:tailEnd/>
          </a:ln>
        </p:spPr>
        <p:txBody>
          <a:bodyPr wrap="none" anchor="ctr"/>
          <a:lstStyle/>
          <a:p>
            <a:endParaRPr lang="en-US"/>
          </a:p>
        </p:txBody>
      </p:sp>
      <p:sp>
        <p:nvSpPr>
          <p:cNvPr id="621576" name="Oval 8"/>
          <p:cNvSpPr>
            <a:spLocks noChangeArrowheads="1"/>
          </p:cNvSpPr>
          <p:nvPr/>
        </p:nvSpPr>
        <p:spPr bwMode="auto">
          <a:xfrm rot="7200000">
            <a:off x="1138238" y="1693863"/>
            <a:ext cx="819150" cy="546100"/>
          </a:xfrm>
          <a:prstGeom prst="ellipse">
            <a:avLst/>
          </a:prstGeom>
          <a:noFill/>
          <a:ln w="28575">
            <a:solidFill>
              <a:schemeClr val="tx1"/>
            </a:solidFill>
            <a:round/>
            <a:headEnd/>
            <a:tailEnd/>
          </a:ln>
        </p:spPr>
        <p:txBody>
          <a:bodyPr wrap="none" anchor="ctr"/>
          <a:lstStyle/>
          <a:p>
            <a:endParaRPr lang="en-US"/>
          </a:p>
        </p:txBody>
      </p:sp>
      <p:sp>
        <p:nvSpPr>
          <p:cNvPr id="621577" name="Oval 9"/>
          <p:cNvSpPr>
            <a:spLocks noChangeArrowheads="1"/>
          </p:cNvSpPr>
          <p:nvPr/>
        </p:nvSpPr>
        <p:spPr bwMode="auto">
          <a:xfrm>
            <a:off x="352425" y="3740150"/>
            <a:ext cx="414338" cy="368300"/>
          </a:xfrm>
          <a:prstGeom prst="ellipse">
            <a:avLst/>
          </a:prstGeom>
          <a:noFill/>
          <a:ln w="28575">
            <a:solidFill>
              <a:schemeClr val="tx1"/>
            </a:solidFill>
            <a:round/>
            <a:headEnd/>
            <a:tailEnd/>
          </a:ln>
        </p:spPr>
        <p:txBody>
          <a:bodyPr wrap="none" anchor="ctr"/>
          <a:lstStyle/>
          <a:p>
            <a:endParaRPr lang="en-US"/>
          </a:p>
        </p:txBody>
      </p:sp>
      <p:sp>
        <p:nvSpPr>
          <p:cNvPr id="621578" name="Slide Number Placeholder 69"/>
          <p:cNvSpPr txBox="1">
            <a:spLocks noGrp="1"/>
          </p:cNvSpPr>
          <p:nvPr/>
        </p:nvSpPr>
        <p:spPr bwMode="auto">
          <a:xfrm>
            <a:off x="6705600" y="6508750"/>
            <a:ext cx="2133600" cy="365125"/>
          </a:xfrm>
          <a:prstGeom prst="rect">
            <a:avLst/>
          </a:prstGeom>
          <a:noFill/>
          <a:ln w="9525">
            <a:noFill/>
            <a:miter lim="800000"/>
            <a:headEnd/>
            <a:tailEnd/>
          </a:ln>
        </p:spPr>
        <p:txBody>
          <a:bodyPr anchor="ctr"/>
          <a:lstStyle/>
          <a:p>
            <a:pPr algn="r"/>
            <a:fld id="{F3645D38-31DC-4944-9BC7-EE9157F3C4E2}" type="slidenum">
              <a:rPr lang="en-US" sz="1200">
                <a:solidFill>
                  <a:srgbClr val="898989"/>
                </a:solidFill>
              </a:rPr>
              <a:pPr algn="r"/>
              <a:t>23</a:t>
            </a:fld>
            <a:endParaRPr lang="en-US" sz="1200">
              <a:solidFill>
                <a:srgbClr val="898989"/>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2594" name="Picture 4" descr="NGV map_2010.jpg"/>
          <p:cNvPicPr>
            <a:picLocks noChangeAspect="1"/>
          </p:cNvPicPr>
          <p:nvPr/>
        </p:nvPicPr>
        <p:blipFill>
          <a:blip r:embed="rId2"/>
          <a:srcRect/>
          <a:stretch>
            <a:fillRect/>
          </a:stretch>
        </p:blipFill>
        <p:spPr bwMode="auto">
          <a:xfrm>
            <a:off x="3965575" y="671513"/>
            <a:ext cx="4873625" cy="6010275"/>
          </a:xfrm>
          <a:prstGeom prst="rect">
            <a:avLst/>
          </a:prstGeom>
          <a:noFill/>
          <a:ln w="9525">
            <a:noFill/>
            <a:miter lim="800000"/>
            <a:headEnd/>
            <a:tailEnd/>
          </a:ln>
        </p:spPr>
      </p:pic>
      <p:sp>
        <p:nvSpPr>
          <p:cNvPr id="622595" name="Rectangle 3"/>
          <p:cNvSpPr>
            <a:spLocks noGrp="1"/>
          </p:cNvSpPr>
          <p:nvPr>
            <p:ph type="title" idx="4294967295"/>
          </p:nvPr>
        </p:nvSpPr>
        <p:spPr/>
        <p:txBody>
          <a:bodyPr/>
          <a:lstStyle/>
          <a:p>
            <a:r>
              <a:rPr lang="en-US"/>
              <a:t>Utah NGV Update</a:t>
            </a:r>
          </a:p>
        </p:txBody>
      </p:sp>
      <p:sp>
        <p:nvSpPr>
          <p:cNvPr id="622596" name="Rectangle 4"/>
          <p:cNvSpPr>
            <a:spLocks noGrp="1"/>
          </p:cNvSpPr>
          <p:nvPr>
            <p:ph type="body" idx="4294967295"/>
          </p:nvPr>
        </p:nvSpPr>
        <p:spPr>
          <a:xfrm>
            <a:off x="685800" y="1143000"/>
            <a:ext cx="3416300" cy="5213350"/>
          </a:xfrm>
        </p:spPr>
        <p:txBody>
          <a:bodyPr/>
          <a:lstStyle/>
          <a:p>
            <a:r>
              <a:rPr lang="en-US"/>
              <a:t>Current Infrastructure</a:t>
            </a:r>
          </a:p>
          <a:p>
            <a:pPr lvl="1"/>
            <a:r>
              <a:rPr lang="en-US"/>
              <a:t>26 public access</a:t>
            </a:r>
          </a:p>
          <a:p>
            <a:pPr lvl="1"/>
            <a:r>
              <a:rPr lang="en-US"/>
              <a:t>60 private access</a:t>
            </a:r>
          </a:p>
          <a:p>
            <a:r>
              <a:rPr lang="en-US"/>
              <a:t>2010 new stations</a:t>
            </a:r>
          </a:p>
          <a:p>
            <a:pPr lvl="1"/>
            <a:r>
              <a:rPr lang="en-US"/>
              <a:t>Hurricane</a:t>
            </a:r>
          </a:p>
          <a:p>
            <a:pPr lvl="1"/>
            <a:r>
              <a:rPr lang="en-US"/>
              <a:t>St. George</a:t>
            </a:r>
          </a:p>
          <a:p>
            <a:pPr lvl="1"/>
            <a:r>
              <a:rPr lang="en-US"/>
              <a:t>Vernal</a:t>
            </a:r>
          </a:p>
          <a:p>
            <a:r>
              <a:rPr lang="en-US"/>
              <a:t>DOE ARRA Project</a:t>
            </a:r>
          </a:p>
          <a:p>
            <a:pPr lvl="1"/>
            <a:r>
              <a:rPr lang="en-US"/>
              <a:t>Potential for 1-3 LNG stations in UT</a:t>
            </a:r>
          </a:p>
          <a:p>
            <a:r>
              <a:rPr lang="en-US"/>
              <a:t>Utility/LDC – Government Partnership Model</a:t>
            </a:r>
          </a:p>
          <a:p>
            <a:endParaRPr lang="en-US"/>
          </a:p>
        </p:txBody>
      </p:sp>
      <p:sp>
        <p:nvSpPr>
          <p:cNvPr id="622597" name="Slide Number Placeholder 69"/>
          <p:cNvSpPr txBox="1">
            <a:spLocks noGrp="1"/>
          </p:cNvSpPr>
          <p:nvPr/>
        </p:nvSpPr>
        <p:spPr bwMode="auto">
          <a:xfrm>
            <a:off x="6705600" y="6508750"/>
            <a:ext cx="2133600" cy="365125"/>
          </a:xfrm>
          <a:prstGeom prst="rect">
            <a:avLst/>
          </a:prstGeom>
          <a:noFill/>
          <a:ln w="9525">
            <a:noFill/>
            <a:miter lim="800000"/>
            <a:headEnd/>
            <a:tailEnd/>
          </a:ln>
        </p:spPr>
        <p:txBody>
          <a:bodyPr anchor="ctr"/>
          <a:lstStyle/>
          <a:p>
            <a:pPr algn="r"/>
            <a:fld id="{527D1BB6-7B28-4B48-B6CE-07FB2CF7F9DA}" type="slidenum">
              <a:rPr lang="en-US" sz="1200">
                <a:solidFill>
                  <a:srgbClr val="898989"/>
                </a:solidFill>
              </a:rPr>
              <a:pPr algn="r"/>
              <a:t>24</a:t>
            </a:fld>
            <a:endParaRPr lang="en-US" sz="1200">
              <a:solidFill>
                <a:srgbClr val="898989"/>
              </a:solidFill>
            </a:endParaRPr>
          </a:p>
        </p:txBody>
      </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p:cNvSpPr>
            <a:spLocks noGrp="1"/>
          </p:cNvSpPr>
          <p:nvPr>
            <p:ph type="title" idx="4294967295"/>
          </p:nvPr>
        </p:nvSpPr>
        <p:spPr/>
        <p:txBody>
          <a:bodyPr/>
          <a:lstStyle/>
          <a:p>
            <a:r>
              <a:rPr lang="en-US"/>
              <a:t>Colorado  - Western Slope Update</a:t>
            </a:r>
          </a:p>
        </p:txBody>
      </p:sp>
      <p:sp>
        <p:nvSpPr>
          <p:cNvPr id="623619" name="Rectangle 3"/>
          <p:cNvSpPr>
            <a:spLocks noGrp="1"/>
          </p:cNvSpPr>
          <p:nvPr>
            <p:ph type="body" sz="half" idx="4294967295"/>
          </p:nvPr>
        </p:nvSpPr>
        <p:spPr>
          <a:xfrm>
            <a:off x="461963" y="649288"/>
            <a:ext cx="8682037" cy="3822700"/>
          </a:xfrm>
        </p:spPr>
        <p:txBody>
          <a:bodyPr/>
          <a:lstStyle/>
          <a:p>
            <a:pPr>
              <a:lnSpc>
                <a:spcPct val="90000"/>
              </a:lnSpc>
            </a:pPr>
            <a:r>
              <a:rPr lang="en-US" sz="1800"/>
              <a:t>Western Slope Collaborative</a:t>
            </a:r>
          </a:p>
          <a:p>
            <a:pPr lvl="1">
              <a:lnSpc>
                <a:spcPct val="90000"/>
              </a:lnSpc>
            </a:pPr>
            <a:r>
              <a:rPr lang="en-US" sz="1600"/>
              <a:t>Support E&amp;P company NGV conversions</a:t>
            </a:r>
          </a:p>
          <a:p>
            <a:pPr lvl="1">
              <a:lnSpc>
                <a:spcPct val="90000"/>
              </a:lnSpc>
            </a:pPr>
            <a:r>
              <a:rPr lang="en-US" sz="1600"/>
              <a:t>Engage E&amp;P service companies to convert to NGVs</a:t>
            </a:r>
          </a:p>
          <a:p>
            <a:pPr lvl="1">
              <a:lnSpc>
                <a:spcPct val="90000"/>
              </a:lnSpc>
            </a:pPr>
            <a:r>
              <a:rPr lang="en-US" sz="1600"/>
              <a:t>Expand &amp; connect I-70 corridor</a:t>
            </a:r>
          </a:p>
          <a:p>
            <a:pPr lvl="1">
              <a:lnSpc>
                <a:spcPct val="90000"/>
              </a:lnSpc>
            </a:pPr>
            <a:r>
              <a:rPr lang="en-US" sz="1600"/>
              <a:t>Encourage public access stations with financial and NGV volume support</a:t>
            </a:r>
          </a:p>
          <a:p>
            <a:pPr lvl="1">
              <a:lnSpc>
                <a:spcPct val="90000"/>
              </a:lnSpc>
            </a:pPr>
            <a:r>
              <a:rPr lang="en-US" sz="1600"/>
              <a:t>Education, outreach and awareness</a:t>
            </a:r>
          </a:p>
          <a:p>
            <a:pPr>
              <a:lnSpc>
                <a:spcPct val="90000"/>
              </a:lnSpc>
            </a:pPr>
            <a:r>
              <a:rPr lang="en-US" sz="1800"/>
              <a:t>Refueling stations</a:t>
            </a:r>
          </a:p>
          <a:p>
            <a:pPr lvl="1">
              <a:lnSpc>
                <a:spcPct val="90000"/>
              </a:lnSpc>
            </a:pPr>
            <a:r>
              <a:rPr lang="en-US" sz="1600"/>
              <a:t>Rifle public access station – GEO grant, November 2010 tentative start up</a:t>
            </a:r>
          </a:p>
          <a:p>
            <a:pPr lvl="1">
              <a:lnSpc>
                <a:spcPct val="90000"/>
              </a:lnSpc>
            </a:pPr>
            <a:r>
              <a:rPr lang="en-US" sz="1600"/>
              <a:t>City of Grand Junction – private time-fill station, desires public access option with partner, late fall 2010</a:t>
            </a:r>
          </a:p>
          <a:p>
            <a:pPr lvl="1">
              <a:lnSpc>
                <a:spcPct val="90000"/>
              </a:lnSpc>
            </a:pPr>
            <a:r>
              <a:rPr lang="en-US" sz="1600"/>
              <a:t>Parachute public access – anticipate 2011 as CNG conversions &amp; volume builds</a:t>
            </a:r>
          </a:p>
          <a:p>
            <a:pPr lvl="1">
              <a:lnSpc>
                <a:spcPct val="90000"/>
              </a:lnSpc>
            </a:pPr>
            <a:r>
              <a:rPr lang="en-US" sz="1600"/>
              <a:t>Eagle – CME pilot, may consider public access if successful</a:t>
            </a:r>
          </a:p>
        </p:txBody>
      </p:sp>
      <p:pic>
        <p:nvPicPr>
          <p:cNvPr id="623620" name="Picture 4" descr="colorado road map"/>
          <p:cNvPicPr>
            <a:picLocks noChangeAspect="1" noChangeArrowheads="1"/>
          </p:cNvPicPr>
          <p:nvPr/>
        </p:nvPicPr>
        <p:blipFill>
          <a:blip r:embed="rId2"/>
          <a:srcRect/>
          <a:stretch>
            <a:fillRect/>
          </a:stretch>
        </p:blipFill>
        <p:spPr bwMode="auto">
          <a:xfrm>
            <a:off x="330200" y="4237038"/>
            <a:ext cx="8693150" cy="2600325"/>
          </a:xfrm>
          <a:prstGeom prst="rect">
            <a:avLst/>
          </a:prstGeom>
          <a:noFill/>
          <a:ln w="9525">
            <a:noFill/>
            <a:miter lim="800000"/>
            <a:headEnd/>
            <a:tailEnd/>
          </a:ln>
        </p:spPr>
      </p:pic>
      <p:sp>
        <p:nvSpPr>
          <p:cNvPr id="623621" name="Oval 5"/>
          <p:cNvSpPr>
            <a:spLocks noChangeArrowheads="1"/>
          </p:cNvSpPr>
          <p:nvPr/>
        </p:nvSpPr>
        <p:spPr bwMode="auto">
          <a:xfrm>
            <a:off x="1079500" y="6270625"/>
            <a:ext cx="228600" cy="241300"/>
          </a:xfrm>
          <a:prstGeom prst="ellipse">
            <a:avLst/>
          </a:prstGeom>
          <a:solidFill>
            <a:schemeClr val="folHlink">
              <a:alpha val="39999"/>
            </a:schemeClr>
          </a:solidFill>
          <a:ln w="9525">
            <a:solidFill>
              <a:schemeClr val="folHlink"/>
            </a:solidFill>
            <a:round/>
            <a:headEnd/>
            <a:tailEnd/>
          </a:ln>
        </p:spPr>
        <p:txBody>
          <a:bodyPr wrap="none" anchor="ctr"/>
          <a:lstStyle/>
          <a:p>
            <a:endParaRPr lang="en-US"/>
          </a:p>
        </p:txBody>
      </p:sp>
      <p:sp>
        <p:nvSpPr>
          <p:cNvPr id="623622" name="Oval 6"/>
          <p:cNvSpPr>
            <a:spLocks noChangeArrowheads="1"/>
          </p:cNvSpPr>
          <p:nvPr/>
        </p:nvSpPr>
        <p:spPr bwMode="auto">
          <a:xfrm>
            <a:off x="2603500" y="5219700"/>
            <a:ext cx="228600" cy="241300"/>
          </a:xfrm>
          <a:prstGeom prst="ellipse">
            <a:avLst/>
          </a:prstGeom>
          <a:solidFill>
            <a:schemeClr val="folHlink">
              <a:alpha val="39999"/>
            </a:schemeClr>
          </a:solidFill>
          <a:ln w="9525">
            <a:solidFill>
              <a:schemeClr val="folHlink"/>
            </a:solidFill>
            <a:round/>
            <a:headEnd/>
            <a:tailEnd/>
          </a:ln>
        </p:spPr>
        <p:txBody>
          <a:bodyPr wrap="none" anchor="ctr"/>
          <a:lstStyle/>
          <a:p>
            <a:endParaRPr lang="en-US"/>
          </a:p>
        </p:txBody>
      </p:sp>
      <p:sp>
        <p:nvSpPr>
          <p:cNvPr id="623623" name="Oval 7"/>
          <p:cNvSpPr>
            <a:spLocks noChangeArrowheads="1"/>
          </p:cNvSpPr>
          <p:nvPr/>
        </p:nvSpPr>
        <p:spPr bwMode="auto">
          <a:xfrm>
            <a:off x="2051050" y="5407025"/>
            <a:ext cx="228600" cy="241300"/>
          </a:xfrm>
          <a:prstGeom prst="ellipse">
            <a:avLst/>
          </a:prstGeom>
          <a:solidFill>
            <a:schemeClr val="folHlink">
              <a:alpha val="39999"/>
            </a:schemeClr>
          </a:solidFill>
          <a:ln w="9525">
            <a:solidFill>
              <a:schemeClr val="folHlink"/>
            </a:solidFill>
            <a:round/>
            <a:headEnd/>
            <a:tailEnd/>
          </a:ln>
        </p:spPr>
        <p:txBody>
          <a:bodyPr wrap="none" anchor="ctr"/>
          <a:lstStyle/>
          <a:p>
            <a:endParaRPr lang="en-US"/>
          </a:p>
        </p:txBody>
      </p:sp>
      <p:sp>
        <p:nvSpPr>
          <p:cNvPr id="623624" name="Oval 8"/>
          <p:cNvSpPr>
            <a:spLocks noChangeArrowheads="1"/>
          </p:cNvSpPr>
          <p:nvPr/>
        </p:nvSpPr>
        <p:spPr bwMode="auto">
          <a:xfrm>
            <a:off x="3368675" y="5172075"/>
            <a:ext cx="228600" cy="241300"/>
          </a:xfrm>
          <a:prstGeom prst="ellipse">
            <a:avLst/>
          </a:prstGeom>
          <a:solidFill>
            <a:schemeClr val="folHlink">
              <a:alpha val="39999"/>
            </a:schemeClr>
          </a:solidFill>
          <a:ln w="9525">
            <a:solidFill>
              <a:schemeClr val="folHlink"/>
            </a:solidFill>
            <a:round/>
            <a:headEnd/>
            <a:tailEnd/>
          </a:ln>
        </p:spPr>
        <p:txBody>
          <a:bodyPr wrap="none" anchor="ctr"/>
          <a:lstStyle/>
          <a:p>
            <a:endParaRPr lang="en-US"/>
          </a:p>
        </p:txBody>
      </p:sp>
      <p:sp>
        <p:nvSpPr>
          <p:cNvPr id="623625" name="Oval 9"/>
          <p:cNvSpPr>
            <a:spLocks noChangeArrowheads="1"/>
          </p:cNvSpPr>
          <p:nvPr/>
        </p:nvSpPr>
        <p:spPr bwMode="auto">
          <a:xfrm>
            <a:off x="4267200" y="4978400"/>
            <a:ext cx="228600" cy="241300"/>
          </a:xfrm>
          <a:prstGeom prst="ellipse">
            <a:avLst/>
          </a:prstGeom>
          <a:solidFill>
            <a:schemeClr val="accent1">
              <a:alpha val="39999"/>
            </a:schemeClr>
          </a:solidFill>
          <a:ln w="9525">
            <a:solidFill>
              <a:schemeClr val="accent1"/>
            </a:solidFill>
            <a:round/>
            <a:headEnd/>
            <a:tailEnd/>
          </a:ln>
        </p:spPr>
        <p:txBody>
          <a:bodyPr wrap="none" anchor="ctr"/>
          <a:lstStyle/>
          <a:p>
            <a:endParaRPr lang="en-US"/>
          </a:p>
        </p:txBody>
      </p:sp>
      <p:sp>
        <p:nvSpPr>
          <p:cNvPr id="623626" name="Oval 10"/>
          <p:cNvSpPr>
            <a:spLocks noChangeArrowheads="1"/>
          </p:cNvSpPr>
          <p:nvPr/>
        </p:nvSpPr>
        <p:spPr bwMode="auto">
          <a:xfrm>
            <a:off x="5648325" y="5022850"/>
            <a:ext cx="228600" cy="241300"/>
          </a:xfrm>
          <a:prstGeom prst="ellipse">
            <a:avLst/>
          </a:prstGeom>
          <a:solidFill>
            <a:schemeClr val="accent1">
              <a:alpha val="39999"/>
            </a:schemeClr>
          </a:solidFill>
          <a:ln w="9525">
            <a:solidFill>
              <a:schemeClr val="accent1"/>
            </a:solidFill>
            <a:round/>
            <a:headEnd/>
            <a:tailEnd/>
          </a:ln>
        </p:spPr>
        <p:txBody>
          <a:bodyPr wrap="none" anchor="ctr"/>
          <a:lstStyle/>
          <a:p>
            <a:endParaRPr lang="en-US"/>
          </a:p>
        </p:txBody>
      </p:sp>
      <p:sp>
        <p:nvSpPr>
          <p:cNvPr id="623627" name="Slide Number Placeholder 69"/>
          <p:cNvSpPr txBox="1">
            <a:spLocks noGrp="1"/>
          </p:cNvSpPr>
          <p:nvPr/>
        </p:nvSpPr>
        <p:spPr bwMode="auto">
          <a:xfrm>
            <a:off x="6705600" y="6508750"/>
            <a:ext cx="2133600" cy="365125"/>
          </a:xfrm>
          <a:prstGeom prst="rect">
            <a:avLst/>
          </a:prstGeom>
          <a:noFill/>
          <a:ln w="9525">
            <a:noFill/>
            <a:miter lim="800000"/>
            <a:headEnd/>
            <a:tailEnd/>
          </a:ln>
        </p:spPr>
        <p:txBody>
          <a:bodyPr anchor="ctr"/>
          <a:lstStyle/>
          <a:p>
            <a:pPr algn="r"/>
            <a:fld id="{CC14DFAC-E51E-43A3-B5AB-B974925232B7}" type="slidenum">
              <a:rPr lang="en-US" sz="1200">
                <a:solidFill>
                  <a:srgbClr val="898989"/>
                </a:solidFill>
              </a:rPr>
              <a:pPr algn="r"/>
              <a:t>25</a:t>
            </a:fld>
            <a:endParaRPr lang="en-US" sz="1200">
              <a:solidFill>
                <a:srgbClr val="898989"/>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2"/>
          <p:cNvSpPr>
            <a:spLocks noGrp="1"/>
          </p:cNvSpPr>
          <p:nvPr>
            <p:ph type="title" idx="4294967295"/>
          </p:nvPr>
        </p:nvSpPr>
        <p:spPr/>
        <p:txBody>
          <a:bodyPr/>
          <a:lstStyle/>
          <a:p>
            <a:r>
              <a:rPr lang="en-US"/>
              <a:t>Colorado – Front Range Update</a:t>
            </a:r>
          </a:p>
        </p:txBody>
      </p:sp>
      <p:sp>
        <p:nvSpPr>
          <p:cNvPr id="624643" name="Rectangle 3"/>
          <p:cNvSpPr>
            <a:spLocks noGrp="1"/>
          </p:cNvSpPr>
          <p:nvPr>
            <p:ph type="body" idx="4294967295"/>
          </p:nvPr>
        </p:nvSpPr>
        <p:spPr>
          <a:xfrm>
            <a:off x="584200" y="974725"/>
            <a:ext cx="4878388" cy="5883275"/>
          </a:xfrm>
        </p:spPr>
        <p:txBody>
          <a:bodyPr/>
          <a:lstStyle/>
          <a:p>
            <a:pPr>
              <a:lnSpc>
                <a:spcPct val="80000"/>
              </a:lnSpc>
            </a:pPr>
            <a:r>
              <a:rPr lang="en-US" sz="1800"/>
              <a:t>Weld County Plan – County Commissioner lead effort with natural gas industry</a:t>
            </a:r>
          </a:p>
          <a:p>
            <a:pPr>
              <a:lnSpc>
                <a:spcPct val="80000"/>
              </a:lnSpc>
            </a:pPr>
            <a:r>
              <a:rPr lang="en-US" sz="1800"/>
              <a:t>Develop multi-year plan to demonstrate commitment and for funding opportunities</a:t>
            </a:r>
          </a:p>
          <a:p>
            <a:pPr lvl="1">
              <a:lnSpc>
                <a:spcPct val="80000"/>
              </a:lnSpc>
            </a:pPr>
            <a:r>
              <a:rPr lang="en-US" sz="1600"/>
              <a:t>Phase I (3-5 yrs)</a:t>
            </a:r>
          </a:p>
          <a:p>
            <a:pPr lvl="2">
              <a:lnSpc>
                <a:spcPct val="80000"/>
              </a:lnSpc>
            </a:pPr>
            <a:r>
              <a:rPr lang="en-US" sz="1400"/>
              <a:t>Develop 3-5 CNG stations</a:t>
            </a:r>
          </a:p>
          <a:p>
            <a:pPr lvl="2">
              <a:lnSpc>
                <a:spcPct val="80000"/>
              </a:lnSpc>
            </a:pPr>
            <a:r>
              <a:rPr lang="en-US" sz="1400"/>
              <a:t>Encourage &gt;150 new NGVs</a:t>
            </a:r>
          </a:p>
          <a:p>
            <a:pPr lvl="1">
              <a:lnSpc>
                <a:spcPct val="80000"/>
              </a:lnSpc>
            </a:pPr>
            <a:r>
              <a:rPr lang="en-US" sz="1600"/>
              <a:t>Phase II (5-10 years)</a:t>
            </a:r>
          </a:p>
          <a:p>
            <a:pPr lvl="2">
              <a:lnSpc>
                <a:spcPct val="80000"/>
              </a:lnSpc>
            </a:pPr>
            <a:r>
              <a:rPr lang="en-US" sz="1400"/>
              <a:t>Expand infrastructure to 7-10 CNG stations and one LNG station</a:t>
            </a:r>
          </a:p>
          <a:p>
            <a:pPr lvl="2">
              <a:lnSpc>
                <a:spcPct val="80000"/>
              </a:lnSpc>
            </a:pPr>
            <a:r>
              <a:rPr lang="en-US" sz="1400"/>
              <a:t>NGVs to 1,000</a:t>
            </a:r>
          </a:p>
          <a:p>
            <a:pPr lvl="1">
              <a:lnSpc>
                <a:spcPct val="80000"/>
              </a:lnSpc>
            </a:pPr>
            <a:r>
              <a:rPr lang="en-US" sz="1600"/>
              <a:t>Phase III – Program Sustainability</a:t>
            </a:r>
          </a:p>
          <a:p>
            <a:pPr lvl="2">
              <a:lnSpc>
                <a:spcPct val="80000"/>
              </a:lnSpc>
            </a:pPr>
            <a:r>
              <a:rPr lang="en-US" sz="1400"/>
              <a:t>Infrastructure to 15-25 CNG stations and 3 LNG stations</a:t>
            </a:r>
          </a:p>
          <a:p>
            <a:pPr lvl="2">
              <a:lnSpc>
                <a:spcPct val="80000"/>
              </a:lnSpc>
            </a:pPr>
            <a:r>
              <a:rPr lang="en-US" sz="1400"/>
              <a:t>NGVs to 10,000 </a:t>
            </a:r>
          </a:p>
          <a:p>
            <a:pPr lvl="1">
              <a:lnSpc>
                <a:spcPct val="80000"/>
              </a:lnSpc>
            </a:pPr>
            <a:r>
              <a:rPr lang="en-US" sz="1600"/>
              <a:t>Why Weld County</a:t>
            </a:r>
          </a:p>
          <a:p>
            <a:pPr lvl="2">
              <a:lnSpc>
                <a:spcPct val="80000"/>
              </a:lnSpc>
            </a:pPr>
            <a:r>
              <a:rPr lang="en-US" sz="1400"/>
              <a:t>Oil &amp; Gas is major industry</a:t>
            </a:r>
          </a:p>
          <a:p>
            <a:pPr lvl="2">
              <a:lnSpc>
                <a:spcPct val="80000"/>
              </a:lnSpc>
            </a:pPr>
            <a:r>
              <a:rPr lang="en-US" sz="1400"/>
              <a:t>EPA 8-Hour non-attainment</a:t>
            </a:r>
          </a:p>
          <a:p>
            <a:pPr lvl="2">
              <a:lnSpc>
                <a:spcPct val="80000"/>
              </a:lnSpc>
            </a:pPr>
            <a:r>
              <a:rPr lang="en-US" sz="1400"/>
              <a:t>Emission &amp; GHG reduction</a:t>
            </a:r>
          </a:p>
          <a:p>
            <a:pPr lvl="2">
              <a:lnSpc>
                <a:spcPct val="80000"/>
              </a:lnSpc>
            </a:pPr>
            <a:r>
              <a:rPr lang="en-US" sz="1400"/>
              <a:t>Regional corridor connectivity</a:t>
            </a:r>
          </a:p>
          <a:p>
            <a:pPr lvl="2">
              <a:lnSpc>
                <a:spcPct val="80000"/>
              </a:lnSpc>
            </a:pPr>
            <a:r>
              <a:rPr lang="en-US" sz="1400"/>
              <a:t>Economic development - direct and indirect jobs</a:t>
            </a:r>
          </a:p>
          <a:p>
            <a:pPr lvl="2">
              <a:lnSpc>
                <a:spcPct val="80000"/>
              </a:lnSpc>
            </a:pPr>
            <a:r>
              <a:rPr lang="en-US" sz="1400"/>
              <a:t>Petroleum displacement</a:t>
            </a:r>
          </a:p>
        </p:txBody>
      </p:sp>
      <p:pic>
        <p:nvPicPr>
          <p:cNvPr id="624644" name="Picture 4"/>
          <p:cNvPicPr>
            <a:picLocks noChangeAspect="1" noChangeArrowheads="1"/>
          </p:cNvPicPr>
          <p:nvPr/>
        </p:nvPicPr>
        <p:blipFill>
          <a:blip r:embed="rId2"/>
          <a:srcRect/>
          <a:stretch>
            <a:fillRect/>
          </a:stretch>
        </p:blipFill>
        <p:spPr bwMode="auto">
          <a:xfrm>
            <a:off x="6626225" y="392113"/>
            <a:ext cx="1498600" cy="1501775"/>
          </a:xfrm>
          <a:prstGeom prst="rect">
            <a:avLst/>
          </a:prstGeom>
          <a:noFill/>
          <a:ln w="9525">
            <a:noFill/>
            <a:miter lim="800000"/>
            <a:headEnd/>
            <a:tailEnd/>
          </a:ln>
        </p:spPr>
      </p:pic>
      <p:pic>
        <p:nvPicPr>
          <p:cNvPr id="624645" name="Picture 5"/>
          <p:cNvPicPr>
            <a:picLocks noChangeAspect="1" noChangeArrowheads="1"/>
          </p:cNvPicPr>
          <p:nvPr/>
        </p:nvPicPr>
        <p:blipFill>
          <a:blip r:embed="rId3"/>
          <a:srcRect/>
          <a:stretch>
            <a:fillRect/>
          </a:stretch>
        </p:blipFill>
        <p:spPr bwMode="auto">
          <a:xfrm>
            <a:off x="5230813" y="2297113"/>
            <a:ext cx="3697287" cy="3136900"/>
          </a:xfrm>
          <a:prstGeom prst="rect">
            <a:avLst/>
          </a:prstGeom>
          <a:noFill/>
          <a:ln w="9525">
            <a:noFill/>
            <a:miter lim="800000"/>
            <a:headEnd/>
            <a:tailEnd/>
          </a:ln>
        </p:spPr>
      </p:pic>
      <p:sp>
        <p:nvSpPr>
          <p:cNvPr id="624646" name="Slide Number Placeholder 69"/>
          <p:cNvSpPr txBox="1">
            <a:spLocks noGrp="1"/>
          </p:cNvSpPr>
          <p:nvPr/>
        </p:nvSpPr>
        <p:spPr bwMode="auto">
          <a:xfrm>
            <a:off x="6705600" y="6508750"/>
            <a:ext cx="2133600" cy="365125"/>
          </a:xfrm>
          <a:prstGeom prst="rect">
            <a:avLst/>
          </a:prstGeom>
          <a:noFill/>
          <a:ln w="9525">
            <a:noFill/>
            <a:miter lim="800000"/>
            <a:headEnd/>
            <a:tailEnd/>
          </a:ln>
        </p:spPr>
        <p:txBody>
          <a:bodyPr anchor="ctr"/>
          <a:lstStyle/>
          <a:p>
            <a:pPr algn="r"/>
            <a:fld id="{320FFD22-49CD-428C-9ED1-319446129E28}" type="slidenum">
              <a:rPr lang="en-US" sz="1200">
                <a:solidFill>
                  <a:srgbClr val="898989"/>
                </a:solidFill>
              </a:rPr>
              <a:pPr algn="r"/>
              <a:t>26</a:t>
            </a:fld>
            <a:endParaRPr lang="en-US" sz="1200">
              <a:solidFill>
                <a:srgbClr val="898989"/>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Rectangle 2"/>
          <p:cNvSpPr>
            <a:spLocks noGrp="1"/>
          </p:cNvSpPr>
          <p:nvPr>
            <p:ph type="title" idx="4294967295"/>
          </p:nvPr>
        </p:nvSpPr>
        <p:spPr/>
        <p:txBody>
          <a:bodyPr/>
          <a:lstStyle/>
          <a:p>
            <a:r>
              <a:rPr lang="en-US"/>
              <a:t>WY Natural Gas Transportation Corridor</a:t>
            </a:r>
            <a:br>
              <a:rPr lang="en-US"/>
            </a:br>
            <a:r>
              <a:rPr lang="en-US" sz="2200">
                <a:solidFill>
                  <a:srgbClr val="6A6662"/>
                </a:solidFill>
              </a:rPr>
              <a:t>Current and Proposed Infrastructure</a:t>
            </a:r>
          </a:p>
        </p:txBody>
      </p:sp>
      <p:sp>
        <p:nvSpPr>
          <p:cNvPr id="625667" name="Slide Number Placeholder 69"/>
          <p:cNvSpPr txBox="1">
            <a:spLocks noGrp="1"/>
          </p:cNvSpPr>
          <p:nvPr/>
        </p:nvSpPr>
        <p:spPr bwMode="auto">
          <a:xfrm>
            <a:off x="6705600" y="6508750"/>
            <a:ext cx="2133600" cy="365125"/>
          </a:xfrm>
          <a:prstGeom prst="rect">
            <a:avLst/>
          </a:prstGeom>
          <a:noFill/>
          <a:ln w="9525">
            <a:noFill/>
            <a:miter lim="800000"/>
            <a:headEnd/>
            <a:tailEnd/>
          </a:ln>
        </p:spPr>
        <p:txBody>
          <a:bodyPr anchor="ctr"/>
          <a:lstStyle/>
          <a:p>
            <a:pPr algn="r"/>
            <a:fld id="{CB868336-3C76-4B45-ABA5-FCE28C425D4D}" type="slidenum">
              <a:rPr lang="en-US" sz="1200">
                <a:solidFill>
                  <a:srgbClr val="898989"/>
                </a:solidFill>
              </a:rPr>
              <a:pPr algn="r"/>
              <a:t>27</a:t>
            </a:fld>
            <a:endParaRPr lang="en-US" sz="1200">
              <a:solidFill>
                <a:srgbClr val="898989"/>
              </a:solidFill>
            </a:endParaRPr>
          </a:p>
        </p:txBody>
      </p:sp>
      <p:pic>
        <p:nvPicPr>
          <p:cNvPr id="625668" name="Picture 4" descr="map"/>
          <p:cNvPicPr>
            <a:picLocks noChangeAspect="1" noChangeArrowheads="1"/>
          </p:cNvPicPr>
          <p:nvPr/>
        </p:nvPicPr>
        <p:blipFill>
          <a:blip r:embed="rId2"/>
          <a:srcRect l="861" t="993"/>
          <a:stretch>
            <a:fillRect/>
          </a:stretch>
        </p:blipFill>
        <p:spPr bwMode="auto">
          <a:xfrm>
            <a:off x="504825" y="1057275"/>
            <a:ext cx="8591550" cy="5692775"/>
          </a:xfrm>
          <a:prstGeom prst="rect">
            <a:avLst/>
          </a:prstGeom>
          <a:noFill/>
          <a:ln w="9525">
            <a:solidFill>
              <a:srgbClr val="6A6662"/>
            </a:solidFill>
            <a:miter lim="800000"/>
            <a:headEnd/>
            <a:tailEnd/>
          </a:ln>
        </p:spPr>
      </p:pic>
      <p:sp>
        <p:nvSpPr>
          <p:cNvPr id="625669" name="Text Box 5"/>
          <p:cNvSpPr txBox="1">
            <a:spLocks noChangeArrowheads="1"/>
          </p:cNvSpPr>
          <p:nvPr/>
        </p:nvSpPr>
        <p:spPr bwMode="auto">
          <a:xfrm>
            <a:off x="946150" y="1992313"/>
            <a:ext cx="6913563" cy="1770062"/>
          </a:xfrm>
          <a:prstGeom prst="rect">
            <a:avLst/>
          </a:prstGeom>
          <a:noFill/>
          <a:ln w="9525">
            <a:noFill/>
            <a:miter lim="800000"/>
            <a:headEnd/>
            <a:tailEnd/>
          </a:ln>
        </p:spPr>
        <p:txBody>
          <a:bodyPr>
            <a:spAutoFit/>
          </a:bodyPr>
          <a:lstStyle/>
          <a:p>
            <a:pPr marL="228600" indent="-228600" defTabSz="914400">
              <a:buClr>
                <a:schemeClr val="tx2"/>
              </a:buClr>
            </a:pPr>
            <a:r>
              <a:rPr lang="en-US" sz="2000"/>
              <a:t>	</a:t>
            </a:r>
            <a:r>
              <a:rPr lang="en-US" sz="2000" b="1"/>
              <a:t>Wyoming Working Group</a:t>
            </a:r>
          </a:p>
          <a:p>
            <a:pPr marL="625475" lvl="1" indent="-168275" defTabSz="914400">
              <a:buClr>
                <a:srgbClr val="6A6662"/>
              </a:buClr>
              <a:buFontTx/>
              <a:buChar char="•"/>
            </a:pPr>
            <a:r>
              <a:rPr lang="en-US" sz="1800" b="1"/>
              <a:t>Kick off meeting held June 16</a:t>
            </a:r>
            <a:r>
              <a:rPr lang="en-US" sz="1800" b="1" baseline="30000"/>
              <a:t>th</a:t>
            </a:r>
          </a:p>
          <a:p>
            <a:pPr marL="625475" lvl="1" indent="-168275" defTabSz="914400">
              <a:buClr>
                <a:srgbClr val="6A6662"/>
              </a:buClr>
              <a:buFontTx/>
              <a:buChar char="•"/>
            </a:pPr>
            <a:r>
              <a:rPr lang="en-US" sz="1800" b="1"/>
              <a:t>Presentation to Minerals Committee on June 28</a:t>
            </a:r>
            <a:r>
              <a:rPr lang="en-US" sz="1800" b="1" baseline="30000"/>
              <a:t>th</a:t>
            </a:r>
          </a:p>
          <a:p>
            <a:pPr marL="625475" lvl="1" indent="-168275" defTabSz="914400">
              <a:buClr>
                <a:srgbClr val="6A6662"/>
              </a:buClr>
              <a:buFontTx/>
              <a:buChar char="•"/>
            </a:pPr>
            <a:r>
              <a:rPr lang="en-US" sz="1800" b="1"/>
              <a:t>Producer/LDC Meeting July 28th </a:t>
            </a:r>
          </a:p>
          <a:p>
            <a:pPr marL="625475" lvl="1" indent="-168275" defTabSz="914400">
              <a:buClr>
                <a:srgbClr val="6A6662"/>
              </a:buClr>
              <a:buFontTx/>
              <a:buChar char="•"/>
            </a:pPr>
            <a:r>
              <a:rPr lang="en-US" sz="1800" b="1"/>
              <a:t>Jackson, Wyoming Coalition meeting – August 31, 2010</a:t>
            </a:r>
          </a:p>
          <a:p>
            <a:pPr marL="625475" lvl="1" indent="-168275" defTabSz="914400">
              <a:buClr>
                <a:srgbClr val="6A6662"/>
              </a:buClr>
              <a:buFontTx/>
              <a:buChar char="•"/>
            </a:pPr>
            <a:r>
              <a:rPr lang="en-US" sz="1800" b="1"/>
              <a:t>Fleet Seminar – Jackson, Wyoming – August 31, 2010</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2"/>
          <p:cNvSpPr>
            <a:spLocks noGrp="1" noChangeArrowheads="1"/>
          </p:cNvSpPr>
          <p:nvPr>
            <p:ph type="title" idx="4294967295"/>
          </p:nvPr>
        </p:nvSpPr>
        <p:spPr/>
        <p:txBody>
          <a:bodyPr anchor="ctr"/>
          <a:lstStyle/>
          <a:p>
            <a:r>
              <a:rPr lang="en-CA"/>
              <a:t>Wyoming NGV Infrastructure Coalition</a:t>
            </a:r>
            <a:br>
              <a:rPr lang="en-CA"/>
            </a:br>
            <a:r>
              <a:rPr lang="en-CA" sz="2200">
                <a:solidFill>
                  <a:srgbClr val="6A6662"/>
                </a:solidFill>
              </a:rPr>
              <a:t>Regional Leadership</a:t>
            </a:r>
            <a:r>
              <a:rPr lang="en-CA" sz="2000">
                <a:solidFill>
                  <a:srgbClr val="4D4D4D"/>
                </a:solidFill>
              </a:rPr>
              <a:t> (</a:t>
            </a:r>
            <a:r>
              <a:rPr lang="en-CA" sz="1600">
                <a:solidFill>
                  <a:srgbClr val="4D4D4D"/>
                </a:solidFill>
              </a:rPr>
              <a:t>Producers, LDCs, Government, Organizations)</a:t>
            </a:r>
            <a:endParaRPr lang="en-US" sz="1600">
              <a:solidFill>
                <a:srgbClr val="4D4D4D"/>
              </a:solidFill>
            </a:endParaRPr>
          </a:p>
        </p:txBody>
      </p:sp>
      <p:sp>
        <p:nvSpPr>
          <p:cNvPr id="626691" name="Slide Number Placeholder 69"/>
          <p:cNvSpPr txBox="1">
            <a:spLocks noGrp="1"/>
          </p:cNvSpPr>
          <p:nvPr/>
        </p:nvSpPr>
        <p:spPr bwMode="auto">
          <a:xfrm>
            <a:off x="6705600" y="6508750"/>
            <a:ext cx="2133600" cy="365125"/>
          </a:xfrm>
          <a:prstGeom prst="rect">
            <a:avLst/>
          </a:prstGeom>
          <a:noFill/>
          <a:ln w="9525">
            <a:noFill/>
            <a:miter lim="800000"/>
            <a:headEnd/>
            <a:tailEnd/>
          </a:ln>
        </p:spPr>
        <p:txBody>
          <a:bodyPr anchor="ctr"/>
          <a:lstStyle/>
          <a:p>
            <a:pPr algn="r"/>
            <a:fld id="{F72CDCBC-A58B-4AA2-AAFF-F1081C47BBB4}" type="slidenum">
              <a:rPr lang="en-US" sz="1200">
                <a:solidFill>
                  <a:srgbClr val="898989"/>
                </a:solidFill>
              </a:rPr>
              <a:pPr algn="r"/>
              <a:t>28</a:t>
            </a:fld>
            <a:endParaRPr lang="en-US" sz="1200">
              <a:solidFill>
                <a:srgbClr val="898989"/>
              </a:solidFill>
            </a:endParaRPr>
          </a:p>
        </p:txBody>
      </p:sp>
      <p:pic>
        <p:nvPicPr>
          <p:cNvPr id="626692" name="Picture 4" descr="map wy"/>
          <p:cNvPicPr>
            <a:picLocks noChangeAspect="1" noChangeArrowheads="1"/>
          </p:cNvPicPr>
          <p:nvPr/>
        </p:nvPicPr>
        <p:blipFill>
          <a:blip r:embed="rId3"/>
          <a:srcRect/>
          <a:stretch>
            <a:fillRect/>
          </a:stretch>
        </p:blipFill>
        <p:spPr bwMode="auto">
          <a:xfrm>
            <a:off x="946150" y="1143000"/>
            <a:ext cx="7427913" cy="5561013"/>
          </a:xfrm>
          <a:prstGeom prst="rect">
            <a:avLst/>
          </a:prstGeom>
          <a:noFill/>
        </p:spPr>
      </p:pic>
      <p:sp>
        <p:nvSpPr>
          <p:cNvPr id="626693" name="Freeform 5"/>
          <p:cNvSpPr>
            <a:spLocks/>
          </p:cNvSpPr>
          <p:nvPr/>
        </p:nvSpPr>
        <p:spPr bwMode="auto">
          <a:xfrm>
            <a:off x="1038225" y="1714500"/>
            <a:ext cx="2420938" cy="1990725"/>
          </a:xfrm>
          <a:custGeom>
            <a:avLst/>
            <a:gdLst/>
            <a:ahLst/>
            <a:cxnLst>
              <a:cxn ang="0">
                <a:pos x="1506" y="0"/>
              </a:cxn>
              <a:cxn ang="0">
                <a:pos x="1464" y="636"/>
              </a:cxn>
              <a:cxn ang="0">
                <a:pos x="1140" y="1128"/>
              </a:cxn>
              <a:cxn ang="0">
                <a:pos x="0" y="1254"/>
              </a:cxn>
            </a:cxnLst>
            <a:rect l="0" t="0" r="r" b="b"/>
            <a:pathLst>
              <a:path w="1525" h="1254">
                <a:moveTo>
                  <a:pt x="1506" y="0"/>
                </a:moveTo>
                <a:cubicBezTo>
                  <a:pt x="1515" y="224"/>
                  <a:pt x="1525" y="448"/>
                  <a:pt x="1464" y="636"/>
                </a:cubicBezTo>
                <a:cubicBezTo>
                  <a:pt x="1403" y="824"/>
                  <a:pt x="1384" y="1025"/>
                  <a:pt x="1140" y="1128"/>
                </a:cubicBezTo>
                <a:cubicBezTo>
                  <a:pt x="896" y="1231"/>
                  <a:pt x="448" y="1242"/>
                  <a:pt x="0" y="1254"/>
                </a:cubicBezTo>
              </a:path>
            </a:pathLst>
          </a:custGeom>
          <a:noFill/>
          <a:ln w="25400" cap="flat" cmpd="sng">
            <a:solidFill>
              <a:schemeClr val="accent1"/>
            </a:solidFill>
            <a:prstDash val="solid"/>
            <a:round/>
            <a:headEnd type="none" w="med" len="med"/>
            <a:tailEnd type="none" w="med" len="med"/>
          </a:ln>
          <a:effectLst>
            <a:prstShdw prst="shdw17" dist="17961" dir="2700000">
              <a:schemeClr val="accent1">
                <a:gamma/>
                <a:shade val="60000"/>
                <a:invGamma/>
              </a:schemeClr>
            </a:prstShdw>
          </a:effectLst>
        </p:spPr>
        <p:txBody>
          <a:bodyPr wrap="none" anchor="ctr"/>
          <a:lstStyle/>
          <a:p>
            <a:endParaRPr lang="en-US"/>
          </a:p>
        </p:txBody>
      </p:sp>
      <p:sp>
        <p:nvSpPr>
          <p:cNvPr id="626694" name="Line 6"/>
          <p:cNvSpPr>
            <a:spLocks noChangeShapeType="1"/>
          </p:cNvSpPr>
          <p:nvPr/>
        </p:nvSpPr>
        <p:spPr bwMode="auto">
          <a:xfrm flipH="1">
            <a:off x="4352925" y="1714500"/>
            <a:ext cx="38100" cy="2562225"/>
          </a:xfrm>
          <a:prstGeom prst="line">
            <a:avLst/>
          </a:prstGeom>
          <a:noFill/>
          <a:ln w="25400">
            <a:solidFill>
              <a:schemeClr val="accent1"/>
            </a:solidFill>
            <a:round/>
            <a:headEnd/>
            <a:tailEnd/>
          </a:ln>
          <a:effectLst>
            <a:prstShdw prst="shdw17" dist="17961" dir="2700000">
              <a:schemeClr val="accent1">
                <a:gamma/>
                <a:shade val="60000"/>
                <a:invGamma/>
              </a:schemeClr>
            </a:prstShdw>
          </a:effectLst>
        </p:spPr>
        <p:txBody>
          <a:bodyPr wrap="none" anchor="ctr"/>
          <a:lstStyle/>
          <a:p>
            <a:endParaRPr lang="en-US"/>
          </a:p>
        </p:txBody>
      </p:sp>
      <p:sp>
        <p:nvSpPr>
          <p:cNvPr id="626695" name="Line 7"/>
          <p:cNvSpPr>
            <a:spLocks noChangeShapeType="1"/>
          </p:cNvSpPr>
          <p:nvPr/>
        </p:nvSpPr>
        <p:spPr bwMode="auto">
          <a:xfrm flipH="1">
            <a:off x="3638550" y="4276725"/>
            <a:ext cx="714375" cy="819150"/>
          </a:xfrm>
          <a:prstGeom prst="line">
            <a:avLst/>
          </a:prstGeom>
          <a:noFill/>
          <a:ln w="25400">
            <a:solidFill>
              <a:schemeClr val="accent1"/>
            </a:solidFill>
            <a:round/>
            <a:headEnd/>
            <a:tailEnd/>
          </a:ln>
          <a:effectLst>
            <a:prstShdw prst="shdw17" dist="17961" dir="2700000">
              <a:schemeClr val="accent1">
                <a:gamma/>
                <a:shade val="60000"/>
                <a:invGamma/>
              </a:schemeClr>
            </a:prstShdw>
          </a:effectLst>
        </p:spPr>
        <p:txBody>
          <a:bodyPr wrap="none" anchor="ctr"/>
          <a:lstStyle/>
          <a:p>
            <a:endParaRPr lang="en-US"/>
          </a:p>
        </p:txBody>
      </p:sp>
      <p:sp>
        <p:nvSpPr>
          <p:cNvPr id="626696" name="Line 8"/>
          <p:cNvSpPr>
            <a:spLocks noChangeShapeType="1"/>
          </p:cNvSpPr>
          <p:nvPr/>
        </p:nvSpPr>
        <p:spPr bwMode="auto">
          <a:xfrm>
            <a:off x="3638550" y="5095875"/>
            <a:ext cx="0" cy="685800"/>
          </a:xfrm>
          <a:prstGeom prst="line">
            <a:avLst/>
          </a:prstGeom>
          <a:noFill/>
          <a:ln w="25400">
            <a:solidFill>
              <a:schemeClr val="accent1"/>
            </a:solidFill>
            <a:round/>
            <a:headEnd/>
            <a:tailEnd/>
          </a:ln>
          <a:effectLst>
            <a:prstShdw prst="shdw17" dist="17961" dir="2700000">
              <a:schemeClr val="accent1">
                <a:gamma/>
                <a:shade val="60000"/>
                <a:invGamma/>
              </a:schemeClr>
            </a:prstShdw>
          </a:effectLst>
        </p:spPr>
        <p:txBody>
          <a:bodyPr wrap="none" anchor="ctr"/>
          <a:lstStyle/>
          <a:p>
            <a:endParaRPr lang="en-US"/>
          </a:p>
        </p:txBody>
      </p:sp>
      <p:sp>
        <p:nvSpPr>
          <p:cNvPr id="626697" name="Rectangle 9"/>
          <p:cNvSpPr>
            <a:spLocks noChangeArrowheads="1"/>
          </p:cNvSpPr>
          <p:nvPr/>
        </p:nvSpPr>
        <p:spPr bwMode="auto">
          <a:xfrm>
            <a:off x="1579563" y="2184400"/>
            <a:ext cx="1858962" cy="639763"/>
          </a:xfrm>
          <a:prstGeom prst="rect">
            <a:avLst/>
          </a:prstGeom>
          <a:noFill/>
          <a:ln w="9525" algn="ctr">
            <a:noFill/>
            <a:miter lim="800000"/>
            <a:headEnd/>
            <a:tailEnd/>
          </a:ln>
          <a:effectLst>
            <a:prstShdw prst="shdw17" dist="17961" dir="2700000">
              <a:schemeClr val="accent1">
                <a:gamma/>
                <a:shade val="60000"/>
                <a:invGamma/>
              </a:schemeClr>
            </a:prstShdw>
          </a:effectLst>
        </p:spPr>
        <p:txBody>
          <a:bodyPr>
            <a:spAutoFit/>
          </a:bodyPr>
          <a:lstStyle/>
          <a:p>
            <a:pPr algn="ctr"/>
            <a:r>
              <a:rPr lang="en-US" sz="1200" b="1"/>
              <a:t>Northwest Region Leadership:  Y-T Clean Energy Coalition</a:t>
            </a:r>
          </a:p>
        </p:txBody>
      </p:sp>
      <p:sp>
        <p:nvSpPr>
          <p:cNvPr id="626698" name="Rectangle 10"/>
          <p:cNvSpPr>
            <a:spLocks noChangeArrowheads="1"/>
          </p:cNvSpPr>
          <p:nvPr/>
        </p:nvSpPr>
        <p:spPr bwMode="auto">
          <a:xfrm>
            <a:off x="1733550" y="4276725"/>
            <a:ext cx="1725613" cy="639763"/>
          </a:xfrm>
          <a:prstGeom prst="rect">
            <a:avLst/>
          </a:prstGeom>
          <a:noFill/>
          <a:ln w="9525" algn="ctr">
            <a:noFill/>
            <a:miter lim="800000"/>
            <a:headEnd/>
            <a:tailEnd/>
          </a:ln>
          <a:effectLst>
            <a:prstShdw prst="shdw17" dist="17961" dir="2700000">
              <a:schemeClr val="accent1">
                <a:gamma/>
                <a:shade val="60000"/>
                <a:invGamma/>
              </a:schemeClr>
            </a:prstShdw>
          </a:effectLst>
        </p:spPr>
        <p:txBody>
          <a:bodyPr>
            <a:spAutoFit/>
          </a:bodyPr>
          <a:lstStyle/>
          <a:p>
            <a:pPr algn="ctr"/>
            <a:r>
              <a:rPr lang="en-US" sz="1200" b="1"/>
              <a:t>West Leadership:  Questar, QEP Resources</a:t>
            </a:r>
          </a:p>
        </p:txBody>
      </p:sp>
      <p:sp>
        <p:nvSpPr>
          <p:cNvPr id="626699" name="Rectangle 11"/>
          <p:cNvSpPr>
            <a:spLocks noChangeArrowheads="1"/>
          </p:cNvSpPr>
          <p:nvPr/>
        </p:nvSpPr>
        <p:spPr bwMode="auto">
          <a:xfrm>
            <a:off x="5956300" y="2882900"/>
            <a:ext cx="1725613" cy="822325"/>
          </a:xfrm>
          <a:prstGeom prst="rect">
            <a:avLst/>
          </a:prstGeom>
          <a:noFill/>
          <a:ln w="9525" algn="ctr">
            <a:noFill/>
            <a:miter lim="800000"/>
            <a:headEnd/>
            <a:tailEnd/>
          </a:ln>
          <a:effectLst>
            <a:prstShdw prst="shdw17" dist="17961" dir="2700000">
              <a:schemeClr val="accent1">
                <a:gamma/>
                <a:shade val="60000"/>
                <a:invGamma/>
              </a:schemeClr>
            </a:prstShdw>
          </a:effectLst>
        </p:spPr>
        <p:txBody>
          <a:bodyPr>
            <a:spAutoFit/>
          </a:bodyPr>
          <a:lstStyle/>
          <a:p>
            <a:pPr algn="ctr"/>
            <a:r>
              <a:rPr lang="en-US" sz="1200" b="1"/>
              <a:t>East/South Region Leadership:  Anadarko, UW SER, WY State Motor Pool</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p:cNvSpPr>
          <p:nvPr>
            <p:ph type="ctrTitle"/>
          </p:nvPr>
        </p:nvSpPr>
        <p:spPr>
          <a:xfrm>
            <a:off x="2794000" y="415925"/>
            <a:ext cx="6054725" cy="1470025"/>
          </a:xfrm>
        </p:spPr>
        <p:txBody>
          <a:bodyPr/>
          <a:lstStyle/>
          <a:p>
            <a:pPr algn="r"/>
            <a:r>
              <a:rPr lang="en-CA"/>
              <a:t>Funding and Resources </a:t>
            </a:r>
            <a:endParaRPr lang="en-US"/>
          </a:p>
        </p:txBody>
      </p:sp>
      <p:sp>
        <p:nvSpPr>
          <p:cNvPr id="577539" name="Slide Number Placeholder 69"/>
          <p:cNvSpPr txBox="1">
            <a:spLocks noGrp="1"/>
          </p:cNvSpPr>
          <p:nvPr/>
        </p:nvSpPr>
        <p:spPr bwMode="auto">
          <a:xfrm>
            <a:off x="6705600" y="6508750"/>
            <a:ext cx="2133600" cy="365125"/>
          </a:xfrm>
          <a:prstGeom prst="rect">
            <a:avLst/>
          </a:prstGeom>
          <a:noFill/>
          <a:ln w="9525">
            <a:noFill/>
            <a:miter lim="800000"/>
            <a:headEnd/>
            <a:tailEnd/>
          </a:ln>
        </p:spPr>
        <p:txBody>
          <a:bodyPr anchor="ctr"/>
          <a:lstStyle/>
          <a:p>
            <a:pPr algn="r"/>
            <a:fld id="{557FE160-E402-4408-93C7-787368EC8631}" type="slidenum">
              <a:rPr lang="en-US" sz="1200">
                <a:solidFill>
                  <a:srgbClr val="898989"/>
                </a:solidFill>
              </a:rPr>
              <a:pPr algn="r"/>
              <a:t>29</a:t>
            </a:fld>
            <a:endParaRPr lang="en-US" sz="1200">
              <a:solidFill>
                <a:srgbClr val="898989"/>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2"/>
          <p:cNvSpPr>
            <a:spLocks noGrp="1"/>
          </p:cNvSpPr>
          <p:nvPr>
            <p:ph type="title"/>
          </p:nvPr>
        </p:nvSpPr>
        <p:spPr/>
        <p:txBody>
          <a:bodyPr/>
          <a:lstStyle/>
          <a:p>
            <a:r>
              <a:rPr lang="en-US" sz="2400"/>
              <a:t>U.S. &amp; Louisiana Transportation Fuel Portfolio</a:t>
            </a:r>
            <a:r>
              <a:rPr lang="en-US" sz="2000"/>
              <a:t/>
            </a:r>
            <a:br>
              <a:rPr lang="en-US" sz="2000"/>
            </a:br>
            <a:r>
              <a:rPr lang="en-US" sz="2000">
                <a:solidFill>
                  <a:srgbClr val="6A6662"/>
                </a:solidFill>
              </a:rPr>
              <a:t>2007 Consumption</a:t>
            </a:r>
          </a:p>
        </p:txBody>
      </p:sp>
      <p:sp>
        <p:nvSpPr>
          <p:cNvPr id="632835" name="Rectangle 3"/>
          <p:cNvSpPr>
            <a:spLocks noGrp="1"/>
          </p:cNvSpPr>
          <p:nvPr>
            <p:ph type="body" sz="half" idx="1"/>
          </p:nvPr>
        </p:nvSpPr>
        <p:spPr>
          <a:xfrm>
            <a:off x="415925" y="1217613"/>
            <a:ext cx="8680450" cy="519112"/>
          </a:xfrm>
          <a:solidFill>
            <a:schemeClr val="accent1"/>
          </a:solidFill>
        </p:spPr>
        <p:txBody>
          <a:bodyPr/>
          <a:lstStyle/>
          <a:p>
            <a:pPr>
              <a:buFontTx/>
              <a:buNone/>
            </a:pPr>
            <a:r>
              <a:rPr lang="en-US">
                <a:solidFill>
                  <a:schemeClr val="bg1"/>
                </a:solidFill>
              </a:rPr>
              <a:t>America &amp; Louisiana rely on one primary fuel for transportation – Petroleum</a:t>
            </a:r>
          </a:p>
        </p:txBody>
      </p:sp>
      <p:graphicFrame>
        <p:nvGraphicFramePr>
          <p:cNvPr id="632836" name="Object 4"/>
          <p:cNvGraphicFramePr>
            <a:graphicFrameLocks noChangeAspect="1"/>
          </p:cNvGraphicFramePr>
          <p:nvPr>
            <p:ph sz="quarter" idx="2"/>
          </p:nvPr>
        </p:nvGraphicFramePr>
        <p:xfrm>
          <a:off x="946150" y="1943100"/>
          <a:ext cx="4986338" cy="3278188"/>
        </p:xfrm>
        <a:graphic>
          <a:graphicData uri="http://schemas.openxmlformats.org/presentationml/2006/ole">
            <p:oleObj spid="_x0000_s632836" name="Chart" r:id="rId4" imgW="6229502" imgH="4095902" progId="MSGraph.Chart.8">
              <p:embed followColorScheme="full"/>
            </p:oleObj>
          </a:graphicData>
        </a:graphic>
      </p:graphicFrame>
      <p:sp>
        <p:nvSpPr>
          <p:cNvPr id="632837" name="Text Box 5"/>
          <p:cNvSpPr txBox="1">
            <a:spLocks noChangeArrowheads="1"/>
          </p:cNvSpPr>
          <p:nvPr/>
        </p:nvSpPr>
        <p:spPr bwMode="auto">
          <a:xfrm>
            <a:off x="760413" y="6556375"/>
            <a:ext cx="3430587" cy="274638"/>
          </a:xfrm>
          <a:prstGeom prst="rect">
            <a:avLst/>
          </a:prstGeom>
          <a:noFill/>
          <a:ln w="9525">
            <a:noFill/>
            <a:miter lim="800000"/>
            <a:headEnd/>
            <a:tailEnd/>
          </a:ln>
          <a:effectLst/>
        </p:spPr>
        <p:txBody>
          <a:bodyPr wrap="none">
            <a:spAutoFit/>
          </a:bodyPr>
          <a:lstStyle/>
          <a:p>
            <a:r>
              <a:rPr lang="en-US" sz="1200">
                <a:cs typeface="Arial" charset="0"/>
              </a:rPr>
              <a:t>Source: Energy Information Administration (EIA)</a:t>
            </a:r>
          </a:p>
        </p:txBody>
      </p:sp>
      <p:sp>
        <p:nvSpPr>
          <p:cNvPr id="632838" name="Text Box 6"/>
          <p:cNvSpPr txBox="1">
            <a:spLocks noChangeArrowheads="1"/>
          </p:cNvSpPr>
          <p:nvPr/>
        </p:nvSpPr>
        <p:spPr bwMode="auto">
          <a:xfrm>
            <a:off x="1187450" y="6189663"/>
            <a:ext cx="1376363" cy="244475"/>
          </a:xfrm>
          <a:prstGeom prst="rect">
            <a:avLst/>
          </a:prstGeom>
          <a:noFill/>
          <a:ln w="9525">
            <a:noFill/>
            <a:miter lim="800000"/>
            <a:headEnd/>
            <a:tailEnd/>
          </a:ln>
          <a:effectLst/>
        </p:spPr>
        <p:txBody>
          <a:bodyPr wrap="none">
            <a:spAutoFit/>
          </a:bodyPr>
          <a:lstStyle/>
          <a:p>
            <a:r>
              <a:rPr lang="en-US" sz="1000">
                <a:cs typeface="Arial" charset="0"/>
              </a:rPr>
              <a:t>Excludes oxygenates</a:t>
            </a:r>
          </a:p>
        </p:txBody>
      </p:sp>
      <p:sp>
        <p:nvSpPr>
          <p:cNvPr id="632839" name="Rectangle 7"/>
          <p:cNvSpPr>
            <a:spLocks noChangeArrowheads="1"/>
          </p:cNvSpPr>
          <p:nvPr/>
        </p:nvSpPr>
        <p:spPr bwMode="auto">
          <a:xfrm>
            <a:off x="254000" y="5097463"/>
            <a:ext cx="4408488" cy="1152525"/>
          </a:xfrm>
          <a:prstGeom prst="rect">
            <a:avLst/>
          </a:prstGeom>
          <a:noFill/>
          <a:ln w="9525">
            <a:noFill/>
            <a:miter lim="800000"/>
            <a:headEnd/>
            <a:tailEnd/>
          </a:ln>
          <a:effectLst/>
        </p:spPr>
        <p:txBody>
          <a:bodyPr anchor="ctr">
            <a:spAutoFit/>
          </a:bodyPr>
          <a:lstStyle/>
          <a:p>
            <a:pPr algn="ctr">
              <a:lnSpc>
                <a:spcPct val="120000"/>
              </a:lnSpc>
            </a:pPr>
            <a:r>
              <a:rPr lang="en-US" sz="1600" b="1">
                <a:solidFill>
                  <a:schemeClr val="folHlink"/>
                </a:solidFill>
                <a:cs typeface="Arial" charset="0"/>
              </a:rPr>
              <a:t>U.S. Gasoline Gallon Equivalents</a:t>
            </a:r>
            <a:r>
              <a:rPr lang="en-US" sz="1400" b="1">
                <a:cs typeface="Arial" charset="0"/>
              </a:rPr>
              <a:t> </a:t>
            </a:r>
          </a:p>
          <a:p>
            <a:pPr>
              <a:lnSpc>
                <a:spcPct val="120000"/>
              </a:lnSpc>
            </a:pPr>
            <a:r>
              <a:rPr lang="en-US" sz="1400" b="1">
                <a:cs typeface="Arial" charset="0"/>
              </a:rPr>
              <a:t>		Gasoline - 140,646,000,000</a:t>
            </a:r>
          </a:p>
          <a:p>
            <a:pPr>
              <a:lnSpc>
                <a:spcPct val="120000"/>
              </a:lnSpc>
            </a:pPr>
            <a:r>
              <a:rPr lang="en-US" sz="1400" b="1">
                <a:cs typeface="Arial" charset="0"/>
              </a:rPr>
              <a:t>		Diesel - 44,533,000,000 </a:t>
            </a:r>
          </a:p>
          <a:p>
            <a:pPr>
              <a:lnSpc>
                <a:spcPct val="120000"/>
              </a:lnSpc>
            </a:pPr>
            <a:r>
              <a:rPr lang="en-US" sz="1400" b="1">
                <a:cs typeface="Arial" charset="0"/>
              </a:rPr>
              <a:t>		Alternative Fuels - 414,715,000</a:t>
            </a:r>
            <a:endParaRPr lang="en-US" sz="1400" b="1"/>
          </a:p>
        </p:txBody>
      </p:sp>
      <p:graphicFrame>
        <p:nvGraphicFramePr>
          <p:cNvPr id="632840" name="Object 8"/>
          <p:cNvGraphicFramePr>
            <a:graphicFrameLocks noChangeAspect="1"/>
          </p:cNvGraphicFramePr>
          <p:nvPr>
            <p:ph sz="quarter" idx="3"/>
          </p:nvPr>
        </p:nvGraphicFramePr>
        <p:xfrm>
          <a:off x="5207000" y="1981200"/>
          <a:ext cx="4849813" cy="3181350"/>
        </p:xfrm>
        <a:graphic>
          <a:graphicData uri="http://schemas.openxmlformats.org/presentationml/2006/ole">
            <p:oleObj spid="_x0000_s632840" name="Chart" r:id="rId5" imgW="6229502" imgH="4086149" progId="MSGraph.Chart.8">
              <p:embed followColorScheme="full"/>
            </p:oleObj>
          </a:graphicData>
        </a:graphic>
      </p:graphicFrame>
      <p:sp>
        <p:nvSpPr>
          <p:cNvPr id="632841" name="Slide Number Placeholder 69"/>
          <p:cNvSpPr txBox="1">
            <a:spLocks noGrp="1"/>
          </p:cNvSpPr>
          <p:nvPr/>
        </p:nvSpPr>
        <p:spPr bwMode="auto">
          <a:xfrm>
            <a:off x="6705600" y="6508750"/>
            <a:ext cx="2133600" cy="365125"/>
          </a:xfrm>
          <a:prstGeom prst="rect">
            <a:avLst/>
          </a:prstGeom>
          <a:noFill/>
          <a:ln w="9525">
            <a:noFill/>
            <a:miter lim="800000"/>
            <a:headEnd/>
            <a:tailEnd/>
          </a:ln>
        </p:spPr>
        <p:txBody>
          <a:bodyPr anchor="ctr"/>
          <a:lstStyle/>
          <a:p>
            <a:pPr algn="r"/>
            <a:fld id="{EF6B1FD9-79CC-48DF-8D3A-8B903030516B}" type="slidenum">
              <a:rPr lang="en-US" sz="1200">
                <a:solidFill>
                  <a:srgbClr val="898989"/>
                </a:solidFill>
              </a:rPr>
              <a:pPr algn="r"/>
              <a:t>3</a:t>
            </a:fld>
            <a:endParaRPr lang="en-US" sz="1200">
              <a:solidFill>
                <a:srgbClr val="898989"/>
              </a:solidFill>
            </a:endParaRPr>
          </a:p>
        </p:txBody>
      </p:sp>
      <p:sp>
        <p:nvSpPr>
          <p:cNvPr id="632842" name="Rectangle 10"/>
          <p:cNvSpPr>
            <a:spLocks noChangeArrowheads="1"/>
          </p:cNvSpPr>
          <p:nvPr/>
        </p:nvSpPr>
        <p:spPr bwMode="auto">
          <a:xfrm>
            <a:off x="4583113" y="5097463"/>
            <a:ext cx="4408487" cy="1152525"/>
          </a:xfrm>
          <a:prstGeom prst="rect">
            <a:avLst/>
          </a:prstGeom>
          <a:noFill/>
          <a:ln w="9525">
            <a:noFill/>
            <a:miter lim="800000"/>
            <a:headEnd/>
            <a:tailEnd/>
          </a:ln>
          <a:effectLst/>
        </p:spPr>
        <p:txBody>
          <a:bodyPr anchor="ctr">
            <a:spAutoFit/>
          </a:bodyPr>
          <a:lstStyle/>
          <a:p>
            <a:pPr algn="ctr">
              <a:lnSpc>
                <a:spcPct val="120000"/>
              </a:lnSpc>
            </a:pPr>
            <a:r>
              <a:rPr lang="en-US" sz="1600" b="1">
                <a:solidFill>
                  <a:schemeClr val="folHlink"/>
                </a:solidFill>
                <a:cs typeface="Arial" charset="0"/>
              </a:rPr>
              <a:t>Louisiana Gallon Equivalents</a:t>
            </a:r>
            <a:r>
              <a:rPr lang="en-US" sz="1400" b="1">
                <a:cs typeface="Arial" charset="0"/>
              </a:rPr>
              <a:t> </a:t>
            </a:r>
          </a:p>
          <a:p>
            <a:pPr>
              <a:lnSpc>
                <a:spcPct val="120000"/>
              </a:lnSpc>
            </a:pPr>
            <a:r>
              <a:rPr lang="en-US" sz="1400" b="1">
                <a:cs typeface="Arial" charset="0"/>
              </a:rPr>
              <a:t>		Gasoline – 2,163,000,000</a:t>
            </a:r>
          </a:p>
          <a:p>
            <a:pPr>
              <a:lnSpc>
                <a:spcPct val="120000"/>
              </a:lnSpc>
            </a:pPr>
            <a:r>
              <a:rPr lang="en-US" sz="1400" b="1">
                <a:cs typeface="Arial" charset="0"/>
              </a:rPr>
              <a:t>		Diesel – 1,134,000,000</a:t>
            </a:r>
          </a:p>
          <a:p>
            <a:pPr>
              <a:lnSpc>
                <a:spcPct val="120000"/>
              </a:lnSpc>
            </a:pPr>
            <a:r>
              <a:rPr lang="en-US" sz="1400" b="1">
                <a:cs typeface="Arial" charset="0"/>
              </a:rPr>
              <a:t>		Alternative Fuels – 1,921,000</a:t>
            </a:r>
            <a:endParaRPr lang="en-US" sz="1400" b="1"/>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p:cNvSpPr>
          <p:nvPr>
            <p:ph type="title"/>
          </p:nvPr>
        </p:nvSpPr>
        <p:spPr/>
        <p:txBody>
          <a:bodyPr/>
          <a:lstStyle/>
          <a:p>
            <a:r>
              <a:rPr lang="en-US"/>
              <a:t>Natural Gas Vehicle Incentive Comparisons </a:t>
            </a:r>
          </a:p>
        </p:txBody>
      </p:sp>
      <p:graphicFrame>
        <p:nvGraphicFramePr>
          <p:cNvPr id="563273" name="Group 73"/>
          <p:cNvGraphicFramePr>
            <a:graphicFrameLocks noGrp="1"/>
          </p:cNvGraphicFramePr>
          <p:nvPr>
            <p:ph type="body" idx="1"/>
          </p:nvPr>
        </p:nvGraphicFramePr>
        <p:xfrm>
          <a:off x="404813" y="1531938"/>
          <a:ext cx="8707437" cy="5321935"/>
        </p:xfrm>
        <a:graphic>
          <a:graphicData uri="http://schemas.openxmlformats.org/drawingml/2006/table">
            <a:tbl>
              <a:tblPr/>
              <a:tblGrid>
                <a:gridCol w="1358900"/>
                <a:gridCol w="1336675"/>
                <a:gridCol w="1335087"/>
                <a:gridCol w="1257300"/>
                <a:gridCol w="1084263"/>
                <a:gridCol w="1258887"/>
                <a:gridCol w="1076325"/>
              </a:tblGrid>
              <a:tr h="406400">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endParaRPr kumimoji="0" lang="en-US" sz="1000" b="1" i="0" u="none" strike="noStrike" cap="none" normalizeH="0" baseline="0" smtClean="0">
                        <a:ln>
                          <a:noFill/>
                        </a:ln>
                        <a:solidFill>
                          <a:schemeClr val="bg1"/>
                        </a:solidFill>
                        <a:effectLst/>
                        <a:latin typeface="Arial" charset="0"/>
                        <a:ea typeface="ＭＳ Ｐゴシック" pitchFamily="34" charset="-128"/>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1400" b="1" i="0" u="none" strike="noStrike" cap="none" normalizeH="0" baseline="0" smtClean="0">
                          <a:ln>
                            <a:noFill/>
                          </a:ln>
                          <a:solidFill>
                            <a:schemeClr val="bg1"/>
                          </a:solidFill>
                          <a:effectLst/>
                          <a:latin typeface="Arial" charset="0"/>
                          <a:ea typeface="ＭＳ Ｐゴシック" pitchFamily="34" charset="-128"/>
                          <a:cs typeface="Arial" charset="0"/>
                        </a:rPr>
                        <a:t>Federal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1400" b="1" i="0" u="none" strike="noStrike" cap="none" normalizeH="0" baseline="0" smtClean="0">
                          <a:ln>
                            <a:noFill/>
                          </a:ln>
                          <a:solidFill>
                            <a:schemeClr val="bg1"/>
                          </a:solidFill>
                          <a:effectLst/>
                          <a:latin typeface="Arial" charset="0"/>
                          <a:ea typeface="ＭＳ Ｐゴシック" pitchFamily="34" charset="-128"/>
                          <a:cs typeface="Arial" charset="0"/>
                        </a:rPr>
                        <a:t>California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1400" b="1" i="0" u="none" strike="noStrike" cap="none" normalizeH="0" baseline="0" smtClean="0">
                          <a:ln>
                            <a:noFill/>
                          </a:ln>
                          <a:solidFill>
                            <a:schemeClr val="bg1"/>
                          </a:solidFill>
                          <a:effectLst/>
                          <a:latin typeface="Arial" charset="0"/>
                          <a:ea typeface="ＭＳ Ｐゴシック" pitchFamily="34" charset="-128"/>
                          <a:cs typeface="Arial" charset="0"/>
                        </a:rPr>
                        <a:t>Oklahoma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1400" b="1" i="0" u="none" strike="noStrike" cap="none" normalizeH="0" baseline="0" smtClean="0">
                          <a:ln>
                            <a:noFill/>
                          </a:ln>
                          <a:solidFill>
                            <a:schemeClr val="bg1"/>
                          </a:solidFill>
                          <a:effectLst/>
                          <a:latin typeface="Arial" charset="0"/>
                          <a:ea typeface="ＭＳ Ｐゴシック" pitchFamily="34" charset="-128"/>
                          <a:cs typeface="Arial" charset="0"/>
                        </a:rPr>
                        <a:t>Utah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1400" b="1" i="0" u="none" strike="noStrike" cap="none" normalizeH="0" baseline="0" smtClean="0">
                          <a:ln>
                            <a:noFill/>
                          </a:ln>
                          <a:solidFill>
                            <a:schemeClr val="bg1"/>
                          </a:solidFill>
                          <a:effectLst/>
                          <a:latin typeface="Arial" charset="0"/>
                          <a:ea typeface="ＭＳ Ｐゴシック" pitchFamily="34" charset="-128"/>
                          <a:cs typeface="Arial" charset="0"/>
                        </a:rPr>
                        <a:t>Louisiana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1400" b="1" i="0" u="none" strike="noStrike" cap="none" normalizeH="0" baseline="0" smtClean="0">
                          <a:ln>
                            <a:noFill/>
                          </a:ln>
                          <a:solidFill>
                            <a:schemeClr val="bg1"/>
                          </a:solidFill>
                          <a:effectLst/>
                          <a:latin typeface="Arial" charset="0"/>
                          <a:ea typeface="ＭＳ Ｐゴシック" pitchFamily="34" charset="-128"/>
                          <a:cs typeface="Arial" charset="0"/>
                        </a:rPr>
                        <a:t>Colorado</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34963">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900" b="1" i="0" u="none" strike="noStrike" cap="none" normalizeH="0" baseline="0" smtClean="0">
                          <a:ln>
                            <a:noFill/>
                          </a:ln>
                          <a:solidFill>
                            <a:schemeClr val="tx1"/>
                          </a:solidFill>
                          <a:effectLst/>
                          <a:latin typeface="Arial" charset="0"/>
                          <a:ea typeface="ＭＳ Ｐゴシック" pitchFamily="34" charset="-128"/>
                          <a:cs typeface="Arial" charset="0"/>
                        </a:rPr>
                        <a:t>Natural Gas Vehicle Count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900" b="1" i="0" u="none" strike="noStrike" cap="none" normalizeH="0" baseline="0" smtClean="0">
                          <a:ln>
                            <a:noFill/>
                          </a:ln>
                          <a:solidFill>
                            <a:schemeClr val="tx1"/>
                          </a:solidFill>
                          <a:effectLst/>
                          <a:latin typeface="Arial" charset="0"/>
                          <a:ea typeface="ＭＳ Ｐゴシック" pitchFamily="34" charset="-128"/>
                          <a:cs typeface="Arial" charset="0"/>
                        </a:rPr>
                        <a:t>110,000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900" b="1" i="0" u="none" strike="noStrike" cap="none" normalizeH="0" baseline="0" smtClean="0">
                          <a:ln>
                            <a:noFill/>
                          </a:ln>
                          <a:solidFill>
                            <a:schemeClr val="tx1"/>
                          </a:solidFill>
                          <a:effectLst/>
                          <a:latin typeface="Arial" charset="0"/>
                          <a:ea typeface="ＭＳ Ｐゴシック" pitchFamily="34" charset="-128"/>
                          <a:cs typeface="Arial" charset="0"/>
                        </a:rPr>
                        <a:t>37,745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900" b="1" i="0" u="none" strike="noStrike" cap="none" normalizeH="0" baseline="0" smtClean="0">
                          <a:ln>
                            <a:noFill/>
                          </a:ln>
                          <a:solidFill>
                            <a:schemeClr val="tx1"/>
                          </a:solidFill>
                          <a:effectLst/>
                          <a:latin typeface="Arial" charset="0"/>
                          <a:ea typeface="ＭＳ Ｐゴシック" pitchFamily="34" charset="-128"/>
                          <a:cs typeface="Arial" charset="0"/>
                        </a:rPr>
                        <a:t>2,719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900" b="1" i="0" u="none" strike="noStrike" cap="none" normalizeH="0" baseline="0" smtClean="0">
                          <a:ln>
                            <a:noFill/>
                          </a:ln>
                          <a:solidFill>
                            <a:schemeClr val="tx1"/>
                          </a:solidFill>
                          <a:effectLst/>
                          <a:latin typeface="Arial" charset="0"/>
                          <a:ea typeface="ＭＳ Ｐゴシック" pitchFamily="34" charset="-128"/>
                          <a:cs typeface="Arial" charset="0"/>
                        </a:rPr>
                        <a:t>10,000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900" b="1" i="0" u="none" strike="noStrike" cap="none" normalizeH="0" baseline="0" smtClean="0">
                          <a:ln>
                            <a:noFill/>
                          </a:ln>
                          <a:solidFill>
                            <a:schemeClr val="tx1"/>
                          </a:solidFill>
                          <a:effectLst/>
                          <a:latin typeface="Arial" charset="0"/>
                          <a:ea typeface="ＭＳ Ｐゴシック" pitchFamily="34" charset="-128"/>
                          <a:cs typeface="Arial" charset="0"/>
                        </a:rPr>
                        <a:t>378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800" b="1" i="0" u="none" strike="noStrike" cap="none" normalizeH="0" baseline="0" smtClean="0">
                          <a:ln>
                            <a:noFill/>
                          </a:ln>
                          <a:solidFill>
                            <a:schemeClr val="tx1"/>
                          </a:solidFill>
                          <a:effectLst/>
                          <a:latin typeface="Arial" charset="0"/>
                          <a:ea typeface="ＭＳ Ｐゴシック" pitchFamily="34" charset="-128"/>
                          <a:cs typeface="Arial" charset="0"/>
                        </a:rPr>
                        <a:t>972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84175">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900" b="1" i="0" u="none" strike="noStrike" cap="none" normalizeH="0" baseline="0" smtClean="0">
                          <a:ln>
                            <a:noFill/>
                          </a:ln>
                          <a:solidFill>
                            <a:schemeClr val="tx1"/>
                          </a:solidFill>
                          <a:effectLst/>
                          <a:latin typeface="Arial" charset="0"/>
                          <a:ea typeface="ＭＳ Ｐゴシック" pitchFamily="34" charset="-128"/>
                          <a:cs typeface="Arial" charset="0"/>
                        </a:rPr>
                        <a:t>Natural Gas Station Count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900" b="1" i="0" u="none" strike="noStrike" cap="none" normalizeH="0" baseline="0" smtClean="0">
                          <a:ln>
                            <a:noFill/>
                          </a:ln>
                          <a:solidFill>
                            <a:schemeClr val="tx1"/>
                          </a:solidFill>
                          <a:effectLst/>
                          <a:latin typeface="Arial" charset="0"/>
                          <a:ea typeface="ＭＳ Ｐゴシック" pitchFamily="34" charset="-128"/>
                          <a:cs typeface="Arial" charset="0"/>
                        </a:rPr>
                        <a:t>874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900" b="1" i="0" u="none" strike="noStrike" cap="none" normalizeH="0" baseline="0" smtClean="0">
                          <a:ln>
                            <a:noFill/>
                          </a:ln>
                          <a:solidFill>
                            <a:schemeClr val="tx1"/>
                          </a:solidFill>
                          <a:effectLst/>
                          <a:latin typeface="Arial" charset="0"/>
                          <a:ea typeface="ＭＳ Ｐゴシック" pitchFamily="34" charset="-128"/>
                          <a:cs typeface="Arial" charset="0"/>
                        </a:rPr>
                        <a:t>235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900" b="1" i="0" u="none" strike="noStrike" cap="none" normalizeH="0" baseline="0" smtClean="0">
                          <a:ln>
                            <a:noFill/>
                          </a:ln>
                          <a:solidFill>
                            <a:schemeClr val="tx1"/>
                          </a:solidFill>
                          <a:effectLst/>
                          <a:latin typeface="Arial" charset="0"/>
                          <a:ea typeface="ＭＳ Ｐゴシック" pitchFamily="34" charset="-128"/>
                          <a:cs typeface="Arial" charset="0"/>
                        </a:rPr>
                        <a:t>48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900" b="1" i="0" u="none" strike="noStrike" cap="none" normalizeH="0" baseline="0" smtClean="0">
                          <a:ln>
                            <a:noFill/>
                          </a:ln>
                          <a:solidFill>
                            <a:schemeClr val="tx1"/>
                          </a:solidFill>
                          <a:effectLst/>
                          <a:latin typeface="Arial" charset="0"/>
                          <a:ea typeface="ＭＳ Ｐゴシック" pitchFamily="34" charset="-128"/>
                          <a:cs typeface="Arial" charset="0"/>
                        </a:rPr>
                        <a:t>63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900" b="1" i="0" u="none" strike="noStrike" cap="none" normalizeH="0" baseline="0" smtClean="0">
                          <a:ln>
                            <a:noFill/>
                          </a:ln>
                          <a:solidFill>
                            <a:schemeClr val="tx1"/>
                          </a:solidFill>
                          <a:effectLst/>
                          <a:latin typeface="Arial" charset="0"/>
                          <a:ea typeface="ＭＳ Ｐゴシック" pitchFamily="34" charset="-128"/>
                          <a:cs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800" b="1" i="0" u="none" strike="noStrike" cap="none" normalizeH="0" baseline="0" smtClean="0">
                          <a:ln>
                            <a:noFill/>
                          </a:ln>
                          <a:solidFill>
                            <a:schemeClr val="tx1"/>
                          </a:solidFill>
                          <a:effectLst/>
                          <a:latin typeface="Arial" charset="0"/>
                          <a:ea typeface="ＭＳ Ｐゴシック" pitchFamily="34" charset="-128"/>
                          <a:cs typeface="Arial" charset="0"/>
                        </a:rPr>
                        <a:t>23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74688">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900" b="1" i="0" u="none" strike="noStrike" cap="none" normalizeH="0" baseline="0" smtClean="0">
                          <a:ln>
                            <a:noFill/>
                          </a:ln>
                          <a:solidFill>
                            <a:schemeClr val="tx1"/>
                          </a:solidFill>
                          <a:effectLst/>
                          <a:latin typeface="Arial" charset="0"/>
                          <a:ea typeface="ＭＳ Ｐゴシック" pitchFamily="34" charset="-128"/>
                          <a:cs typeface="Arial" charset="0"/>
                        </a:rPr>
                        <a:t>Infrastructure</a:t>
                      </a:r>
                      <a:r>
                        <a:rPr kumimoji="0" lang="en-US" sz="900" b="1" i="0" u="none" strike="noStrike" cap="none" normalizeH="0" baseline="30000" smtClean="0">
                          <a:ln>
                            <a:noFill/>
                          </a:ln>
                          <a:solidFill>
                            <a:schemeClr val="tx1"/>
                          </a:solidFill>
                          <a:effectLst/>
                          <a:latin typeface="Arial" charset="0"/>
                          <a:ea typeface="ＭＳ Ｐゴシック" pitchFamily="34" charset="-128"/>
                          <a:cs typeface="Arial" charset="0"/>
                        </a:rPr>
                        <a:t>/</a:t>
                      </a:r>
                      <a:r>
                        <a:rPr kumimoji="0" lang="en-US" sz="900" b="1" i="0" u="none" strike="noStrike" cap="none" normalizeH="0" baseline="0" smtClean="0">
                          <a:ln>
                            <a:noFill/>
                          </a:ln>
                          <a:solidFill>
                            <a:schemeClr val="tx1"/>
                          </a:solidFill>
                          <a:effectLst/>
                          <a:latin typeface="Arial" charset="0"/>
                          <a:ea typeface="ＭＳ Ｐゴシック" pitchFamily="34" charset="-128"/>
                          <a:cs typeface="Arial" charset="0"/>
                        </a:rPr>
                        <a:t>                Home Refuel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900" b="1" i="0" u="none" strike="noStrike" cap="none" normalizeH="0" baseline="0" smtClean="0">
                          <a:ln>
                            <a:noFill/>
                          </a:ln>
                          <a:solidFill>
                            <a:schemeClr val="tx1"/>
                          </a:solidFill>
                          <a:effectLst/>
                          <a:latin typeface="Arial" charset="0"/>
                          <a:ea typeface="ＭＳ Ｐゴシック" pitchFamily="34" charset="-128"/>
                          <a:cs typeface="Arial" charset="0"/>
                        </a:rPr>
                        <a:t>50% up to $50,000 cap/ $2,000</a:t>
                      </a:r>
                    </a:p>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900" b="1" i="0" u="none" strike="noStrike" cap="none" normalizeH="0" baseline="0" smtClean="0">
                          <a:ln>
                            <a:noFill/>
                          </a:ln>
                          <a:solidFill>
                            <a:schemeClr val="tx1"/>
                          </a:solidFill>
                          <a:effectLst/>
                          <a:latin typeface="Arial" charset="0"/>
                          <a:ea typeface="ＭＳ Ｐゴシック" pitchFamily="34" charset="-128"/>
                          <a:cs typeface="Arial" charset="0"/>
                        </a:rPr>
                        <a:t>Expires:  12/31/10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900" b="1" i="0" u="none" strike="noStrike" cap="none" normalizeH="0" baseline="0" smtClean="0">
                          <a:ln>
                            <a:noFill/>
                          </a:ln>
                          <a:solidFill>
                            <a:schemeClr val="tx1"/>
                          </a:solidFill>
                          <a:effectLst/>
                          <a:latin typeface="Arial" charset="0"/>
                          <a:ea typeface="ＭＳ Ｐゴシック" pitchFamily="34" charset="-128"/>
                          <a:cs typeface="Arial" charset="0"/>
                        </a:rPr>
                        <a:t>Fueling Infrastructure Grants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900" b="1" i="0" u="none" strike="noStrike" cap="none" normalizeH="0" baseline="0" smtClean="0">
                          <a:ln>
                            <a:noFill/>
                          </a:ln>
                          <a:solidFill>
                            <a:schemeClr val="tx1"/>
                          </a:solidFill>
                          <a:effectLst/>
                          <a:latin typeface="Arial" charset="0"/>
                          <a:ea typeface="ＭＳ Ｐゴシック" pitchFamily="34" charset="-128"/>
                          <a:cs typeface="Arial" charset="0"/>
                        </a:rPr>
                        <a:t>75% of infrastructure </a:t>
                      </a:r>
                    </a:p>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900" b="1" i="0" u="none" strike="noStrike" cap="none" normalizeH="0" baseline="0" smtClean="0">
                          <a:ln>
                            <a:noFill/>
                          </a:ln>
                          <a:solidFill>
                            <a:schemeClr val="tx1"/>
                          </a:solidFill>
                          <a:effectLst/>
                          <a:latin typeface="Arial" charset="0"/>
                          <a:ea typeface="ＭＳ Ｐゴシック" pitchFamily="34" charset="-128"/>
                          <a:cs typeface="Arial" charset="0"/>
                        </a:rPr>
                        <a:t> Expires:  01/01/14</a:t>
                      </a:r>
                    </a:p>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900" b="1" i="0" u="none" strike="noStrike" cap="none" normalizeH="0" baseline="0" smtClean="0">
                          <a:ln>
                            <a:noFill/>
                          </a:ln>
                          <a:solidFill>
                            <a:schemeClr val="tx1"/>
                          </a:solidFill>
                          <a:effectLst/>
                          <a:latin typeface="Arial" charset="0"/>
                          <a:ea typeface="ＭＳ Ｐゴシック" pitchFamily="34" charset="-128"/>
                          <a:cs typeface="Arial" charset="0"/>
                        </a:rPr>
                        <a:t>Fueling Infrastructure Loans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900" b="1" i="0" u="none" strike="noStrike" cap="none" normalizeH="0" baseline="0" smtClean="0">
                          <a:ln>
                            <a:noFill/>
                          </a:ln>
                          <a:solidFill>
                            <a:schemeClr val="tx1"/>
                          </a:solidFill>
                          <a:effectLst/>
                          <a:latin typeface="Arial" charset="0"/>
                          <a:ea typeface="ＭＳ Ｐゴシック" pitchFamily="34" charset="-128"/>
                          <a:cs typeface="Arial" charset="0"/>
                        </a:rPr>
                        <a:t>Infrastructure Grants and Loans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900" b="1" i="0" u="none" strike="noStrike" cap="none" normalizeH="0" baseline="0" smtClean="0">
                          <a:ln>
                            <a:noFill/>
                          </a:ln>
                          <a:solidFill>
                            <a:schemeClr val="tx1"/>
                          </a:solidFill>
                          <a:effectLst/>
                          <a:latin typeface="Arial" charset="0"/>
                          <a:ea typeface="ＭＳ Ｐゴシック" pitchFamily="34" charset="-128"/>
                          <a:cs typeface="Arial" charset="0"/>
                        </a:rPr>
                        <a:t> 50% of the cost of constructing an alternative fueling station</a:t>
                      </a:r>
                    </a:p>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900" b="1" i="0" u="none" strike="noStrike" cap="none" normalizeH="0" baseline="0" smtClean="0">
                          <a:ln>
                            <a:noFill/>
                          </a:ln>
                          <a:solidFill>
                            <a:schemeClr val="tx1"/>
                          </a:solidFill>
                          <a:effectLst/>
                          <a:latin typeface="Arial" charset="0"/>
                          <a:ea typeface="ＭＳ Ｐゴシック" pitchFamily="34" charset="-128"/>
                          <a:cs typeface="Arial" charset="0"/>
                        </a:rPr>
                        <a:t>No current expiry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800" b="1" i="0" u="none" strike="noStrike" cap="none" normalizeH="0" baseline="0" smtClean="0">
                          <a:ln>
                            <a:noFill/>
                          </a:ln>
                          <a:solidFill>
                            <a:schemeClr val="tx1"/>
                          </a:solidFill>
                          <a:effectLst/>
                          <a:latin typeface="Arial" charset="0"/>
                          <a:ea typeface="ＭＳ Ｐゴシック" pitchFamily="34" charset="-128"/>
                          <a:cs typeface="Arial" charset="0"/>
                        </a:rPr>
                        <a:t>20% up to $400,000 cap/ $2,000 in-home refueling</a:t>
                      </a:r>
                    </a:p>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800" b="1" i="0" u="none" strike="noStrike" cap="none" normalizeH="0" baseline="0" smtClean="0">
                          <a:ln>
                            <a:noFill/>
                          </a:ln>
                          <a:solidFill>
                            <a:schemeClr val="tx1"/>
                          </a:solidFill>
                          <a:effectLst/>
                          <a:latin typeface="Arial" charset="0"/>
                          <a:ea typeface="ＭＳ Ｐゴシック" pitchFamily="34" charset="-128"/>
                          <a:cs typeface="Arial" charset="0"/>
                        </a:rPr>
                        <a:t>Expires:  12/31/15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749300">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900" b="1" i="0" u="none" strike="noStrike" cap="none" normalizeH="0" baseline="0" smtClean="0">
                          <a:ln>
                            <a:noFill/>
                          </a:ln>
                          <a:solidFill>
                            <a:schemeClr val="tx1"/>
                          </a:solidFill>
                          <a:effectLst/>
                          <a:latin typeface="Arial" charset="0"/>
                          <a:ea typeface="ＭＳ Ｐゴシック" pitchFamily="34" charset="-128"/>
                          <a:cs typeface="Arial" charset="0"/>
                        </a:rPr>
                        <a:t>Vehicle Incentives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900" b="1" i="0" u="none" strike="noStrike" cap="none" normalizeH="0" baseline="0" smtClean="0">
                          <a:ln>
                            <a:noFill/>
                          </a:ln>
                          <a:solidFill>
                            <a:schemeClr val="tx1"/>
                          </a:solidFill>
                          <a:effectLst/>
                          <a:latin typeface="Arial" charset="0"/>
                          <a:ea typeface="ＭＳ Ｐゴシック" pitchFamily="34" charset="-128"/>
                          <a:cs typeface="Arial" charset="0"/>
                        </a:rPr>
                        <a:t>$2,500 - $32,000 based on GVW</a:t>
                      </a:r>
                    </a:p>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900" b="1" i="0" u="none" strike="noStrike" cap="none" normalizeH="0" baseline="0" smtClean="0">
                          <a:ln>
                            <a:noFill/>
                          </a:ln>
                          <a:solidFill>
                            <a:schemeClr val="tx1"/>
                          </a:solidFill>
                          <a:effectLst/>
                          <a:latin typeface="Arial" charset="0"/>
                          <a:ea typeface="ＭＳ Ｐゴシック" pitchFamily="34" charset="-128"/>
                          <a:cs typeface="Arial" charset="0"/>
                        </a:rPr>
                        <a:t>Expires:  12/31/10</a:t>
                      </a:r>
                    </a:p>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endParaRPr kumimoji="0" lang="en-US" sz="900" b="1" i="0" u="none" strike="noStrike" cap="none" normalizeH="0" baseline="0" smtClean="0">
                        <a:ln>
                          <a:noFill/>
                        </a:ln>
                        <a:solidFill>
                          <a:schemeClr val="tx1"/>
                        </a:solidFill>
                        <a:effectLst/>
                        <a:latin typeface="Arial" charset="0"/>
                        <a:ea typeface="ＭＳ Ｐゴシック" pitchFamily="34" charset="-128"/>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endParaRPr kumimoji="0" lang="en-US" sz="900" b="1" i="0" u="none" strike="noStrike" cap="none" normalizeH="0" baseline="0" smtClean="0">
                        <a:ln>
                          <a:noFill/>
                        </a:ln>
                        <a:solidFill>
                          <a:schemeClr val="tx1"/>
                        </a:solidFill>
                        <a:effectLst/>
                        <a:latin typeface="Arial" charset="0"/>
                        <a:ea typeface="ＭＳ Ｐゴシック" pitchFamily="34" charset="-128"/>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900" b="1" i="0" u="none" strike="noStrike" cap="none" normalizeH="0" baseline="0" smtClean="0">
                          <a:ln>
                            <a:noFill/>
                          </a:ln>
                          <a:solidFill>
                            <a:schemeClr val="tx1"/>
                          </a:solidFill>
                          <a:effectLst/>
                          <a:latin typeface="Arial" charset="0"/>
                          <a:ea typeface="ＭＳ Ｐゴシック" pitchFamily="34" charset="-128"/>
                          <a:cs typeface="Arial" charset="0"/>
                        </a:rPr>
                        <a:t>50% of the incremental cost</a:t>
                      </a:r>
                    </a:p>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900" b="1" i="0" u="none" strike="noStrike" cap="none" normalizeH="0" baseline="0" smtClean="0">
                          <a:ln>
                            <a:noFill/>
                          </a:ln>
                          <a:solidFill>
                            <a:schemeClr val="tx1"/>
                          </a:solidFill>
                          <a:effectLst/>
                          <a:latin typeface="Arial" charset="0"/>
                          <a:ea typeface="ＭＳ Ｐゴシック" pitchFamily="34" charset="-128"/>
                          <a:cs typeface="Arial" charset="0"/>
                        </a:rPr>
                        <a:t>Expires:  01/01/14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900" b="1" i="0" u="none" strike="noStrike" cap="none" normalizeH="0" baseline="0" smtClean="0">
                          <a:ln>
                            <a:noFill/>
                          </a:ln>
                          <a:solidFill>
                            <a:schemeClr val="tx1"/>
                          </a:solidFill>
                          <a:effectLst/>
                          <a:latin typeface="Arial" charset="0"/>
                          <a:ea typeface="ＭＳ Ｐゴシック" pitchFamily="34" charset="-128"/>
                          <a:cs typeface="Arial" charset="0"/>
                        </a:rPr>
                        <a:t>35% of the vehicle purchase price or $2,500</a:t>
                      </a:r>
                    </a:p>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900" b="1" i="0" u="none" strike="noStrike" cap="none" normalizeH="0" baseline="0" smtClean="0">
                          <a:ln>
                            <a:noFill/>
                          </a:ln>
                          <a:solidFill>
                            <a:schemeClr val="tx1"/>
                          </a:solidFill>
                          <a:effectLst/>
                          <a:latin typeface="Arial" charset="0"/>
                          <a:ea typeface="ＭＳ Ｐゴシック" pitchFamily="34" charset="-128"/>
                          <a:cs typeface="Arial" charset="0"/>
                        </a:rPr>
                        <a:t>Expires: 12/31/13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900" b="1" i="0" u="none" strike="noStrike" cap="none" normalizeH="0" baseline="0" smtClean="0">
                          <a:ln>
                            <a:noFill/>
                          </a:ln>
                          <a:solidFill>
                            <a:schemeClr val="tx1"/>
                          </a:solidFill>
                          <a:effectLst/>
                          <a:latin typeface="Arial" charset="0"/>
                          <a:ea typeface="ＭＳ Ｐゴシック" pitchFamily="34" charset="-128"/>
                          <a:cs typeface="Arial" charset="0"/>
                        </a:rPr>
                        <a:t>50% of the incremental cost, or 10% of the cost of the motor vehicle or up to $3,000</a:t>
                      </a:r>
                    </a:p>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900" b="1" i="0" u="none" strike="noStrike" cap="none" normalizeH="0" baseline="0" smtClean="0">
                          <a:ln>
                            <a:noFill/>
                          </a:ln>
                          <a:solidFill>
                            <a:schemeClr val="tx1"/>
                          </a:solidFill>
                          <a:effectLst/>
                          <a:latin typeface="Arial" charset="0"/>
                          <a:ea typeface="ＭＳ Ｐゴシック" pitchFamily="34" charset="-128"/>
                          <a:cs typeface="Arial" charset="0"/>
                        </a:rPr>
                        <a:t>No current expiry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800" b="1" i="0" u="none" strike="noStrike" cap="none" normalizeH="0" baseline="0" smtClean="0">
                          <a:ln>
                            <a:noFill/>
                          </a:ln>
                          <a:solidFill>
                            <a:schemeClr val="tx1"/>
                          </a:solidFill>
                          <a:effectLst/>
                          <a:latin typeface="Arial" charset="0"/>
                          <a:ea typeface="ＭＳ Ｐゴシック" pitchFamily="34" charset="-128"/>
                          <a:cs typeface="Arial" charset="0"/>
                        </a:rPr>
                        <a:t>75% of incremental cost</a:t>
                      </a:r>
                    </a:p>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800" b="1" i="0" u="none" strike="noStrike" cap="none" normalizeH="0" baseline="0" smtClean="0">
                          <a:ln>
                            <a:noFill/>
                          </a:ln>
                          <a:solidFill>
                            <a:schemeClr val="tx1"/>
                          </a:solidFill>
                          <a:effectLst/>
                          <a:latin typeface="Arial" charset="0"/>
                          <a:ea typeface="ＭＳ Ｐゴシック" pitchFamily="34" charset="-128"/>
                          <a:cs typeface="Arial" charset="0"/>
                        </a:rPr>
                        <a:t>Rebate for tax exempt</a:t>
                      </a:r>
                    </a:p>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800" b="1" i="0" u="none" strike="noStrike" cap="none" normalizeH="0" baseline="0" smtClean="0">
                          <a:ln>
                            <a:noFill/>
                          </a:ln>
                          <a:solidFill>
                            <a:schemeClr val="tx1"/>
                          </a:solidFill>
                          <a:effectLst/>
                          <a:latin typeface="Arial" charset="0"/>
                          <a:ea typeface="ＭＳ Ｐゴシック" pitchFamily="34" charset="-128"/>
                          <a:cs typeface="Arial" charset="0"/>
                        </a:rPr>
                        <a:t>Expires:  12/31/15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0388">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900" b="1" i="0" u="none" strike="noStrike" cap="none" normalizeH="0" baseline="0" smtClean="0">
                          <a:ln>
                            <a:noFill/>
                          </a:ln>
                          <a:solidFill>
                            <a:schemeClr val="tx1"/>
                          </a:solidFill>
                          <a:effectLst/>
                          <a:latin typeface="Arial" charset="0"/>
                          <a:ea typeface="ＭＳ Ｐゴシック" pitchFamily="34" charset="-128"/>
                          <a:cs typeface="Arial" charset="0"/>
                        </a:rPr>
                        <a:t>Fuel Credits</a:t>
                      </a:r>
                      <a:endParaRPr kumimoji="0" lang="en-US" sz="900" b="1" i="0" u="none" strike="noStrike" cap="none" normalizeH="0" baseline="30000" smtClean="0">
                        <a:ln>
                          <a:noFill/>
                        </a:ln>
                        <a:solidFill>
                          <a:schemeClr val="tx1"/>
                        </a:solidFill>
                        <a:effectLst/>
                        <a:latin typeface="Arial" charset="0"/>
                        <a:ea typeface="ＭＳ Ｐゴシック" pitchFamily="34" charset="-128"/>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endParaRPr kumimoji="0" lang="en-US" sz="900" b="1" i="0" u="none" strike="noStrike" cap="none" normalizeH="0" baseline="0" smtClean="0">
                        <a:ln>
                          <a:noFill/>
                        </a:ln>
                        <a:solidFill>
                          <a:schemeClr val="tx1"/>
                        </a:solidFill>
                        <a:effectLst/>
                        <a:latin typeface="Arial" charset="0"/>
                        <a:ea typeface="ＭＳ Ｐゴシック" pitchFamily="34" charset="-128"/>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900" b="1" i="0" u="none" strike="noStrike" cap="none" normalizeH="0" baseline="0" smtClean="0">
                          <a:ln>
                            <a:noFill/>
                          </a:ln>
                          <a:solidFill>
                            <a:schemeClr val="tx1"/>
                          </a:solidFill>
                          <a:effectLst/>
                          <a:latin typeface="Arial" charset="0"/>
                          <a:ea typeface="ＭＳ Ｐゴシック" pitchFamily="34" charset="-128"/>
                          <a:cs typeface="Arial" charset="0"/>
                        </a:rPr>
                        <a:t>Paid through an annual flat-fee rate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endParaRPr kumimoji="0" lang="en-US" sz="900" b="1" i="0" u="none" strike="noStrike" cap="none" normalizeH="0" baseline="0" smtClean="0">
                        <a:ln>
                          <a:noFill/>
                        </a:ln>
                        <a:solidFill>
                          <a:schemeClr val="tx1"/>
                        </a:solidFill>
                        <a:effectLst/>
                        <a:latin typeface="Arial" charset="0"/>
                        <a:ea typeface="ＭＳ Ｐゴシック" pitchFamily="34" charset="-128"/>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900" b="1" i="0" u="none" strike="noStrike" cap="none" normalizeH="0" baseline="0" smtClean="0">
                          <a:ln>
                            <a:noFill/>
                          </a:ln>
                          <a:solidFill>
                            <a:schemeClr val="tx1"/>
                          </a:solidFill>
                          <a:effectLst/>
                          <a:latin typeface="Arial" charset="0"/>
                          <a:ea typeface="ＭＳ Ｐゴシック" pitchFamily="34" charset="-128"/>
                          <a:cs typeface="Arial" charset="0"/>
                        </a:rPr>
                        <a:t>3/19</a:t>
                      </a:r>
                      <a:r>
                        <a:rPr kumimoji="0" lang="en-US" sz="900" b="1" i="0" u="none" strike="noStrike" cap="none" normalizeH="0" baseline="30000" smtClean="0">
                          <a:ln>
                            <a:noFill/>
                          </a:ln>
                          <a:solidFill>
                            <a:schemeClr val="tx1"/>
                          </a:solidFill>
                          <a:effectLst/>
                          <a:latin typeface="Arial" charset="0"/>
                          <a:ea typeface="ＭＳ Ｐゴシック" pitchFamily="34" charset="-128"/>
                          <a:cs typeface="Arial" charset="0"/>
                        </a:rPr>
                        <a:t>th</a:t>
                      </a:r>
                      <a:r>
                        <a:rPr kumimoji="0" lang="en-US" sz="900" b="1" i="0" u="none" strike="noStrike" cap="none" normalizeH="0" baseline="0" smtClean="0">
                          <a:ln>
                            <a:noFill/>
                          </a:ln>
                          <a:solidFill>
                            <a:schemeClr val="tx1"/>
                          </a:solidFill>
                          <a:effectLst/>
                          <a:latin typeface="Arial" charset="0"/>
                          <a:ea typeface="ＭＳ Ｐゴシック" pitchFamily="34" charset="-128"/>
                          <a:cs typeface="Arial" charset="0"/>
                        </a:rPr>
                        <a:t>  of the rate of $0.0245</a:t>
                      </a:r>
                    </a:p>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endParaRPr kumimoji="0" lang="en-US" sz="900" b="1" i="0" u="none" strike="noStrike" cap="none" normalizeH="0" baseline="0" smtClean="0">
                        <a:ln>
                          <a:noFill/>
                        </a:ln>
                        <a:solidFill>
                          <a:schemeClr val="tx1"/>
                        </a:solidFill>
                        <a:effectLst/>
                        <a:latin typeface="Arial" charset="0"/>
                        <a:ea typeface="ＭＳ Ｐゴシック" pitchFamily="34" charset="-128"/>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900" b="1" i="0" u="none" strike="noStrike" cap="none" normalizeH="0" baseline="0" smtClean="0">
                          <a:ln>
                            <a:noFill/>
                          </a:ln>
                          <a:solidFill>
                            <a:schemeClr val="tx1"/>
                          </a:solidFill>
                          <a:effectLst/>
                          <a:latin typeface="Arial" charset="0"/>
                          <a:ea typeface="ＭＳ Ｐゴシック" pitchFamily="34" charset="-128"/>
                          <a:cs typeface="Arial" charset="0"/>
                        </a:rPr>
                        <a:t>Deregulation of Compressed Natural Gas (CNG) as a Motor Fuel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endParaRPr kumimoji="0" lang="en-US" sz="800" b="1" i="0" u="none" strike="noStrike" cap="none" normalizeH="0" baseline="0" smtClean="0">
                        <a:ln>
                          <a:noFill/>
                        </a:ln>
                        <a:solidFill>
                          <a:schemeClr val="tx1"/>
                        </a:solidFill>
                        <a:effectLst/>
                        <a:latin typeface="Arial" charset="0"/>
                        <a:ea typeface="ＭＳ Ｐゴシック" pitchFamily="34" charset="-128"/>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922338">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900" b="1" i="0" u="none" strike="noStrike" cap="none" normalizeH="0" baseline="0" smtClean="0">
                          <a:ln>
                            <a:noFill/>
                          </a:ln>
                          <a:solidFill>
                            <a:schemeClr val="tx1"/>
                          </a:solidFill>
                          <a:effectLst/>
                          <a:latin typeface="Arial" charset="0"/>
                          <a:ea typeface="ＭＳ Ｐゴシック" pitchFamily="34" charset="-128"/>
                          <a:cs typeface="Arial" charset="0"/>
                        </a:rPr>
                        <a:t>Mandates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endParaRPr kumimoji="0" lang="en-US" sz="900" b="1" i="0" u="none" strike="noStrike" cap="none" normalizeH="0" baseline="0" smtClean="0">
                        <a:ln>
                          <a:noFill/>
                        </a:ln>
                        <a:solidFill>
                          <a:schemeClr val="tx1"/>
                        </a:solidFill>
                        <a:effectLst/>
                        <a:latin typeface="Arial" charset="0"/>
                        <a:ea typeface="ＭＳ Ｐゴシック" pitchFamily="34" charset="-128"/>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900" b="1" i="0" u="none" strike="noStrike" cap="none" normalizeH="0" baseline="0" smtClean="0">
                          <a:ln>
                            <a:noFill/>
                          </a:ln>
                          <a:solidFill>
                            <a:schemeClr val="tx1"/>
                          </a:solidFill>
                          <a:effectLst/>
                          <a:latin typeface="Arial" charset="0"/>
                          <a:ea typeface="ＭＳ Ｐゴシック" pitchFamily="34" charset="-128"/>
                          <a:cs typeface="Arial" charset="0"/>
                        </a:rPr>
                        <a:t>Fleet Vehicle Procurement Requirements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fr-FR" sz="900" b="1" i="0" u="none" strike="noStrike" cap="none" normalizeH="0" baseline="0" smtClean="0">
                          <a:ln>
                            <a:noFill/>
                          </a:ln>
                          <a:solidFill>
                            <a:schemeClr val="tx1"/>
                          </a:solidFill>
                          <a:effectLst/>
                          <a:latin typeface="Arial" charset="0"/>
                          <a:ea typeface="ＭＳ Ｐゴシック" pitchFamily="34" charset="-128"/>
                          <a:cs typeface="Arial" charset="0"/>
                        </a:rPr>
                        <a:t>Alternative Fuel Vehicle (AFV) Acquisition Requirements</a:t>
                      </a:r>
                      <a:endParaRPr kumimoji="0" lang="en-US" sz="900" b="1" i="0" u="none" strike="noStrike" cap="none" normalizeH="0" baseline="0" smtClean="0">
                        <a:ln>
                          <a:noFill/>
                        </a:ln>
                        <a:solidFill>
                          <a:schemeClr val="tx1"/>
                        </a:solidFill>
                        <a:effectLst/>
                        <a:latin typeface="Arial" charset="0"/>
                        <a:ea typeface="ＭＳ Ｐゴシック" pitchFamily="34" charset="-128"/>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44538" rtl="0" eaLnBrk="1" fontAlgn="base" latinLnBrk="0" hangingPunct="1">
                        <a:lnSpc>
                          <a:spcPct val="100000"/>
                        </a:lnSpc>
                        <a:spcBef>
                          <a:spcPts val="1000"/>
                        </a:spcBef>
                        <a:spcAft>
                          <a:spcPct val="0"/>
                        </a:spcAft>
                        <a:buClr>
                          <a:srgbClr val="FF6600"/>
                        </a:buClr>
                        <a:buSzPct val="125000"/>
                        <a:buFontTx/>
                        <a:buNone/>
                        <a:tabLst/>
                      </a:pPr>
                      <a:r>
                        <a:rPr kumimoji="0" lang="en-US" sz="900" b="1" i="0" u="none" strike="noStrike" cap="none" normalizeH="0" baseline="0" smtClean="0">
                          <a:ln>
                            <a:noFill/>
                          </a:ln>
                          <a:solidFill>
                            <a:schemeClr val="tx1"/>
                          </a:solidFill>
                          <a:effectLst/>
                          <a:latin typeface="Arial" charset="0"/>
                          <a:ea typeface="ＭＳ Ｐゴシック" pitchFamily="34" charset="-128"/>
                          <a:cs typeface="Arial" charset="0"/>
                        </a:rPr>
                        <a:t>Provision for Establishment of Alternative Fuel Use Mandate</a:t>
                      </a:r>
                    </a:p>
                    <a:p>
                      <a:pPr marL="0" marR="0" lvl="0" indent="0" algn="ctr" defTabSz="744538" rtl="0" eaLnBrk="1" fontAlgn="base" latinLnBrk="0" hangingPunct="1">
                        <a:lnSpc>
                          <a:spcPct val="100000"/>
                        </a:lnSpc>
                        <a:spcBef>
                          <a:spcPts val="1000"/>
                        </a:spcBef>
                        <a:spcAft>
                          <a:spcPct val="0"/>
                        </a:spcAft>
                        <a:buClr>
                          <a:srgbClr val="FF6600"/>
                        </a:buClr>
                        <a:buSzPct val="125000"/>
                        <a:buFontTx/>
                        <a:buNone/>
                        <a:tabLst/>
                      </a:pPr>
                      <a:endParaRPr kumimoji="0" lang="en-US" sz="900" b="1" i="0" u="none" strike="noStrike" cap="none" normalizeH="0" baseline="0" smtClean="0">
                        <a:ln>
                          <a:noFill/>
                        </a:ln>
                        <a:solidFill>
                          <a:schemeClr val="tx1"/>
                        </a:solidFill>
                        <a:effectLst/>
                        <a:latin typeface="Arial" charset="0"/>
                        <a:ea typeface="ＭＳ Ｐゴシック" pitchFamily="34" charset="-128"/>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fr-FR" sz="900" b="1" i="0" u="none" strike="noStrike" cap="none" normalizeH="0" baseline="0" smtClean="0">
                          <a:ln>
                            <a:noFill/>
                          </a:ln>
                          <a:solidFill>
                            <a:schemeClr val="tx1"/>
                          </a:solidFill>
                          <a:effectLst/>
                          <a:latin typeface="Arial" charset="0"/>
                          <a:ea typeface="ＭＳ Ｐゴシック" pitchFamily="34" charset="-128"/>
                          <a:cs typeface="Arial" charset="0"/>
                        </a:rPr>
                        <a:t>Fuel Efficient Vehicle Acquisition Requirement</a:t>
                      </a:r>
                    </a:p>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fr-FR" sz="900" b="1" i="0" u="none" strike="noStrike" cap="none" normalizeH="0" baseline="0" smtClean="0">
                          <a:ln>
                            <a:noFill/>
                          </a:ln>
                          <a:solidFill>
                            <a:schemeClr val="tx1"/>
                          </a:solidFill>
                          <a:effectLst/>
                          <a:latin typeface="Arial" charset="0"/>
                          <a:ea typeface="ＭＳ Ｐゴシック" pitchFamily="34" charset="-128"/>
                          <a:cs typeface="Arial" charset="0"/>
                        </a:rPr>
                        <a:t>CNG Inter-state highway with stations every 100 miles</a:t>
                      </a:r>
                      <a:endParaRPr kumimoji="0" lang="en-US" sz="900" b="1" i="0" u="none" strike="noStrike" cap="none" normalizeH="0" baseline="0" smtClean="0">
                        <a:ln>
                          <a:noFill/>
                        </a:ln>
                        <a:solidFill>
                          <a:schemeClr val="tx1"/>
                        </a:solidFill>
                        <a:effectLst/>
                        <a:latin typeface="Arial" charset="0"/>
                        <a:ea typeface="ＭＳ Ｐゴシック" pitchFamily="34" charset="-128"/>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100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a typeface="ＭＳ Ｐゴシック" pitchFamily="34" charset="-128"/>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563269" name="Slide Number Placeholder 69"/>
          <p:cNvSpPr txBox="1">
            <a:spLocks noGrp="1"/>
          </p:cNvSpPr>
          <p:nvPr/>
        </p:nvSpPr>
        <p:spPr bwMode="auto">
          <a:xfrm>
            <a:off x="6705600" y="6508750"/>
            <a:ext cx="2133600" cy="365125"/>
          </a:xfrm>
          <a:prstGeom prst="rect">
            <a:avLst/>
          </a:prstGeom>
          <a:noFill/>
          <a:ln w="9525">
            <a:noFill/>
            <a:miter lim="800000"/>
            <a:headEnd/>
            <a:tailEnd/>
          </a:ln>
        </p:spPr>
        <p:txBody>
          <a:bodyPr anchor="ctr"/>
          <a:lstStyle/>
          <a:p>
            <a:pPr algn="r"/>
            <a:fld id="{B39C54FB-D1AF-415E-8BED-50346C8B516F}" type="slidenum">
              <a:rPr lang="en-US" sz="1200">
                <a:solidFill>
                  <a:srgbClr val="898989"/>
                </a:solidFill>
              </a:rPr>
              <a:pPr algn="r"/>
              <a:t>30</a:t>
            </a:fld>
            <a:endParaRPr lang="en-US" sz="1200">
              <a:solidFill>
                <a:srgbClr val="898989"/>
              </a:solidFill>
            </a:endParaRPr>
          </a:p>
        </p:txBody>
      </p:sp>
      <p:sp>
        <p:nvSpPr>
          <p:cNvPr id="563274" name="Text Box 74"/>
          <p:cNvSpPr txBox="1">
            <a:spLocks noChangeArrowheads="1"/>
          </p:cNvSpPr>
          <p:nvPr/>
        </p:nvSpPr>
        <p:spPr bwMode="auto">
          <a:xfrm>
            <a:off x="404813" y="993775"/>
            <a:ext cx="8707437" cy="427038"/>
          </a:xfrm>
          <a:prstGeom prst="rect">
            <a:avLst/>
          </a:prstGeom>
          <a:solidFill>
            <a:schemeClr val="accent1"/>
          </a:solidFill>
          <a:ln w="9525">
            <a:noFill/>
            <a:miter lim="800000"/>
            <a:headEnd/>
            <a:tailEnd/>
          </a:ln>
          <a:effectLst/>
        </p:spPr>
        <p:txBody>
          <a:bodyPr>
            <a:spAutoFit/>
          </a:bodyPr>
          <a:lstStyle/>
          <a:p>
            <a:pPr algn="ctr" defTabSz="914400">
              <a:spcBef>
                <a:spcPct val="50000"/>
              </a:spcBef>
            </a:pPr>
            <a:r>
              <a:rPr lang="en-US" sz="2200" b="1">
                <a:solidFill>
                  <a:schemeClr val="bg1"/>
                </a:solidFill>
              </a:rPr>
              <a:t>Louisiana is a Leader</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p:cNvSpPr>
          <p:nvPr>
            <p:ph type="title"/>
          </p:nvPr>
        </p:nvSpPr>
        <p:spPr/>
        <p:txBody>
          <a:bodyPr/>
          <a:lstStyle/>
          <a:p>
            <a:r>
              <a:rPr lang="en-US"/>
              <a:t>Grant Programs</a:t>
            </a:r>
          </a:p>
        </p:txBody>
      </p:sp>
      <p:graphicFrame>
        <p:nvGraphicFramePr>
          <p:cNvPr id="562217" name="Group 41"/>
          <p:cNvGraphicFramePr>
            <a:graphicFrameLocks noGrp="1"/>
          </p:cNvGraphicFramePr>
          <p:nvPr/>
        </p:nvGraphicFramePr>
        <p:xfrm>
          <a:off x="500063" y="1219200"/>
          <a:ext cx="8339137" cy="5214303"/>
        </p:xfrm>
        <a:graphic>
          <a:graphicData uri="http://schemas.openxmlformats.org/drawingml/2006/table">
            <a:tbl>
              <a:tblPr/>
              <a:tblGrid>
                <a:gridCol w="2827337"/>
                <a:gridCol w="5511800"/>
              </a:tblGrid>
              <a:tr h="376238">
                <a:tc gridSpan="2">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600" b="1" i="0" u="none" strike="noStrike" cap="none" normalizeH="0" baseline="0" smtClean="0">
                          <a:ln>
                            <a:noFill/>
                          </a:ln>
                          <a:solidFill>
                            <a:schemeClr val="bg1"/>
                          </a:solidFill>
                          <a:effectLst/>
                          <a:latin typeface="Arial" charset="0"/>
                          <a:ea typeface="ＭＳ Ｐゴシック" pitchFamily="34" charset="-128"/>
                          <a:cs typeface="Arial" charset="0"/>
                        </a:rPr>
                        <a:t>Federal Grants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508000">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1" i="0" u="none" strike="noStrike" cap="none" normalizeH="0" baseline="0" smtClean="0">
                          <a:ln>
                            <a:noFill/>
                          </a:ln>
                          <a:solidFill>
                            <a:schemeClr val="tx1"/>
                          </a:solidFill>
                          <a:effectLst/>
                          <a:latin typeface="Arial" charset="0"/>
                          <a:ea typeface="ＭＳ Ｐゴシック" pitchFamily="34" charset="-128"/>
                          <a:cs typeface="Arial" charset="0"/>
                        </a:rPr>
                        <a:t>DOT Congestion Mitigation and Air Quality Improvement Program (CMAQ)</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000" b="0" i="0" u="none" strike="noStrike" cap="none" normalizeH="0" baseline="0" smtClean="0">
                          <a:ln>
                            <a:noFill/>
                          </a:ln>
                          <a:solidFill>
                            <a:schemeClr val="tx1"/>
                          </a:solidFill>
                          <a:effectLst/>
                          <a:latin typeface="Arial" charset="0"/>
                          <a:ea typeface="ＭＳ Ｐゴシック" pitchFamily="34" charset="-128"/>
                          <a:cs typeface="Arial" charset="0"/>
                        </a:rPr>
                        <a:t>Generally limited to projects in non-attainment areas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1" i="0" u="none" strike="noStrike" cap="none" normalizeH="0" baseline="0" smtClean="0">
                          <a:ln>
                            <a:noFill/>
                          </a:ln>
                          <a:solidFill>
                            <a:schemeClr val="tx1"/>
                          </a:solidFill>
                          <a:effectLst/>
                          <a:latin typeface="Arial" charset="0"/>
                          <a:ea typeface="ＭＳ Ｐゴシック" pitchFamily="34" charset="-128"/>
                          <a:cs typeface="Arial" charset="0"/>
                        </a:rPr>
                        <a:t>DOE  State Energy Program (SEP)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000" b="0" i="0" u="none" strike="noStrike" cap="none" normalizeH="0" baseline="0" smtClean="0">
                          <a:ln>
                            <a:noFill/>
                          </a:ln>
                          <a:solidFill>
                            <a:schemeClr val="tx1"/>
                          </a:solidFill>
                          <a:effectLst/>
                          <a:latin typeface="Arial" charset="0"/>
                          <a:ea typeface="ＭＳ Ｐゴシック" pitchFamily="34" charset="-128"/>
                          <a:cs typeface="Arial" charset="0"/>
                        </a:rPr>
                        <a:t>Clean Cities program which supports alternative fuel vehicle and infrastructure.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1" i="0" u="none" strike="noStrike" cap="none" normalizeH="0" baseline="0" smtClean="0">
                          <a:ln>
                            <a:noFill/>
                          </a:ln>
                          <a:solidFill>
                            <a:schemeClr val="tx1"/>
                          </a:solidFill>
                          <a:effectLst/>
                          <a:latin typeface="Arial" charset="0"/>
                          <a:ea typeface="ＭＳ Ｐゴシック" pitchFamily="34" charset="-128"/>
                          <a:cs typeface="Arial" charset="0"/>
                        </a:rPr>
                        <a:t>EPA Supplemental Environment Project and DERA Grants</a:t>
                      </a:r>
                      <a:endParaRPr kumimoji="0" lang="en-US" sz="1800" b="0" i="0" u="none" strike="noStrike" cap="none" normalizeH="0" baseline="0" smtClean="0">
                        <a:ln>
                          <a:noFill/>
                        </a:ln>
                        <a:solidFill>
                          <a:schemeClr val="tx1"/>
                        </a:solidFill>
                        <a:effectLst/>
                        <a:latin typeface="Arial" charset="0"/>
                        <a:ea typeface="ＭＳ Ｐゴシック" pitchFamily="34" charset="-128"/>
                        <a:cs typeface="Arial" charset="0"/>
                      </a:endParaRPr>
                    </a:p>
                    <a:p>
                      <a:pPr marL="284163" marR="0" lvl="1" indent="0" algn="l" defTabSz="457200" rtl="0" eaLnBrk="1" fontAlgn="base" latinLnBrk="0" hangingPunct="1">
                        <a:lnSpc>
                          <a:spcPct val="100000"/>
                        </a:lnSpc>
                        <a:spcBef>
                          <a:spcPts val="600"/>
                        </a:spcBef>
                        <a:spcAft>
                          <a:spcPct val="0"/>
                        </a:spcAft>
                        <a:buClr>
                          <a:srgbClr val="B2B5BB"/>
                        </a:buClr>
                        <a:buSzPct val="125000"/>
                        <a:buFontTx/>
                        <a:buChar char="•"/>
                        <a:tabLst/>
                      </a:pPr>
                      <a:r>
                        <a:rPr kumimoji="0" lang="en-US" sz="1300" b="1" i="0" u="none" strike="noStrike" cap="none" normalizeH="0" baseline="0" smtClean="0">
                          <a:ln>
                            <a:noFill/>
                          </a:ln>
                          <a:solidFill>
                            <a:schemeClr val="tx1"/>
                          </a:solidFill>
                          <a:effectLst/>
                          <a:latin typeface="Arial" charset="0"/>
                          <a:ea typeface="ＭＳ Ｐゴシック" pitchFamily="34" charset="-128"/>
                          <a:cs typeface="Arial" charset="0"/>
                        </a:rPr>
                        <a:t>Repower: 75% of cost</a:t>
                      </a:r>
                      <a:endParaRPr kumimoji="0" lang="en-US" sz="1300" b="0" i="0" u="none" strike="noStrike" cap="none" normalizeH="0" baseline="0" smtClean="0">
                        <a:ln>
                          <a:noFill/>
                        </a:ln>
                        <a:solidFill>
                          <a:schemeClr val="tx1"/>
                        </a:solidFill>
                        <a:effectLst/>
                        <a:latin typeface="Arial" charset="0"/>
                        <a:ea typeface="ＭＳ Ｐゴシック" pitchFamily="34" charset="-128"/>
                        <a:cs typeface="Arial" charset="0"/>
                      </a:endParaRPr>
                    </a:p>
                    <a:p>
                      <a:pPr marL="284163" marR="0" lvl="1" indent="0" algn="l" defTabSz="457200" rtl="0" eaLnBrk="1" fontAlgn="base" latinLnBrk="0" hangingPunct="1">
                        <a:lnSpc>
                          <a:spcPct val="100000"/>
                        </a:lnSpc>
                        <a:spcBef>
                          <a:spcPts val="600"/>
                        </a:spcBef>
                        <a:spcAft>
                          <a:spcPct val="0"/>
                        </a:spcAft>
                        <a:buClr>
                          <a:srgbClr val="B2B5BB"/>
                        </a:buClr>
                        <a:buSzPct val="125000"/>
                        <a:buFontTx/>
                        <a:buChar char="•"/>
                        <a:tabLst/>
                      </a:pPr>
                      <a:r>
                        <a:rPr kumimoji="0" lang="en-US" sz="1300" b="1" i="0" u="none" strike="noStrike" cap="none" normalizeH="0" baseline="0" smtClean="0">
                          <a:ln>
                            <a:noFill/>
                          </a:ln>
                          <a:solidFill>
                            <a:schemeClr val="tx1"/>
                          </a:solidFill>
                          <a:effectLst/>
                          <a:latin typeface="Arial" charset="0"/>
                          <a:ea typeface="ＭＳ Ｐゴシック" pitchFamily="34" charset="-128"/>
                          <a:cs typeface="Arial" charset="0"/>
                        </a:rPr>
                        <a:t>Vehicle replacements: 25% of cost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000" b="1" i="0" u="none" strike="noStrike" cap="none" normalizeH="0" baseline="0" smtClean="0">
                          <a:ln>
                            <a:noFill/>
                          </a:ln>
                          <a:solidFill>
                            <a:schemeClr val="tx1"/>
                          </a:solidFill>
                          <a:effectLst/>
                          <a:latin typeface="Arial" charset="0"/>
                          <a:ea typeface="ＭＳ Ｐゴシック" pitchFamily="34" charset="-128"/>
                          <a:cs typeface="Arial" charset="0"/>
                        </a:rPr>
                        <a:t>Diesel Emissions Reduction Program (DERP):  </a:t>
                      </a:r>
                      <a:r>
                        <a:rPr kumimoji="0" lang="en-US" sz="1000" b="0" i="0" u="none" strike="noStrike" cap="none" normalizeH="0" baseline="0" smtClean="0">
                          <a:ln>
                            <a:noFill/>
                          </a:ln>
                          <a:solidFill>
                            <a:schemeClr val="tx1"/>
                          </a:solidFill>
                          <a:effectLst/>
                          <a:latin typeface="Arial" charset="0"/>
                          <a:ea typeface="ＭＳ Ｐゴシック" pitchFamily="34" charset="-128"/>
                          <a:cs typeface="Arial" charset="0"/>
                        </a:rPr>
                        <a:t>EPA program which assists government agencies, school districts and other parties to replace older diesel engines.</a:t>
                      </a:r>
                    </a:p>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000" b="1" i="0" u="none" strike="noStrike" cap="none" normalizeH="0" baseline="0" smtClean="0">
                          <a:ln>
                            <a:noFill/>
                          </a:ln>
                          <a:solidFill>
                            <a:schemeClr val="tx1"/>
                          </a:solidFill>
                          <a:effectLst/>
                          <a:latin typeface="Arial" charset="0"/>
                          <a:ea typeface="ＭＳ Ｐゴシック" pitchFamily="34" charset="-128"/>
                          <a:cs typeface="Arial" charset="0"/>
                        </a:rPr>
                        <a:t>Diesel Truck Retrofit and Fleet Modernization Program:  </a:t>
                      </a:r>
                      <a:r>
                        <a:rPr kumimoji="0" lang="en-US" sz="1000" b="0" i="0" u="none" strike="noStrike" cap="none" normalizeH="0" baseline="0" smtClean="0">
                          <a:ln>
                            <a:noFill/>
                          </a:ln>
                          <a:solidFill>
                            <a:schemeClr val="tx1"/>
                          </a:solidFill>
                          <a:effectLst/>
                          <a:latin typeface="Arial" charset="0"/>
                          <a:ea typeface="ＭＳ Ｐゴシック" pitchFamily="34" charset="-128"/>
                          <a:cs typeface="Arial" charset="0"/>
                        </a:rPr>
                        <a:t>EPA program provides grants to states to fund fleet modernization programs, with preference to be given to ports and other major hauling operations. </a:t>
                      </a:r>
                    </a:p>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000" b="1" i="0" u="none" strike="noStrike" cap="none" normalizeH="0" baseline="0" smtClean="0">
                          <a:ln>
                            <a:noFill/>
                          </a:ln>
                          <a:solidFill>
                            <a:schemeClr val="tx1"/>
                          </a:solidFill>
                          <a:effectLst/>
                          <a:latin typeface="Arial" charset="0"/>
                          <a:ea typeface="ＭＳ Ｐゴシック" pitchFamily="34" charset="-128"/>
                          <a:cs typeface="Arial" charset="0"/>
                        </a:rPr>
                        <a:t>Clean School Bus Program:  </a:t>
                      </a:r>
                      <a:r>
                        <a:rPr kumimoji="0" lang="en-US" sz="1000" b="0" i="0" u="none" strike="noStrike" cap="none" normalizeH="0" baseline="0" smtClean="0">
                          <a:ln>
                            <a:noFill/>
                          </a:ln>
                          <a:solidFill>
                            <a:schemeClr val="tx1"/>
                          </a:solidFill>
                          <a:effectLst/>
                          <a:latin typeface="Arial" charset="0"/>
                          <a:ea typeface="ＭＳ Ｐゴシック" pitchFamily="34" charset="-128"/>
                          <a:cs typeface="Arial" charset="0"/>
                        </a:rPr>
                        <a:t>EPA program provides grants to school districts and related organizations for the replacement, repower or retrofit of school buses, the purchase of alternative fuels for school buses and alternative fuel infrastructure. </a:t>
                      </a:r>
                      <a:endParaRPr kumimoji="0" lang="en-US" sz="1000" b="1" i="0" u="none" strike="noStrike" cap="none" normalizeH="0" baseline="0" smtClean="0">
                        <a:ln>
                          <a:noFill/>
                        </a:ln>
                        <a:solidFill>
                          <a:schemeClr val="tx1"/>
                        </a:solidFill>
                        <a:effectLst/>
                        <a:latin typeface="Arial" charset="0"/>
                        <a:ea typeface="ＭＳ Ｐゴシック" pitchFamily="34" charset="-128"/>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1" i="0" u="none" strike="noStrike" cap="none" normalizeH="0" baseline="0" smtClean="0">
                          <a:ln>
                            <a:noFill/>
                          </a:ln>
                          <a:solidFill>
                            <a:schemeClr val="tx1"/>
                          </a:solidFill>
                          <a:effectLst/>
                          <a:latin typeface="Arial" charset="0"/>
                          <a:ea typeface="ＭＳ Ｐゴシック" pitchFamily="34" charset="-128"/>
                          <a:cs typeface="Arial" charset="0"/>
                        </a:rPr>
                        <a:t>Federal Transit Administration (FTA) Clean Fuels Grants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000" b="0" i="0" u="none" strike="noStrike" cap="none" normalizeH="0" baseline="0" smtClean="0">
                          <a:ln>
                            <a:noFill/>
                          </a:ln>
                          <a:solidFill>
                            <a:schemeClr val="tx1"/>
                          </a:solidFill>
                          <a:effectLst/>
                          <a:latin typeface="Arial" charset="0"/>
                          <a:ea typeface="ＭＳ Ｐゴシック" pitchFamily="34" charset="-128"/>
                          <a:cs typeface="Arial" charset="0"/>
                        </a:rPr>
                        <a:t>Funds transit projects such as purchasing or leasing clean fuel buses and/or constructing or leasing clean fuel bus facilities.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1" i="0" u="none" strike="noStrike" cap="none" normalizeH="0" baseline="0" smtClean="0">
                          <a:ln>
                            <a:noFill/>
                          </a:ln>
                          <a:solidFill>
                            <a:schemeClr val="tx1"/>
                          </a:solidFill>
                          <a:effectLst/>
                          <a:latin typeface="Arial" charset="0"/>
                          <a:ea typeface="ＭＳ Ｐゴシック" pitchFamily="34" charset="-128"/>
                          <a:cs typeface="Arial" charset="0"/>
                        </a:rPr>
                        <a:t>Federal Aviation Administration (FAA) Voluntary Airport Low Emissions (VALE) Program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000" b="0" i="0" u="none" strike="noStrike" cap="none" normalizeH="0" baseline="0" smtClean="0">
                          <a:ln>
                            <a:noFill/>
                          </a:ln>
                          <a:solidFill>
                            <a:schemeClr val="tx1"/>
                          </a:solidFill>
                          <a:effectLst/>
                          <a:latin typeface="Arial" charset="0"/>
                          <a:ea typeface="ＭＳ Ｐゴシック" pitchFamily="34" charset="-128"/>
                          <a:cs typeface="Arial" charset="0"/>
                        </a:rPr>
                        <a:t>National program to reduce airport ground emissions at commercial service airports located in designated air quality nonattainment and maintenance areas,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7825">
                <a:tc gridSpan="2">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600" b="1" i="0" u="none" strike="noStrike" cap="none" normalizeH="0" baseline="0" smtClean="0">
                          <a:ln>
                            <a:noFill/>
                          </a:ln>
                          <a:solidFill>
                            <a:schemeClr val="bg1"/>
                          </a:solidFill>
                          <a:effectLst/>
                          <a:latin typeface="Arial" charset="0"/>
                          <a:ea typeface="ＭＳ Ｐゴシック" pitchFamily="34" charset="-128"/>
                          <a:cs typeface="Arial" charset="0"/>
                        </a:rPr>
                        <a:t>Wyoming State Grants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508000">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1" i="0" u="none" strike="noStrike" cap="none" normalizeH="0" baseline="0" smtClean="0">
                          <a:ln>
                            <a:noFill/>
                          </a:ln>
                          <a:solidFill>
                            <a:schemeClr val="tx1"/>
                          </a:solidFill>
                          <a:effectLst/>
                          <a:latin typeface="Arial" charset="0"/>
                          <a:ea typeface="ＭＳ Ｐゴシック" pitchFamily="34" charset="-128"/>
                          <a:cs typeface="Arial" charset="0"/>
                        </a:rPr>
                        <a:t>None available.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endParaRPr kumimoji="0" lang="en-US" sz="1000" b="0" i="0" u="none" strike="noStrike" cap="none" normalizeH="0" baseline="0" smtClean="0">
                        <a:ln>
                          <a:noFill/>
                        </a:ln>
                        <a:solidFill>
                          <a:schemeClr val="tx1"/>
                        </a:solidFill>
                        <a:effectLst/>
                        <a:latin typeface="Arial" charset="0"/>
                        <a:ea typeface="ＭＳ Ｐゴシック" pitchFamily="34" charset="-128"/>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562207" name="Slide Number Placeholder 69"/>
          <p:cNvSpPr txBox="1">
            <a:spLocks noGrp="1"/>
          </p:cNvSpPr>
          <p:nvPr/>
        </p:nvSpPr>
        <p:spPr bwMode="auto">
          <a:xfrm>
            <a:off x="6705600" y="6508750"/>
            <a:ext cx="2133600" cy="365125"/>
          </a:xfrm>
          <a:prstGeom prst="rect">
            <a:avLst/>
          </a:prstGeom>
          <a:noFill/>
          <a:ln w="9525">
            <a:noFill/>
            <a:miter lim="800000"/>
            <a:headEnd/>
            <a:tailEnd/>
          </a:ln>
        </p:spPr>
        <p:txBody>
          <a:bodyPr anchor="ctr"/>
          <a:lstStyle/>
          <a:p>
            <a:pPr algn="r"/>
            <a:fld id="{4E70FE1D-1422-447C-80E1-B7F4C77DFB7D}" type="slidenum">
              <a:rPr lang="en-US" sz="1200">
                <a:solidFill>
                  <a:srgbClr val="898989"/>
                </a:solidFill>
              </a:rPr>
              <a:pPr algn="r"/>
              <a:t>31</a:t>
            </a:fld>
            <a:endParaRPr lang="en-US" sz="1200">
              <a:solidFill>
                <a:srgbClr val="898989"/>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p:cNvSpPr>
          <p:nvPr>
            <p:ph type="title"/>
          </p:nvPr>
        </p:nvSpPr>
        <p:spPr/>
        <p:txBody>
          <a:bodyPr/>
          <a:lstStyle/>
          <a:p>
            <a:r>
              <a:rPr lang="en-US"/>
              <a:t>How do we Begin?</a:t>
            </a:r>
          </a:p>
        </p:txBody>
      </p:sp>
      <p:sp>
        <p:nvSpPr>
          <p:cNvPr id="430083" name="Rectangle 3"/>
          <p:cNvSpPr>
            <a:spLocks noGrp="1"/>
          </p:cNvSpPr>
          <p:nvPr>
            <p:ph type="body" idx="1"/>
          </p:nvPr>
        </p:nvSpPr>
        <p:spPr>
          <a:xfrm>
            <a:off x="495300" y="2063750"/>
            <a:ext cx="8648700" cy="3943350"/>
          </a:xfrm>
        </p:spPr>
        <p:txBody>
          <a:bodyPr/>
          <a:lstStyle/>
          <a:p>
            <a:r>
              <a:rPr lang="en-US"/>
              <a:t>Analyze our fleets</a:t>
            </a:r>
          </a:p>
          <a:p>
            <a:pPr lvl="1"/>
            <a:r>
              <a:rPr lang="en-US"/>
              <a:t>Existing vehicle types (make, model, year) </a:t>
            </a:r>
          </a:p>
          <a:p>
            <a:pPr lvl="1"/>
            <a:r>
              <a:rPr lang="en-US"/>
              <a:t>Fuel use - gallons per month, miles per gallon </a:t>
            </a:r>
          </a:p>
          <a:p>
            <a:pPr lvl="1"/>
            <a:r>
              <a:rPr lang="en-US"/>
              <a:t>Refueling behavior - when and where do we fill up currently </a:t>
            </a:r>
          </a:p>
          <a:p>
            <a:r>
              <a:rPr lang="en-US"/>
              <a:t>Analyze your refueling needs</a:t>
            </a:r>
          </a:p>
          <a:p>
            <a:pPr lvl="1"/>
            <a:r>
              <a:rPr lang="en-US"/>
              <a:t>Need for time-fill or fast-fill</a:t>
            </a:r>
          </a:p>
          <a:p>
            <a:pPr lvl="1"/>
            <a:r>
              <a:rPr lang="en-US"/>
              <a:t>Need for single or multiple CNG refueling sites</a:t>
            </a:r>
          </a:p>
          <a:p>
            <a:pPr lvl="1"/>
            <a:r>
              <a:rPr lang="en-US"/>
              <a:t>Evaluate existing public infrastructure</a:t>
            </a:r>
          </a:p>
          <a:p>
            <a:r>
              <a:rPr lang="en-US"/>
              <a:t>Identify partners to participate financially and with fleet conversions to build volume to support infrastructure</a:t>
            </a:r>
          </a:p>
          <a:p>
            <a:r>
              <a:rPr lang="en-US"/>
              <a:t>Seek additional educational and training opportunities</a:t>
            </a:r>
          </a:p>
          <a:p>
            <a:endParaRPr lang="en-US"/>
          </a:p>
        </p:txBody>
      </p:sp>
      <p:sp>
        <p:nvSpPr>
          <p:cNvPr id="430085" name="Rectangle 5"/>
          <p:cNvSpPr>
            <a:spLocks/>
          </p:cNvSpPr>
          <p:nvPr/>
        </p:nvSpPr>
        <p:spPr bwMode="auto">
          <a:xfrm>
            <a:off x="520700" y="1143000"/>
            <a:ext cx="8597900" cy="666750"/>
          </a:xfrm>
          <a:prstGeom prst="rect">
            <a:avLst/>
          </a:prstGeom>
          <a:solidFill>
            <a:schemeClr val="accent1"/>
          </a:solidFill>
          <a:ln w="9525">
            <a:noFill/>
            <a:miter lim="800000"/>
            <a:headEnd/>
            <a:tailEnd/>
          </a:ln>
        </p:spPr>
        <p:txBody>
          <a:bodyPr/>
          <a:lstStyle/>
          <a:p>
            <a:pPr marL="169863" indent="-169863" algn="ctr">
              <a:spcBef>
                <a:spcPts val="1000"/>
              </a:spcBef>
              <a:buClr>
                <a:srgbClr val="FF6600"/>
              </a:buClr>
              <a:buSzPct val="125000"/>
            </a:pPr>
            <a:r>
              <a:rPr lang="en-US" sz="2000" b="1">
                <a:solidFill>
                  <a:schemeClr val="bg1"/>
                </a:solidFill>
                <a:cs typeface="Arial" charset="0"/>
              </a:rPr>
              <a:t>Seriously considering transitioning to natural gas as an alternative fuel for your fleets</a:t>
            </a:r>
          </a:p>
        </p:txBody>
      </p:sp>
      <p:sp>
        <p:nvSpPr>
          <p:cNvPr id="430086" name="Slide Number Placeholder 69"/>
          <p:cNvSpPr txBox="1">
            <a:spLocks noGrp="1"/>
          </p:cNvSpPr>
          <p:nvPr/>
        </p:nvSpPr>
        <p:spPr bwMode="auto">
          <a:xfrm>
            <a:off x="6705600" y="6508750"/>
            <a:ext cx="2133600" cy="365125"/>
          </a:xfrm>
          <a:prstGeom prst="rect">
            <a:avLst/>
          </a:prstGeom>
          <a:noFill/>
          <a:ln w="9525">
            <a:noFill/>
            <a:miter lim="800000"/>
            <a:headEnd/>
            <a:tailEnd/>
          </a:ln>
        </p:spPr>
        <p:txBody>
          <a:bodyPr anchor="ctr"/>
          <a:lstStyle/>
          <a:p>
            <a:pPr algn="r"/>
            <a:fld id="{17BF9A00-544B-4B5A-BB2E-C72D73946318}" type="slidenum">
              <a:rPr lang="en-US" sz="1200">
                <a:solidFill>
                  <a:srgbClr val="898989"/>
                </a:solidFill>
              </a:rPr>
              <a:pPr algn="r"/>
              <a:t>32</a:t>
            </a:fld>
            <a:endParaRPr lang="en-US" sz="1200">
              <a:solidFill>
                <a:srgbClr val="898989"/>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p:cNvSpPr>
          <p:nvPr>
            <p:ph type="title"/>
          </p:nvPr>
        </p:nvSpPr>
        <p:spPr/>
        <p:txBody>
          <a:bodyPr/>
          <a:lstStyle/>
          <a:p>
            <a:r>
              <a:rPr lang="en-US"/>
              <a:t>Upcoming Training</a:t>
            </a:r>
          </a:p>
        </p:txBody>
      </p:sp>
      <p:sp>
        <p:nvSpPr>
          <p:cNvPr id="583683" name="Rectangle 3"/>
          <p:cNvSpPr>
            <a:spLocks noGrp="1"/>
          </p:cNvSpPr>
          <p:nvPr>
            <p:ph type="body" idx="1"/>
          </p:nvPr>
        </p:nvSpPr>
        <p:spPr/>
        <p:txBody>
          <a:bodyPr/>
          <a:lstStyle/>
          <a:p>
            <a:pPr>
              <a:buFontTx/>
              <a:buNone/>
            </a:pPr>
            <a:r>
              <a:rPr lang="en-US">
                <a:solidFill>
                  <a:schemeClr val="tx2"/>
                </a:solidFill>
              </a:rPr>
              <a:t>Natural Gas Vehicles for America (NGVAmerica)</a:t>
            </a:r>
          </a:p>
          <a:p>
            <a:pPr lvl="1"/>
            <a:r>
              <a:rPr lang="en-US"/>
              <a:t>Compelling Case Workshop with Stephe Yborra</a:t>
            </a:r>
          </a:p>
          <a:p>
            <a:pPr lvl="2"/>
            <a:r>
              <a:rPr lang="en-US"/>
              <a:t>October 14, 2010 | Bowling Green/Toledo, Ohio</a:t>
            </a:r>
          </a:p>
          <a:p>
            <a:pPr lvl="2"/>
            <a:r>
              <a:rPr lang="en-US"/>
              <a:t>November 10, 2010 | Ft. Lauderdale, FL</a:t>
            </a:r>
          </a:p>
          <a:p>
            <a:pPr>
              <a:buFontTx/>
              <a:buNone/>
            </a:pPr>
            <a:endParaRPr lang="en-US">
              <a:solidFill>
                <a:schemeClr val="tx2"/>
              </a:solidFill>
            </a:endParaRPr>
          </a:p>
          <a:p>
            <a:pPr>
              <a:buFontTx/>
              <a:buNone/>
            </a:pPr>
            <a:r>
              <a:rPr lang="en-US">
                <a:solidFill>
                  <a:schemeClr val="tx2"/>
                </a:solidFill>
              </a:rPr>
              <a:t>Natural Gas Vehicle Institute</a:t>
            </a:r>
          </a:p>
          <a:p>
            <a:pPr lvl="1"/>
            <a:r>
              <a:rPr lang="en-US"/>
              <a:t>NGV Driver and Mechanic Training</a:t>
            </a:r>
          </a:p>
          <a:p>
            <a:pPr lvl="2"/>
            <a:r>
              <a:rPr lang="en-US"/>
              <a:t>October 5, 2010 | Hayward, CA</a:t>
            </a:r>
          </a:p>
          <a:p>
            <a:pPr lvl="1"/>
            <a:r>
              <a:rPr lang="en-US"/>
              <a:t>CNG Fuel Station Design Certification</a:t>
            </a:r>
          </a:p>
          <a:p>
            <a:pPr lvl="2"/>
            <a:r>
              <a:rPr lang="en-US"/>
              <a:t>November 2-3, 2010 | Downey, CA </a:t>
            </a:r>
          </a:p>
          <a:p>
            <a:pPr lvl="1"/>
            <a:r>
              <a:rPr lang="en-US"/>
              <a:t>CNG Fuel Station Operation &amp; Maintenance Certification</a:t>
            </a:r>
          </a:p>
          <a:p>
            <a:pPr lvl="2"/>
            <a:r>
              <a:rPr lang="en-US"/>
              <a:t>November 4-5, 2010 | Downey, CA  </a:t>
            </a:r>
          </a:p>
          <a:p>
            <a:pPr lvl="1"/>
            <a:r>
              <a:rPr lang="en-US"/>
              <a:t>CNG Fuel System Inspector Training</a:t>
            </a:r>
          </a:p>
          <a:p>
            <a:pPr lvl="2"/>
            <a:r>
              <a:rPr lang="en-US"/>
              <a:t>October 6-7, 2010 | Hayward, CA</a:t>
            </a:r>
            <a:br>
              <a:rPr lang="en-US"/>
            </a:br>
            <a:endParaRPr lang="en-US"/>
          </a:p>
          <a:p>
            <a:pPr lvl="2">
              <a:buFontTx/>
              <a:buNone/>
            </a:pPr>
            <a:endParaRPr lang="en-US"/>
          </a:p>
        </p:txBody>
      </p:sp>
      <p:sp>
        <p:nvSpPr>
          <p:cNvPr id="583684" name="Slide Number Placeholder 69"/>
          <p:cNvSpPr txBox="1">
            <a:spLocks noGrp="1"/>
          </p:cNvSpPr>
          <p:nvPr/>
        </p:nvSpPr>
        <p:spPr bwMode="auto">
          <a:xfrm>
            <a:off x="6705600" y="6508750"/>
            <a:ext cx="2133600" cy="365125"/>
          </a:xfrm>
          <a:prstGeom prst="rect">
            <a:avLst/>
          </a:prstGeom>
          <a:noFill/>
          <a:ln w="9525">
            <a:noFill/>
            <a:miter lim="800000"/>
            <a:headEnd/>
            <a:tailEnd/>
          </a:ln>
        </p:spPr>
        <p:txBody>
          <a:bodyPr anchor="ctr"/>
          <a:lstStyle/>
          <a:p>
            <a:pPr algn="r"/>
            <a:fld id="{528FB607-43A2-45E2-AD77-8A1FDA35851E}" type="slidenum">
              <a:rPr lang="en-US" sz="1200">
                <a:solidFill>
                  <a:srgbClr val="898989"/>
                </a:solidFill>
              </a:rPr>
              <a:pPr algn="r"/>
              <a:t>33</a:t>
            </a:fld>
            <a:endParaRPr lang="en-US" sz="1200">
              <a:solidFill>
                <a:srgbClr val="898989"/>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2"/>
          <p:cNvSpPr>
            <a:spLocks noGrp="1"/>
          </p:cNvSpPr>
          <p:nvPr>
            <p:ph type="title"/>
          </p:nvPr>
        </p:nvSpPr>
        <p:spPr/>
        <p:txBody>
          <a:bodyPr/>
          <a:lstStyle/>
          <a:p>
            <a:r>
              <a:rPr lang="en-US"/>
              <a:t>Resources</a:t>
            </a:r>
          </a:p>
        </p:txBody>
      </p:sp>
      <p:sp>
        <p:nvSpPr>
          <p:cNvPr id="615427" name="Rectangle 3"/>
          <p:cNvSpPr>
            <a:spLocks noGrp="1"/>
          </p:cNvSpPr>
          <p:nvPr>
            <p:ph type="body" idx="1"/>
          </p:nvPr>
        </p:nvSpPr>
        <p:spPr>
          <a:xfrm>
            <a:off x="939800" y="977900"/>
            <a:ext cx="7899400" cy="5213350"/>
          </a:xfrm>
        </p:spPr>
        <p:txBody>
          <a:bodyPr/>
          <a:lstStyle/>
          <a:p>
            <a:pPr>
              <a:lnSpc>
                <a:spcPct val="80000"/>
              </a:lnSpc>
            </a:pPr>
            <a:r>
              <a:rPr lang="en-US" sz="1600"/>
              <a:t>American Natural Gas Alliance (ANGA)</a:t>
            </a:r>
          </a:p>
          <a:p>
            <a:pPr lvl="1">
              <a:lnSpc>
                <a:spcPct val="80000"/>
              </a:lnSpc>
            </a:pPr>
            <a:r>
              <a:rPr lang="en-US" sz="1400">
                <a:hlinkClick r:id="rId2"/>
              </a:rPr>
              <a:t>http://www.anga.us/</a:t>
            </a:r>
            <a:endParaRPr lang="en-US" sz="1400"/>
          </a:p>
          <a:p>
            <a:pPr>
              <a:lnSpc>
                <a:spcPct val="80000"/>
              </a:lnSpc>
            </a:pPr>
            <a:r>
              <a:rPr lang="en-US" sz="1600"/>
              <a:t>Alternative Fuel Stations and Prices</a:t>
            </a:r>
          </a:p>
          <a:p>
            <a:pPr lvl="1">
              <a:lnSpc>
                <a:spcPct val="80000"/>
              </a:lnSpc>
            </a:pPr>
            <a:r>
              <a:rPr lang="en-US" sz="1400">
                <a:solidFill>
                  <a:schemeClr val="tx2"/>
                </a:solidFill>
              </a:rPr>
              <a:t>http://www.afdc.energy.gov/afdc/stations/advanced.php</a:t>
            </a:r>
          </a:p>
          <a:p>
            <a:pPr lvl="1">
              <a:lnSpc>
                <a:spcPct val="80000"/>
              </a:lnSpc>
            </a:pPr>
            <a:r>
              <a:rPr lang="en-US" sz="1400">
                <a:hlinkClick r:id="rId3"/>
              </a:rPr>
              <a:t>http://www.altfuelprices.com/</a:t>
            </a:r>
            <a:endParaRPr lang="en-US" sz="1400"/>
          </a:p>
          <a:p>
            <a:pPr lvl="1">
              <a:lnSpc>
                <a:spcPct val="80000"/>
              </a:lnSpc>
            </a:pPr>
            <a:r>
              <a:rPr lang="en-US" sz="1400">
                <a:hlinkClick r:id="rId4"/>
              </a:rPr>
              <a:t>http://www.cngprices.com/</a:t>
            </a:r>
            <a:endParaRPr lang="en-US" sz="1400"/>
          </a:p>
          <a:p>
            <a:pPr lvl="1">
              <a:lnSpc>
                <a:spcPct val="80000"/>
              </a:lnSpc>
            </a:pPr>
            <a:r>
              <a:rPr lang="en-US" sz="1400">
                <a:solidFill>
                  <a:schemeClr val="tx2"/>
                </a:solidFill>
              </a:rPr>
              <a:t>FuelEconomy.gov</a:t>
            </a:r>
          </a:p>
          <a:p>
            <a:pPr>
              <a:lnSpc>
                <a:spcPct val="80000"/>
              </a:lnSpc>
            </a:pPr>
            <a:r>
              <a:rPr lang="en-US" sz="1600"/>
              <a:t>Clean Vehicle Foundation</a:t>
            </a:r>
          </a:p>
          <a:p>
            <a:pPr lvl="1">
              <a:lnSpc>
                <a:spcPct val="80000"/>
              </a:lnSpc>
              <a:spcBef>
                <a:spcPct val="0"/>
              </a:spcBef>
              <a:buClrTx/>
              <a:buSzTx/>
              <a:buFontTx/>
              <a:buNone/>
            </a:pPr>
            <a:r>
              <a:rPr lang="en-US" sz="1400">
                <a:hlinkClick r:id="rId5"/>
              </a:rPr>
              <a:t>http://www.cleanvehicle.org/index.shtml</a:t>
            </a:r>
            <a:endParaRPr lang="en-US" sz="1400"/>
          </a:p>
          <a:p>
            <a:pPr>
              <a:lnSpc>
                <a:spcPct val="80000"/>
              </a:lnSpc>
            </a:pPr>
            <a:r>
              <a:rPr lang="en-US" sz="1600"/>
              <a:t>Natural Gas Vehicle Institute</a:t>
            </a:r>
          </a:p>
          <a:p>
            <a:pPr lvl="1">
              <a:lnSpc>
                <a:spcPct val="80000"/>
              </a:lnSpc>
            </a:pPr>
            <a:r>
              <a:rPr lang="en-US" sz="1400">
                <a:solidFill>
                  <a:schemeClr val="tx2"/>
                </a:solidFill>
                <a:hlinkClick r:id="rId6"/>
              </a:rPr>
              <a:t>http://www.ngvi.com/</a:t>
            </a:r>
            <a:endParaRPr lang="en-US" sz="1400">
              <a:solidFill>
                <a:schemeClr val="tx2"/>
              </a:solidFill>
            </a:endParaRPr>
          </a:p>
          <a:p>
            <a:pPr>
              <a:lnSpc>
                <a:spcPct val="80000"/>
              </a:lnSpc>
            </a:pPr>
            <a:r>
              <a:rPr lang="en-US" sz="1600"/>
              <a:t>Natural Gas Vehicles for America </a:t>
            </a:r>
          </a:p>
          <a:p>
            <a:pPr lvl="1">
              <a:lnSpc>
                <a:spcPct val="80000"/>
              </a:lnSpc>
            </a:pPr>
            <a:r>
              <a:rPr lang="en-US" sz="1400">
                <a:hlinkClick r:id="rId7"/>
              </a:rPr>
              <a:t>http://www.ngvc.org/index.html</a:t>
            </a:r>
            <a:endParaRPr lang="en-US" sz="1400"/>
          </a:p>
          <a:p>
            <a:pPr>
              <a:lnSpc>
                <a:spcPct val="80000"/>
              </a:lnSpc>
            </a:pPr>
            <a:r>
              <a:rPr lang="en-US" sz="1600"/>
              <a:t>US DOE Alternative Fuels &amp; Advanced Vehicles Data Center</a:t>
            </a:r>
          </a:p>
          <a:p>
            <a:pPr lvl="1">
              <a:lnSpc>
                <a:spcPct val="80000"/>
              </a:lnSpc>
            </a:pPr>
            <a:r>
              <a:rPr lang="en-US" sz="1400">
                <a:hlinkClick r:id="rId8"/>
              </a:rPr>
              <a:t>http://www.afdc.energy.gov/afdc/</a:t>
            </a:r>
            <a:endParaRPr lang="en-US" sz="1400"/>
          </a:p>
          <a:p>
            <a:pPr>
              <a:lnSpc>
                <a:spcPct val="80000"/>
              </a:lnSpc>
            </a:pPr>
            <a:r>
              <a:rPr lang="en-US" sz="1600"/>
              <a:t>Weld County Smart Energy</a:t>
            </a:r>
          </a:p>
          <a:p>
            <a:pPr lvl="1">
              <a:lnSpc>
                <a:spcPct val="80000"/>
              </a:lnSpc>
            </a:pPr>
            <a:r>
              <a:rPr lang="en-US" sz="1400">
                <a:hlinkClick r:id="rId9"/>
              </a:rPr>
              <a:t>http://www.weldsmartenergy.org/</a:t>
            </a:r>
            <a:endParaRPr lang="en-US" sz="1400"/>
          </a:p>
          <a:p>
            <a:pPr>
              <a:lnSpc>
                <a:spcPct val="80000"/>
              </a:lnSpc>
            </a:pPr>
            <a:r>
              <a:rPr lang="en-US" sz="1600"/>
              <a:t>Yellowstone-Teton Clean Energy Coalition</a:t>
            </a:r>
          </a:p>
          <a:p>
            <a:pPr lvl="1">
              <a:lnSpc>
                <a:spcPct val="80000"/>
              </a:lnSpc>
            </a:pPr>
            <a:r>
              <a:rPr lang="en-US" sz="1400"/>
              <a:t>http://www.ytcleanenergy.org/</a:t>
            </a:r>
          </a:p>
          <a:p>
            <a:pPr lvl="1">
              <a:lnSpc>
                <a:spcPct val="80000"/>
              </a:lnSpc>
            </a:pPr>
            <a:endParaRPr lang="en-US" sz="1400"/>
          </a:p>
          <a:p>
            <a:pPr lvl="1">
              <a:lnSpc>
                <a:spcPct val="80000"/>
              </a:lnSpc>
            </a:pPr>
            <a:endParaRPr lang="en-US" sz="1400"/>
          </a:p>
        </p:txBody>
      </p:sp>
      <p:sp>
        <p:nvSpPr>
          <p:cNvPr id="615428" name="Slide Number Placeholder 69"/>
          <p:cNvSpPr txBox="1">
            <a:spLocks noGrp="1"/>
          </p:cNvSpPr>
          <p:nvPr/>
        </p:nvSpPr>
        <p:spPr bwMode="auto">
          <a:xfrm>
            <a:off x="6705600" y="6508750"/>
            <a:ext cx="2133600" cy="365125"/>
          </a:xfrm>
          <a:prstGeom prst="rect">
            <a:avLst/>
          </a:prstGeom>
          <a:noFill/>
          <a:ln w="9525">
            <a:noFill/>
            <a:miter lim="800000"/>
            <a:headEnd/>
            <a:tailEnd/>
          </a:ln>
        </p:spPr>
        <p:txBody>
          <a:bodyPr anchor="ctr"/>
          <a:lstStyle/>
          <a:p>
            <a:pPr algn="r"/>
            <a:fld id="{3524BCF4-8BAC-4D8D-952B-8AB359CDBB47}" type="slidenum">
              <a:rPr lang="en-US" sz="1200">
                <a:solidFill>
                  <a:srgbClr val="898989"/>
                </a:solidFill>
              </a:rPr>
              <a:pPr algn="r"/>
              <a:t>34</a:t>
            </a:fld>
            <a:endParaRPr lang="en-US" sz="1200">
              <a:solidFill>
                <a:srgbClr val="898989"/>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2"/>
          <p:cNvSpPr>
            <a:spLocks noGrp="1"/>
          </p:cNvSpPr>
          <p:nvPr>
            <p:ph type="title"/>
          </p:nvPr>
        </p:nvSpPr>
        <p:spPr/>
        <p:txBody>
          <a:bodyPr/>
          <a:lstStyle/>
          <a:p>
            <a:r>
              <a:rPr lang="en-US"/>
              <a:t>U.S. &amp; Louisiana Alternative Fuel Portfolio</a:t>
            </a:r>
            <a:r>
              <a:rPr lang="en-US" sz="2400"/>
              <a:t/>
            </a:r>
            <a:br>
              <a:rPr lang="en-US" sz="2400"/>
            </a:br>
            <a:r>
              <a:rPr lang="en-US" sz="2200">
                <a:solidFill>
                  <a:srgbClr val="6A6662"/>
                </a:solidFill>
              </a:rPr>
              <a:t>2007 Consumption</a:t>
            </a:r>
          </a:p>
        </p:txBody>
      </p:sp>
      <p:sp>
        <p:nvSpPr>
          <p:cNvPr id="634883" name="Rectangle 3"/>
          <p:cNvSpPr>
            <a:spLocks noGrp="1"/>
          </p:cNvSpPr>
          <p:nvPr>
            <p:ph type="body" sz="half" idx="1"/>
          </p:nvPr>
        </p:nvSpPr>
        <p:spPr>
          <a:xfrm>
            <a:off x="939800" y="1266825"/>
            <a:ext cx="7840663" cy="768350"/>
          </a:xfrm>
          <a:solidFill>
            <a:schemeClr val="accent1"/>
          </a:solidFill>
        </p:spPr>
        <p:txBody>
          <a:bodyPr/>
          <a:lstStyle/>
          <a:p>
            <a:pPr algn="ctr">
              <a:buFontTx/>
              <a:buNone/>
            </a:pPr>
            <a:r>
              <a:rPr lang="en-US" b="1">
                <a:solidFill>
                  <a:schemeClr val="bg1"/>
                </a:solidFill>
              </a:rPr>
              <a:t>America and Louisiana’s alternative fuel portfolio is dominated by natural gas products</a:t>
            </a:r>
          </a:p>
        </p:txBody>
      </p:sp>
      <p:graphicFrame>
        <p:nvGraphicFramePr>
          <p:cNvPr id="634884" name="Object 4"/>
          <p:cNvGraphicFramePr>
            <a:graphicFrameLocks noChangeAspect="1"/>
          </p:cNvGraphicFramePr>
          <p:nvPr>
            <p:ph sz="quarter" idx="2"/>
          </p:nvPr>
        </p:nvGraphicFramePr>
        <p:xfrm>
          <a:off x="5019675" y="2060575"/>
          <a:ext cx="5253038" cy="3403600"/>
        </p:xfrm>
        <a:graphic>
          <a:graphicData uri="http://schemas.openxmlformats.org/presentationml/2006/ole">
            <p:oleObj spid="_x0000_s634884" name="Chart" r:id="rId4" imgW="6248400" imgH="4048049" progId="MSGraph.Chart.8">
              <p:embed followColorScheme="full"/>
            </p:oleObj>
          </a:graphicData>
        </a:graphic>
      </p:graphicFrame>
      <p:sp>
        <p:nvSpPr>
          <p:cNvPr id="634885" name="Text Box 5"/>
          <p:cNvSpPr txBox="1">
            <a:spLocks noChangeArrowheads="1"/>
          </p:cNvSpPr>
          <p:nvPr/>
        </p:nvSpPr>
        <p:spPr bwMode="auto">
          <a:xfrm>
            <a:off x="946150" y="6507163"/>
            <a:ext cx="1466850" cy="274637"/>
          </a:xfrm>
          <a:prstGeom prst="rect">
            <a:avLst/>
          </a:prstGeom>
          <a:noFill/>
          <a:ln w="9525">
            <a:noFill/>
            <a:miter lim="800000"/>
            <a:headEnd/>
            <a:tailEnd/>
          </a:ln>
          <a:effectLst/>
        </p:spPr>
        <p:txBody>
          <a:bodyPr>
            <a:spAutoFit/>
          </a:bodyPr>
          <a:lstStyle/>
          <a:p>
            <a:r>
              <a:rPr lang="en-US" sz="1200">
                <a:cs typeface="Arial" charset="0"/>
              </a:rPr>
              <a:t>Source: EIA</a:t>
            </a:r>
          </a:p>
        </p:txBody>
      </p:sp>
      <p:sp>
        <p:nvSpPr>
          <p:cNvPr id="634886" name="Rectangle 6"/>
          <p:cNvSpPr>
            <a:spLocks noChangeArrowheads="1"/>
          </p:cNvSpPr>
          <p:nvPr/>
        </p:nvSpPr>
        <p:spPr bwMode="auto">
          <a:xfrm>
            <a:off x="1125538" y="6080125"/>
            <a:ext cx="3611562" cy="274638"/>
          </a:xfrm>
          <a:prstGeom prst="rect">
            <a:avLst/>
          </a:prstGeom>
          <a:noFill/>
          <a:ln w="9525">
            <a:noFill/>
            <a:miter lim="800000"/>
            <a:headEnd/>
            <a:tailEnd/>
          </a:ln>
          <a:effectLst/>
        </p:spPr>
        <p:txBody>
          <a:bodyPr wrap="none">
            <a:spAutoFit/>
          </a:bodyPr>
          <a:lstStyle/>
          <a:p>
            <a:r>
              <a:rPr lang="en-US" sz="1200">
                <a:cs typeface="Arial" charset="0"/>
              </a:rPr>
              <a:t>Excludes Biodiesel, estimate for 2007 not available</a:t>
            </a:r>
          </a:p>
        </p:txBody>
      </p:sp>
      <p:graphicFrame>
        <p:nvGraphicFramePr>
          <p:cNvPr id="634887" name="Object 7"/>
          <p:cNvGraphicFramePr>
            <a:graphicFrameLocks noChangeAspect="1"/>
          </p:cNvGraphicFramePr>
          <p:nvPr>
            <p:ph sz="quarter" idx="3"/>
          </p:nvPr>
        </p:nvGraphicFramePr>
        <p:xfrm>
          <a:off x="1031875" y="2060575"/>
          <a:ext cx="5221288" cy="3395663"/>
        </p:xfrm>
        <a:graphic>
          <a:graphicData uri="http://schemas.openxmlformats.org/presentationml/2006/ole">
            <p:oleObj spid="_x0000_s634887" name="Chart" r:id="rId5" imgW="6238951" imgH="4057802" progId="MSGraph.Chart.8">
              <p:embed followColorScheme="full"/>
            </p:oleObj>
          </a:graphicData>
        </a:graphic>
      </p:graphicFrame>
      <p:sp>
        <p:nvSpPr>
          <p:cNvPr id="634888" name="Text Box 8"/>
          <p:cNvSpPr txBox="1">
            <a:spLocks noChangeArrowheads="1"/>
          </p:cNvSpPr>
          <p:nvPr/>
        </p:nvSpPr>
        <p:spPr bwMode="auto">
          <a:xfrm>
            <a:off x="749300" y="5438775"/>
            <a:ext cx="4286250" cy="6413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r>
              <a:rPr lang="en-US" sz="1800" b="1">
                <a:cs typeface="Arial" charset="0"/>
              </a:rPr>
              <a:t>U.S. - 414,715,000                          gasoline gallon equivalents (gge)</a:t>
            </a:r>
          </a:p>
        </p:txBody>
      </p:sp>
      <p:sp>
        <p:nvSpPr>
          <p:cNvPr id="634889" name="Text Box 9"/>
          <p:cNvSpPr txBox="1">
            <a:spLocks noChangeArrowheads="1"/>
          </p:cNvSpPr>
          <p:nvPr/>
        </p:nvSpPr>
        <p:spPr bwMode="auto">
          <a:xfrm>
            <a:off x="4737100" y="5438775"/>
            <a:ext cx="4406900" cy="91598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r>
              <a:rPr lang="en-US" sz="1800" b="1">
                <a:cs typeface="Arial" charset="0"/>
              </a:rPr>
              <a:t>Louisiana – 1,921,000                       </a:t>
            </a:r>
            <a:r>
              <a:rPr lang="en-US" sz="1800" b="1"/>
              <a:t>gasoline gallon equivalents (gge)</a:t>
            </a:r>
          </a:p>
          <a:p>
            <a:endParaRPr lang="en-US" sz="1800" b="1">
              <a:cs typeface="Arial" charset="0"/>
            </a:endParaRPr>
          </a:p>
        </p:txBody>
      </p:sp>
      <p:sp>
        <p:nvSpPr>
          <p:cNvPr id="634890" name="Slide Number Placeholder 69"/>
          <p:cNvSpPr txBox="1">
            <a:spLocks noGrp="1"/>
          </p:cNvSpPr>
          <p:nvPr/>
        </p:nvSpPr>
        <p:spPr bwMode="auto">
          <a:xfrm>
            <a:off x="6705600" y="6508750"/>
            <a:ext cx="2133600" cy="365125"/>
          </a:xfrm>
          <a:prstGeom prst="rect">
            <a:avLst/>
          </a:prstGeom>
          <a:noFill/>
          <a:ln w="9525">
            <a:noFill/>
            <a:miter lim="800000"/>
            <a:headEnd/>
            <a:tailEnd/>
          </a:ln>
        </p:spPr>
        <p:txBody>
          <a:bodyPr anchor="ctr"/>
          <a:lstStyle/>
          <a:p>
            <a:pPr algn="r"/>
            <a:fld id="{2592D35E-1DB3-430B-A803-A549CB53532A}" type="slidenum">
              <a:rPr lang="en-US" sz="1200">
                <a:solidFill>
                  <a:srgbClr val="898989"/>
                </a:solidFill>
              </a:rPr>
              <a:pPr algn="r"/>
              <a:t>4</a:t>
            </a:fld>
            <a:endParaRPr lang="en-US" sz="1200">
              <a:solidFill>
                <a:srgbClr val="898989"/>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2"/>
          <p:cNvSpPr>
            <a:spLocks noGrp="1"/>
          </p:cNvSpPr>
          <p:nvPr>
            <p:ph type="title"/>
          </p:nvPr>
        </p:nvSpPr>
        <p:spPr/>
        <p:txBody>
          <a:bodyPr/>
          <a:lstStyle/>
          <a:p>
            <a:r>
              <a:rPr lang="en-US"/>
              <a:t>Louisiana Alternative Portfolio</a:t>
            </a:r>
            <a:r>
              <a:rPr lang="en-US" sz="2400"/>
              <a:t/>
            </a:r>
            <a:br>
              <a:rPr lang="en-US" sz="2400"/>
            </a:br>
            <a:r>
              <a:rPr lang="en-US" sz="2200">
                <a:solidFill>
                  <a:srgbClr val="6A6662"/>
                </a:solidFill>
              </a:rPr>
              <a:t>2007 Vehicles &amp; Consumption</a:t>
            </a:r>
          </a:p>
        </p:txBody>
      </p:sp>
      <p:graphicFrame>
        <p:nvGraphicFramePr>
          <p:cNvPr id="636931" name="Object 3"/>
          <p:cNvGraphicFramePr>
            <a:graphicFrameLocks noChangeAspect="1"/>
          </p:cNvGraphicFramePr>
          <p:nvPr>
            <p:ph sz="quarter" idx="3"/>
          </p:nvPr>
        </p:nvGraphicFramePr>
        <p:xfrm>
          <a:off x="334963" y="1282700"/>
          <a:ext cx="4826000" cy="4865688"/>
        </p:xfrm>
        <a:graphic>
          <a:graphicData uri="http://schemas.openxmlformats.org/presentationml/2006/ole">
            <p:oleObj spid="_x0000_s636931" name="Chart" r:id="rId4" imgW="6848551" imgH="6905549" progId="MSGraph.Chart.8">
              <p:embed followColorScheme="full"/>
            </p:oleObj>
          </a:graphicData>
        </a:graphic>
      </p:graphicFrame>
      <p:sp>
        <p:nvSpPr>
          <p:cNvPr id="636932" name="Text Box 4"/>
          <p:cNvSpPr txBox="1">
            <a:spLocks noChangeArrowheads="1"/>
          </p:cNvSpPr>
          <p:nvPr/>
        </p:nvSpPr>
        <p:spPr bwMode="auto">
          <a:xfrm>
            <a:off x="969963" y="6524625"/>
            <a:ext cx="1360487" cy="274638"/>
          </a:xfrm>
          <a:prstGeom prst="rect">
            <a:avLst/>
          </a:prstGeom>
          <a:noFill/>
          <a:ln w="9525">
            <a:noFill/>
            <a:miter lim="800000"/>
            <a:headEnd/>
            <a:tailEnd/>
          </a:ln>
          <a:effectLst/>
        </p:spPr>
        <p:txBody>
          <a:bodyPr wrap="none">
            <a:spAutoFit/>
          </a:bodyPr>
          <a:lstStyle/>
          <a:p>
            <a:r>
              <a:rPr lang="en-US" sz="1200">
                <a:cs typeface="Arial" charset="0"/>
              </a:rPr>
              <a:t>Data Source: EIA</a:t>
            </a:r>
          </a:p>
        </p:txBody>
      </p:sp>
      <p:graphicFrame>
        <p:nvGraphicFramePr>
          <p:cNvPr id="636933" name="Group 5"/>
          <p:cNvGraphicFramePr>
            <a:graphicFrameLocks noGrp="1"/>
          </p:cNvGraphicFramePr>
          <p:nvPr>
            <p:ph sz="quarter" idx="2"/>
          </p:nvPr>
        </p:nvGraphicFramePr>
        <p:xfrm>
          <a:off x="4794250" y="1282700"/>
          <a:ext cx="4195763" cy="2481264"/>
        </p:xfrm>
        <a:graphic>
          <a:graphicData uri="http://schemas.openxmlformats.org/drawingml/2006/table">
            <a:tbl>
              <a:tblPr/>
              <a:tblGrid>
                <a:gridCol w="925513"/>
                <a:gridCol w="1743075"/>
                <a:gridCol w="1527175"/>
              </a:tblGrid>
              <a:tr h="468313">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1600" b="1" i="0" u="none" strike="noStrike" cap="none" normalizeH="0" baseline="0" smtClean="0">
                          <a:ln>
                            <a:noFill/>
                          </a:ln>
                          <a:solidFill>
                            <a:schemeClr val="bg1"/>
                          </a:solidFill>
                          <a:effectLst/>
                          <a:latin typeface="Arial" charset="0"/>
                          <a:ea typeface="ＭＳ Ｐゴシック" pitchFamily="34" charset="-128"/>
                          <a:cs typeface="Arial" charset="0"/>
                        </a:rPr>
                        <a:t>Fuel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1600" b="1" i="0" u="none" strike="noStrike" cap="none" normalizeH="0" baseline="0" smtClean="0">
                          <a:ln>
                            <a:noFill/>
                          </a:ln>
                          <a:solidFill>
                            <a:schemeClr val="bg1"/>
                          </a:solidFill>
                          <a:effectLst/>
                          <a:latin typeface="Arial" charset="0"/>
                          <a:ea typeface="ＭＳ Ｐゴシック" pitchFamily="34" charset="-128"/>
                          <a:cs typeface="Arial" charset="0"/>
                        </a:rPr>
                        <a:t>Consumption </a:t>
                      </a:r>
                      <a:r>
                        <a:rPr kumimoji="0" lang="en-US" sz="1200" b="1" i="0" u="none" strike="noStrike" cap="none" normalizeH="0" baseline="0" smtClean="0">
                          <a:ln>
                            <a:noFill/>
                          </a:ln>
                          <a:solidFill>
                            <a:schemeClr val="bg1"/>
                          </a:solidFill>
                          <a:effectLst/>
                          <a:latin typeface="Arial" charset="0"/>
                          <a:ea typeface="ＭＳ Ｐゴシック" pitchFamily="34" charset="-128"/>
                          <a:cs typeface="Arial" charset="0"/>
                        </a:rPr>
                        <a:t>(GGE/Vehicle)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1600" b="1" i="0" u="none" strike="noStrike" cap="none" normalizeH="0" baseline="0" smtClean="0">
                          <a:ln>
                            <a:noFill/>
                          </a:ln>
                          <a:solidFill>
                            <a:schemeClr val="bg1"/>
                          </a:solidFill>
                          <a:effectLst/>
                          <a:latin typeface="Arial" charset="0"/>
                          <a:ea typeface="ＭＳ Ｐゴシック" pitchFamily="34" charset="-128"/>
                          <a:cs typeface="Arial" charset="0"/>
                        </a:rPr>
                        <a:t>Fuel Dispensed </a:t>
                      </a:r>
                      <a:r>
                        <a:rPr kumimoji="0" lang="en-US" sz="1200" b="1" i="0" u="none" strike="noStrike" cap="none" normalizeH="0" baseline="0" smtClean="0">
                          <a:ln>
                            <a:noFill/>
                          </a:ln>
                          <a:solidFill>
                            <a:schemeClr val="bg1"/>
                          </a:solidFill>
                          <a:effectLst/>
                          <a:latin typeface="Arial" charset="0"/>
                          <a:ea typeface="ＭＳ Ｐゴシック" pitchFamily="34" charset="-128"/>
                          <a:cs typeface="Arial" charset="0"/>
                        </a:rPr>
                        <a:t>(GGE/Station)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28625">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1600" b="1" i="0" u="none" strike="noStrike" cap="none" normalizeH="0" baseline="0" smtClean="0">
                          <a:ln>
                            <a:noFill/>
                          </a:ln>
                          <a:solidFill>
                            <a:schemeClr val="tx1"/>
                          </a:solidFill>
                          <a:effectLst/>
                          <a:latin typeface="Arial" charset="0"/>
                          <a:ea typeface="ＭＳ Ｐゴシック" pitchFamily="34" charset="-128"/>
                          <a:cs typeface="Arial" charset="0"/>
                        </a:rPr>
                        <a:t>E85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1600" b="0" i="0" u="none" strike="noStrike" cap="none" normalizeH="0" baseline="0" smtClean="0">
                          <a:ln>
                            <a:noFill/>
                          </a:ln>
                          <a:solidFill>
                            <a:schemeClr val="tx1"/>
                          </a:solidFill>
                          <a:effectLst/>
                          <a:latin typeface="Arial" charset="0"/>
                          <a:ea typeface="ＭＳ Ｐゴシック" pitchFamily="34" charset="-128"/>
                          <a:cs typeface="Arial" charset="0"/>
                        </a:rPr>
                        <a:t>132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1600" b="0" i="0" u="none" strike="noStrike" cap="none" normalizeH="0" baseline="0" smtClean="0">
                          <a:ln>
                            <a:noFill/>
                          </a:ln>
                          <a:solidFill>
                            <a:schemeClr val="tx1"/>
                          </a:solidFill>
                          <a:effectLst/>
                          <a:latin typeface="Arial" charset="0"/>
                          <a:ea typeface="ＭＳ Ｐゴシック" pitchFamily="34" charset="-128"/>
                          <a:cs typeface="Arial" charset="0"/>
                        </a:rPr>
                        <a:t>102,800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430213">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1600" b="1" i="0" u="none" strike="noStrike" cap="none" normalizeH="0" baseline="0" smtClean="0">
                          <a:ln>
                            <a:noFill/>
                          </a:ln>
                          <a:solidFill>
                            <a:schemeClr val="tx1"/>
                          </a:solidFill>
                          <a:effectLst/>
                          <a:latin typeface="Arial" charset="0"/>
                          <a:ea typeface="ＭＳ Ｐゴシック" pitchFamily="34" charset="-128"/>
                          <a:cs typeface="Arial" charset="0"/>
                        </a:rPr>
                        <a:t>CNG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1600" b="0" i="0" u="none" strike="noStrike" cap="none" normalizeH="0" baseline="0" smtClean="0">
                          <a:ln>
                            <a:noFill/>
                          </a:ln>
                          <a:solidFill>
                            <a:schemeClr val="tx1"/>
                          </a:solidFill>
                          <a:effectLst/>
                          <a:latin typeface="Arial" charset="0"/>
                          <a:ea typeface="ＭＳ Ｐゴシック" pitchFamily="34" charset="-128"/>
                          <a:cs typeface="Arial" charset="0"/>
                        </a:rPr>
                        <a:t>457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1600" b="0" i="0" u="none" strike="noStrike" cap="none" normalizeH="0" baseline="0" smtClean="0">
                          <a:ln>
                            <a:noFill/>
                          </a:ln>
                          <a:solidFill>
                            <a:schemeClr val="tx1"/>
                          </a:solidFill>
                          <a:effectLst/>
                          <a:latin typeface="Arial" charset="0"/>
                          <a:ea typeface="ＭＳ Ｐゴシック" pitchFamily="34" charset="-128"/>
                          <a:cs typeface="Arial" charset="0"/>
                        </a:rPr>
                        <a:t>34,300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430213">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1600" b="1" i="0" u="none" strike="noStrike" cap="none" normalizeH="0" baseline="0" smtClean="0">
                          <a:ln>
                            <a:noFill/>
                          </a:ln>
                          <a:solidFill>
                            <a:schemeClr val="tx1"/>
                          </a:solidFill>
                          <a:effectLst/>
                          <a:latin typeface="Arial" charset="0"/>
                          <a:ea typeface="ＭＳ Ｐゴシック" pitchFamily="34" charset="-128"/>
                          <a:cs typeface="Arial" charset="0"/>
                        </a:rPr>
                        <a:t>LPG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1600" b="0" i="0" u="none" strike="noStrike" cap="none" normalizeH="0" baseline="0" smtClean="0">
                          <a:ln>
                            <a:noFill/>
                          </a:ln>
                          <a:solidFill>
                            <a:schemeClr val="tx1"/>
                          </a:solidFill>
                          <a:effectLst/>
                          <a:latin typeface="Arial" charset="0"/>
                          <a:ea typeface="ＭＳ Ｐゴシック" pitchFamily="34" charset="-128"/>
                          <a:cs typeface="Arial" charset="0"/>
                        </a:rPr>
                        <a:t>605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1600" b="0" i="0" u="none" strike="noStrike" cap="none" normalizeH="0" baseline="0" smtClean="0">
                          <a:ln>
                            <a:noFill/>
                          </a:ln>
                          <a:solidFill>
                            <a:schemeClr val="tx1"/>
                          </a:solidFill>
                          <a:effectLst/>
                          <a:latin typeface="Arial" charset="0"/>
                          <a:ea typeface="ＭＳ Ｐゴシック" pitchFamily="34" charset="-128"/>
                          <a:cs typeface="Arial" charset="0"/>
                        </a:rPr>
                        <a:t>58,570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430213">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1600" b="1" i="0" u="none" strike="noStrike" cap="none" normalizeH="0" baseline="0" smtClean="0">
                          <a:ln>
                            <a:noFill/>
                          </a:ln>
                          <a:solidFill>
                            <a:schemeClr val="tx1"/>
                          </a:solidFill>
                          <a:effectLst/>
                          <a:latin typeface="Arial" charset="0"/>
                          <a:ea typeface="ＭＳ Ｐゴシック" pitchFamily="34" charset="-128"/>
                          <a:cs typeface="Arial" charset="0"/>
                        </a:rPr>
                        <a:t>Electric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endParaRPr kumimoji="0" lang="en-US" sz="1600" b="0" i="0" u="none" strike="noStrike" cap="none" normalizeH="0" baseline="0" smtClean="0">
                        <a:ln>
                          <a:noFill/>
                        </a:ln>
                        <a:solidFill>
                          <a:schemeClr val="tx1"/>
                        </a:solidFill>
                        <a:effectLst/>
                        <a:latin typeface="Arial" charset="0"/>
                        <a:ea typeface="ＭＳ Ｐゴシック" pitchFamily="34" charset="-128"/>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ts val="1000"/>
                        </a:spcBef>
                        <a:spcAft>
                          <a:spcPct val="0"/>
                        </a:spcAft>
                        <a:buClr>
                          <a:srgbClr val="FF6600"/>
                        </a:buClr>
                        <a:buSzPct val="125000"/>
                        <a:buFontTx/>
                        <a:buNone/>
                        <a:tabLst/>
                      </a:pPr>
                      <a:r>
                        <a:rPr kumimoji="0" lang="en-US" sz="1600" b="0" i="0" u="none" strike="noStrike" cap="none" normalizeH="0" baseline="0" smtClean="0">
                          <a:ln>
                            <a:noFill/>
                          </a:ln>
                          <a:solidFill>
                            <a:schemeClr val="tx1"/>
                          </a:solidFill>
                          <a:effectLst/>
                          <a:latin typeface="Arial" charset="0"/>
                          <a:ea typeface="ＭＳ Ｐゴシック" pitchFamily="34" charset="-128"/>
                          <a:cs typeface="Arial"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bl>
          </a:graphicData>
        </a:graphic>
      </p:graphicFrame>
      <p:sp>
        <p:nvSpPr>
          <p:cNvPr id="636967" name="Text Box 39"/>
          <p:cNvSpPr txBox="1">
            <a:spLocks noChangeArrowheads="1"/>
          </p:cNvSpPr>
          <p:nvPr/>
        </p:nvSpPr>
        <p:spPr bwMode="auto">
          <a:xfrm>
            <a:off x="2582863" y="6045200"/>
            <a:ext cx="782637" cy="336550"/>
          </a:xfrm>
          <a:prstGeom prst="rect">
            <a:avLst/>
          </a:prstGeom>
          <a:noFill/>
          <a:ln w="9525">
            <a:noFill/>
            <a:miter lim="800000"/>
            <a:headEnd/>
            <a:tailEnd/>
          </a:ln>
          <a:effectLst/>
        </p:spPr>
        <p:txBody>
          <a:bodyPr wrap="none">
            <a:spAutoFit/>
          </a:bodyPr>
          <a:lstStyle/>
          <a:p>
            <a:r>
              <a:rPr lang="en-US" sz="1600" b="1">
                <a:cs typeface="Arial" charset="0"/>
              </a:rPr>
              <a:t>Totals</a:t>
            </a:r>
          </a:p>
        </p:txBody>
      </p:sp>
      <p:sp>
        <p:nvSpPr>
          <p:cNvPr id="636968" name="Slide Number Placeholder 69"/>
          <p:cNvSpPr txBox="1">
            <a:spLocks noGrp="1"/>
          </p:cNvSpPr>
          <p:nvPr/>
        </p:nvSpPr>
        <p:spPr bwMode="auto">
          <a:xfrm>
            <a:off x="6705600" y="6508750"/>
            <a:ext cx="2133600" cy="365125"/>
          </a:xfrm>
          <a:prstGeom prst="rect">
            <a:avLst/>
          </a:prstGeom>
          <a:noFill/>
          <a:ln w="9525">
            <a:noFill/>
            <a:miter lim="800000"/>
            <a:headEnd/>
            <a:tailEnd/>
          </a:ln>
        </p:spPr>
        <p:txBody>
          <a:bodyPr anchor="ctr"/>
          <a:lstStyle/>
          <a:p>
            <a:pPr algn="r"/>
            <a:fld id="{63F205E2-16C2-4537-8559-611AA61A7A67}" type="slidenum">
              <a:rPr lang="en-US" sz="1200">
                <a:solidFill>
                  <a:srgbClr val="898989"/>
                </a:solidFill>
              </a:rPr>
              <a:pPr algn="r"/>
              <a:t>5</a:t>
            </a:fld>
            <a:endParaRPr lang="en-US" sz="1200">
              <a:solidFill>
                <a:srgbClr val="898989"/>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p:cNvSpPr>
          <p:nvPr>
            <p:ph type="title"/>
          </p:nvPr>
        </p:nvSpPr>
        <p:spPr/>
        <p:txBody>
          <a:bodyPr/>
          <a:lstStyle/>
          <a:p>
            <a:r>
              <a:rPr lang="en-US"/>
              <a:t>Why Natural Gas Vehicles?</a:t>
            </a:r>
          </a:p>
        </p:txBody>
      </p:sp>
      <p:sp>
        <p:nvSpPr>
          <p:cNvPr id="455683" name="Text Box 3"/>
          <p:cNvSpPr txBox="1">
            <a:spLocks noChangeArrowheads="1"/>
          </p:cNvSpPr>
          <p:nvPr/>
        </p:nvSpPr>
        <p:spPr bwMode="auto">
          <a:xfrm>
            <a:off x="558800" y="3228975"/>
            <a:ext cx="2381250" cy="2720975"/>
          </a:xfrm>
          <a:prstGeom prst="rect">
            <a:avLst/>
          </a:prstGeom>
          <a:solidFill>
            <a:schemeClr val="accent1"/>
          </a:solidFill>
          <a:ln w="19050">
            <a:solidFill>
              <a:schemeClr val="tx1"/>
            </a:solidFill>
            <a:miter lim="800000"/>
            <a:headEnd/>
            <a:tailEnd/>
          </a:ln>
          <a:effectLst>
            <a:outerShdw dist="107763" dir="2700000" algn="ctr" rotWithShape="0">
              <a:srgbClr val="808080">
                <a:alpha val="50000"/>
              </a:srgbClr>
            </a:outerShdw>
          </a:effectLst>
        </p:spPr>
        <p:txBody>
          <a:bodyPr>
            <a:spAutoFit/>
          </a:bodyPr>
          <a:lstStyle/>
          <a:p>
            <a:pPr marL="228600" indent="-228600" defTabSz="914400">
              <a:spcBef>
                <a:spcPct val="50000"/>
              </a:spcBef>
              <a:buClr>
                <a:schemeClr val="tx2"/>
              </a:buClr>
              <a:buSzPct val="120000"/>
              <a:buFontTx/>
              <a:buChar char="•"/>
            </a:pPr>
            <a:r>
              <a:rPr lang="en-US" sz="1800" b="1">
                <a:solidFill>
                  <a:schemeClr val="bg1"/>
                </a:solidFill>
                <a:cs typeface="Arial" charset="0"/>
              </a:rPr>
              <a:t>Up to 25% Less CO</a:t>
            </a:r>
            <a:r>
              <a:rPr lang="en-US" sz="1800" b="1" baseline="-25000">
                <a:solidFill>
                  <a:schemeClr val="bg1"/>
                </a:solidFill>
                <a:cs typeface="Arial" charset="0"/>
              </a:rPr>
              <a:t>2</a:t>
            </a:r>
            <a:r>
              <a:rPr lang="en-US" sz="1800" b="1">
                <a:solidFill>
                  <a:schemeClr val="bg1"/>
                </a:solidFill>
                <a:cs typeface="Arial" charset="0"/>
              </a:rPr>
              <a:t> than gasoline/diesel equivalents</a:t>
            </a:r>
          </a:p>
          <a:p>
            <a:pPr marL="228600" indent="-228600" defTabSz="914400">
              <a:spcBef>
                <a:spcPct val="50000"/>
              </a:spcBef>
              <a:buClr>
                <a:schemeClr val="tx2"/>
              </a:buClr>
              <a:buSzPct val="120000"/>
              <a:buFontTx/>
              <a:buChar char="•"/>
            </a:pPr>
            <a:r>
              <a:rPr lang="en-US" sz="1800" b="1">
                <a:solidFill>
                  <a:schemeClr val="bg1"/>
                </a:solidFill>
                <a:cs typeface="Arial" charset="0"/>
              </a:rPr>
              <a:t>Reduce Carbon Monoxide and emissions of particulates up to 90%</a:t>
            </a:r>
          </a:p>
        </p:txBody>
      </p:sp>
      <p:sp>
        <p:nvSpPr>
          <p:cNvPr id="455684" name="Text Box 4"/>
          <p:cNvSpPr txBox="1">
            <a:spLocks noChangeArrowheads="1"/>
          </p:cNvSpPr>
          <p:nvPr/>
        </p:nvSpPr>
        <p:spPr bwMode="auto">
          <a:xfrm>
            <a:off x="6445250" y="3224213"/>
            <a:ext cx="2470150" cy="3133725"/>
          </a:xfrm>
          <a:prstGeom prst="rect">
            <a:avLst/>
          </a:prstGeom>
          <a:solidFill>
            <a:schemeClr val="accent1"/>
          </a:solidFill>
          <a:ln w="19050">
            <a:solidFill>
              <a:schemeClr val="tx1"/>
            </a:solidFill>
            <a:miter lim="800000"/>
            <a:headEnd/>
            <a:tailEnd/>
          </a:ln>
          <a:effectLst>
            <a:outerShdw dist="107763" dir="2700000" algn="ctr" rotWithShape="0">
              <a:srgbClr val="808080">
                <a:alpha val="50000"/>
              </a:srgbClr>
            </a:outerShdw>
          </a:effectLst>
        </p:spPr>
        <p:txBody>
          <a:bodyPr>
            <a:spAutoFit/>
          </a:bodyPr>
          <a:lstStyle/>
          <a:p>
            <a:pPr marL="228600" indent="-228600" defTabSz="914400">
              <a:spcBef>
                <a:spcPct val="50000"/>
              </a:spcBef>
              <a:buClr>
                <a:schemeClr val="tx2"/>
              </a:buClr>
              <a:buSzPct val="120000"/>
              <a:buFontTx/>
              <a:buChar char="•"/>
            </a:pPr>
            <a:r>
              <a:rPr lang="en-US" sz="1800" b="1">
                <a:solidFill>
                  <a:schemeClr val="bg1"/>
                </a:solidFill>
                <a:cs typeface="Arial" charset="0"/>
              </a:rPr>
              <a:t>Incentives and grants available for vehicles, infrastructure and fuel</a:t>
            </a:r>
          </a:p>
          <a:p>
            <a:pPr marL="228600" indent="-228600" defTabSz="914400">
              <a:spcBef>
                <a:spcPct val="50000"/>
              </a:spcBef>
              <a:buClr>
                <a:schemeClr val="tx2"/>
              </a:buClr>
              <a:buSzPct val="120000"/>
              <a:buFontTx/>
              <a:buChar char="•"/>
            </a:pPr>
            <a:r>
              <a:rPr lang="en-US" sz="1800" b="1">
                <a:solidFill>
                  <a:schemeClr val="bg1"/>
                </a:solidFill>
                <a:cs typeface="Arial" charset="0"/>
              </a:rPr>
              <a:t>Significant fuel price differential as compared to gasoline or diesel</a:t>
            </a:r>
          </a:p>
          <a:p>
            <a:pPr marL="228600" indent="-228600" defTabSz="914400">
              <a:spcBef>
                <a:spcPct val="50000"/>
              </a:spcBef>
              <a:buClr>
                <a:schemeClr val="tx2"/>
              </a:buClr>
              <a:buSzPct val="120000"/>
              <a:buFontTx/>
              <a:buChar char="•"/>
            </a:pPr>
            <a:r>
              <a:rPr lang="en-US" sz="1800" b="1">
                <a:solidFill>
                  <a:schemeClr val="bg1"/>
                </a:solidFill>
                <a:cs typeface="Arial" charset="0"/>
              </a:rPr>
              <a:t>Technology today</a:t>
            </a:r>
          </a:p>
        </p:txBody>
      </p:sp>
      <p:sp>
        <p:nvSpPr>
          <p:cNvPr id="455685" name="Text Box 5"/>
          <p:cNvSpPr txBox="1">
            <a:spLocks noChangeArrowheads="1"/>
          </p:cNvSpPr>
          <p:nvPr/>
        </p:nvSpPr>
        <p:spPr bwMode="auto">
          <a:xfrm>
            <a:off x="3490913" y="3228975"/>
            <a:ext cx="2457450" cy="2859088"/>
          </a:xfrm>
          <a:prstGeom prst="rect">
            <a:avLst/>
          </a:prstGeom>
          <a:solidFill>
            <a:schemeClr val="accent1"/>
          </a:solidFill>
          <a:ln w="19050">
            <a:solidFill>
              <a:schemeClr val="tx1"/>
            </a:solidFill>
            <a:miter lim="800000"/>
            <a:headEnd/>
            <a:tailEnd/>
          </a:ln>
          <a:effectLst>
            <a:outerShdw dist="107763" dir="2700000" algn="ctr" rotWithShape="0">
              <a:srgbClr val="808080">
                <a:alpha val="50000"/>
              </a:srgbClr>
            </a:outerShdw>
          </a:effectLst>
        </p:spPr>
        <p:txBody>
          <a:bodyPr>
            <a:spAutoFit/>
          </a:bodyPr>
          <a:lstStyle/>
          <a:p>
            <a:pPr marL="228600" indent="-228600" defTabSz="914400">
              <a:spcBef>
                <a:spcPct val="50000"/>
              </a:spcBef>
              <a:buClr>
                <a:schemeClr val="tx2"/>
              </a:buClr>
              <a:buSzPct val="120000"/>
              <a:buFontTx/>
              <a:buChar char="•"/>
            </a:pPr>
            <a:r>
              <a:rPr lang="en-US" sz="1800" b="1">
                <a:solidFill>
                  <a:schemeClr val="bg1"/>
                </a:solidFill>
              </a:rPr>
              <a:t>Abundant domestic supply of natural gas (100+ years)</a:t>
            </a:r>
          </a:p>
          <a:p>
            <a:pPr marL="228600" indent="-228600" defTabSz="914400">
              <a:spcBef>
                <a:spcPct val="50000"/>
              </a:spcBef>
              <a:buClr>
                <a:schemeClr val="tx2"/>
              </a:buClr>
              <a:buSzPct val="120000"/>
              <a:buFontTx/>
              <a:buChar char="•"/>
            </a:pPr>
            <a:r>
              <a:rPr lang="en-US" sz="1800" b="1">
                <a:solidFill>
                  <a:schemeClr val="bg1"/>
                </a:solidFill>
                <a:cs typeface="Arial" charset="0"/>
              </a:rPr>
              <a:t>86% of consumed natural gas produced in U.S.</a:t>
            </a:r>
          </a:p>
          <a:p>
            <a:pPr marL="228600" indent="-228600" defTabSz="914400">
              <a:spcBef>
                <a:spcPct val="50000"/>
              </a:spcBef>
              <a:buClr>
                <a:schemeClr val="tx2"/>
              </a:buClr>
              <a:buSzPct val="120000"/>
              <a:buFontTx/>
              <a:buChar char="•"/>
            </a:pPr>
            <a:r>
              <a:rPr lang="en-US" sz="1800" b="1">
                <a:solidFill>
                  <a:schemeClr val="bg1"/>
                </a:solidFill>
                <a:cs typeface="Arial" charset="0"/>
              </a:rPr>
              <a:t>98% from North America</a:t>
            </a:r>
          </a:p>
        </p:txBody>
      </p:sp>
      <p:sp>
        <p:nvSpPr>
          <p:cNvPr id="455686" name="Text Box 6"/>
          <p:cNvSpPr txBox="1">
            <a:spLocks noChangeArrowheads="1"/>
          </p:cNvSpPr>
          <p:nvPr/>
        </p:nvSpPr>
        <p:spPr bwMode="auto">
          <a:xfrm>
            <a:off x="463550" y="946150"/>
            <a:ext cx="2549525" cy="4572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pPr>
            <a:r>
              <a:rPr lang="en-US" b="1">
                <a:cs typeface="Arial" charset="0"/>
              </a:rPr>
              <a:t>Environmental</a:t>
            </a:r>
          </a:p>
        </p:txBody>
      </p:sp>
      <p:sp>
        <p:nvSpPr>
          <p:cNvPr id="455687" name="Text Box 7"/>
          <p:cNvSpPr txBox="1">
            <a:spLocks noChangeArrowheads="1"/>
          </p:cNvSpPr>
          <p:nvPr/>
        </p:nvSpPr>
        <p:spPr bwMode="auto">
          <a:xfrm>
            <a:off x="3178175" y="939800"/>
            <a:ext cx="3097213" cy="4572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pPr>
            <a:r>
              <a:rPr lang="en-US" b="1">
                <a:cs typeface="Arial" charset="0"/>
              </a:rPr>
              <a:t>Abundant/Domestic</a:t>
            </a:r>
          </a:p>
        </p:txBody>
      </p:sp>
      <p:sp>
        <p:nvSpPr>
          <p:cNvPr id="455688" name="Text Box 8"/>
          <p:cNvSpPr txBox="1">
            <a:spLocks noChangeArrowheads="1"/>
          </p:cNvSpPr>
          <p:nvPr/>
        </p:nvSpPr>
        <p:spPr bwMode="auto">
          <a:xfrm>
            <a:off x="6645275" y="928688"/>
            <a:ext cx="2024063" cy="4572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pPr>
            <a:r>
              <a:rPr lang="en-US" b="1">
                <a:cs typeface="Arial" charset="0"/>
              </a:rPr>
              <a:t>Economical</a:t>
            </a:r>
          </a:p>
        </p:txBody>
      </p:sp>
      <p:pic>
        <p:nvPicPr>
          <p:cNvPr id="455689" name="Picture 9" descr="cng truck"/>
          <p:cNvPicPr preferRelativeResize="0">
            <a:picLocks noChangeArrowheads="1"/>
          </p:cNvPicPr>
          <p:nvPr/>
        </p:nvPicPr>
        <p:blipFill>
          <a:blip r:embed="rId3"/>
          <a:srcRect/>
          <a:stretch>
            <a:fillRect/>
          </a:stretch>
        </p:blipFill>
        <p:spPr bwMode="auto">
          <a:xfrm>
            <a:off x="6572250" y="1536700"/>
            <a:ext cx="2220913" cy="1535113"/>
          </a:xfrm>
          <a:prstGeom prst="rect">
            <a:avLst/>
          </a:prstGeom>
          <a:noFill/>
          <a:ln w="22225">
            <a:solidFill>
              <a:schemeClr val="tx1"/>
            </a:solidFill>
            <a:miter lim="800000"/>
            <a:headEnd/>
            <a:tailEnd/>
          </a:ln>
        </p:spPr>
      </p:pic>
      <p:pic>
        <p:nvPicPr>
          <p:cNvPr id="455690" name="Picture 10" descr="moose"/>
          <p:cNvPicPr preferRelativeResize="0">
            <a:picLocks noChangeArrowheads="1"/>
          </p:cNvPicPr>
          <p:nvPr/>
        </p:nvPicPr>
        <p:blipFill>
          <a:blip r:embed="rId4"/>
          <a:srcRect/>
          <a:stretch>
            <a:fillRect/>
          </a:stretch>
        </p:blipFill>
        <p:spPr bwMode="auto">
          <a:xfrm>
            <a:off x="639763" y="1550988"/>
            <a:ext cx="2220912" cy="1535112"/>
          </a:xfrm>
          <a:prstGeom prst="rect">
            <a:avLst/>
          </a:prstGeom>
          <a:noFill/>
          <a:ln w="19050">
            <a:solidFill>
              <a:schemeClr val="tx1"/>
            </a:solidFill>
            <a:miter lim="800000"/>
            <a:headEnd/>
            <a:tailEnd/>
          </a:ln>
          <a:effectLst/>
        </p:spPr>
      </p:pic>
      <p:pic>
        <p:nvPicPr>
          <p:cNvPr id="455691" name="Picture 11" descr="IMG_1002"/>
          <p:cNvPicPr>
            <a:picLocks noChangeAspect="1" noChangeArrowheads="1"/>
          </p:cNvPicPr>
          <p:nvPr/>
        </p:nvPicPr>
        <p:blipFill>
          <a:blip r:embed="rId5"/>
          <a:srcRect/>
          <a:stretch>
            <a:fillRect/>
          </a:stretch>
        </p:blipFill>
        <p:spPr bwMode="auto">
          <a:xfrm>
            <a:off x="3611563" y="1565275"/>
            <a:ext cx="2217737" cy="1536700"/>
          </a:xfrm>
          <a:prstGeom prst="rect">
            <a:avLst/>
          </a:prstGeom>
          <a:noFill/>
          <a:ln w="19050">
            <a:solidFill>
              <a:schemeClr val="tx1"/>
            </a:solidFill>
            <a:miter lim="800000"/>
            <a:headEnd/>
            <a:tailEnd/>
          </a:ln>
        </p:spPr>
      </p:pic>
      <p:sp>
        <p:nvSpPr>
          <p:cNvPr id="455692" name="Text Box 12"/>
          <p:cNvSpPr txBox="1">
            <a:spLocks noChangeArrowheads="1"/>
          </p:cNvSpPr>
          <p:nvPr/>
        </p:nvSpPr>
        <p:spPr bwMode="auto">
          <a:xfrm>
            <a:off x="928688" y="6461125"/>
            <a:ext cx="4727575" cy="304800"/>
          </a:xfrm>
          <a:prstGeom prst="rect">
            <a:avLst/>
          </a:prstGeom>
          <a:noFill/>
          <a:ln w="9525">
            <a:noFill/>
            <a:miter lim="800000"/>
            <a:headEnd/>
            <a:tailEnd/>
          </a:ln>
          <a:effectLst/>
        </p:spPr>
        <p:txBody>
          <a:bodyPr wrap="none">
            <a:spAutoFit/>
          </a:bodyPr>
          <a:lstStyle/>
          <a:p>
            <a:r>
              <a:rPr lang="en-US" sz="1400">
                <a:cs typeface="Arial" charset="0"/>
              </a:rPr>
              <a:t>Source: Environmental Protection Agency, Naturalgas.org</a:t>
            </a:r>
          </a:p>
        </p:txBody>
      </p:sp>
      <p:sp>
        <p:nvSpPr>
          <p:cNvPr id="455693" name="Slide Number Placeholder 69"/>
          <p:cNvSpPr txBox="1">
            <a:spLocks noGrp="1"/>
          </p:cNvSpPr>
          <p:nvPr/>
        </p:nvSpPr>
        <p:spPr bwMode="auto">
          <a:xfrm>
            <a:off x="6705600" y="6508750"/>
            <a:ext cx="2133600" cy="365125"/>
          </a:xfrm>
          <a:prstGeom prst="rect">
            <a:avLst/>
          </a:prstGeom>
          <a:noFill/>
          <a:ln w="9525">
            <a:noFill/>
            <a:miter lim="800000"/>
            <a:headEnd/>
            <a:tailEnd/>
          </a:ln>
        </p:spPr>
        <p:txBody>
          <a:bodyPr anchor="ctr"/>
          <a:lstStyle/>
          <a:p>
            <a:pPr algn="r"/>
            <a:fld id="{6BF13E04-B907-42F4-AC1D-8BDE2404F852}" type="slidenum">
              <a:rPr lang="en-US" sz="1200">
                <a:solidFill>
                  <a:srgbClr val="898989"/>
                </a:solidFill>
              </a:rPr>
              <a:pPr algn="r"/>
              <a:t>6</a:t>
            </a:fld>
            <a:endParaRPr lang="en-US" sz="1200">
              <a:solidFill>
                <a:srgbClr val="898989"/>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Text Box 3"/>
          <p:cNvSpPr txBox="1">
            <a:spLocks noChangeArrowheads="1"/>
          </p:cNvSpPr>
          <p:nvPr/>
        </p:nvSpPr>
        <p:spPr bwMode="auto">
          <a:xfrm>
            <a:off x="1063625" y="6516688"/>
            <a:ext cx="7775575" cy="274637"/>
          </a:xfrm>
          <a:prstGeom prst="rect">
            <a:avLst/>
          </a:prstGeom>
          <a:noFill/>
          <a:ln w="9525">
            <a:noFill/>
            <a:miter lim="800000"/>
            <a:headEnd/>
            <a:tailEnd/>
          </a:ln>
        </p:spPr>
        <p:txBody>
          <a:bodyPr>
            <a:spAutoFit/>
          </a:bodyPr>
          <a:lstStyle/>
          <a:p>
            <a:pPr defTabSz="914400"/>
            <a:r>
              <a:rPr lang="en-US" sz="1200">
                <a:cs typeface="Arial" charset="0"/>
              </a:rPr>
              <a:t>Source: IANGV, NGVA Europe, Fiat</a:t>
            </a:r>
          </a:p>
        </p:txBody>
      </p:sp>
      <p:sp>
        <p:nvSpPr>
          <p:cNvPr id="575491" name="Rectangle 4"/>
          <p:cNvSpPr>
            <a:spLocks noGrp="1" noChangeArrowheads="1"/>
          </p:cNvSpPr>
          <p:nvPr>
            <p:ph type="title" idx="4294967295"/>
          </p:nvPr>
        </p:nvSpPr>
        <p:spPr>
          <a:xfrm>
            <a:off x="938213" y="228600"/>
            <a:ext cx="8431212" cy="749300"/>
          </a:xfrm>
        </p:spPr>
        <p:txBody>
          <a:bodyPr anchor="ctr"/>
          <a:lstStyle/>
          <a:p>
            <a:r>
              <a:rPr lang="en-US"/>
              <a:t>Natural Gas Vehicle Growth by Continent</a:t>
            </a:r>
            <a:r>
              <a:rPr lang="en-US" sz="2400"/>
              <a:t/>
            </a:r>
            <a:br>
              <a:rPr lang="en-US" sz="2400"/>
            </a:br>
            <a:r>
              <a:rPr lang="en-US" sz="2100">
                <a:solidFill>
                  <a:srgbClr val="646464"/>
                </a:solidFill>
              </a:rPr>
              <a:t>Great North American Opportunity</a:t>
            </a:r>
          </a:p>
        </p:txBody>
      </p:sp>
      <p:sp>
        <p:nvSpPr>
          <p:cNvPr id="575492" name="Text Box 6"/>
          <p:cNvSpPr txBox="1">
            <a:spLocks noChangeArrowheads="1"/>
          </p:cNvSpPr>
          <p:nvPr/>
        </p:nvSpPr>
        <p:spPr bwMode="auto">
          <a:xfrm>
            <a:off x="444500" y="1676400"/>
            <a:ext cx="4679950" cy="304800"/>
          </a:xfrm>
          <a:prstGeom prst="rect">
            <a:avLst/>
          </a:prstGeom>
          <a:noFill/>
          <a:ln w="9525">
            <a:noFill/>
            <a:miter lim="800000"/>
            <a:headEnd/>
            <a:tailEnd/>
          </a:ln>
        </p:spPr>
        <p:txBody>
          <a:bodyPr>
            <a:spAutoFit/>
          </a:bodyPr>
          <a:lstStyle/>
          <a:p>
            <a:pPr defTabSz="914400"/>
            <a:r>
              <a:rPr lang="en-CA" sz="1400" b="1">
                <a:solidFill>
                  <a:schemeClr val="accent1"/>
                </a:solidFill>
                <a:cs typeface="Arial" charset="0"/>
              </a:rPr>
              <a:t>Natural Gas Vehicles (Millions)</a:t>
            </a:r>
            <a:endParaRPr lang="en-US" sz="1400" b="1">
              <a:solidFill>
                <a:schemeClr val="accent1"/>
              </a:solidFill>
              <a:cs typeface="Arial" charset="0"/>
            </a:endParaRPr>
          </a:p>
        </p:txBody>
      </p:sp>
      <p:sp>
        <p:nvSpPr>
          <p:cNvPr id="575493" name="Text Box 7"/>
          <p:cNvSpPr txBox="1">
            <a:spLocks noChangeArrowheads="1"/>
          </p:cNvSpPr>
          <p:nvPr/>
        </p:nvSpPr>
        <p:spPr bwMode="auto">
          <a:xfrm>
            <a:off x="444500" y="1219200"/>
            <a:ext cx="3676650" cy="366713"/>
          </a:xfrm>
          <a:prstGeom prst="rect">
            <a:avLst/>
          </a:prstGeom>
          <a:noFill/>
          <a:ln w="9525">
            <a:noFill/>
            <a:miter lim="800000"/>
            <a:headEnd/>
            <a:tailEnd/>
          </a:ln>
        </p:spPr>
        <p:txBody>
          <a:bodyPr wrap="none">
            <a:spAutoFit/>
          </a:bodyPr>
          <a:lstStyle/>
          <a:p>
            <a:pPr defTabSz="914400"/>
            <a:r>
              <a:rPr lang="en-US" sz="1800">
                <a:solidFill>
                  <a:schemeClr val="accent1"/>
                </a:solidFill>
                <a:cs typeface="Arial" charset="0"/>
              </a:rPr>
              <a:t>Natural Gas Vehicles by Continent</a:t>
            </a:r>
          </a:p>
        </p:txBody>
      </p:sp>
      <p:graphicFrame>
        <p:nvGraphicFramePr>
          <p:cNvPr id="575494" name="Object 7"/>
          <p:cNvGraphicFramePr>
            <a:graphicFrameLocks noChangeAspect="1"/>
          </p:cNvGraphicFramePr>
          <p:nvPr/>
        </p:nvGraphicFramePr>
        <p:xfrm>
          <a:off x="455613" y="1941513"/>
          <a:ext cx="4495800" cy="4459287"/>
        </p:xfrm>
        <a:graphic>
          <a:graphicData uri="http://schemas.openxmlformats.org/presentationml/2006/ole">
            <p:oleObj spid="_x0000_s575494" name="Chart" r:id="rId4" imgW="5838730" imgH="4448056" progId="MSGraph.Chart.8">
              <p:embed followColorScheme="full"/>
            </p:oleObj>
          </a:graphicData>
        </a:graphic>
      </p:graphicFrame>
      <p:sp>
        <p:nvSpPr>
          <p:cNvPr id="575495" name="Text Box 7"/>
          <p:cNvSpPr txBox="1">
            <a:spLocks noChangeArrowheads="1"/>
          </p:cNvSpPr>
          <p:nvPr/>
        </p:nvSpPr>
        <p:spPr bwMode="auto">
          <a:xfrm>
            <a:off x="5181600" y="1219200"/>
            <a:ext cx="2178050" cy="366713"/>
          </a:xfrm>
          <a:prstGeom prst="rect">
            <a:avLst/>
          </a:prstGeom>
          <a:noFill/>
          <a:ln w="9525">
            <a:noFill/>
            <a:miter lim="800000"/>
            <a:headEnd/>
            <a:tailEnd/>
          </a:ln>
        </p:spPr>
        <p:txBody>
          <a:bodyPr wrap="none">
            <a:spAutoFit/>
          </a:bodyPr>
          <a:lstStyle/>
          <a:p>
            <a:pPr defTabSz="914400"/>
            <a:r>
              <a:rPr lang="en-US" sz="1800">
                <a:solidFill>
                  <a:schemeClr val="accent1"/>
                </a:solidFill>
                <a:cs typeface="Arial" charset="0"/>
              </a:rPr>
              <a:t>Italy as an Example</a:t>
            </a:r>
          </a:p>
        </p:txBody>
      </p:sp>
      <p:sp>
        <p:nvSpPr>
          <p:cNvPr id="575496" name="Rectangle 9"/>
          <p:cNvSpPr>
            <a:spLocks noChangeArrowheads="1"/>
          </p:cNvSpPr>
          <p:nvPr/>
        </p:nvSpPr>
        <p:spPr bwMode="auto">
          <a:xfrm>
            <a:off x="5124450" y="1676400"/>
            <a:ext cx="3962400" cy="4648200"/>
          </a:xfrm>
          <a:prstGeom prst="rect">
            <a:avLst/>
          </a:prstGeom>
          <a:noFill/>
          <a:ln w="9525">
            <a:noFill/>
            <a:miter lim="800000"/>
            <a:headEnd/>
            <a:tailEnd/>
          </a:ln>
        </p:spPr>
        <p:txBody>
          <a:bodyPr/>
          <a:lstStyle/>
          <a:p>
            <a:pPr marL="342900" indent="-342900" defTabSz="914400" eaLnBrk="0" hangingPunct="0">
              <a:spcBef>
                <a:spcPct val="60000"/>
              </a:spcBef>
              <a:buClr>
                <a:schemeClr val="tx2"/>
              </a:buClr>
              <a:buSzPct val="125000"/>
              <a:buFontTx/>
              <a:buChar char="•"/>
            </a:pPr>
            <a:r>
              <a:rPr lang="en-US" sz="1800">
                <a:cs typeface="Arial" charset="0"/>
              </a:rPr>
              <a:t>~600,000 NGVs </a:t>
            </a:r>
          </a:p>
          <a:p>
            <a:pPr marL="342900" indent="-342900" defTabSz="914400" eaLnBrk="0" hangingPunct="0">
              <a:spcBef>
                <a:spcPct val="60000"/>
              </a:spcBef>
              <a:buClr>
                <a:schemeClr val="tx2"/>
              </a:buClr>
              <a:buSzPct val="125000"/>
              <a:buFontTx/>
              <a:buChar char="•"/>
            </a:pPr>
            <a:r>
              <a:rPr lang="en-US" sz="1800">
                <a:cs typeface="Arial" charset="0"/>
              </a:rPr>
              <a:t>37% growth since 2007</a:t>
            </a:r>
          </a:p>
          <a:p>
            <a:pPr marL="342900" indent="-342900" defTabSz="914400" eaLnBrk="0" hangingPunct="0">
              <a:spcBef>
                <a:spcPct val="60000"/>
              </a:spcBef>
              <a:buClr>
                <a:schemeClr val="tx2"/>
              </a:buClr>
              <a:buSzPct val="125000"/>
              <a:buFontTx/>
              <a:buChar char="•"/>
            </a:pPr>
            <a:r>
              <a:rPr lang="en-US" sz="1800">
                <a:cs typeface="Arial" charset="0"/>
              </a:rPr>
              <a:t>NGVs have 7% market share of all new vehicles purchased</a:t>
            </a:r>
          </a:p>
          <a:p>
            <a:pPr marL="342900" indent="-342900" defTabSz="914400" eaLnBrk="0" hangingPunct="0">
              <a:spcBef>
                <a:spcPct val="60000"/>
              </a:spcBef>
              <a:buClr>
                <a:schemeClr val="tx2"/>
              </a:buClr>
              <a:buSzPct val="125000"/>
              <a:buFontTx/>
              <a:buChar char="•"/>
            </a:pPr>
            <a:r>
              <a:rPr lang="en-US" sz="1800">
                <a:cs typeface="Arial" charset="0"/>
              </a:rPr>
              <a:t>Cost of CNG is 50% to 60% less expensive than gasoline</a:t>
            </a:r>
          </a:p>
          <a:p>
            <a:pPr marL="342900" indent="-342900" defTabSz="914400" eaLnBrk="0" hangingPunct="0">
              <a:spcBef>
                <a:spcPct val="60000"/>
              </a:spcBef>
              <a:buClr>
                <a:schemeClr val="tx2"/>
              </a:buClr>
              <a:buSzPct val="125000"/>
              <a:buFontTx/>
              <a:buChar char="•"/>
            </a:pPr>
            <a:r>
              <a:rPr lang="en-US" sz="1800">
                <a:cs typeface="Arial" charset="0"/>
              </a:rPr>
              <a:t>Government incentives</a:t>
            </a:r>
          </a:p>
          <a:p>
            <a:pPr marL="342900" indent="-342900" defTabSz="914400" eaLnBrk="0" hangingPunct="0">
              <a:spcBef>
                <a:spcPct val="60000"/>
              </a:spcBef>
              <a:buClr>
                <a:schemeClr val="tx2"/>
              </a:buClr>
              <a:buSzPct val="125000"/>
              <a:buFontTx/>
              <a:buChar char="•"/>
            </a:pPr>
            <a:r>
              <a:rPr lang="en-US" sz="1800">
                <a:cs typeface="Arial" charset="0"/>
              </a:rPr>
              <a:t>Imports 89% of natural gas</a:t>
            </a:r>
          </a:p>
          <a:p>
            <a:pPr marL="342900" indent="-342900" defTabSz="914400" eaLnBrk="0" hangingPunct="0">
              <a:spcBef>
                <a:spcPct val="60000"/>
              </a:spcBef>
              <a:buClr>
                <a:srgbClr val="0BA103"/>
              </a:buClr>
              <a:buSzPct val="125000"/>
              <a:buFontTx/>
              <a:buChar char="•"/>
            </a:pPr>
            <a:endParaRPr lang="en-US" sz="1800">
              <a:cs typeface="Arial" charset="0"/>
            </a:endParaRPr>
          </a:p>
        </p:txBody>
      </p:sp>
      <p:pic>
        <p:nvPicPr>
          <p:cNvPr id="575497" name="Picture 2"/>
          <p:cNvPicPr>
            <a:picLocks noChangeAspect="1" noChangeArrowheads="1"/>
          </p:cNvPicPr>
          <p:nvPr/>
        </p:nvPicPr>
        <p:blipFill>
          <a:blip r:embed="rId5">
            <a:clrChange>
              <a:clrFrom>
                <a:srgbClr val="FFFFFF"/>
              </a:clrFrom>
              <a:clrTo>
                <a:srgbClr val="FFFFFF">
                  <a:alpha val="0"/>
                </a:srgbClr>
              </a:clrTo>
            </a:clrChange>
          </a:blip>
          <a:srcRect l="17300" t="13943" r="11574" b="19826"/>
          <a:stretch>
            <a:fillRect/>
          </a:stretch>
        </p:blipFill>
        <p:spPr bwMode="auto">
          <a:xfrm>
            <a:off x="5499100" y="4660900"/>
            <a:ext cx="2819400" cy="1447800"/>
          </a:xfrm>
          <a:prstGeom prst="rect">
            <a:avLst/>
          </a:prstGeom>
          <a:noFill/>
          <a:ln w="9525">
            <a:noFill/>
            <a:miter lim="800000"/>
            <a:headEnd/>
            <a:tailEnd/>
          </a:ln>
        </p:spPr>
      </p:pic>
      <p:sp>
        <p:nvSpPr>
          <p:cNvPr id="575498" name="Text Box 10"/>
          <p:cNvSpPr txBox="1">
            <a:spLocks noChangeArrowheads="1"/>
          </p:cNvSpPr>
          <p:nvPr/>
        </p:nvSpPr>
        <p:spPr bwMode="auto">
          <a:xfrm>
            <a:off x="6535738" y="5970588"/>
            <a:ext cx="1935162" cy="228600"/>
          </a:xfrm>
          <a:prstGeom prst="rect">
            <a:avLst/>
          </a:prstGeom>
          <a:noFill/>
          <a:ln w="9525">
            <a:noFill/>
            <a:miter lim="800000"/>
            <a:headEnd/>
            <a:tailEnd/>
          </a:ln>
        </p:spPr>
        <p:txBody>
          <a:bodyPr>
            <a:spAutoFit/>
          </a:bodyPr>
          <a:lstStyle/>
          <a:p>
            <a:pPr defTabSz="914400">
              <a:spcBef>
                <a:spcPct val="50000"/>
              </a:spcBef>
            </a:pPr>
            <a:r>
              <a:rPr lang="en-US" sz="900">
                <a:cs typeface="Arial" charset="0"/>
              </a:rPr>
              <a:t>Fiat Qubo Natural Power</a:t>
            </a:r>
          </a:p>
        </p:txBody>
      </p:sp>
      <p:sp>
        <p:nvSpPr>
          <p:cNvPr id="575499" name="Slide Number Placeholder 69"/>
          <p:cNvSpPr txBox="1">
            <a:spLocks noGrp="1"/>
          </p:cNvSpPr>
          <p:nvPr/>
        </p:nvSpPr>
        <p:spPr bwMode="auto">
          <a:xfrm>
            <a:off x="6705600" y="6508750"/>
            <a:ext cx="2133600" cy="365125"/>
          </a:xfrm>
          <a:prstGeom prst="rect">
            <a:avLst/>
          </a:prstGeom>
          <a:noFill/>
          <a:ln w="9525">
            <a:noFill/>
            <a:miter lim="800000"/>
            <a:headEnd/>
            <a:tailEnd/>
          </a:ln>
        </p:spPr>
        <p:txBody>
          <a:bodyPr anchor="ctr"/>
          <a:lstStyle/>
          <a:p>
            <a:pPr algn="r"/>
            <a:fld id="{80BF9060-8BD8-4199-8B87-291812345930}" type="slidenum">
              <a:rPr lang="en-US" sz="1200">
                <a:solidFill>
                  <a:srgbClr val="898989"/>
                </a:solidFill>
              </a:rPr>
              <a:pPr algn="r"/>
              <a:t>7</a:t>
            </a:fld>
            <a:endParaRPr lang="en-US" sz="1200">
              <a:solidFill>
                <a:srgbClr val="898989"/>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2"/>
          <p:cNvSpPr>
            <a:spLocks noGrp="1"/>
          </p:cNvSpPr>
          <p:nvPr>
            <p:ph type="title"/>
          </p:nvPr>
        </p:nvSpPr>
        <p:spPr>
          <a:xfrm>
            <a:off x="900113" y="160338"/>
            <a:ext cx="7893050" cy="982662"/>
          </a:xfrm>
        </p:spPr>
        <p:txBody>
          <a:bodyPr/>
          <a:lstStyle/>
          <a:p>
            <a:r>
              <a:rPr lang="en-US" b="0"/>
              <a:t>Fuel Life Cycle Emissions</a:t>
            </a:r>
            <a:r>
              <a:rPr lang="en-US"/>
              <a:t/>
            </a:r>
            <a:br>
              <a:rPr lang="en-US"/>
            </a:br>
            <a:r>
              <a:rPr lang="en-US" sz="2200">
                <a:solidFill>
                  <a:schemeClr val="accent2"/>
                </a:solidFill>
              </a:rPr>
              <a:t>Natural Gas Provides a Cleaner Solution</a:t>
            </a:r>
          </a:p>
        </p:txBody>
      </p:sp>
      <p:sp>
        <p:nvSpPr>
          <p:cNvPr id="616451" name="Text Box 3"/>
          <p:cNvSpPr txBox="1">
            <a:spLocks noChangeArrowheads="1"/>
          </p:cNvSpPr>
          <p:nvPr/>
        </p:nvSpPr>
        <p:spPr bwMode="auto">
          <a:xfrm>
            <a:off x="895350" y="6583363"/>
            <a:ext cx="6896100" cy="274637"/>
          </a:xfrm>
          <a:prstGeom prst="rect">
            <a:avLst/>
          </a:prstGeom>
          <a:noFill/>
          <a:ln w="9525">
            <a:noFill/>
            <a:miter lim="800000"/>
            <a:headEnd/>
            <a:tailEnd/>
          </a:ln>
          <a:effectLst/>
        </p:spPr>
        <p:txBody>
          <a:bodyPr>
            <a:spAutoFit/>
          </a:bodyPr>
          <a:lstStyle/>
          <a:p>
            <a:r>
              <a:rPr lang="en-US" sz="1200">
                <a:cs typeface="Arial" charset="0"/>
              </a:rPr>
              <a:t>Source: California Air Resources Board (California Well to Wheel Analysis), 2008</a:t>
            </a:r>
          </a:p>
        </p:txBody>
      </p:sp>
      <p:sp>
        <p:nvSpPr>
          <p:cNvPr id="616452" name="Rectangle 4"/>
          <p:cNvSpPr>
            <a:spLocks noChangeArrowheads="1"/>
          </p:cNvSpPr>
          <p:nvPr/>
        </p:nvSpPr>
        <p:spPr bwMode="auto">
          <a:xfrm>
            <a:off x="1304925" y="6129338"/>
            <a:ext cx="7318375" cy="457200"/>
          </a:xfrm>
          <a:prstGeom prst="rect">
            <a:avLst/>
          </a:prstGeom>
          <a:noFill/>
          <a:ln w="9525">
            <a:noFill/>
            <a:miter lim="800000"/>
            <a:headEnd/>
            <a:tailEnd/>
          </a:ln>
          <a:effectLst/>
        </p:spPr>
        <p:txBody>
          <a:bodyPr>
            <a:spAutoFit/>
          </a:bodyPr>
          <a:lstStyle/>
          <a:p>
            <a:pPr algn="ctr"/>
            <a:r>
              <a:rPr lang="en-US" sz="1200" b="1"/>
              <a:t>*Comparison of GHG emissions (gCO2e/MJ- grams of Carbon Dioxide equivalent per megajoule) using U.S. Average Generation Mix</a:t>
            </a:r>
          </a:p>
        </p:txBody>
      </p:sp>
      <p:graphicFrame>
        <p:nvGraphicFramePr>
          <p:cNvPr id="616453" name="Group 5"/>
          <p:cNvGraphicFramePr>
            <a:graphicFrameLocks noGrp="1"/>
          </p:cNvGraphicFramePr>
          <p:nvPr/>
        </p:nvGraphicFramePr>
        <p:xfrm>
          <a:off x="404813" y="2287588"/>
          <a:ext cx="8569325" cy="3868420"/>
        </p:xfrm>
        <a:graphic>
          <a:graphicData uri="http://schemas.openxmlformats.org/drawingml/2006/table">
            <a:tbl>
              <a:tblPr/>
              <a:tblGrid>
                <a:gridCol w="1046162"/>
                <a:gridCol w="1019175"/>
                <a:gridCol w="1046163"/>
                <a:gridCol w="1074737"/>
                <a:gridCol w="1089025"/>
                <a:gridCol w="1079500"/>
                <a:gridCol w="1141413"/>
                <a:gridCol w="1073150"/>
              </a:tblGrid>
              <a:tr h="479425">
                <a:tc>
                  <a:txBody>
                    <a:bodyPr/>
                    <a:lstStyle/>
                    <a:p>
                      <a:pPr marL="0" marR="0" lvl="0" indent="0" algn="ctr"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0" i="0" u="none" strike="noStrike" cap="none" normalizeH="0" baseline="0" smtClean="0">
                          <a:ln>
                            <a:noFill/>
                          </a:ln>
                          <a:solidFill>
                            <a:schemeClr val="tx1"/>
                          </a:solidFill>
                          <a:effectLst/>
                          <a:latin typeface="Arial" charset="0"/>
                          <a:ea typeface="ＭＳ Ｐゴシック" pitchFamily="34" charset="-128"/>
                          <a:cs typeface="Arial" charset="0"/>
                        </a:rPr>
                        <a:t>Landfill Gas (RNG)</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0" i="0" u="none" strike="noStrike" cap="none" normalizeH="0" baseline="0" smtClean="0">
                          <a:ln>
                            <a:noFill/>
                          </a:ln>
                          <a:solidFill>
                            <a:schemeClr val="tx1"/>
                          </a:solidFill>
                          <a:effectLst/>
                          <a:latin typeface="Arial" charset="0"/>
                          <a:ea typeface="ＭＳ Ｐゴシック" pitchFamily="34" charset="-128"/>
                          <a:cs typeface="Arial" charset="0"/>
                        </a:rPr>
                        <a:t>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0" i="0" u="none" strike="noStrike" cap="none" normalizeH="0" baseline="0" smtClean="0">
                          <a:ln>
                            <a:noFill/>
                          </a:ln>
                          <a:solidFill>
                            <a:schemeClr val="tx1"/>
                          </a:solidFill>
                          <a:effectLst/>
                          <a:latin typeface="Arial" charset="0"/>
                          <a:ea typeface="ＭＳ Ｐゴシック" pitchFamily="34" charset="-128"/>
                          <a:cs typeface="Arial" charset="0"/>
                        </a:rPr>
                        <a:t>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0" i="0" u="none" strike="noStrike" cap="none" normalizeH="0" baseline="0" smtClean="0">
                          <a:ln>
                            <a:noFill/>
                          </a:ln>
                          <a:solidFill>
                            <a:schemeClr val="tx1"/>
                          </a:solidFill>
                          <a:effectLst/>
                          <a:latin typeface="Arial" charset="0"/>
                          <a:ea typeface="ＭＳ Ｐゴシック" pitchFamily="34" charset="-128"/>
                          <a:cs typeface="Arial" charset="0"/>
                        </a:rPr>
                        <a:t>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0" i="0" u="none" strike="noStrike" cap="none" normalizeH="0" baseline="0" smtClean="0">
                          <a:ln>
                            <a:noFill/>
                          </a:ln>
                          <a:solidFill>
                            <a:schemeClr val="tx1"/>
                          </a:solidFill>
                          <a:effectLst/>
                          <a:latin typeface="Arial" charset="0"/>
                          <a:ea typeface="ＭＳ Ｐゴシック" pitchFamily="34" charset="-128"/>
                          <a:cs typeface="Arial" charset="0"/>
                        </a:rPr>
                        <a:t>-44.9</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0" i="0" u="none" strike="noStrike" cap="none" normalizeH="0" baseline="0" smtClean="0">
                          <a:ln>
                            <a:noFill/>
                          </a:ln>
                          <a:solidFill>
                            <a:schemeClr val="tx1"/>
                          </a:solidFill>
                          <a:effectLst/>
                          <a:latin typeface="Arial" charset="0"/>
                          <a:ea typeface="ＭＳ Ｐゴシック" pitchFamily="34" charset="-128"/>
                          <a:cs typeface="Arial" charset="0"/>
                        </a:rPr>
                        <a:t>4.0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0" i="0" u="none" strike="noStrike" cap="none" normalizeH="0" baseline="0" smtClean="0">
                          <a:ln>
                            <a:noFill/>
                          </a:ln>
                          <a:solidFill>
                            <a:schemeClr val="tx1"/>
                          </a:solidFill>
                          <a:effectLst/>
                          <a:latin typeface="Arial" charset="0"/>
                          <a:ea typeface="ＭＳ Ｐゴシック" pitchFamily="34" charset="-128"/>
                          <a:cs typeface="Arial" charset="0"/>
                        </a:rPr>
                        <a:t>57.3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1" i="0" u="none" strike="noStrike" cap="none" normalizeH="0" baseline="0" smtClean="0">
                          <a:ln>
                            <a:noFill/>
                          </a:ln>
                          <a:solidFill>
                            <a:schemeClr val="tx1"/>
                          </a:solidFill>
                          <a:effectLst/>
                          <a:latin typeface="Arial" charset="0"/>
                          <a:ea typeface="ＭＳ Ｐゴシック" pitchFamily="34" charset="-128"/>
                          <a:cs typeface="Arial" charset="0"/>
                        </a:rPr>
                        <a:t>16.4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425">
                <a:tc>
                  <a:txBody>
                    <a:bodyPr/>
                    <a:lstStyle/>
                    <a:p>
                      <a:pPr marL="0" marR="0" lvl="0" indent="0" algn="ctr"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0" i="0" u="none" strike="noStrike" cap="none" normalizeH="0" baseline="0" smtClean="0">
                          <a:ln>
                            <a:noFill/>
                          </a:ln>
                          <a:solidFill>
                            <a:schemeClr val="tx1"/>
                          </a:solidFill>
                          <a:effectLst/>
                          <a:latin typeface="Arial" charset="0"/>
                          <a:ea typeface="ＭＳ Ｐゴシック" pitchFamily="34" charset="-128"/>
                          <a:cs typeface="Arial" charset="0"/>
                        </a:rPr>
                        <a:t>Biodiesel</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0" i="0" u="none" strike="noStrike" cap="none" normalizeH="0" baseline="0" smtClean="0">
                          <a:ln>
                            <a:noFill/>
                          </a:ln>
                          <a:solidFill>
                            <a:schemeClr val="tx1"/>
                          </a:solidFill>
                          <a:effectLst/>
                          <a:latin typeface="Arial" charset="0"/>
                          <a:ea typeface="ＭＳ Ｐゴシック" pitchFamily="34" charset="-128"/>
                          <a:cs typeface="Arial" charset="0"/>
                        </a:rPr>
                        <a:t>20.8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0" i="0" u="none" strike="noStrike" cap="none" normalizeH="0" baseline="0" smtClean="0">
                          <a:ln>
                            <a:noFill/>
                          </a:ln>
                          <a:solidFill>
                            <a:schemeClr val="tx1"/>
                          </a:solidFill>
                          <a:effectLst/>
                          <a:latin typeface="Arial" charset="0"/>
                          <a:ea typeface="ＭＳ Ｐゴシック" pitchFamily="34" charset="-128"/>
                          <a:cs typeface="Arial" charset="0"/>
                        </a:rPr>
                        <a:t>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0" i="0" u="none" strike="noStrike" cap="none" normalizeH="0" baseline="0" smtClean="0">
                          <a:ln>
                            <a:noFill/>
                          </a:ln>
                          <a:solidFill>
                            <a:schemeClr val="tx1"/>
                          </a:solidFill>
                          <a:effectLst/>
                          <a:latin typeface="Arial" charset="0"/>
                          <a:ea typeface="ＭＳ Ｐゴシック" pitchFamily="34" charset="-128"/>
                          <a:cs typeface="Arial" charset="0"/>
                        </a:rPr>
                        <a:t>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0" i="0" u="none" strike="noStrike" cap="none" normalizeH="0" baseline="0" smtClean="0">
                          <a:ln>
                            <a:noFill/>
                          </a:ln>
                          <a:solidFill>
                            <a:schemeClr val="tx1"/>
                          </a:solidFill>
                          <a:effectLst/>
                          <a:latin typeface="Arial" charset="0"/>
                          <a:ea typeface="ＭＳ Ｐゴシック" pitchFamily="34" charset="-128"/>
                          <a:cs typeface="Arial" charset="0"/>
                        </a:rPr>
                        <a:t>2.3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0" i="0" u="none" strike="noStrike" cap="none" normalizeH="0" baseline="0" smtClean="0">
                          <a:ln>
                            <a:noFill/>
                          </a:ln>
                          <a:solidFill>
                            <a:schemeClr val="tx1"/>
                          </a:solidFill>
                          <a:effectLst/>
                          <a:latin typeface="Arial" charset="0"/>
                          <a:ea typeface="ＭＳ Ｐゴシック" pitchFamily="34" charset="-128"/>
                          <a:cs typeface="Arial" charset="0"/>
                        </a:rPr>
                        <a:t>1.5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0" i="0" u="none" strike="noStrike" cap="none" normalizeH="0" baseline="0" smtClean="0">
                          <a:ln>
                            <a:noFill/>
                          </a:ln>
                          <a:solidFill>
                            <a:schemeClr val="tx1"/>
                          </a:solidFill>
                          <a:effectLst/>
                          <a:latin typeface="Arial" charset="0"/>
                          <a:ea typeface="ＭＳ Ｐゴシック" pitchFamily="34" charset="-128"/>
                          <a:cs typeface="Arial" charset="0"/>
                        </a:rPr>
                        <a:t>0.8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1" i="0" u="none" strike="noStrike" cap="none" normalizeH="0" baseline="0" smtClean="0">
                          <a:ln>
                            <a:noFill/>
                          </a:ln>
                          <a:solidFill>
                            <a:schemeClr val="tx1"/>
                          </a:solidFill>
                          <a:effectLst/>
                          <a:latin typeface="Arial" charset="0"/>
                          <a:ea typeface="ＭＳ Ｐゴシック" pitchFamily="34" charset="-128"/>
                          <a:cs typeface="Arial" charset="0"/>
                        </a:rPr>
                        <a:t>25.4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425">
                <a:tc>
                  <a:txBody>
                    <a:bodyPr/>
                    <a:lstStyle/>
                    <a:p>
                      <a:pPr marL="0" marR="0" lvl="0" indent="0" algn="ctr"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0" i="0" u="none" strike="noStrike" cap="none" normalizeH="0" baseline="0" smtClean="0">
                          <a:ln>
                            <a:noFill/>
                          </a:ln>
                          <a:solidFill>
                            <a:schemeClr val="tx1"/>
                          </a:solidFill>
                          <a:effectLst/>
                          <a:latin typeface="Arial" charset="0"/>
                          <a:ea typeface="ＭＳ Ｐゴシック" pitchFamily="34" charset="-128"/>
                          <a:cs typeface="Arial" charset="0"/>
                        </a:rPr>
                        <a:t>Natural Gas (CNG)</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0" i="0" u="none" strike="noStrike" cap="none" normalizeH="0" baseline="0" smtClean="0">
                          <a:ln>
                            <a:noFill/>
                          </a:ln>
                          <a:solidFill>
                            <a:schemeClr val="tx1"/>
                          </a:solidFill>
                          <a:effectLst/>
                          <a:latin typeface="Arial" charset="0"/>
                          <a:ea typeface="ＭＳ Ｐゴシック" pitchFamily="34" charset="-128"/>
                          <a:cs typeface="Arial" charset="0"/>
                        </a:rPr>
                        <a:t>3.5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0" i="0" u="none" strike="noStrike" cap="none" normalizeH="0" baseline="0" smtClean="0">
                          <a:ln>
                            <a:noFill/>
                          </a:ln>
                          <a:solidFill>
                            <a:schemeClr val="tx1"/>
                          </a:solidFill>
                          <a:effectLst/>
                          <a:latin typeface="Arial" charset="0"/>
                          <a:ea typeface="ＭＳ Ｐゴシック" pitchFamily="34" charset="-128"/>
                          <a:cs typeface="Arial" charset="0"/>
                        </a:rPr>
                        <a:t>3.7</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0" i="0" u="none" strike="noStrike" cap="none" normalizeH="0" baseline="0" smtClean="0">
                          <a:ln>
                            <a:noFill/>
                          </a:ln>
                          <a:solidFill>
                            <a:schemeClr val="tx1"/>
                          </a:solidFill>
                          <a:effectLst/>
                          <a:latin typeface="Arial" charset="0"/>
                          <a:ea typeface="ＭＳ Ｐゴシック" pitchFamily="34" charset="-128"/>
                          <a:cs typeface="Arial" charset="0"/>
                        </a:rPr>
                        <a:t>1.0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0" i="0" u="none" strike="noStrike" cap="none" normalizeH="0" baseline="0" smtClean="0">
                          <a:ln>
                            <a:noFill/>
                          </a:ln>
                          <a:solidFill>
                            <a:schemeClr val="tx1"/>
                          </a:solidFill>
                          <a:effectLst/>
                          <a:latin typeface="Arial" charset="0"/>
                          <a:ea typeface="ＭＳ Ｐゴシック" pitchFamily="34" charset="-128"/>
                          <a:cs typeface="Arial" charset="0"/>
                        </a:rPr>
                        <a:t>2.1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0" i="0" u="none" strike="noStrike" cap="none" normalizeH="0" baseline="0" smtClean="0">
                          <a:ln>
                            <a:noFill/>
                          </a:ln>
                          <a:solidFill>
                            <a:schemeClr val="tx1"/>
                          </a:solidFill>
                          <a:effectLst/>
                          <a:latin typeface="Arial" charset="0"/>
                          <a:ea typeface="ＭＳ Ｐゴシック" pitchFamily="34" charset="-128"/>
                          <a:cs typeface="Arial" charset="0"/>
                        </a:rPr>
                        <a:t>0.6</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0" i="0" u="none" strike="noStrike" cap="none" normalizeH="0" baseline="0" smtClean="0">
                          <a:ln>
                            <a:noFill/>
                          </a:ln>
                          <a:solidFill>
                            <a:schemeClr val="tx1"/>
                          </a:solidFill>
                          <a:effectLst/>
                          <a:latin typeface="Arial" charset="0"/>
                          <a:ea typeface="ＭＳ Ｐゴシック" pitchFamily="34" charset="-128"/>
                          <a:cs typeface="Arial" charset="0"/>
                        </a:rPr>
                        <a:t>57.7</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1" i="0" u="none" strike="noStrike" cap="none" normalizeH="0" baseline="0" smtClean="0">
                          <a:ln>
                            <a:noFill/>
                          </a:ln>
                          <a:solidFill>
                            <a:schemeClr val="tx1"/>
                          </a:solidFill>
                          <a:effectLst/>
                          <a:latin typeface="Arial" charset="0"/>
                          <a:ea typeface="ＭＳ Ｐゴシック" pitchFamily="34" charset="-128"/>
                          <a:cs typeface="Arial" charset="0"/>
                        </a:rPr>
                        <a:t>68.6</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425">
                <a:tc>
                  <a:txBody>
                    <a:bodyPr/>
                    <a:lstStyle/>
                    <a:p>
                      <a:pPr marL="0" marR="0" lvl="0" indent="0" algn="ctr"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0" i="0" u="none" strike="noStrike" cap="none" normalizeH="0" baseline="0" smtClean="0">
                          <a:ln>
                            <a:noFill/>
                          </a:ln>
                          <a:solidFill>
                            <a:schemeClr val="tx1"/>
                          </a:solidFill>
                          <a:effectLst/>
                          <a:latin typeface="Arial" charset="0"/>
                          <a:ea typeface="ＭＳ Ｐゴシック" pitchFamily="34" charset="-128"/>
                          <a:cs typeface="Arial" charset="0"/>
                        </a:rPr>
                        <a:t>Natural Gas (LNG)</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0" i="0" u="none" strike="noStrike" cap="none" normalizeH="0" baseline="0" smtClean="0">
                          <a:ln>
                            <a:noFill/>
                          </a:ln>
                          <a:solidFill>
                            <a:schemeClr val="tx1"/>
                          </a:solidFill>
                          <a:effectLst/>
                          <a:latin typeface="Arial" charset="0"/>
                          <a:ea typeface="ＭＳ Ｐゴシック" pitchFamily="34" charset="-128"/>
                          <a:cs typeface="Arial" charset="0"/>
                        </a:rPr>
                        <a:t>3.5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0" i="0" u="none" strike="noStrike" cap="none" normalizeH="0" baseline="0" smtClean="0">
                          <a:ln>
                            <a:noFill/>
                          </a:ln>
                          <a:solidFill>
                            <a:schemeClr val="tx1"/>
                          </a:solidFill>
                          <a:effectLst/>
                          <a:latin typeface="Arial" charset="0"/>
                          <a:ea typeface="ＭＳ Ｐゴシック" pitchFamily="34" charset="-128"/>
                          <a:cs typeface="Arial" charset="0"/>
                        </a:rPr>
                        <a:t>3.7</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0" i="0" u="none" strike="noStrike" cap="none" normalizeH="0" baseline="0" smtClean="0">
                          <a:ln>
                            <a:noFill/>
                          </a:ln>
                          <a:solidFill>
                            <a:schemeClr val="tx1"/>
                          </a:solidFill>
                          <a:effectLst/>
                          <a:latin typeface="Arial" charset="0"/>
                          <a:ea typeface="ＭＳ Ｐゴシック" pitchFamily="34" charset="-128"/>
                          <a:cs typeface="Arial" charset="0"/>
                        </a:rPr>
                        <a:t>1.0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0" i="0" u="none" strike="noStrike" cap="none" normalizeH="0" baseline="0" smtClean="0">
                          <a:ln>
                            <a:noFill/>
                          </a:ln>
                          <a:solidFill>
                            <a:schemeClr val="tx1"/>
                          </a:solidFill>
                          <a:effectLst/>
                          <a:latin typeface="Arial" charset="0"/>
                          <a:ea typeface="ＭＳ Ｐゴシック" pitchFamily="34" charset="-128"/>
                          <a:cs typeface="Arial" charset="0"/>
                        </a:rPr>
                        <a:t>15.8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0" i="0" u="none" strike="noStrike" cap="none" normalizeH="0" baseline="0" smtClean="0">
                          <a:ln>
                            <a:noFill/>
                          </a:ln>
                          <a:solidFill>
                            <a:schemeClr val="tx1"/>
                          </a:solidFill>
                          <a:effectLst/>
                          <a:latin typeface="Arial" charset="0"/>
                          <a:ea typeface="ＭＳ Ｐゴシック" pitchFamily="34" charset="-128"/>
                          <a:cs typeface="Arial" charset="0"/>
                        </a:rPr>
                        <a:t>0.5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0" i="0" u="none" strike="noStrike" cap="none" normalizeH="0" baseline="0" smtClean="0">
                          <a:ln>
                            <a:noFill/>
                          </a:ln>
                          <a:solidFill>
                            <a:schemeClr val="tx1"/>
                          </a:solidFill>
                          <a:effectLst/>
                          <a:latin typeface="Arial" charset="0"/>
                          <a:ea typeface="ＭＳ Ｐゴシック" pitchFamily="34" charset="-128"/>
                          <a:cs typeface="Arial" charset="0"/>
                        </a:rPr>
                        <a:t>58.5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1" i="0" u="none" strike="noStrike" cap="none" normalizeH="0" baseline="0" smtClean="0">
                          <a:ln>
                            <a:noFill/>
                          </a:ln>
                          <a:solidFill>
                            <a:schemeClr val="tx1"/>
                          </a:solidFill>
                          <a:effectLst/>
                          <a:latin typeface="Arial" charset="0"/>
                          <a:ea typeface="ＭＳ Ｐゴシック" pitchFamily="34" charset="-128"/>
                          <a:cs typeface="Arial" charset="0"/>
                        </a:rPr>
                        <a:t>83.1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425">
                <a:tc>
                  <a:txBody>
                    <a:bodyPr/>
                    <a:lstStyle/>
                    <a:p>
                      <a:pPr marL="0" marR="0" lvl="0" indent="0" algn="ctr"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0" i="0" u="none" strike="noStrike" cap="none" normalizeH="0" baseline="0" smtClean="0">
                          <a:ln>
                            <a:noFill/>
                          </a:ln>
                          <a:solidFill>
                            <a:schemeClr val="tx1"/>
                          </a:solidFill>
                          <a:effectLst/>
                          <a:latin typeface="Arial" charset="0"/>
                          <a:ea typeface="ＭＳ Ｐゴシック" pitchFamily="34" charset="-128"/>
                          <a:cs typeface="Arial" charset="0"/>
                        </a:rPr>
                        <a:t>Corn Ethanol</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0" i="0" u="none" strike="noStrike" cap="none" normalizeH="0" baseline="0" smtClean="0">
                          <a:ln>
                            <a:noFill/>
                          </a:ln>
                          <a:solidFill>
                            <a:schemeClr val="tx1"/>
                          </a:solidFill>
                          <a:effectLst/>
                          <a:latin typeface="Arial" charset="0"/>
                          <a:ea typeface="ＭＳ Ｐゴシック" pitchFamily="34" charset="-128"/>
                          <a:cs typeface="Arial" charset="0"/>
                        </a:rPr>
                        <a:t>5.8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0" i="0" u="none" strike="noStrike" cap="none" normalizeH="0" baseline="0" smtClean="0">
                          <a:ln>
                            <a:noFill/>
                          </a:ln>
                          <a:solidFill>
                            <a:schemeClr val="tx1"/>
                          </a:solidFill>
                          <a:effectLst/>
                          <a:latin typeface="Arial" charset="0"/>
                          <a:ea typeface="ＭＳ Ｐゴシック" pitchFamily="34" charset="-128"/>
                          <a:cs typeface="Arial" charset="0"/>
                        </a:rPr>
                        <a:t>31.4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0" i="0" u="none" strike="noStrike" cap="none" normalizeH="0" baseline="0" smtClean="0">
                          <a:ln>
                            <a:noFill/>
                          </a:ln>
                          <a:solidFill>
                            <a:schemeClr val="tx1"/>
                          </a:solidFill>
                          <a:effectLst/>
                          <a:latin typeface="Arial" charset="0"/>
                          <a:ea typeface="ＭＳ Ｐゴシック" pitchFamily="34" charset="-128"/>
                          <a:cs typeface="Arial" charset="0"/>
                        </a:rPr>
                        <a:t>2.3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0" i="0" u="none" strike="noStrike" cap="none" normalizeH="0" baseline="0" smtClean="0">
                          <a:ln>
                            <a:noFill/>
                          </a:ln>
                          <a:solidFill>
                            <a:schemeClr val="tx1"/>
                          </a:solidFill>
                          <a:effectLst/>
                          <a:latin typeface="Arial" charset="0"/>
                          <a:ea typeface="ＭＳ Ｐゴシック" pitchFamily="34" charset="-128"/>
                          <a:cs typeface="Arial" charset="0"/>
                        </a:rPr>
                        <a:t>48.8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0" i="0" u="none" strike="noStrike" cap="none" normalizeH="0" baseline="0" smtClean="0">
                          <a:ln>
                            <a:noFill/>
                          </a:ln>
                          <a:solidFill>
                            <a:schemeClr val="tx1"/>
                          </a:solidFill>
                          <a:effectLst/>
                          <a:latin typeface="Arial" charset="0"/>
                          <a:ea typeface="ＭＳ Ｐゴシック" pitchFamily="34" charset="-128"/>
                          <a:cs typeface="Arial" charset="0"/>
                        </a:rPr>
                        <a:t>2.6</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0" i="0" u="none" strike="noStrike" cap="none" normalizeH="0" baseline="0" smtClean="0">
                          <a:ln>
                            <a:noFill/>
                          </a:ln>
                          <a:solidFill>
                            <a:schemeClr val="tx1"/>
                          </a:solidFill>
                          <a:effectLst/>
                          <a:latin typeface="Arial" charset="0"/>
                          <a:ea typeface="ＭＳ Ｐゴシック" pitchFamily="34" charset="-128"/>
                          <a:cs typeface="Arial" charset="0"/>
                        </a:rPr>
                        <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1" i="0" u="none" strike="noStrike" cap="none" normalizeH="0" baseline="0" smtClean="0">
                          <a:ln>
                            <a:noFill/>
                          </a:ln>
                          <a:solidFill>
                            <a:schemeClr val="tx1"/>
                          </a:solidFill>
                          <a:effectLst/>
                          <a:latin typeface="Arial" charset="0"/>
                          <a:ea typeface="ＭＳ Ｐゴシック" pitchFamily="34" charset="-128"/>
                          <a:cs typeface="Arial" charset="0"/>
                        </a:rPr>
                        <a:t>90.9</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425">
                <a:tc>
                  <a:txBody>
                    <a:bodyPr/>
                    <a:lstStyle/>
                    <a:p>
                      <a:pPr marL="0" marR="0" lvl="0" indent="0" algn="ctr"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0" i="0" u="none" strike="noStrike" cap="none" normalizeH="0" baseline="0" smtClean="0">
                          <a:ln>
                            <a:noFill/>
                          </a:ln>
                          <a:solidFill>
                            <a:schemeClr val="tx1"/>
                          </a:solidFill>
                          <a:effectLst/>
                          <a:latin typeface="Arial" charset="0"/>
                          <a:ea typeface="ＭＳ Ｐゴシック" pitchFamily="34" charset="-128"/>
                          <a:cs typeface="Arial" charset="0"/>
                        </a:rPr>
                        <a:t>Gasoline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0" i="0" u="none" strike="noStrike" cap="none" normalizeH="0" baseline="0" smtClean="0">
                          <a:ln>
                            <a:noFill/>
                          </a:ln>
                          <a:solidFill>
                            <a:schemeClr val="tx1"/>
                          </a:solidFill>
                          <a:effectLst/>
                          <a:latin typeface="Arial" charset="0"/>
                          <a:ea typeface="ＭＳ Ｐゴシック" pitchFamily="34" charset="-128"/>
                          <a:cs typeface="Arial" charset="0"/>
                        </a:rPr>
                        <a:t>6.9</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0" i="0" u="none" strike="noStrike" cap="none" normalizeH="0" baseline="0" smtClean="0">
                          <a:ln>
                            <a:noFill/>
                          </a:ln>
                          <a:solidFill>
                            <a:schemeClr val="tx1"/>
                          </a:solidFill>
                          <a:effectLst/>
                          <a:latin typeface="Arial" charset="0"/>
                          <a:ea typeface="ＭＳ Ｐゴシック" pitchFamily="34" charset="-128"/>
                          <a:cs typeface="Arial" charset="0"/>
                        </a:rPr>
                        <a:t>13.8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0" i="0" u="none" strike="noStrike" cap="none" normalizeH="0" baseline="0" smtClean="0">
                          <a:ln>
                            <a:noFill/>
                          </a:ln>
                          <a:solidFill>
                            <a:schemeClr val="tx1"/>
                          </a:solidFill>
                          <a:effectLst/>
                          <a:latin typeface="Arial" charset="0"/>
                          <a:ea typeface="ＭＳ Ｐゴシック" pitchFamily="34" charset="-128"/>
                          <a:cs typeface="Arial" charset="0"/>
                        </a:rPr>
                        <a:t>1.1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0" i="0" u="none" strike="noStrike" cap="none" normalizeH="0" baseline="0" smtClean="0">
                          <a:ln>
                            <a:noFill/>
                          </a:ln>
                          <a:solidFill>
                            <a:schemeClr val="tx1"/>
                          </a:solidFill>
                          <a:effectLst/>
                          <a:latin typeface="Arial" charset="0"/>
                          <a:ea typeface="ＭＳ Ｐゴシック" pitchFamily="34" charset="-128"/>
                          <a:cs typeface="Arial" charset="0"/>
                        </a:rPr>
                        <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0" i="0" u="none" strike="noStrike" cap="none" normalizeH="0" baseline="0" smtClean="0">
                          <a:ln>
                            <a:noFill/>
                          </a:ln>
                          <a:solidFill>
                            <a:schemeClr val="tx1"/>
                          </a:solidFill>
                          <a:effectLst/>
                          <a:latin typeface="Arial" charset="0"/>
                          <a:ea typeface="ＭＳ Ｐゴシック" pitchFamily="34" charset="-128"/>
                          <a:cs typeface="Arial" charset="0"/>
                        </a:rPr>
                        <a:t>0.4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0" i="0" u="none" strike="noStrike" cap="none" normalizeH="0" baseline="0" smtClean="0">
                          <a:ln>
                            <a:noFill/>
                          </a:ln>
                          <a:solidFill>
                            <a:schemeClr val="tx1"/>
                          </a:solidFill>
                          <a:effectLst/>
                          <a:latin typeface="Arial" charset="0"/>
                          <a:ea typeface="ＭＳ Ｐゴシック" pitchFamily="34" charset="-128"/>
                          <a:cs typeface="Arial" charset="0"/>
                        </a:rPr>
                        <a:t>72.9</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1" i="0" u="none" strike="noStrike" cap="none" normalizeH="0" baseline="0" smtClean="0">
                          <a:ln>
                            <a:noFill/>
                          </a:ln>
                          <a:solidFill>
                            <a:schemeClr val="tx1"/>
                          </a:solidFill>
                          <a:effectLst/>
                          <a:latin typeface="Arial" charset="0"/>
                          <a:ea typeface="ＭＳ Ｐゴシック" pitchFamily="34" charset="-128"/>
                          <a:cs typeface="Arial" charset="0"/>
                        </a:rPr>
                        <a:t>95.0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425">
                <a:tc>
                  <a:txBody>
                    <a:bodyPr/>
                    <a:lstStyle/>
                    <a:p>
                      <a:pPr marL="0" marR="0" lvl="0" indent="0" algn="ctr"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0" i="0" u="none" strike="noStrike" cap="none" normalizeH="0" baseline="0" smtClean="0">
                          <a:ln>
                            <a:noFill/>
                          </a:ln>
                          <a:solidFill>
                            <a:schemeClr val="tx1"/>
                          </a:solidFill>
                          <a:effectLst/>
                          <a:latin typeface="Arial" charset="0"/>
                          <a:ea typeface="ＭＳ Ｐゴシック" pitchFamily="34" charset="-128"/>
                          <a:cs typeface="Arial" charset="0"/>
                        </a:rPr>
                        <a:t>Diesel</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0" i="0" u="none" strike="noStrike" cap="none" normalizeH="0" baseline="0" smtClean="0">
                          <a:ln>
                            <a:noFill/>
                          </a:ln>
                          <a:solidFill>
                            <a:schemeClr val="tx1"/>
                          </a:solidFill>
                          <a:effectLst/>
                          <a:latin typeface="Arial" charset="0"/>
                          <a:ea typeface="ＭＳ Ｐゴシック" pitchFamily="34" charset="-128"/>
                          <a:cs typeface="Arial" charset="0"/>
                        </a:rPr>
                        <a:t>8.8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0" i="0" u="none" strike="noStrike" cap="none" normalizeH="0" baseline="0" smtClean="0">
                          <a:ln>
                            <a:noFill/>
                          </a:ln>
                          <a:solidFill>
                            <a:schemeClr val="tx1"/>
                          </a:solidFill>
                          <a:effectLst/>
                          <a:latin typeface="Arial" charset="0"/>
                          <a:ea typeface="ＭＳ Ｐゴシック" pitchFamily="34" charset="-128"/>
                          <a:cs typeface="Arial" charset="0"/>
                        </a:rPr>
                        <a:t>10.3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0" i="0" u="none" strike="noStrike" cap="none" normalizeH="0" baseline="0" smtClean="0">
                          <a:ln>
                            <a:noFill/>
                          </a:ln>
                          <a:solidFill>
                            <a:schemeClr val="tx1"/>
                          </a:solidFill>
                          <a:effectLst/>
                          <a:latin typeface="Arial" charset="0"/>
                          <a:ea typeface="ＭＳ Ｐゴシック" pitchFamily="34" charset="-128"/>
                          <a:cs typeface="Arial" charset="0"/>
                        </a:rPr>
                        <a:t>1.1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0" i="0" u="none" strike="noStrike" cap="none" normalizeH="0" baseline="0" smtClean="0">
                          <a:ln>
                            <a:noFill/>
                          </a:ln>
                          <a:solidFill>
                            <a:schemeClr val="tx1"/>
                          </a:solidFill>
                          <a:effectLst/>
                          <a:latin typeface="Arial" charset="0"/>
                          <a:ea typeface="ＭＳ Ｐゴシック" pitchFamily="34" charset="-128"/>
                          <a:cs typeface="Arial" charset="0"/>
                        </a:rPr>
                        <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0" i="0" u="none" strike="noStrike" cap="none" normalizeH="0" baseline="0" smtClean="0">
                          <a:ln>
                            <a:noFill/>
                          </a:ln>
                          <a:solidFill>
                            <a:schemeClr val="tx1"/>
                          </a:solidFill>
                          <a:effectLst/>
                          <a:latin typeface="Arial" charset="0"/>
                          <a:ea typeface="ＭＳ Ｐゴシック" pitchFamily="34" charset="-128"/>
                          <a:cs typeface="Arial" charset="0"/>
                        </a:rPr>
                        <a:t>0.2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0" i="0" u="none" strike="noStrike" cap="none" normalizeH="0" baseline="0" smtClean="0">
                          <a:ln>
                            <a:noFill/>
                          </a:ln>
                          <a:solidFill>
                            <a:schemeClr val="tx1"/>
                          </a:solidFill>
                          <a:effectLst/>
                          <a:latin typeface="Arial" charset="0"/>
                          <a:ea typeface="ＭＳ Ｐゴシック" pitchFamily="34" charset="-128"/>
                          <a:cs typeface="Arial" charset="0"/>
                        </a:rPr>
                        <a:t>74.9</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1" i="0" u="none" strike="noStrike" cap="none" normalizeH="0" baseline="0" smtClean="0">
                          <a:ln>
                            <a:noFill/>
                          </a:ln>
                          <a:solidFill>
                            <a:schemeClr val="tx1"/>
                          </a:solidFill>
                          <a:effectLst/>
                          <a:latin typeface="Arial" charset="0"/>
                          <a:ea typeface="ＭＳ Ｐゴシック" pitchFamily="34" charset="-128"/>
                          <a:cs typeface="Arial" charset="0"/>
                        </a:rPr>
                        <a:t>95.3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425">
                <a:tc>
                  <a:txBody>
                    <a:bodyPr/>
                    <a:lstStyle/>
                    <a:p>
                      <a:pPr marL="0" marR="0" lvl="0" indent="0" algn="ctr"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0" i="0" u="none" strike="noStrike" cap="none" normalizeH="0" baseline="0" smtClean="0">
                          <a:ln>
                            <a:noFill/>
                          </a:ln>
                          <a:solidFill>
                            <a:schemeClr val="tx1"/>
                          </a:solidFill>
                          <a:effectLst/>
                          <a:latin typeface="Arial" charset="0"/>
                          <a:ea typeface="ＭＳ Ｐゴシック" pitchFamily="34" charset="-128"/>
                          <a:cs typeface="Arial" charset="0"/>
                        </a:rPr>
                        <a:t>Electric</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0" i="0" u="none" strike="noStrike" cap="none" normalizeH="0" baseline="0" smtClean="0">
                          <a:ln>
                            <a:noFill/>
                          </a:ln>
                          <a:solidFill>
                            <a:schemeClr val="tx1"/>
                          </a:solidFill>
                          <a:effectLst/>
                          <a:latin typeface="Arial" charset="0"/>
                          <a:ea typeface="ＭＳ Ｐゴシック" pitchFamily="34" charset="-128"/>
                          <a:cs typeface="Arial" charset="0"/>
                        </a:rPr>
                        <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0" i="0" u="none" strike="noStrike" cap="none" normalizeH="0" baseline="0" smtClean="0">
                          <a:ln>
                            <a:noFill/>
                          </a:ln>
                          <a:solidFill>
                            <a:schemeClr val="tx1"/>
                          </a:solidFill>
                          <a:effectLst/>
                          <a:latin typeface="Arial" charset="0"/>
                          <a:ea typeface="ＭＳ Ｐゴシック" pitchFamily="34" charset="-128"/>
                          <a:cs typeface="Arial" charset="0"/>
                        </a:rPr>
                        <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0" i="0" u="none" strike="noStrike" cap="none" normalizeH="0" baseline="0" smtClean="0">
                          <a:ln>
                            <a:noFill/>
                          </a:ln>
                          <a:solidFill>
                            <a:schemeClr val="tx1"/>
                          </a:solidFill>
                          <a:effectLst/>
                          <a:latin typeface="Arial" charset="0"/>
                          <a:ea typeface="ＭＳ Ｐゴシック" pitchFamily="34" charset="-128"/>
                          <a:cs typeface="Arial" charset="0"/>
                        </a:rPr>
                        <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0" i="0" u="none" strike="noStrike" cap="none" normalizeH="0" baseline="0" smtClean="0">
                          <a:ln>
                            <a:noFill/>
                          </a:ln>
                          <a:solidFill>
                            <a:schemeClr val="tx1"/>
                          </a:solidFill>
                          <a:effectLst/>
                          <a:latin typeface="Arial" charset="0"/>
                          <a:ea typeface="ＭＳ Ｐゴシック" pitchFamily="34" charset="-128"/>
                          <a:cs typeface="Arial" charset="0"/>
                        </a:rPr>
                        <a:t>124.1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0" i="0" u="none" strike="noStrike" cap="none" normalizeH="0" baseline="0" smtClean="0">
                          <a:ln>
                            <a:noFill/>
                          </a:ln>
                          <a:solidFill>
                            <a:schemeClr val="tx1"/>
                          </a:solidFill>
                          <a:effectLst/>
                          <a:latin typeface="Arial" charset="0"/>
                          <a:ea typeface="ＭＳ Ｐゴシック" pitchFamily="34" charset="-128"/>
                          <a:cs typeface="Arial" charset="0"/>
                        </a:rPr>
                        <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0" i="0" u="none" strike="noStrike" cap="none" normalizeH="0" baseline="0" smtClean="0">
                          <a:ln>
                            <a:noFill/>
                          </a:ln>
                          <a:solidFill>
                            <a:schemeClr val="tx1"/>
                          </a:solidFill>
                          <a:effectLst/>
                          <a:latin typeface="Arial" charset="0"/>
                          <a:ea typeface="ＭＳ Ｐゴシック" pitchFamily="34" charset="-128"/>
                          <a:cs typeface="Arial" charset="0"/>
                        </a:rPr>
                        <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FF6600"/>
                        </a:buClr>
                        <a:buSzPct val="125000"/>
                        <a:buFontTx/>
                        <a:buNone/>
                        <a:tabLst/>
                      </a:pPr>
                      <a:r>
                        <a:rPr kumimoji="0" lang="en-US" sz="1300" b="1" i="0" u="none" strike="noStrike" cap="none" normalizeH="0" baseline="0" smtClean="0">
                          <a:ln>
                            <a:noFill/>
                          </a:ln>
                          <a:solidFill>
                            <a:schemeClr val="tx1"/>
                          </a:solidFill>
                          <a:effectLst/>
                          <a:latin typeface="Arial" charset="0"/>
                          <a:ea typeface="ＭＳ Ｐゴシック" pitchFamily="34" charset="-128"/>
                          <a:cs typeface="Arial" charset="0"/>
                        </a:rPr>
                        <a:t>124.1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616536" name="Group 88"/>
          <p:cNvGrpSpPr>
            <a:grpSpLocks/>
          </p:cNvGrpSpPr>
          <p:nvPr/>
        </p:nvGrpSpPr>
        <p:grpSpPr bwMode="auto">
          <a:xfrm>
            <a:off x="1241425" y="987425"/>
            <a:ext cx="7839075" cy="1266825"/>
            <a:chOff x="782" y="1240"/>
            <a:chExt cx="4938" cy="798"/>
          </a:xfrm>
        </p:grpSpPr>
        <p:grpSp>
          <p:nvGrpSpPr>
            <p:cNvPr id="616537" name="Group 89"/>
            <p:cNvGrpSpPr>
              <a:grpSpLocks/>
            </p:cNvGrpSpPr>
            <p:nvPr/>
          </p:nvGrpSpPr>
          <p:grpSpPr bwMode="auto">
            <a:xfrm>
              <a:off x="831" y="1739"/>
              <a:ext cx="4188" cy="292"/>
              <a:chOff x="831" y="1739"/>
              <a:chExt cx="4188" cy="292"/>
            </a:xfrm>
          </p:grpSpPr>
          <p:sp>
            <p:nvSpPr>
              <p:cNvPr id="616538" name="AutoShape 90"/>
              <p:cNvSpPr>
                <a:spLocks noChangeArrowheads="1"/>
              </p:cNvSpPr>
              <p:nvPr/>
            </p:nvSpPr>
            <p:spPr bwMode="auto">
              <a:xfrm>
                <a:off x="831" y="1739"/>
                <a:ext cx="760" cy="291"/>
              </a:xfrm>
              <a:prstGeom prst="chevron">
                <a:avLst>
                  <a:gd name="adj" fmla="val 25295"/>
                </a:avLst>
              </a:prstGeom>
              <a:solidFill>
                <a:schemeClr val="accent1">
                  <a:alpha val="70000"/>
                </a:schemeClr>
              </a:solidFill>
              <a:ln w="9525" algn="ctr">
                <a:noFill/>
                <a:miter lim="800000"/>
                <a:headEnd/>
                <a:tailEnd/>
              </a:ln>
              <a:effectLst/>
            </p:spPr>
            <p:txBody>
              <a:bodyPr wrap="none" anchor="ctr"/>
              <a:lstStyle/>
              <a:p>
                <a:endParaRPr lang="en-US"/>
              </a:p>
            </p:txBody>
          </p:sp>
          <p:sp>
            <p:nvSpPr>
              <p:cNvPr id="616539" name="AutoShape 91"/>
              <p:cNvSpPr>
                <a:spLocks noChangeArrowheads="1"/>
              </p:cNvSpPr>
              <p:nvPr/>
            </p:nvSpPr>
            <p:spPr bwMode="auto">
              <a:xfrm>
                <a:off x="1517" y="1740"/>
                <a:ext cx="760" cy="291"/>
              </a:xfrm>
              <a:prstGeom prst="chevron">
                <a:avLst>
                  <a:gd name="adj" fmla="val 25295"/>
                </a:avLst>
              </a:prstGeom>
              <a:solidFill>
                <a:schemeClr val="accent1">
                  <a:alpha val="60001"/>
                </a:schemeClr>
              </a:solidFill>
              <a:ln w="9525" algn="ctr">
                <a:noFill/>
                <a:miter lim="800000"/>
                <a:headEnd/>
                <a:tailEnd/>
              </a:ln>
              <a:effectLst/>
            </p:spPr>
            <p:txBody>
              <a:bodyPr wrap="none" anchor="ctr"/>
              <a:lstStyle/>
              <a:p>
                <a:endParaRPr lang="en-US"/>
              </a:p>
            </p:txBody>
          </p:sp>
          <p:sp>
            <p:nvSpPr>
              <p:cNvPr id="616540" name="AutoShape 92"/>
              <p:cNvSpPr>
                <a:spLocks noChangeArrowheads="1"/>
              </p:cNvSpPr>
              <p:nvPr/>
            </p:nvSpPr>
            <p:spPr bwMode="auto">
              <a:xfrm>
                <a:off x="2203" y="1739"/>
                <a:ext cx="760" cy="291"/>
              </a:xfrm>
              <a:prstGeom prst="chevron">
                <a:avLst>
                  <a:gd name="adj" fmla="val 25295"/>
                </a:avLst>
              </a:prstGeom>
              <a:solidFill>
                <a:schemeClr val="accent1">
                  <a:alpha val="50000"/>
                </a:schemeClr>
              </a:solidFill>
              <a:ln w="9525" algn="ctr">
                <a:noFill/>
                <a:miter lim="800000"/>
                <a:headEnd/>
                <a:tailEnd/>
              </a:ln>
              <a:effectLst/>
            </p:spPr>
            <p:txBody>
              <a:bodyPr wrap="none" anchor="ctr"/>
              <a:lstStyle/>
              <a:p>
                <a:endParaRPr lang="en-US"/>
              </a:p>
            </p:txBody>
          </p:sp>
          <p:sp>
            <p:nvSpPr>
              <p:cNvPr id="616541" name="AutoShape 93"/>
              <p:cNvSpPr>
                <a:spLocks noChangeArrowheads="1"/>
              </p:cNvSpPr>
              <p:nvPr/>
            </p:nvSpPr>
            <p:spPr bwMode="auto">
              <a:xfrm>
                <a:off x="2888" y="1739"/>
                <a:ext cx="760" cy="291"/>
              </a:xfrm>
              <a:prstGeom prst="chevron">
                <a:avLst>
                  <a:gd name="adj" fmla="val 25295"/>
                </a:avLst>
              </a:prstGeom>
              <a:solidFill>
                <a:schemeClr val="accent1">
                  <a:alpha val="39999"/>
                </a:schemeClr>
              </a:solidFill>
              <a:ln w="9525" algn="ctr">
                <a:noFill/>
                <a:miter lim="800000"/>
                <a:headEnd/>
                <a:tailEnd/>
              </a:ln>
              <a:effectLst/>
            </p:spPr>
            <p:txBody>
              <a:bodyPr wrap="none" anchor="ctr"/>
              <a:lstStyle/>
              <a:p>
                <a:endParaRPr lang="en-US"/>
              </a:p>
            </p:txBody>
          </p:sp>
          <p:sp>
            <p:nvSpPr>
              <p:cNvPr id="616542" name="AutoShape 94"/>
              <p:cNvSpPr>
                <a:spLocks noChangeArrowheads="1"/>
              </p:cNvSpPr>
              <p:nvPr/>
            </p:nvSpPr>
            <p:spPr bwMode="auto">
              <a:xfrm>
                <a:off x="3574" y="1739"/>
                <a:ext cx="760" cy="291"/>
              </a:xfrm>
              <a:prstGeom prst="chevron">
                <a:avLst>
                  <a:gd name="adj" fmla="val 25295"/>
                </a:avLst>
              </a:prstGeom>
              <a:solidFill>
                <a:schemeClr val="accent1">
                  <a:alpha val="30000"/>
                </a:schemeClr>
              </a:solidFill>
              <a:ln w="9525" algn="ctr">
                <a:noFill/>
                <a:miter lim="800000"/>
                <a:headEnd/>
                <a:tailEnd/>
              </a:ln>
              <a:effectLst/>
            </p:spPr>
            <p:txBody>
              <a:bodyPr wrap="none" anchor="ctr"/>
              <a:lstStyle/>
              <a:p>
                <a:endParaRPr lang="en-US"/>
              </a:p>
            </p:txBody>
          </p:sp>
          <p:sp>
            <p:nvSpPr>
              <p:cNvPr id="616543" name="AutoShape 95"/>
              <p:cNvSpPr>
                <a:spLocks noChangeArrowheads="1"/>
              </p:cNvSpPr>
              <p:nvPr/>
            </p:nvSpPr>
            <p:spPr bwMode="auto">
              <a:xfrm>
                <a:off x="4259" y="1739"/>
                <a:ext cx="760" cy="291"/>
              </a:xfrm>
              <a:prstGeom prst="chevron">
                <a:avLst>
                  <a:gd name="adj" fmla="val 25295"/>
                </a:avLst>
              </a:prstGeom>
              <a:solidFill>
                <a:schemeClr val="accent1">
                  <a:alpha val="20000"/>
                </a:schemeClr>
              </a:solidFill>
              <a:ln w="9525" algn="ctr">
                <a:noFill/>
                <a:miter lim="800000"/>
                <a:headEnd/>
                <a:tailEnd/>
              </a:ln>
              <a:effectLst/>
            </p:spPr>
            <p:txBody>
              <a:bodyPr wrap="none" anchor="ctr"/>
              <a:lstStyle/>
              <a:p>
                <a:endParaRPr lang="en-US"/>
              </a:p>
            </p:txBody>
          </p:sp>
        </p:grpSp>
        <p:sp>
          <p:nvSpPr>
            <p:cNvPr id="616544" name="Text Box 96"/>
            <p:cNvSpPr txBox="1">
              <a:spLocks noChangeArrowheads="1"/>
            </p:cNvSpPr>
            <p:nvPr/>
          </p:nvSpPr>
          <p:spPr bwMode="auto">
            <a:xfrm>
              <a:off x="782" y="1730"/>
              <a:ext cx="830" cy="308"/>
            </a:xfrm>
            <a:prstGeom prst="rect">
              <a:avLst/>
            </a:prstGeom>
            <a:noFill/>
            <a:ln w="9525" algn="ctr">
              <a:noFill/>
              <a:miter lim="800000"/>
              <a:headEnd/>
              <a:tailEnd/>
            </a:ln>
            <a:effectLst>
              <a:prstShdw prst="shdw17" dist="17961" dir="2700000">
                <a:schemeClr val="accent1">
                  <a:gamma/>
                  <a:shade val="60000"/>
                  <a:invGamma/>
                </a:schemeClr>
              </a:prstShdw>
            </a:effectLst>
          </p:spPr>
          <p:txBody>
            <a:bodyPr>
              <a:spAutoFit/>
            </a:bodyPr>
            <a:lstStyle/>
            <a:p>
              <a:pPr algn="ctr"/>
              <a:r>
                <a:rPr lang="en-US" sz="1300"/>
                <a:t>Extraction / Farming</a:t>
              </a:r>
            </a:p>
          </p:txBody>
        </p:sp>
        <p:sp>
          <p:nvSpPr>
            <p:cNvPr id="616545" name="Text Box 97"/>
            <p:cNvSpPr txBox="1">
              <a:spLocks noChangeArrowheads="1"/>
            </p:cNvSpPr>
            <p:nvPr/>
          </p:nvSpPr>
          <p:spPr bwMode="auto">
            <a:xfrm>
              <a:off x="1467" y="1793"/>
              <a:ext cx="830" cy="183"/>
            </a:xfrm>
            <a:prstGeom prst="rect">
              <a:avLst/>
            </a:prstGeom>
            <a:noFill/>
            <a:ln w="9525" algn="ctr">
              <a:noFill/>
              <a:miter lim="800000"/>
              <a:headEnd/>
              <a:tailEnd/>
            </a:ln>
            <a:effectLst>
              <a:prstShdw prst="shdw17" dist="17961" dir="2700000">
                <a:schemeClr val="accent1">
                  <a:gamma/>
                  <a:shade val="60000"/>
                  <a:invGamma/>
                </a:schemeClr>
              </a:prstShdw>
            </a:effectLst>
          </p:spPr>
          <p:txBody>
            <a:bodyPr>
              <a:spAutoFit/>
            </a:bodyPr>
            <a:lstStyle/>
            <a:p>
              <a:pPr algn="ctr"/>
              <a:r>
                <a:rPr lang="en-US" sz="1300"/>
                <a:t>Processing</a:t>
              </a:r>
            </a:p>
          </p:txBody>
        </p:sp>
        <p:sp>
          <p:nvSpPr>
            <p:cNvPr id="616546" name="Text Box 98"/>
            <p:cNvSpPr txBox="1">
              <a:spLocks noChangeArrowheads="1"/>
            </p:cNvSpPr>
            <p:nvPr/>
          </p:nvSpPr>
          <p:spPr bwMode="auto">
            <a:xfrm>
              <a:off x="2152" y="1793"/>
              <a:ext cx="830" cy="183"/>
            </a:xfrm>
            <a:prstGeom prst="rect">
              <a:avLst/>
            </a:prstGeom>
            <a:noFill/>
            <a:ln w="9525" algn="ctr">
              <a:noFill/>
              <a:miter lim="800000"/>
              <a:headEnd/>
              <a:tailEnd/>
            </a:ln>
            <a:effectLst>
              <a:prstShdw prst="shdw17" dist="17961" dir="2700000">
                <a:schemeClr val="accent1">
                  <a:gamma/>
                  <a:shade val="60000"/>
                  <a:invGamma/>
                </a:schemeClr>
              </a:prstShdw>
            </a:effectLst>
          </p:spPr>
          <p:txBody>
            <a:bodyPr>
              <a:spAutoFit/>
            </a:bodyPr>
            <a:lstStyle/>
            <a:p>
              <a:pPr algn="ctr"/>
              <a:r>
                <a:rPr lang="en-US" sz="1300"/>
                <a:t>Distribution</a:t>
              </a:r>
            </a:p>
          </p:txBody>
        </p:sp>
        <p:sp>
          <p:nvSpPr>
            <p:cNvPr id="616547" name="Text Box 99"/>
            <p:cNvSpPr txBox="1">
              <a:spLocks noChangeArrowheads="1"/>
            </p:cNvSpPr>
            <p:nvPr/>
          </p:nvSpPr>
          <p:spPr bwMode="auto">
            <a:xfrm>
              <a:off x="2836" y="1793"/>
              <a:ext cx="830" cy="183"/>
            </a:xfrm>
            <a:prstGeom prst="rect">
              <a:avLst/>
            </a:prstGeom>
            <a:noFill/>
            <a:ln w="9525" algn="ctr">
              <a:noFill/>
              <a:miter lim="800000"/>
              <a:headEnd/>
              <a:tailEnd/>
            </a:ln>
            <a:effectLst>
              <a:prstShdw prst="shdw17" dist="17961" dir="2700000">
                <a:schemeClr val="accent1">
                  <a:gamma/>
                  <a:shade val="60000"/>
                  <a:invGamma/>
                </a:schemeClr>
              </a:prstShdw>
            </a:effectLst>
          </p:spPr>
          <p:txBody>
            <a:bodyPr>
              <a:spAutoFit/>
            </a:bodyPr>
            <a:lstStyle/>
            <a:p>
              <a:pPr algn="ctr"/>
              <a:r>
                <a:rPr lang="en-US" sz="1300"/>
                <a:t>Production</a:t>
              </a:r>
            </a:p>
          </p:txBody>
        </p:sp>
        <p:sp>
          <p:nvSpPr>
            <p:cNvPr id="616548" name="Text Box 100"/>
            <p:cNvSpPr txBox="1">
              <a:spLocks noChangeArrowheads="1"/>
            </p:cNvSpPr>
            <p:nvPr/>
          </p:nvSpPr>
          <p:spPr bwMode="auto">
            <a:xfrm>
              <a:off x="3521" y="1730"/>
              <a:ext cx="830" cy="308"/>
            </a:xfrm>
            <a:prstGeom prst="rect">
              <a:avLst/>
            </a:prstGeom>
            <a:noFill/>
            <a:ln w="9525" algn="ctr">
              <a:noFill/>
              <a:miter lim="800000"/>
              <a:headEnd/>
              <a:tailEnd/>
            </a:ln>
            <a:effectLst>
              <a:prstShdw prst="shdw17" dist="17961" dir="2700000">
                <a:schemeClr val="accent1">
                  <a:gamma/>
                  <a:shade val="60000"/>
                  <a:invGamma/>
                </a:schemeClr>
              </a:prstShdw>
            </a:effectLst>
          </p:spPr>
          <p:txBody>
            <a:bodyPr>
              <a:spAutoFit/>
            </a:bodyPr>
            <a:lstStyle/>
            <a:p>
              <a:pPr algn="ctr"/>
              <a:r>
                <a:rPr lang="en-US" sz="1300"/>
                <a:t>Transport / Distribution</a:t>
              </a:r>
            </a:p>
          </p:txBody>
        </p:sp>
        <p:sp>
          <p:nvSpPr>
            <p:cNvPr id="616549" name="Text Box 101"/>
            <p:cNvSpPr txBox="1">
              <a:spLocks noChangeArrowheads="1"/>
            </p:cNvSpPr>
            <p:nvPr/>
          </p:nvSpPr>
          <p:spPr bwMode="auto">
            <a:xfrm>
              <a:off x="4206" y="1730"/>
              <a:ext cx="830" cy="308"/>
            </a:xfrm>
            <a:prstGeom prst="rect">
              <a:avLst/>
            </a:prstGeom>
            <a:noFill/>
            <a:ln w="9525" algn="ctr">
              <a:noFill/>
              <a:miter lim="800000"/>
              <a:headEnd/>
              <a:tailEnd/>
            </a:ln>
            <a:effectLst>
              <a:prstShdw prst="shdw17" dist="17961" dir="2700000">
                <a:schemeClr val="accent1">
                  <a:gamma/>
                  <a:shade val="60000"/>
                  <a:invGamma/>
                </a:schemeClr>
              </a:prstShdw>
            </a:effectLst>
          </p:spPr>
          <p:txBody>
            <a:bodyPr>
              <a:spAutoFit/>
            </a:bodyPr>
            <a:lstStyle/>
            <a:p>
              <a:pPr algn="ctr"/>
              <a:r>
                <a:rPr lang="en-US" sz="1300"/>
                <a:t>Vehicle Combustion</a:t>
              </a:r>
            </a:p>
          </p:txBody>
        </p:sp>
        <p:pic>
          <p:nvPicPr>
            <p:cNvPr id="616550" name="Picture 102" descr="liq"/>
            <p:cNvPicPr>
              <a:picLocks noChangeAspect="1" noChangeArrowheads="1"/>
            </p:cNvPicPr>
            <p:nvPr/>
          </p:nvPicPr>
          <p:blipFill>
            <a:blip r:embed="rId3"/>
            <a:srcRect b="4979"/>
            <a:stretch>
              <a:fillRect/>
            </a:stretch>
          </p:blipFill>
          <p:spPr bwMode="auto">
            <a:xfrm>
              <a:off x="3034" y="1264"/>
              <a:ext cx="397" cy="458"/>
            </a:xfrm>
            <a:prstGeom prst="rect">
              <a:avLst/>
            </a:prstGeom>
            <a:noFill/>
            <a:ln w="9525">
              <a:noFill/>
              <a:miter lim="800000"/>
              <a:headEnd/>
              <a:tailEnd/>
            </a:ln>
          </p:spPr>
        </p:pic>
        <p:pic>
          <p:nvPicPr>
            <p:cNvPr id="616551" name="Picture 103" descr="ex"/>
            <p:cNvPicPr>
              <a:picLocks noChangeAspect="1" noChangeArrowheads="1"/>
            </p:cNvPicPr>
            <p:nvPr/>
          </p:nvPicPr>
          <p:blipFill>
            <a:blip r:embed="rId4"/>
            <a:srcRect/>
            <a:stretch>
              <a:fillRect/>
            </a:stretch>
          </p:blipFill>
          <p:spPr bwMode="auto">
            <a:xfrm>
              <a:off x="1037" y="1240"/>
              <a:ext cx="397" cy="480"/>
            </a:xfrm>
            <a:prstGeom prst="rect">
              <a:avLst/>
            </a:prstGeom>
            <a:noFill/>
            <a:ln w="9525">
              <a:noFill/>
              <a:miter lim="800000"/>
              <a:headEnd/>
              <a:tailEnd/>
            </a:ln>
          </p:spPr>
        </p:pic>
        <p:pic>
          <p:nvPicPr>
            <p:cNvPr id="616552" name="Picture 104" descr="pro"/>
            <p:cNvPicPr preferRelativeResize="0">
              <a:picLocks noChangeArrowheads="1"/>
            </p:cNvPicPr>
            <p:nvPr/>
          </p:nvPicPr>
          <p:blipFill>
            <a:blip r:embed="rId5"/>
            <a:srcRect/>
            <a:stretch>
              <a:fillRect/>
            </a:stretch>
          </p:blipFill>
          <p:spPr bwMode="auto">
            <a:xfrm>
              <a:off x="1685" y="1240"/>
              <a:ext cx="397" cy="478"/>
            </a:xfrm>
            <a:prstGeom prst="rect">
              <a:avLst/>
            </a:prstGeom>
            <a:noFill/>
            <a:ln w="9525">
              <a:noFill/>
              <a:miter lim="800000"/>
              <a:headEnd/>
              <a:tailEnd/>
            </a:ln>
          </p:spPr>
        </p:pic>
        <p:pic>
          <p:nvPicPr>
            <p:cNvPr id="616553" name="Picture 105" descr="dis"/>
            <p:cNvPicPr preferRelativeResize="0">
              <a:picLocks noChangeArrowheads="1"/>
            </p:cNvPicPr>
            <p:nvPr/>
          </p:nvPicPr>
          <p:blipFill>
            <a:blip r:embed="rId6"/>
            <a:srcRect b="6067"/>
            <a:stretch>
              <a:fillRect/>
            </a:stretch>
          </p:blipFill>
          <p:spPr bwMode="auto">
            <a:xfrm>
              <a:off x="2350" y="1290"/>
              <a:ext cx="397" cy="449"/>
            </a:xfrm>
            <a:prstGeom prst="rect">
              <a:avLst/>
            </a:prstGeom>
            <a:noFill/>
            <a:ln w="9525">
              <a:noFill/>
              <a:miter lim="800000"/>
              <a:headEnd/>
              <a:tailEnd/>
            </a:ln>
          </p:spPr>
        </p:pic>
        <p:pic>
          <p:nvPicPr>
            <p:cNvPr id="616554" name="Picture 106" descr="dis"/>
            <p:cNvPicPr preferRelativeResize="0">
              <a:picLocks noChangeArrowheads="1"/>
            </p:cNvPicPr>
            <p:nvPr/>
          </p:nvPicPr>
          <p:blipFill>
            <a:blip r:embed="rId7"/>
            <a:srcRect t="16698" b="17549"/>
            <a:stretch>
              <a:fillRect/>
            </a:stretch>
          </p:blipFill>
          <p:spPr bwMode="auto">
            <a:xfrm>
              <a:off x="3713" y="1416"/>
              <a:ext cx="397" cy="314"/>
            </a:xfrm>
            <a:prstGeom prst="rect">
              <a:avLst/>
            </a:prstGeom>
            <a:noFill/>
            <a:ln w="9525">
              <a:noFill/>
              <a:miter lim="800000"/>
              <a:headEnd/>
              <a:tailEnd/>
            </a:ln>
          </p:spPr>
        </p:pic>
        <p:pic>
          <p:nvPicPr>
            <p:cNvPr id="616555" name="Picture 107" descr="car"/>
            <p:cNvPicPr preferRelativeResize="0">
              <a:picLocks noChangeArrowheads="1"/>
            </p:cNvPicPr>
            <p:nvPr/>
          </p:nvPicPr>
          <p:blipFill>
            <a:blip r:embed="rId8"/>
            <a:srcRect b="20512"/>
            <a:stretch>
              <a:fillRect/>
            </a:stretch>
          </p:blipFill>
          <p:spPr bwMode="auto">
            <a:xfrm>
              <a:off x="4412" y="1350"/>
              <a:ext cx="397" cy="380"/>
            </a:xfrm>
            <a:prstGeom prst="rect">
              <a:avLst/>
            </a:prstGeom>
            <a:noFill/>
            <a:ln w="9525">
              <a:noFill/>
              <a:miter lim="800000"/>
              <a:headEnd/>
              <a:tailEnd/>
            </a:ln>
          </p:spPr>
        </p:pic>
        <p:sp>
          <p:nvSpPr>
            <p:cNvPr id="616556" name="Text Box 108"/>
            <p:cNvSpPr txBox="1">
              <a:spLocks noChangeArrowheads="1"/>
            </p:cNvSpPr>
            <p:nvPr/>
          </p:nvSpPr>
          <p:spPr bwMode="auto">
            <a:xfrm>
              <a:off x="4890" y="1730"/>
              <a:ext cx="830" cy="308"/>
            </a:xfrm>
            <a:prstGeom prst="rect">
              <a:avLst/>
            </a:prstGeom>
            <a:noFill/>
            <a:ln w="9525" algn="ctr">
              <a:noFill/>
              <a:miter lim="800000"/>
              <a:headEnd/>
              <a:tailEnd/>
            </a:ln>
            <a:effectLst>
              <a:prstShdw prst="shdw17" dist="17961" dir="2700000">
                <a:schemeClr val="accent1">
                  <a:gamma/>
                  <a:shade val="60000"/>
                  <a:invGamma/>
                </a:schemeClr>
              </a:prstShdw>
            </a:effectLst>
          </p:spPr>
          <p:txBody>
            <a:bodyPr>
              <a:spAutoFit/>
            </a:bodyPr>
            <a:lstStyle/>
            <a:p>
              <a:pPr algn="ctr"/>
              <a:r>
                <a:rPr lang="en-US" sz="1300" b="1"/>
                <a:t>Total Life Cycle</a:t>
              </a:r>
            </a:p>
          </p:txBody>
        </p:sp>
      </p:grpSp>
      <p:sp>
        <p:nvSpPr>
          <p:cNvPr id="616557" name="Slide Number Placeholder 69"/>
          <p:cNvSpPr txBox="1">
            <a:spLocks noGrp="1"/>
          </p:cNvSpPr>
          <p:nvPr/>
        </p:nvSpPr>
        <p:spPr bwMode="auto">
          <a:xfrm>
            <a:off x="6705600" y="6508750"/>
            <a:ext cx="2133600" cy="365125"/>
          </a:xfrm>
          <a:prstGeom prst="rect">
            <a:avLst/>
          </a:prstGeom>
          <a:noFill/>
          <a:ln w="9525">
            <a:noFill/>
            <a:miter lim="800000"/>
            <a:headEnd/>
            <a:tailEnd/>
          </a:ln>
        </p:spPr>
        <p:txBody>
          <a:bodyPr anchor="ctr"/>
          <a:lstStyle/>
          <a:p>
            <a:pPr algn="r"/>
            <a:fld id="{93EABFD3-3152-40ED-A8E7-0064631BA6BE}" type="slidenum">
              <a:rPr lang="en-US" sz="1200">
                <a:solidFill>
                  <a:srgbClr val="898989"/>
                </a:solidFill>
              </a:rPr>
              <a:pPr algn="r"/>
              <a:t>8</a:t>
            </a:fld>
            <a:endParaRPr lang="en-US" sz="1200">
              <a:solidFill>
                <a:srgbClr val="898989"/>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9282" name="Object 2"/>
          <p:cNvGraphicFramePr>
            <a:graphicFrameLocks noChangeAspect="1"/>
          </p:cNvGraphicFramePr>
          <p:nvPr/>
        </p:nvGraphicFramePr>
        <p:xfrm>
          <a:off x="1182688" y="990600"/>
          <a:ext cx="7110412" cy="5370513"/>
        </p:xfrm>
        <a:graphic>
          <a:graphicData uri="http://schemas.openxmlformats.org/presentationml/2006/ole">
            <p:oleObj spid="_x0000_s609282" name="Chart" r:id="rId4" imgW="6476952" imgH="4886325" progId="MSGraph.Chart.8">
              <p:embed followColorScheme="full"/>
            </p:oleObj>
          </a:graphicData>
        </a:graphic>
      </p:graphicFrame>
      <p:sp>
        <p:nvSpPr>
          <p:cNvPr id="609283" name="Rectangle 3"/>
          <p:cNvSpPr>
            <a:spLocks noGrp="1"/>
          </p:cNvSpPr>
          <p:nvPr>
            <p:ph type="title"/>
          </p:nvPr>
        </p:nvSpPr>
        <p:spPr/>
        <p:txBody>
          <a:bodyPr/>
          <a:lstStyle/>
          <a:p>
            <a:r>
              <a:rPr lang="en-US"/>
              <a:t>Cleaner, Healthier Air</a:t>
            </a:r>
            <a:br>
              <a:rPr lang="en-US"/>
            </a:br>
            <a:r>
              <a:rPr lang="en-US" sz="2200">
                <a:solidFill>
                  <a:srgbClr val="6A6662"/>
                </a:solidFill>
              </a:rPr>
              <a:t>Natural Gas Emission Reductions versus Gasoline</a:t>
            </a:r>
          </a:p>
        </p:txBody>
      </p:sp>
      <p:sp>
        <p:nvSpPr>
          <p:cNvPr id="609284" name="Text Box 4"/>
          <p:cNvSpPr txBox="1">
            <a:spLocks noChangeArrowheads="1"/>
          </p:cNvSpPr>
          <p:nvPr/>
        </p:nvSpPr>
        <p:spPr bwMode="auto">
          <a:xfrm>
            <a:off x="969963" y="6334125"/>
            <a:ext cx="996950" cy="274638"/>
          </a:xfrm>
          <a:prstGeom prst="rect">
            <a:avLst/>
          </a:prstGeom>
          <a:noFill/>
          <a:ln w="9525">
            <a:noFill/>
            <a:miter lim="800000"/>
            <a:headEnd/>
            <a:tailEnd/>
          </a:ln>
          <a:effectLst/>
        </p:spPr>
        <p:txBody>
          <a:bodyPr wrap="none">
            <a:spAutoFit/>
          </a:bodyPr>
          <a:lstStyle/>
          <a:p>
            <a:r>
              <a:rPr lang="en-US" sz="1200">
                <a:cs typeface="Arial" charset="0"/>
              </a:rPr>
              <a:t>Source: EIA</a:t>
            </a:r>
          </a:p>
        </p:txBody>
      </p:sp>
      <p:sp>
        <p:nvSpPr>
          <p:cNvPr id="609285" name="Slide Number Placeholder 69"/>
          <p:cNvSpPr txBox="1">
            <a:spLocks noGrp="1"/>
          </p:cNvSpPr>
          <p:nvPr/>
        </p:nvSpPr>
        <p:spPr bwMode="auto">
          <a:xfrm>
            <a:off x="6705600" y="6508750"/>
            <a:ext cx="2133600" cy="365125"/>
          </a:xfrm>
          <a:prstGeom prst="rect">
            <a:avLst/>
          </a:prstGeom>
          <a:noFill/>
          <a:ln w="9525">
            <a:noFill/>
            <a:miter lim="800000"/>
            <a:headEnd/>
            <a:tailEnd/>
          </a:ln>
        </p:spPr>
        <p:txBody>
          <a:bodyPr anchor="ctr"/>
          <a:lstStyle/>
          <a:p>
            <a:pPr algn="r"/>
            <a:fld id="{39789477-4239-4275-ADB9-880B0570835F}" type="slidenum">
              <a:rPr lang="en-US" sz="1200">
                <a:solidFill>
                  <a:srgbClr val="898989"/>
                </a:solidFill>
              </a:rPr>
              <a:pPr algn="r"/>
              <a:t>9</a:t>
            </a:fld>
            <a:endParaRPr lang="en-US" sz="1200">
              <a:solidFill>
                <a:srgbClr val="898989"/>
              </a:solidFill>
            </a:endParaRP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0cab9387-2739-47f6-805a-39e8dff4ba61"/>
  <p:tag name="ARTICULATE_SLIDE_NAV" val="9"/>
</p:tagLst>
</file>

<file path=ppt/theme/theme1.xml><?xml version="1.0" encoding="utf-8"?>
<a:theme xmlns:a="http://schemas.openxmlformats.org/drawingml/2006/main" name="Presentation_Template_Generic">
  <a:themeElements>
    <a:clrScheme name="Presentation_Template_Generic 15">
      <a:dk1>
        <a:srgbClr val="000000"/>
      </a:dk1>
      <a:lt1>
        <a:srgbClr val="FFFFFF"/>
      </a:lt1>
      <a:dk2>
        <a:srgbClr val="E37222"/>
      </a:dk2>
      <a:lt2>
        <a:srgbClr val="D4D2D0"/>
      </a:lt2>
      <a:accent1>
        <a:srgbClr val="005072"/>
      </a:accent1>
      <a:accent2>
        <a:srgbClr val="B2B2B2"/>
      </a:accent2>
      <a:accent3>
        <a:srgbClr val="FFFFFF"/>
      </a:accent3>
      <a:accent4>
        <a:srgbClr val="000000"/>
      </a:accent4>
      <a:accent5>
        <a:srgbClr val="AAB3BC"/>
      </a:accent5>
      <a:accent6>
        <a:srgbClr val="A1A1A1"/>
      </a:accent6>
      <a:hlink>
        <a:srgbClr val="E37222"/>
      </a:hlink>
      <a:folHlink>
        <a:srgbClr val="739600"/>
      </a:folHlink>
    </a:clrScheme>
    <a:fontScheme name="Presentation_Template_Generic">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_Template_Generic 1">
        <a:dk1>
          <a:srgbClr val="000000"/>
        </a:dk1>
        <a:lt1>
          <a:srgbClr val="FFFFFF"/>
        </a:lt1>
        <a:dk2>
          <a:srgbClr val="FF6600"/>
        </a:dk2>
        <a:lt2>
          <a:srgbClr val="D4D2D0"/>
        </a:lt2>
        <a:accent1>
          <a:srgbClr val="005072"/>
        </a:accent1>
        <a:accent2>
          <a:srgbClr val="33738E"/>
        </a:accent2>
        <a:accent3>
          <a:srgbClr val="FFFFFF"/>
        </a:accent3>
        <a:accent4>
          <a:srgbClr val="000000"/>
        </a:accent4>
        <a:accent5>
          <a:srgbClr val="AAB3BC"/>
        </a:accent5>
        <a:accent6>
          <a:srgbClr val="2D6880"/>
        </a:accent6>
        <a:hlink>
          <a:srgbClr val="6696AA"/>
        </a:hlink>
        <a:folHlink>
          <a:srgbClr val="99B9C7"/>
        </a:folHlink>
      </a:clrScheme>
      <a:clrMap bg1="lt1" tx1="dk1" bg2="lt2" tx2="dk2" accent1="accent1" accent2="accent2" accent3="accent3" accent4="accent4" accent5="accent5" accent6="accent6" hlink="hlink" folHlink="folHlink"/>
    </a:extraClrScheme>
    <a:extraClrScheme>
      <a:clrScheme name="Presentation_Template_Generic 2">
        <a:dk1>
          <a:srgbClr val="000000"/>
        </a:dk1>
        <a:lt1>
          <a:srgbClr val="FFFFFF"/>
        </a:lt1>
        <a:dk2>
          <a:srgbClr val="FF6600"/>
        </a:dk2>
        <a:lt2>
          <a:srgbClr val="D4D2D0"/>
        </a:lt2>
        <a:accent1>
          <a:srgbClr val="005072"/>
        </a:accent1>
        <a:accent2>
          <a:srgbClr val="33738E"/>
        </a:accent2>
        <a:accent3>
          <a:srgbClr val="FFFFFF"/>
        </a:accent3>
        <a:accent4>
          <a:srgbClr val="000000"/>
        </a:accent4>
        <a:accent5>
          <a:srgbClr val="AAB3BC"/>
        </a:accent5>
        <a:accent6>
          <a:srgbClr val="2D6880"/>
        </a:accent6>
        <a:hlink>
          <a:srgbClr val="6696AA"/>
        </a:hlink>
        <a:folHlink>
          <a:srgbClr val="739600"/>
        </a:folHlink>
      </a:clrScheme>
      <a:clrMap bg1="lt1" tx1="dk1" bg2="lt2" tx2="dk2" accent1="accent1" accent2="accent2" accent3="accent3" accent4="accent4" accent5="accent5" accent6="accent6" hlink="hlink" folHlink="folHlink"/>
    </a:extraClrScheme>
    <a:extraClrScheme>
      <a:clrScheme name="Presentation_Template_Generic 3">
        <a:dk1>
          <a:srgbClr val="000000"/>
        </a:dk1>
        <a:lt1>
          <a:srgbClr val="FFFFFF"/>
        </a:lt1>
        <a:dk2>
          <a:srgbClr val="FF6600"/>
        </a:dk2>
        <a:lt2>
          <a:srgbClr val="D4D2D0"/>
        </a:lt2>
        <a:accent1>
          <a:srgbClr val="005072"/>
        </a:accent1>
        <a:accent2>
          <a:srgbClr val="739600"/>
        </a:accent2>
        <a:accent3>
          <a:srgbClr val="FFFFFF"/>
        </a:accent3>
        <a:accent4>
          <a:srgbClr val="000000"/>
        </a:accent4>
        <a:accent5>
          <a:srgbClr val="AAB3BC"/>
        </a:accent5>
        <a:accent6>
          <a:srgbClr val="688700"/>
        </a:accent6>
        <a:hlink>
          <a:srgbClr val="FF8D3F"/>
        </a:hlink>
        <a:folHlink>
          <a:srgbClr val="B2B2B2"/>
        </a:folHlink>
      </a:clrScheme>
      <a:clrMap bg1="lt1" tx1="dk1" bg2="lt2" tx2="dk2" accent1="accent1" accent2="accent2" accent3="accent3" accent4="accent4" accent5="accent5" accent6="accent6" hlink="hlink" folHlink="folHlink"/>
    </a:extraClrScheme>
    <a:extraClrScheme>
      <a:clrScheme name="Presentation_Template_Generic 4">
        <a:dk1>
          <a:srgbClr val="000000"/>
        </a:dk1>
        <a:lt1>
          <a:srgbClr val="FFFFFF"/>
        </a:lt1>
        <a:dk2>
          <a:srgbClr val="FF6600"/>
        </a:dk2>
        <a:lt2>
          <a:srgbClr val="D4D2D0"/>
        </a:lt2>
        <a:accent1>
          <a:srgbClr val="005072"/>
        </a:accent1>
        <a:accent2>
          <a:srgbClr val="739600"/>
        </a:accent2>
        <a:accent3>
          <a:srgbClr val="FFFFFF"/>
        </a:accent3>
        <a:accent4>
          <a:srgbClr val="000000"/>
        </a:accent4>
        <a:accent5>
          <a:srgbClr val="AAB3BC"/>
        </a:accent5>
        <a:accent6>
          <a:srgbClr val="688700"/>
        </a:accent6>
        <a:hlink>
          <a:srgbClr val="FF6600"/>
        </a:hlink>
        <a:folHlink>
          <a:srgbClr val="B2B2B2"/>
        </a:folHlink>
      </a:clrScheme>
      <a:clrMap bg1="lt1" tx1="dk1" bg2="lt2" tx2="dk2" accent1="accent1" accent2="accent2" accent3="accent3" accent4="accent4" accent5="accent5" accent6="accent6" hlink="hlink" folHlink="folHlink"/>
    </a:extraClrScheme>
    <a:extraClrScheme>
      <a:clrScheme name="Presentation_Template_Generic 5">
        <a:dk1>
          <a:srgbClr val="000000"/>
        </a:dk1>
        <a:lt1>
          <a:srgbClr val="FFFFFF"/>
        </a:lt1>
        <a:dk2>
          <a:srgbClr val="FF6600"/>
        </a:dk2>
        <a:lt2>
          <a:srgbClr val="D4D2D0"/>
        </a:lt2>
        <a:accent1>
          <a:srgbClr val="005072"/>
        </a:accent1>
        <a:accent2>
          <a:srgbClr val="B2B2B2"/>
        </a:accent2>
        <a:accent3>
          <a:srgbClr val="FFFFFF"/>
        </a:accent3>
        <a:accent4>
          <a:srgbClr val="000000"/>
        </a:accent4>
        <a:accent5>
          <a:srgbClr val="AAB3BC"/>
        </a:accent5>
        <a:accent6>
          <a:srgbClr val="A1A1A1"/>
        </a:accent6>
        <a:hlink>
          <a:srgbClr val="FF6600"/>
        </a:hlink>
        <a:folHlink>
          <a:srgbClr val="739600"/>
        </a:folHlink>
      </a:clrScheme>
      <a:clrMap bg1="lt1" tx1="dk1" bg2="lt2" tx2="dk2" accent1="accent1" accent2="accent2" accent3="accent3" accent4="accent4" accent5="accent5" accent6="accent6" hlink="hlink" folHlink="folHlink"/>
    </a:extraClrScheme>
    <a:extraClrScheme>
      <a:clrScheme name="Presentation_Template_Generic 6">
        <a:dk1>
          <a:srgbClr val="000000"/>
        </a:dk1>
        <a:lt1>
          <a:srgbClr val="FFFFFF"/>
        </a:lt1>
        <a:dk2>
          <a:srgbClr val="FF6600"/>
        </a:dk2>
        <a:lt2>
          <a:srgbClr val="D4D2D0"/>
        </a:lt2>
        <a:accent1>
          <a:srgbClr val="005072"/>
        </a:accent1>
        <a:accent2>
          <a:srgbClr val="9A9B9C"/>
        </a:accent2>
        <a:accent3>
          <a:srgbClr val="FFFFFF"/>
        </a:accent3>
        <a:accent4>
          <a:srgbClr val="000000"/>
        </a:accent4>
        <a:accent5>
          <a:srgbClr val="AAB3BC"/>
        </a:accent5>
        <a:accent6>
          <a:srgbClr val="8B8C8D"/>
        </a:accent6>
        <a:hlink>
          <a:srgbClr val="FF6600"/>
        </a:hlink>
        <a:folHlink>
          <a:srgbClr val="739600"/>
        </a:folHlink>
      </a:clrScheme>
      <a:clrMap bg1="lt1" tx1="dk1" bg2="lt2" tx2="dk2" accent1="accent1" accent2="accent2" accent3="accent3" accent4="accent4" accent5="accent5" accent6="accent6" hlink="hlink" folHlink="folHlink"/>
    </a:extraClrScheme>
    <a:extraClrScheme>
      <a:clrScheme name="Presentation_Template_Generic 7">
        <a:dk1>
          <a:srgbClr val="000000"/>
        </a:dk1>
        <a:lt1>
          <a:srgbClr val="FFFFFF"/>
        </a:lt1>
        <a:dk2>
          <a:srgbClr val="FF6600"/>
        </a:dk2>
        <a:lt2>
          <a:srgbClr val="D4D2D0"/>
        </a:lt2>
        <a:accent1>
          <a:srgbClr val="005072"/>
        </a:accent1>
        <a:accent2>
          <a:srgbClr val="9A9B9C"/>
        </a:accent2>
        <a:accent3>
          <a:srgbClr val="FFFFFF"/>
        </a:accent3>
        <a:accent4>
          <a:srgbClr val="000000"/>
        </a:accent4>
        <a:accent5>
          <a:srgbClr val="AAB3BC"/>
        </a:accent5>
        <a:accent6>
          <a:srgbClr val="8B8C8D"/>
        </a:accent6>
        <a:hlink>
          <a:srgbClr val="FF6600"/>
        </a:hlink>
        <a:folHlink>
          <a:srgbClr val="C6BC89"/>
        </a:folHlink>
      </a:clrScheme>
      <a:clrMap bg1="lt1" tx1="dk1" bg2="lt2" tx2="dk2" accent1="accent1" accent2="accent2" accent3="accent3" accent4="accent4" accent5="accent5" accent6="accent6" hlink="hlink" folHlink="folHlink"/>
    </a:extraClrScheme>
    <a:extraClrScheme>
      <a:clrScheme name="Presentation_Template_Generic 8">
        <a:dk1>
          <a:srgbClr val="000000"/>
        </a:dk1>
        <a:lt1>
          <a:srgbClr val="FFFFFF"/>
        </a:lt1>
        <a:dk2>
          <a:srgbClr val="FF6600"/>
        </a:dk2>
        <a:lt2>
          <a:srgbClr val="D4D2D0"/>
        </a:lt2>
        <a:accent1>
          <a:srgbClr val="005072"/>
        </a:accent1>
        <a:accent2>
          <a:srgbClr val="9A9B9C"/>
        </a:accent2>
        <a:accent3>
          <a:srgbClr val="FFFFFF"/>
        </a:accent3>
        <a:accent4>
          <a:srgbClr val="000000"/>
        </a:accent4>
        <a:accent5>
          <a:srgbClr val="AAB3BC"/>
        </a:accent5>
        <a:accent6>
          <a:srgbClr val="8B8C8D"/>
        </a:accent6>
        <a:hlink>
          <a:srgbClr val="FF6600"/>
        </a:hlink>
        <a:folHlink>
          <a:srgbClr val="E8CE79"/>
        </a:folHlink>
      </a:clrScheme>
      <a:clrMap bg1="lt1" tx1="dk1" bg2="lt2" tx2="dk2" accent1="accent1" accent2="accent2" accent3="accent3" accent4="accent4" accent5="accent5" accent6="accent6" hlink="hlink" folHlink="folHlink"/>
    </a:extraClrScheme>
    <a:extraClrScheme>
      <a:clrScheme name="Presentation_Template_Generic 9">
        <a:dk1>
          <a:srgbClr val="000000"/>
        </a:dk1>
        <a:lt1>
          <a:srgbClr val="FFFFFF"/>
        </a:lt1>
        <a:dk2>
          <a:srgbClr val="FF6600"/>
        </a:dk2>
        <a:lt2>
          <a:srgbClr val="D4D2D0"/>
        </a:lt2>
        <a:accent1>
          <a:srgbClr val="005072"/>
        </a:accent1>
        <a:accent2>
          <a:srgbClr val="9A9B9C"/>
        </a:accent2>
        <a:accent3>
          <a:srgbClr val="FFFFFF"/>
        </a:accent3>
        <a:accent4>
          <a:srgbClr val="000000"/>
        </a:accent4>
        <a:accent5>
          <a:srgbClr val="AAB3BC"/>
        </a:accent5>
        <a:accent6>
          <a:srgbClr val="8B8C8D"/>
        </a:accent6>
        <a:hlink>
          <a:srgbClr val="FF6600"/>
        </a:hlink>
        <a:folHlink>
          <a:srgbClr val="C9CAC8"/>
        </a:folHlink>
      </a:clrScheme>
      <a:clrMap bg1="lt1" tx1="dk1" bg2="lt2" tx2="dk2" accent1="accent1" accent2="accent2" accent3="accent3" accent4="accent4" accent5="accent5" accent6="accent6" hlink="hlink" folHlink="folHlink"/>
    </a:extraClrScheme>
    <a:extraClrScheme>
      <a:clrScheme name="Presentation_Template_Generic 10">
        <a:dk1>
          <a:srgbClr val="000000"/>
        </a:dk1>
        <a:lt1>
          <a:srgbClr val="FFFFFF"/>
        </a:lt1>
        <a:dk2>
          <a:srgbClr val="FF6600"/>
        </a:dk2>
        <a:lt2>
          <a:srgbClr val="D4D2D0"/>
        </a:lt2>
        <a:accent1>
          <a:srgbClr val="005072"/>
        </a:accent1>
        <a:accent2>
          <a:srgbClr val="9A9B9C"/>
        </a:accent2>
        <a:accent3>
          <a:srgbClr val="FFFFFF"/>
        </a:accent3>
        <a:accent4>
          <a:srgbClr val="000000"/>
        </a:accent4>
        <a:accent5>
          <a:srgbClr val="AAB3BC"/>
        </a:accent5>
        <a:accent6>
          <a:srgbClr val="8B8C8D"/>
        </a:accent6>
        <a:hlink>
          <a:srgbClr val="FF6600"/>
        </a:hlink>
        <a:folHlink>
          <a:srgbClr val="3E7E5E"/>
        </a:folHlink>
      </a:clrScheme>
      <a:clrMap bg1="lt1" tx1="dk1" bg2="lt2" tx2="dk2" accent1="accent1" accent2="accent2" accent3="accent3" accent4="accent4" accent5="accent5" accent6="accent6" hlink="hlink" folHlink="folHlink"/>
    </a:extraClrScheme>
    <a:extraClrScheme>
      <a:clrScheme name="Presentation_Template_Generic 11">
        <a:dk1>
          <a:srgbClr val="000000"/>
        </a:dk1>
        <a:lt1>
          <a:srgbClr val="FFFFFF"/>
        </a:lt1>
        <a:dk2>
          <a:srgbClr val="FF6600"/>
        </a:dk2>
        <a:lt2>
          <a:srgbClr val="D4D2D0"/>
        </a:lt2>
        <a:accent1>
          <a:srgbClr val="005072"/>
        </a:accent1>
        <a:accent2>
          <a:srgbClr val="9A9B9C"/>
        </a:accent2>
        <a:accent3>
          <a:srgbClr val="FFFFFF"/>
        </a:accent3>
        <a:accent4>
          <a:srgbClr val="000000"/>
        </a:accent4>
        <a:accent5>
          <a:srgbClr val="AAB3BC"/>
        </a:accent5>
        <a:accent6>
          <a:srgbClr val="8B8C8D"/>
        </a:accent6>
        <a:hlink>
          <a:srgbClr val="E37222"/>
        </a:hlink>
        <a:folHlink>
          <a:srgbClr val="3E7E5E"/>
        </a:folHlink>
      </a:clrScheme>
      <a:clrMap bg1="lt1" tx1="dk1" bg2="lt2" tx2="dk2" accent1="accent1" accent2="accent2" accent3="accent3" accent4="accent4" accent5="accent5" accent6="accent6" hlink="hlink" folHlink="folHlink"/>
    </a:extraClrScheme>
    <a:extraClrScheme>
      <a:clrScheme name="Presentation_Template_Generic 12">
        <a:dk1>
          <a:srgbClr val="000000"/>
        </a:dk1>
        <a:lt1>
          <a:srgbClr val="FFFFFF"/>
        </a:lt1>
        <a:dk2>
          <a:srgbClr val="FF6600"/>
        </a:dk2>
        <a:lt2>
          <a:srgbClr val="D4D2D0"/>
        </a:lt2>
        <a:accent1>
          <a:srgbClr val="005072"/>
        </a:accent1>
        <a:accent2>
          <a:srgbClr val="9A9B9C"/>
        </a:accent2>
        <a:accent3>
          <a:srgbClr val="FFFFFF"/>
        </a:accent3>
        <a:accent4>
          <a:srgbClr val="000000"/>
        </a:accent4>
        <a:accent5>
          <a:srgbClr val="AAB3BC"/>
        </a:accent5>
        <a:accent6>
          <a:srgbClr val="8B8C8D"/>
        </a:accent6>
        <a:hlink>
          <a:srgbClr val="FF6619"/>
        </a:hlink>
        <a:folHlink>
          <a:srgbClr val="3E7E5E"/>
        </a:folHlink>
      </a:clrScheme>
      <a:clrMap bg1="lt1" tx1="dk1" bg2="lt2" tx2="dk2" accent1="accent1" accent2="accent2" accent3="accent3" accent4="accent4" accent5="accent5" accent6="accent6" hlink="hlink" folHlink="folHlink"/>
    </a:extraClrScheme>
    <a:extraClrScheme>
      <a:clrScheme name="Presentation_Template_Generic 13">
        <a:dk1>
          <a:srgbClr val="000000"/>
        </a:dk1>
        <a:lt1>
          <a:srgbClr val="FFFFFF"/>
        </a:lt1>
        <a:dk2>
          <a:srgbClr val="FF6600"/>
        </a:dk2>
        <a:lt2>
          <a:srgbClr val="D4D2D0"/>
        </a:lt2>
        <a:accent1>
          <a:srgbClr val="005072"/>
        </a:accent1>
        <a:accent2>
          <a:srgbClr val="9A9B9C"/>
        </a:accent2>
        <a:accent3>
          <a:srgbClr val="FFFFFF"/>
        </a:accent3>
        <a:accent4>
          <a:srgbClr val="000000"/>
        </a:accent4>
        <a:accent5>
          <a:srgbClr val="AAB3BC"/>
        </a:accent5>
        <a:accent6>
          <a:srgbClr val="8B8C8D"/>
        </a:accent6>
        <a:hlink>
          <a:srgbClr val="3E7E5E"/>
        </a:hlink>
        <a:folHlink>
          <a:srgbClr val="FF6600"/>
        </a:folHlink>
      </a:clrScheme>
      <a:clrMap bg1="lt1" tx1="dk1" bg2="lt2" tx2="dk2" accent1="accent1" accent2="accent2" accent3="accent3" accent4="accent4" accent5="accent5" accent6="accent6" hlink="hlink" folHlink="folHlink"/>
    </a:extraClrScheme>
    <a:extraClrScheme>
      <a:clrScheme name="Presentation_Template_Generic 14">
        <a:dk1>
          <a:srgbClr val="000000"/>
        </a:dk1>
        <a:lt1>
          <a:srgbClr val="FFFFFF"/>
        </a:lt1>
        <a:dk2>
          <a:srgbClr val="FF6600"/>
        </a:dk2>
        <a:lt2>
          <a:srgbClr val="D4D2D0"/>
        </a:lt2>
        <a:accent1>
          <a:srgbClr val="005072"/>
        </a:accent1>
        <a:accent2>
          <a:srgbClr val="B2B2B2"/>
        </a:accent2>
        <a:accent3>
          <a:srgbClr val="FFFFFF"/>
        </a:accent3>
        <a:accent4>
          <a:srgbClr val="000000"/>
        </a:accent4>
        <a:accent5>
          <a:srgbClr val="AAB3BC"/>
        </a:accent5>
        <a:accent6>
          <a:srgbClr val="A1A1A1"/>
        </a:accent6>
        <a:hlink>
          <a:srgbClr val="E37222"/>
        </a:hlink>
        <a:folHlink>
          <a:srgbClr val="739600"/>
        </a:folHlink>
      </a:clrScheme>
      <a:clrMap bg1="lt1" tx1="dk1" bg2="lt2" tx2="dk2" accent1="accent1" accent2="accent2" accent3="accent3" accent4="accent4" accent5="accent5" accent6="accent6" hlink="hlink" folHlink="folHlink"/>
    </a:extraClrScheme>
    <a:extraClrScheme>
      <a:clrScheme name="Presentation_Template_Generic 15">
        <a:dk1>
          <a:srgbClr val="000000"/>
        </a:dk1>
        <a:lt1>
          <a:srgbClr val="FFFFFF"/>
        </a:lt1>
        <a:dk2>
          <a:srgbClr val="E37222"/>
        </a:dk2>
        <a:lt2>
          <a:srgbClr val="D4D2D0"/>
        </a:lt2>
        <a:accent1>
          <a:srgbClr val="005072"/>
        </a:accent1>
        <a:accent2>
          <a:srgbClr val="B2B2B2"/>
        </a:accent2>
        <a:accent3>
          <a:srgbClr val="FFFFFF"/>
        </a:accent3>
        <a:accent4>
          <a:srgbClr val="000000"/>
        </a:accent4>
        <a:accent5>
          <a:srgbClr val="AAB3BC"/>
        </a:accent5>
        <a:accent6>
          <a:srgbClr val="A1A1A1"/>
        </a:accent6>
        <a:hlink>
          <a:srgbClr val="E37222"/>
        </a:hlink>
        <a:folHlink>
          <a:srgbClr val="739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E37222"/>
      </a:dk2>
      <a:lt2>
        <a:srgbClr val="D4D2D0"/>
      </a:lt2>
      <a:accent1>
        <a:srgbClr val="005072"/>
      </a:accent1>
      <a:accent2>
        <a:srgbClr val="B2B2B2"/>
      </a:accent2>
      <a:accent3>
        <a:srgbClr val="FFFFFF"/>
      </a:accent3>
      <a:accent4>
        <a:srgbClr val="000000"/>
      </a:accent4>
      <a:accent5>
        <a:srgbClr val="AAB3BC"/>
      </a:accent5>
      <a:accent6>
        <a:srgbClr val="A1A1A1"/>
      </a:accent6>
      <a:hlink>
        <a:srgbClr val="E37222"/>
      </a:hlink>
      <a:folHlink>
        <a:srgbClr val="73960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E37222"/>
        </a:dk2>
        <a:lt2>
          <a:srgbClr val="D4D2D0"/>
        </a:lt2>
        <a:accent1>
          <a:srgbClr val="005072"/>
        </a:accent1>
        <a:accent2>
          <a:srgbClr val="B2B2B2"/>
        </a:accent2>
        <a:accent3>
          <a:srgbClr val="FFFFFF"/>
        </a:accent3>
        <a:accent4>
          <a:srgbClr val="000000"/>
        </a:accent4>
        <a:accent5>
          <a:srgbClr val="AAB3BC"/>
        </a:accent5>
        <a:accent6>
          <a:srgbClr val="A1A1A1"/>
        </a:accent6>
        <a:hlink>
          <a:srgbClr val="E37222"/>
        </a:hlink>
        <a:folHlink>
          <a:srgbClr val="7396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14347</TotalTime>
  <Words>3440</Words>
  <Application>Microsoft Office PowerPoint</Application>
  <PresentationFormat>On-screen Show (4:3)</PresentationFormat>
  <Paragraphs>562</Paragraphs>
  <Slides>34</Slides>
  <Notes>19</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34</vt:i4>
      </vt:variant>
    </vt:vector>
  </HeadingPairs>
  <TitlesOfParts>
    <vt:vector size="42" baseType="lpstr">
      <vt:lpstr>Arial</vt:lpstr>
      <vt:lpstr>ＭＳ Ｐゴシック</vt:lpstr>
      <vt:lpstr>Calibri</vt:lpstr>
      <vt:lpstr>Arial Narrow</vt:lpstr>
      <vt:lpstr>Wingdings</vt:lpstr>
      <vt:lpstr>Presentation_Template_Generic</vt:lpstr>
      <vt:lpstr>Office Theme</vt:lpstr>
      <vt:lpstr>Microsoft Graph Chart</vt:lpstr>
      <vt:lpstr>Natural Gas as a Transportation Fuel    Louisiana Department of Environmental Quality CNG/LNG Policy Working Group </vt:lpstr>
      <vt:lpstr>Natural Gas Economy Mission</vt:lpstr>
      <vt:lpstr>U.S. &amp; Louisiana Transportation Fuel Portfolio 2007 Consumption</vt:lpstr>
      <vt:lpstr>U.S. &amp; Louisiana Alternative Fuel Portfolio 2007 Consumption</vt:lpstr>
      <vt:lpstr>Louisiana Alternative Portfolio 2007 Vehicles &amp; Consumption</vt:lpstr>
      <vt:lpstr>Why Natural Gas Vehicles?</vt:lpstr>
      <vt:lpstr>Natural Gas Vehicle Growth by Continent Great North American Opportunity</vt:lpstr>
      <vt:lpstr>Fuel Life Cycle Emissions Natural Gas Provides a Cleaner Solution</vt:lpstr>
      <vt:lpstr>Cleaner, Healthier Air Natural Gas Emission Reductions versus Gasoline</vt:lpstr>
      <vt:lpstr>Water Intensity of Transportation Fuels</vt:lpstr>
      <vt:lpstr>Slide 11</vt:lpstr>
      <vt:lpstr>Crude Oil Imports into the U.S. Opportunities for Displacement</vt:lpstr>
      <vt:lpstr>CNG and Safety</vt:lpstr>
      <vt:lpstr>Natural Gas for Transportation  Market Segmentation</vt:lpstr>
      <vt:lpstr>Natural Gas Vehicles</vt:lpstr>
      <vt:lpstr>Infrastructure Build Models </vt:lpstr>
      <vt:lpstr>USA Natural Gas Refueling Infrastructure Quick Facts</vt:lpstr>
      <vt:lpstr>Regional Natural Gas Refueling Infrastructure Where Are They? Active Stations by State </vt:lpstr>
      <vt:lpstr>Regional Natural Gas Refueling Infrastructure Where Are They? Planned Stations by State </vt:lpstr>
      <vt:lpstr>U.S. Interstate Highway System NGV Refueling Corridors</vt:lpstr>
      <vt:lpstr>Natural Gas for Transportation Infrastructure Build-out</vt:lpstr>
      <vt:lpstr>The Texas Triangle</vt:lpstr>
      <vt:lpstr>Rocky Mountain Natural Gas Corridor Sample of 100 Mile Spacing Gaps</vt:lpstr>
      <vt:lpstr>Utah NGV Update</vt:lpstr>
      <vt:lpstr>Colorado  - Western Slope Update</vt:lpstr>
      <vt:lpstr>Colorado – Front Range Update</vt:lpstr>
      <vt:lpstr>WY Natural Gas Transportation Corridor Current and Proposed Infrastructure</vt:lpstr>
      <vt:lpstr>Wyoming NGV Infrastructure Coalition Regional Leadership (Producers, LDCs, Government, Organizations)</vt:lpstr>
      <vt:lpstr>Funding and Resources </vt:lpstr>
      <vt:lpstr>Natural Gas Vehicle Incentive Comparisons </vt:lpstr>
      <vt:lpstr>Grant Programs</vt:lpstr>
      <vt:lpstr>How do we Begin?</vt:lpstr>
      <vt:lpstr>Upcoming Training</vt:lpstr>
      <vt:lpstr>Resources</vt:lpstr>
    </vt:vector>
  </TitlesOfParts>
  <Manager/>
  <Company>EnCana Corporation</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Jonah Field Presentation</dc:title>
  <dc:subject>CNG Rollout</dc:subject>
  <dc:creator>DG Hill</dc:creator>
  <cp:keywords/>
  <dc:description>Business Confidential</dc:description>
  <cp:lastModifiedBy>pmiller</cp:lastModifiedBy>
  <cp:revision>154</cp:revision>
  <dcterms:created xsi:type="dcterms:W3CDTF">2010-03-15T23:17:30Z</dcterms:created>
  <dcterms:modified xsi:type="dcterms:W3CDTF">2010-10-04T20:25:53Z</dcterms:modified>
  <cp:category/>
</cp:coreProperties>
</file>