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 id="2147483676" r:id="rId4"/>
    <p:sldMasterId id="2147483690" r:id="rId5"/>
  </p:sldMasterIdLst>
  <p:notesMasterIdLst>
    <p:notesMasterId r:id="rId154"/>
  </p:notesMasterIdLst>
  <p:handoutMasterIdLst>
    <p:handoutMasterId r:id="rId155"/>
  </p:handoutMasterIdLst>
  <p:sldIdLst>
    <p:sldId id="386"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388" r:id="rId20"/>
    <p:sldId id="387" r:id="rId21"/>
    <p:sldId id="283" r:id="rId22"/>
    <p:sldId id="285" r:id="rId23"/>
    <p:sldId id="286" r:id="rId24"/>
    <p:sldId id="287" r:id="rId25"/>
    <p:sldId id="288" r:id="rId26"/>
    <p:sldId id="289" r:id="rId27"/>
    <p:sldId id="290" r:id="rId28"/>
    <p:sldId id="291" r:id="rId29"/>
    <p:sldId id="292" r:id="rId30"/>
    <p:sldId id="293" r:id="rId31"/>
    <p:sldId id="294" r:id="rId32"/>
    <p:sldId id="389" r:id="rId33"/>
    <p:sldId id="390" r:id="rId34"/>
    <p:sldId id="295" r:id="rId35"/>
    <p:sldId id="296" r:id="rId36"/>
    <p:sldId id="400"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91" r:id="rId60"/>
    <p:sldId id="399" r:id="rId61"/>
    <p:sldId id="320" r:id="rId62"/>
    <p:sldId id="321" r:id="rId63"/>
    <p:sldId id="322" r:id="rId64"/>
    <p:sldId id="323" r:id="rId65"/>
    <p:sldId id="324" r:id="rId66"/>
    <p:sldId id="325" r:id="rId67"/>
    <p:sldId id="326" r:id="rId68"/>
    <p:sldId id="327" r:id="rId69"/>
    <p:sldId id="328" r:id="rId70"/>
    <p:sldId id="330" r:id="rId71"/>
    <p:sldId id="396" r:id="rId72"/>
    <p:sldId id="331" r:id="rId73"/>
    <p:sldId id="332" r:id="rId74"/>
    <p:sldId id="335" r:id="rId75"/>
    <p:sldId id="336" r:id="rId76"/>
    <p:sldId id="337" r:id="rId77"/>
    <p:sldId id="338" r:id="rId78"/>
    <p:sldId id="339" r:id="rId79"/>
    <p:sldId id="340" r:id="rId80"/>
    <p:sldId id="401" r:id="rId81"/>
    <p:sldId id="402" r:id="rId82"/>
    <p:sldId id="403" r:id="rId83"/>
    <p:sldId id="341" r:id="rId84"/>
    <p:sldId id="342" r:id="rId85"/>
    <p:sldId id="343" r:id="rId86"/>
    <p:sldId id="392" r:id="rId87"/>
    <p:sldId id="404" r:id="rId88"/>
    <p:sldId id="405" r:id="rId89"/>
    <p:sldId id="406" r:id="rId90"/>
    <p:sldId id="344" r:id="rId91"/>
    <p:sldId id="408" r:id="rId92"/>
    <p:sldId id="409" r:id="rId93"/>
    <p:sldId id="410" r:id="rId94"/>
    <p:sldId id="411" r:id="rId95"/>
    <p:sldId id="412" r:id="rId96"/>
    <p:sldId id="413" r:id="rId97"/>
    <p:sldId id="414" r:id="rId98"/>
    <p:sldId id="407" r:id="rId99"/>
    <p:sldId id="415" r:id="rId100"/>
    <p:sldId id="416" r:id="rId101"/>
    <p:sldId id="417" r:id="rId102"/>
    <p:sldId id="418" r:id="rId103"/>
    <p:sldId id="419" r:id="rId104"/>
    <p:sldId id="345" r:id="rId105"/>
    <p:sldId id="420" r:id="rId106"/>
    <p:sldId id="346" r:id="rId107"/>
    <p:sldId id="347" r:id="rId108"/>
    <p:sldId id="348" r:id="rId109"/>
    <p:sldId id="349" r:id="rId110"/>
    <p:sldId id="350" r:id="rId111"/>
    <p:sldId id="351" r:id="rId112"/>
    <p:sldId id="352" r:id="rId113"/>
    <p:sldId id="353" r:id="rId114"/>
    <p:sldId id="424" r:id="rId115"/>
    <p:sldId id="422" r:id="rId116"/>
    <p:sldId id="421" r:id="rId117"/>
    <p:sldId id="354" r:id="rId118"/>
    <p:sldId id="423" r:id="rId119"/>
    <p:sldId id="393" r:id="rId120"/>
    <p:sldId id="355" r:id="rId121"/>
    <p:sldId id="356" r:id="rId122"/>
    <p:sldId id="394" r:id="rId123"/>
    <p:sldId id="395" r:id="rId124"/>
    <p:sldId id="357" r:id="rId125"/>
    <p:sldId id="358" r:id="rId126"/>
    <p:sldId id="359" r:id="rId127"/>
    <p:sldId id="360" r:id="rId128"/>
    <p:sldId id="362" r:id="rId129"/>
    <p:sldId id="364" r:id="rId130"/>
    <p:sldId id="365" r:id="rId131"/>
    <p:sldId id="366" r:id="rId132"/>
    <p:sldId id="367" r:id="rId133"/>
    <p:sldId id="368" r:id="rId134"/>
    <p:sldId id="369" r:id="rId135"/>
    <p:sldId id="370" r:id="rId136"/>
    <p:sldId id="371" r:id="rId137"/>
    <p:sldId id="372" r:id="rId138"/>
    <p:sldId id="373" r:id="rId139"/>
    <p:sldId id="374" r:id="rId140"/>
    <p:sldId id="375" r:id="rId141"/>
    <p:sldId id="376" r:id="rId142"/>
    <p:sldId id="377" r:id="rId143"/>
    <p:sldId id="378" r:id="rId144"/>
    <p:sldId id="379" r:id="rId145"/>
    <p:sldId id="380" r:id="rId146"/>
    <p:sldId id="381" r:id="rId147"/>
    <p:sldId id="397" r:id="rId148"/>
    <p:sldId id="398" r:id="rId149"/>
    <p:sldId id="382" r:id="rId150"/>
    <p:sldId id="383" r:id="rId151"/>
    <p:sldId id="384" r:id="rId152"/>
    <p:sldId id="385" r:id="rId15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4.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handoutMaster" Target="handoutMasters/handoutMaster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slide" Target="slides/slide148.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1.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2.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3408923-07A1-4C37-AC82-A6629E2F206F}" type="datetimeFigureOut">
              <a:rPr lang="en-US" smtClean="0"/>
              <a:pPr/>
              <a:t>1/31/2013</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E70DE84-65CB-4D16-AB23-BD9E387B4A3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499C1BB-0018-4F91-BF83-7408753661FD}" type="datetimeFigureOut">
              <a:rPr lang="en-US" smtClean="0"/>
              <a:pPr/>
              <a:t>1/31/2013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87CD2B5-3E30-4A7D-A75B-223A7BDDAE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862BC89-2A97-4BEC-B6E8-4A84D0491175}" type="slidenum">
              <a:rPr lang="en-US" smtClean="0"/>
              <a:pPr/>
              <a:t>42</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lnSpc>
                <a:spcPct val="80000"/>
              </a:lnSpc>
            </a:pPr>
            <a:endParaRPr lang="en-US" sz="9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r>
              <a:rPr lang="en-US" smtClean="0"/>
              <a:t>1/30/2012</a:t>
            </a:r>
            <a:endParaRP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DF28FB93-0A08-4E7D-8E63-9EFA29F1E093}" type="slidenum">
              <a:rPr/>
              <a:pPr/>
              <a:t>‹#›</a:t>
            </a:fld>
            <a:endParaRP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pic>
        <p:nvPicPr>
          <p:cNvPr id="14" name="Picture 13" descr="eric logo.jpg"/>
          <p:cNvPicPr>
            <a:picLocks noChangeAspect="1"/>
          </p:cNvPicPr>
          <p:nvPr userDrawn="1"/>
        </p:nvPicPr>
        <p:blipFill>
          <a:blip r:embed="rId2" cstate="print"/>
          <a:stretch>
            <a:fillRect/>
          </a:stretch>
        </p:blipFill>
        <p:spPr>
          <a:xfrm>
            <a:off x="1981200" y="0"/>
            <a:ext cx="6858000" cy="45720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cap="rnd" cmpd="sng">
            <a:noFill/>
          </a:ln>
        </p:spPr>
      </p:pic>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eric logo.jpg"/>
          <p:cNvPicPr>
            <a:picLocks noChangeAspect="1"/>
          </p:cNvPicPr>
          <p:nvPr userDrawn="1"/>
        </p:nvPicPr>
        <p:blipFill>
          <a:blip r:embed="rId2" cstate="print"/>
          <a:stretch>
            <a:fillRect/>
          </a:stretch>
        </p:blipFill>
        <p:spPr>
          <a:xfrm>
            <a:off x="0" y="0"/>
            <a:ext cx="2628900" cy="17526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cap="rnd" cmpd="sng">
            <a:noFill/>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12"/>
          </p:nvPr>
        </p:nvSpPr>
        <p:spPr>
          <a:xfrm>
            <a:off x="381000" y="6400800"/>
            <a:ext cx="914400" cy="304800"/>
          </a:xfrm>
        </p:spPr>
        <p:txBody>
          <a:bodyPr/>
          <a:lstStyle>
            <a:lvl1pPr>
              <a:defRPr sz="1050"/>
            </a:lvl1pPr>
          </a:lstStyle>
          <a:p>
            <a:fld id="{DF28FB93-0A08-4E7D-8E63-9EFA29F1E093}" type="slidenum">
              <a:rPr lang="en-US" smtClean="0"/>
              <a:pPr/>
              <a:t>‹#›</a:t>
            </a:fld>
            <a:endParaRPr lang="en-US" dirty="0"/>
          </a:p>
        </p:txBody>
      </p:sp>
      <p:pic>
        <p:nvPicPr>
          <p:cNvPr id="9" name="Picture 8" descr="deq_sublogo.gif"/>
          <p:cNvPicPr>
            <a:picLocks noChangeAspect="1"/>
          </p:cNvPicPr>
          <p:nvPr userDrawn="1"/>
        </p:nvPicPr>
        <p:blipFill>
          <a:blip r:embed="rId3" cstate="print"/>
          <a:stretch>
            <a:fillRect/>
          </a:stretch>
        </p:blipFill>
        <p:spPr>
          <a:xfrm>
            <a:off x="8686801" y="6248400"/>
            <a:ext cx="457199" cy="4953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Autofit/>
          </a:bodyPr>
          <a:lstStyle>
            <a:lvl1pPr marL="0" indent="0">
              <a:lnSpc>
                <a:spcPct val="200000"/>
              </a:lnSpc>
              <a:buNone/>
              <a:defRPr sz="28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dirty="0"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r>
              <a:rPr lang="en-US" smtClean="0"/>
              <a:t>1/30/2012</a:t>
            </a:r>
            <a:endParaRPr/>
          </a:p>
        </p:txBody>
      </p:sp>
      <p:sp>
        <p:nvSpPr>
          <p:cNvPr id="6" name="Slide Number Placeholder 5"/>
          <p:cNvSpPr>
            <a:spLocks noGrp="1"/>
          </p:cNvSpPr>
          <p:nvPr>
            <p:ph type="sldNum" sz="quarter" idx="12"/>
          </p:nvPr>
        </p:nvSpPr>
        <p:spPr>
          <a:xfrm>
            <a:off x="533400" y="6553200"/>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DF28FB93-0A08-4E7D-8E63-9EFA29F1E093}" type="slidenum">
              <a:rPr/>
              <a:pPr/>
              <a:t>‹#›</a:t>
            </a:fld>
            <a:endParaRPr/>
          </a:p>
        </p:txBody>
      </p:sp>
      <p:pic>
        <p:nvPicPr>
          <p:cNvPr id="11" name="Picture 10" descr="eric logo.jpg"/>
          <p:cNvPicPr>
            <a:picLocks noChangeAspect="1"/>
          </p:cNvPicPr>
          <p:nvPr userDrawn="1"/>
        </p:nvPicPr>
        <p:blipFill>
          <a:blip r:embed="rId2" cstate="print"/>
          <a:stretch>
            <a:fillRect/>
          </a:stretch>
        </p:blipFill>
        <p:spPr>
          <a:xfrm>
            <a:off x="4724400" y="0"/>
            <a:ext cx="3543300" cy="23622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cap="rnd" cmpd="sng">
            <a:noFill/>
          </a:ln>
        </p:spPr>
      </p:pic>
      <p:pic>
        <p:nvPicPr>
          <p:cNvPr id="12" name="Picture 11" descr="deq_sublogo.gif"/>
          <p:cNvPicPr>
            <a:picLocks noChangeAspect="1"/>
          </p:cNvPicPr>
          <p:nvPr userDrawn="1"/>
        </p:nvPicPr>
        <p:blipFill>
          <a:blip r:embed="rId3" cstate="print"/>
          <a:stretch>
            <a:fillRect/>
          </a:stretch>
        </p:blipFill>
        <p:spPr>
          <a:xfrm>
            <a:off x="1828800" y="6324600"/>
            <a:ext cx="457199" cy="4191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1/30/2012</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1/30/2012</a:t>
            </a:r>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1/30/2012</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r>
              <a:rPr lang="en-US" smtClean="0"/>
              <a:t>1/30/2012</a:t>
            </a:r>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1/30/2012</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1/30/2012</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7848600" y="533400"/>
            <a:ext cx="762000" cy="609600"/>
          </a:xfrm>
        </p:spPr>
        <p:txBody>
          <a:bodyPr/>
          <a:lstStyle/>
          <a:p>
            <a:fld id="{DF28FB93-0A08-4E7D-8E63-9EFA29F1E093}" type="slidenum">
              <a:rPr/>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pic>
        <p:nvPicPr>
          <p:cNvPr id="7" name="Picture 6" descr="eric logo.jpg"/>
          <p:cNvPicPr>
            <a:picLocks noChangeAspect="1"/>
          </p:cNvPicPr>
          <p:nvPr userDrawn="1"/>
        </p:nvPicPr>
        <p:blipFill>
          <a:blip r:embed="rId2" cstate="print"/>
          <a:stretch>
            <a:fillRect/>
          </a:stretch>
        </p:blipFill>
        <p:spPr>
          <a:xfrm>
            <a:off x="6324600" y="304800"/>
            <a:ext cx="2628900" cy="17526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cap="rnd" cmpd="sng">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1/30/2012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1/30/2012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eric logo.jpg"/>
          <p:cNvPicPr>
            <a:picLocks noChangeAspect="1"/>
          </p:cNvPicPr>
          <p:nvPr userDrawn="1"/>
        </p:nvPicPr>
        <p:blipFill>
          <a:blip r:embed="rId2" cstate="print"/>
          <a:stretch>
            <a:fillRect/>
          </a:stretch>
        </p:blipFill>
        <p:spPr>
          <a:xfrm>
            <a:off x="152400" y="3886200"/>
            <a:ext cx="2594236" cy="17907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r>
              <a:rPr lang="en-US" dirty="0" smtClean="0"/>
              <a:t>1/30/2012</a:t>
            </a:r>
            <a:endParaRPr dirty="0"/>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p:transition>
  <p:timing>
    <p:tnLst>
      <p:par>
        <p:cTn id="1" dur="indefinite" restart="never" nodeType="tmRoot"/>
      </p:par>
    </p:tnLst>
  </p:timing>
  <p:hf hdr="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1/30/2012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6BE14-47AF-40C2-9B5E-579E7F86BA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hyperlink" Target="mailto:jackie.heber@la.gov" TargetMode="Externa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hyperlink" Target="http://www.deq.louisiana.gov/portal/tabid/109/Default.aspx" TargetMode="Externa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hyperlink" Target="http://www.deq.louisiana.gov/portal/tabid/109/Default.aspx"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2" Type="http://schemas.openxmlformats.org/officeDocument/2006/relationships/hyperlink" Target="http://www.deq.louisiana.gov/eric" TargetMode="Externa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2" Type="http://schemas.openxmlformats.org/officeDocument/2006/relationships/hyperlink" Target="http://deq.la.gov/" TargetMode="External"/><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mailto:M.Maureen.Fleming@la.gov" TargetMode="External"/><Relationship Id="rId3" Type="http://schemas.openxmlformats.org/officeDocument/2006/relationships/hyperlink" Target="mailto:Michael.Vince@la.gov" TargetMode="External"/><Relationship Id="rId7" Type="http://schemas.openxmlformats.org/officeDocument/2006/relationships/hyperlink" Target="mailto:Jackie.Heber@la.gov" TargetMode="External"/><Relationship Id="rId2" Type="http://schemas.openxmlformats.org/officeDocument/2006/relationships/hyperlink" Target="mailto:Tegan.Treadaway@la.gov" TargetMode="External"/><Relationship Id="rId1" Type="http://schemas.openxmlformats.org/officeDocument/2006/relationships/slideLayout" Target="../slideLayouts/slideLayout15.xml"/><Relationship Id="rId6" Type="http://schemas.openxmlformats.org/officeDocument/2006/relationships/hyperlink" Target="mailto:John.Babin@la.gov" TargetMode="External"/><Relationship Id="rId5" Type="http://schemas.openxmlformats.org/officeDocument/2006/relationships/hyperlink" Target="mailto:Gilberto.Cuadra@la.gov" TargetMode="External"/><Relationship Id="rId4" Type="http://schemas.openxmlformats.org/officeDocument/2006/relationships/hyperlink" Target="mailto:Vivian.Aucoin@la.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hyperlink" Target="http://www.deq.louisiana.gov/portal/tabid/2703/Default.aspx" TargetMode="Externa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2" Type="http://schemas.openxmlformats.org/officeDocument/2006/relationships/hyperlink" Target="http://www.deq.louisiana.gov/portal/SERVICES/InformationRecords.aspx"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a:xfrm>
            <a:off x="1905000" y="4648200"/>
            <a:ext cx="6858000" cy="1219200"/>
          </a:xfrm>
        </p:spPr>
        <p:txBody>
          <a:bodyPr/>
          <a:lstStyle/>
          <a:p>
            <a:r>
              <a:rPr lang="en-US" dirty="0" smtClean="0"/>
              <a:t>USER TRAINING</a:t>
            </a:r>
            <a:br>
              <a:rPr lang="en-US" dirty="0" smtClean="0"/>
            </a:br>
            <a:r>
              <a:rPr lang="en-US" dirty="0" smtClean="0"/>
              <a:t>Reporting Year 2012</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2743200"/>
            <a:ext cx="7315200" cy="707886"/>
          </a:xfrm>
          <a:prstGeom prst="rect">
            <a:avLst/>
          </a:prstGeom>
          <a:noFill/>
          <a:ln w="9525">
            <a:noFill/>
            <a:miter lim="800000"/>
            <a:headEnd/>
            <a:tailEnd/>
          </a:ln>
        </p:spPr>
        <p:txBody>
          <a:bodyPr wrap="square">
            <a:spAutoFit/>
          </a:bodyPr>
          <a:lstStyle/>
          <a:p>
            <a:pPr algn="ctr"/>
            <a:r>
              <a:rPr lang="en-US" sz="4000" b="1" dirty="0" smtClean="0">
                <a:latin typeface="+mj-lt"/>
              </a:rPr>
              <a:t>Revised EI Regulations</a:t>
            </a:r>
            <a:endParaRPr lang="en-US" sz="4000" b="1" dirty="0">
              <a:latin typeface="Tahoma" pitchFamily="34" charset="0"/>
            </a:endParaRPr>
          </a:p>
        </p:txBody>
      </p:sp>
      <p:sp>
        <p:nvSpPr>
          <p:cNvPr id="5" name="Text Placeholder 4"/>
          <p:cNvSpPr>
            <a:spLocks noGrp="1"/>
          </p:cNvSpPr>
          <p:nvPr>
            <p:ph type="body" idx="1"/>
          </p:nvPr>
        </p:nvSpPr>
        <p:spPr/>
        <p:txBody>
          <a:bodyPr/>
          <a:lstStyle/>
          <a:p>
            <a:r>
              <a:rPr lang="en-US" dirty="0" smtClean="0"/>
              <a:t>Part 2</a:t>
            </a:r>
            <a:endParaRPr lang="en-US" dirty="0"/>
          </a:p>
        </p:txBody>
      </p:sp>
      <p:sp>
        <p:nvSpPr>
          <p:cNvPr id="4" name="Date Placeholder 3"/>
          <p:cNvSpPr>
            <a:spLocks noGrp="1"/>
          </p:cNvSpPr>
          <p:nvPr>
            <p:ph type="dt" sz="half" idx="10"/>
          </p:nvPr>
        </p:nvSpPr>
        <p:spPr/>
        <p:txBody>
          <a:bodyPr/>
          <a:lstStyle/>
          <a:p>
            <a:r>
              <a:rPr lang="en-US" dirty="0" smtClean="0"/>
              <a:t>1/29/2013</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10</a:t>
            </a:fld>
            <a:endParaRPr lang="en-US"/>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New User Manual</a:t>
            </a:r>
          </a:p>
        </p:txBody>
      </p:sp>
      <p:sp>
        <p:nvSpPr>
          <p:cNvPr id="39938" name="Content Placeholder 2"/>
          <p:cNvSpPr>
            <a:spLocks noGrp="1"/>
          </p:cNvSpPr>
          <p:nvPr>
            <p:ph idx="1"/>
          </p:nvPr>
        </p:nvSpPr>
        <p:spPr>
          <a:xfrm>
            <a:off x="2057400" y="1905000"/>
            <a:ext cx="6629400" cy="4221163"/>
          </a:xfrm>
        </p:spPr>
        <p:txBody>
          <a:bodyPr>
            <a:normAutofit lnSpcReduction="10000"/>
          </a:bodyPr>
          <a:lstStyle/>
          <a:p>
            <a:r>
              <a:rPr lang="en-US" sz="2400" dirty="0" smtClean="0"/>
              <a:t>New ERIC Users Manual is available</a:t>
            </a:r>
          </a:p>
          <a:p>
            <a:pPr lvl="1"/>
            <a:r>
              <a:rPr lang="en-US" dirty="0" smtClean="0"/>
              <a:t>Version 2.1</a:t>
            </a:r>
          </a:p>
          <a:p>
            <a:pPr lvl="1"/>
            <a:r>
              <a:rPr lang="en-US" dirty="0" smtClean="0"/>
              <a:t>Comprehensive &amp; detailed</a:t>
            </a:r>
          </a:p>
          <a:p>
            <a:r>
              <a:rPr lang="en-US" sz="2400" dirty="0" smtClean="0"/>
              <a:t>Will be updated as needed, so check website frequently</a:t>
            </a:r>
          </a:p>
          <a:p>
            <a:r>
              <a:rPr lang="en-US" sz="2000" dirty="0" smtClean="0"/>
              <a:t>Replaces all documentation except current reporting year guidance and lookup lists</a:t>
            </a:r>
          </a:p>
          <a:p>
            <a:r>
              <a:rPr lang="en-US" sz="2000" dirty="0" smtClean="0"/>
              <a:t>201 pages!</a:t>
            </a:r>
          </a:p>
          <a:p>
            <a:r>
              <a:rPr lang="en-US" sz="2000" dirty="0" smtClean="0"/>
              <a:t>Let us know if something is missing or incorrect!</a:t>
            </a:r>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100</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 name="Oval 2"/>
          <p:cNvSpPr>
            <a:spLocks noChangeArrowheads="1"/>
          </p:cNvSpPr>
          <p:nvPr/>
        </p:nvSpPr>
        <p:spPr bwMode="auto">
          <a:xfrm>
            <a:off x="0" y="4038600"/>
            <a:ext cx="2438400" cy="5334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p:nvPr>
        </p:nvSpPr>
        <p:spPr/>
        <p:txBody>
          <a:bodyPr>
            <a:normAutofit fontScale="90000"/>
          </a:bodyPr>
          <a:lstStyle/>
          <a:p>
            <a:r>
              <a:rPr lang="en-US" b="1" dirty="0" smtClean="0"/>
              <a:t>Affecting Change to ERIC</a:t>
            </a:r>
          </a:p>
        </p:txBody>
      </p:sp>
      <p:sp>
        <p:nvSpPr>
          <p:cNvPr id="68610" name="Content Placeholder 2"/>
          <p:cNvSpPr>
            <a:spLocks noGrp="1"/>
          </p:cNvSpPr>
          <p:nvPr>
            <p:ph idx="1"/>
          </p:nvPr>
        </p:nvSpPr>
        <p:spPr>
          <a:xfrm>
            <a:off x="1981200" y="1905000"/>
            <a:ext cx="6705600" cy="4221163"/>
          </a:xfrm>
        </p:spPr>
        <p:txBody>
          <a:bodyPr>
            <a:normAutofit fontScale="92500"/>
          </a:bodyPr>
          <a:lstStyle/>
          <a:p>
            <a:pPr marL="0" indent="0" algn="ctr">
              <a:buNone/>
            </a:pPr>
            <a:r>
              <a:rPr lang="en-US" sz="2800" dirty="0" smtClean="0"/>
              <a:t>What would you like to see us change in or about ERIC?</a:t>
            </a:r>
          </a:p>
          <a:p>
            <a:pPr marL="0" indent="0" algn="ctr">
              <a:buNone/>
            </a:pPr>
            <a:endParaRPr lang="en-US" sz="1000" dirty="0" smtClean="0"/>
          </a:p>
          <a:p>
            <a:pPr lvl="1"/>
            <a:r>
              <a:rPr lang="en-US" sz="2000" dirty="0" smtClean="0"/>
              <a:t>Suggestions or comments on how to improve ERIC should be emailed to Jackie Heber at </a:t>
            </a:r>
            <a:r>
              <a:rPr lang="en-US" sz="2000" dirty="0" smtClean="0">
                <a:hlinkClick r:id="rId2"/>
              </a:rPr>
              <a:t>jackie.heber@la.gov</a:t>
            </a:r>
            <a:endParaRPr lang="en-US" sz="2000" dirty="0" smtClean="0"/>
          </a:p>
          <a:p>
            <a:pPr lvl="1"/>
            <a:r>
              <a:rPr lang="en-US" sz="2000" dirty="0" smtClean="0"/>
              <a:t>If a value is missing from a dropdown list or a reference sheet, please email Jackie and request that it be added </a:t>
            </a:r>
          </a:p>
          <a:p>
            <a:pPr lvl="2"/>
            <a:r>
              <a:rPr lang="en-US" sz="1800" dirty="0" smtClean="0"/>
              <a:t>Until it is added, you can select “Other”, “Not Applicable”, “Unknown”, if available, or the next best option</a:t>
            </a:r>
          </a:p>
          <a:p>
            <a:endParaRPr lang="en-US" sz="2400" dirty="0" smtClean="0"/>
          </a:p>
          <a:p>
            <a:endParaRPr lang="en-US" sz="2400"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102</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sz="4800" dirty="0" smtClean="0"/>
              <a:t/>
            </a:r>
            <a:br>
              <a:rPr lang="en-US" sz="4800" dirty="0" smtClean="0"/>
            </a:br>
            <a:r>
              <a:rPr lang="en-US" sz="4800" dirty="0" smtClean="0"/>
              <a:t>Helpful Hints</a:t>
            </a:r>
          </a:p>
        </p:txBody>
      </p:sp>
      <p:sp>
        <p:nvSpPr>
          <p:cNvPr id="3" name="Text Placeholder 2"/>
          <p:cNvSpPr>
            <a:spLocks noGrp="1"/>
          </p:cNvSpPr>
          <p:nvPr>
            <p:ph type="body" idx="1"/>
          </p:nvPr>
        </p:nvSpPr>
        <p:spPr/>
        <p:txBody>
          <a:bodyPr/>
          <a:lstStyle/>
          <a:p>
            <a:r>
              <a:rPr lang="en-US" dirty="0" smtClean="0"/>
              <a:t>Part 6</a:t>
            </a:r>
            <a:endParaRPr lang="en-US" dirty="0"/>
          </a:p>
        </p:txBody>
      </p:sp>
      <p:sp>
        <p:nvSpPr>
          <p:cNvPr id="4" name="Date Placeholder 3"/>
          <p:cNvSpPr>
            <a:spLocks noGrp="1"/>
          </p:cNvSpPr>
          <p:nvPr>
            <p:ph type="dt" sz="half" idx="10"/>
          </p:nvPr>
        </p:nvSpPr>
        <p:spPr/>
        <p:txBody>
          <a:bodyPr/>
          <a:lstStyle/>
          <a:p>
            <a:r>
              <a:rPr lang="en-US" dirty="0" smtClean="0"/>
              <a:t>1/29/2013</a:t>
            </a:r>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103</a:t>
            </a:fld>
            <a:endParaRPr lang="en-US"/>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b="1" dirty="0" smtClean="0"/>
              <a:t>Helpful Hints</a:t>
            </a:r>
          </a:p>
        </p:txBody>
      </p:sp>
      <p:sp>
        <p:nvSpPr>
          <p:cNvPr id="3" name="Content Placeholder 2"/>
          <p:cNvSpPr>
            <a:spLocks noGrp="1"/>
          </p:cNvSpPr>
          <p:nvPr>
            <p:ph idx="1"/>
          </p:nvPr>
        </p:nvSpPr>
        <p:spPr>
          <a:xfrm>
            <a:off x="2057400" y="1905000"/>
            <a:ext cx="6629400" cy="4221163"/>
          </a:xfrm>
        </p:spPr>
        <p:txBody>
          <a:bodyPr/>
          <a:lstStyle/>
          <a:p>
            <a:pPr>
              <a:defRPr/>
            </a:pPr>
            <a:r>
              <a:rPr lang="en-US" sz="2400" dirty="0" smtClean="0"/>
              <a:t>Guidance documents are updated frequently and posted on the ERIC home page</a:t>
            </a:r>
          </a:p>
          <a:p>
            <a:pPr lvl="1">
              <a:defRPr/>
            </a:pPr>
            <a:r>
              <a:rPr lang="en-US" sz="2000" dirty="0" smtClean="0">
                <a:hlinkClick r:id="rId2"/>
              </a:rPr>
              <a:t>http://www.deq.louisiana.gov/portal/tabid/109/Default.aspx</a:t>
            </a:r>
            <a:endParaRPr lang="en-US" sz="2000" dirty="0" smtClean="0"/>
          </a:p>
          <a:p>
            <a:pPr lvl="1">
              <a:defRPr/>
            </a:pPr>
            <a:r>
              <a:rPr lang="en-US" sz="2000" dirty="0" smtClean="0"/>
              <a:t>Helpful Hints </a:t>
            </a:r>
            <a:r>
              <a:rPr lang="en-US" dirty="0" smtClean="0"/>
              <a:t>have been </a:t>
            </a:r>
            <a:r>
              <a:rPr lang="en-US" sz="2000" dirty="0" smtClean="0"/>
              <a:t>incorporated throughout the new User Manual and the Helpful Hints document has been taken down from the website</a:t>
            </a:r>
          </a:p>
          <a:p>
            <a:pPr>
              <a:defRPr/>
            </a:pPr>
            <a:endParaRPr lang="en-US" sz="2400" dirty="0" smtClean="0"/>
          </a:p>
          <a:p>
            <a:pPr>
              <a:defRPr/>
            </a:pPr>
            <a:endParaRPr lang="en-US" sz="24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104</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2971800" cy="461665"/>
          </a:xfrm>
          <a:prstGeom prst="rect">
            <a:avLst/>
          </a:prstGeom>
          <a:noFill/>
        </p:spPr>
        <p:txBody>
          <a:bodyPr wrap="square" rtlCol="0">
            <a:spAutoFit/>
          </a:bodyPr>
          <a:lstStyle/>
          <a:p>
            <a:endParaRPr lang="en-US" sz="2400" dirty="0"/>
          </a:p>
        </p:txBody>
      </p:sp>
      <p:sp>
        <p:nvSpPr>
          <p:cNvPr id="5" name="TextBox 4"/>
          <p:cNvSpPr txBox="1"/>
          <p:nvPr/>
        </p:nvSpPr>
        <p:spPr>
          <a:xfrm>
            <a:off x="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b="1" dirty="0" smtClean="0"/>
              <a:t>Assistance with ERIC</a:t>
            </a:r>
          </a:p>
        </p:txBody>
      </p:sp>
      <p:sp>
        <p:nvSpPr>
          <p:cNvPr id="3" name="Content Placeholder 2"/>
          <p:cNvSpPr>
            <a:spLocks noGrp="1"/>
          </p:cNvSpPr>
          <p:nvPr>
            <p:ph idx="1"/>
          </p:nvPr>
        </p:nvSpPr>
        <p:spPr>
          <a:xfrm>
            <a:off x="2133600" y="1981200"/>
            <a:ext cx="6553200" cy="4495800"/>
          </a:xfrm>
        </p:spPr>
        <p:txBody>
          <a:bodyPr>
            <a:normAutofit fontScale="85000" lnSpcReduction="20000"/>
          </a:bodyPr>
          <a:lstStyle/>
          <a:p>
            <a:pPr>
              <a:defRPr/>
            </a:pPr>
            <a:r>
              <a:rPr lang="en-US" sz="2400" dirty="0" smtClean="0"/>
              <a:t>Check ERIC home page frequently for updated guidance materials</a:t>
            </a:r>
          </a:p>
          <a:p>
            <a:pPr>
              <a:defRPr/>
            </a:pPr>
            <a:r>
              <a:rPr lang="en-US" sz="2400" dirty="0" smtClean="0"/>
              <a:t>Check the help text in the web application</a:t>
            </a:r>
          </a:p>
          <a:p>
            <a:pPr>
              <a:defRPr/>
            </a:pPr>
            <a:r>
              <a:rPr lang="en-US" sz="2400" dirty="0" smtClean="0"/>
              <a:t>Call or send an email to the LDEQ staff person that is assigned to the parish where your facility is located</a:t>
            </a:r>
          </a:p>
          <a:p>
            <a:pPr lvl="1">
              <a:defRPr/>
            </a:pPr>
            <a:r>
              <a:rPr lang="en-US" sz="2000" dirty="0" smtClean="0"/>
              <a:t>A list of parishes and assigned staff is listed on the left sidebar on the ERIC homepage</a:t>
            </a:r>
          </a:p>
          <a:p>
            <a:pPr>
              <a:defRPr/>
            </a:pPr>
            <a:r>
              <a:rPr lang="en-US" sz="2400" dirty="0" smtClean="0">
                <a:cs typeface="+mn-cs"/>
              </a:rPr>
              <a:t>When emailing the staff about an error, include:</a:t>
            </a:r>
          </a:p>
          <a:p>
            <a:pPr lvl="1">
              <a:defRPr/>
            </a:pPr>
            <a:r>
              <a:rPr lang="en-US" sz="2000" dirty="0" smtClean="0">
                <a:cs typeface="+mn-cs"/>
              </a:rPr>
              <a:t>a screen shot of the error you are seeing</a:t>
            </a:r>
          </a:p>
          <a:p>
            <a:pPr lvl="1">
              <a:defRPr/>
            </a:pPr>
            <a:r>
              <a:rPr lang="en-US" sz="2000" dirty="0" smtClean="0">
                <a:cs typeface="+mn-cs"/>
              </a:rPr>
              <a:t>AI #</a:t>
            </a:r>
          </a:p>
          <a:p>
            <a:pPr lvl="1">
              <a:defRPr/>
            </a:pPr>
            <a:r>
              <a:rPr lang="en-US" sz="2000" dirty="0" smtClean="0">
                <a:cs typeface="+mn-cs"/>
              </a:rPr>
              <a:t>Description of what you were doing</a:t>
            </a:r>
            <a:endParaRPr lang="en-US" sz="2400"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105</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2971800" cy="461665"/>
          </a:xfrm>
          <a:prstGeom prst="rect">
            <a:avLst/>
          </a:prstGeom>
          <a:noFill/>
        </p:spPr>
        <p:txBody>
          <a:bodyPr wrap="square" rtlCol="0">
            <a:spAutoFit/>
          </a:bodyPr>
          <a:lstStyle/>
          <a:p>
            <a:endParaRPr lang="en-US" sz="2400" dirty="0"/>
          </a:p>
        </p:txBody>
      </p:sp>
      <p:sp>
        <p:nvSpPr>
          <p:cNvPr id="5" name="TextBox 4"/>
          <p:cNvSpPr txBox="1"/>
          <p:nvPr/>
        </p:nvSpPr>
        <p:spPr>
          <a:xfrm>
            <a:off x="0" y="57912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p:txBody>
          <a:bodyPr/>
          <a:lstStyle/>
          <a:p>
            <a:r>
              <a:rPr lang="en-US" b="1" dirty="0" smtClean="0"/>
              <a:t>Access to ERIC</a:t>
            </a:r>
          </a:p>
        </p:txBody>
      </p:sp>
      <p:sp>
        <p:nvSpPr>
          <p:cNvPr id="66562" name="Content Placeholder 2"/>
          <p:cNvSpPr>
            <a:spLocks noGrp="1"/>
          </p:cNvSpPr>
          <p:nvPr>
            <p:ph idx="1"/>
          </p:nvPr>
        </p:nvSpPr>
        <p:spPr>
          <a:xfrm>
            <a:off x="2057400" y="1981200"/>
            <a:ext cx="6629400" cy="4144963"/>
          </a:xfrm>
        </p:spPr>
        <p:txBody>
          <a:bodyPr>
            <a:normAutofit fontScale="92500" lnSpcReduction="20000"/>
          </a:bodyPr>
          <a:lstStyle/>
          <a:p>
            <a:r>
              <a:rPr lang="en-US" sz="2400" dirty="0" smtClean="0"/>
              <a:t>If your AI # is not available in ERIC, send us an email with the AI #, owner company, owner address, and permit number, and ask that an ERIC account be created for the AI #</a:t>
            </a:r>
          </a:p>
          <a:p>
            <a:r>
              <a:rPr lang="en-US" sz="2400" dirty="0" smtClean="0"/>
              <a:t>Pre-registration codes are given to the account’s company representative(s) only</a:t>
            </a:r>
          </a:p>
          <a:p>
            <a:pPr lvl="1"/>
            <a:r>
              <a:rPr lang="en-US" sz="2000" dirty="0" smtClean="0"/>
              <a:t>Code gives administrator access to an ERIC account, therefore:</a:t>
            </a:r>
          </a:p>
          <a:p>
            <a:pPr lvl="1"/>
            <a:r>
              <a:rPr lang="en-US" sz="2000" dirty="0" smtClean="0"/>
              <a:t>LDEQ does not give pre-registration codes to consultants</a:t>
            </a:r>
          </a:p>
          <a:p>
            <a:pPr lvl="1"/>
            <a:r>
              <a:rPr lang="en-US" sz="2000" dirty="0" smtClean="0"/>
              <a:t>LDEQ does not recommend giving the pre-registration code to consultants or users outside the company</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106</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0" y="5638800"/>
            <a:ext cx="31242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p:txBody>
          <a:bodyPr/>
          <a:lstStyle/>
          <a:p>
            <a:r>
              <a:rPr lang="en-US" b="1" dirty="0" smtClean="0"/>
              <a:t>Permits &amp; ERIC</a:t>
            </a:r>
          </a:p>
        </p:txBody>
      </p:sp>
      <p:sp>
        <p:nvSpPr>
          <p:cNvPr id="66562" name="Content Placeholder 2"/>
          <p:cNvSpPr>
            <a:spLocks noGrp="1"/>
          </p:cNvSpPr>
          <p:nvPr>
            <p:ph idx="1"/>
          </p:nvPr>
        </p:nvSpPr>
        <p:spPr>
          <a:xfrm>
            <a:off x="2133600" y="1981200"/>
            <a:ext cx="6553200" cy="4144963"/>
          </a:xfrm>
        </p:spPr>
        <p:txBody>
          <a:bodyPr>
            <a:normAutofit fontScale="92500" lnSpcReduction="10000"/>
          </a:bodyPr>
          <a:lstStyle/>
          <a:p>
            <a:r>
              <a:rPr lang="en-US" sz="2400" dirty="0" smtClean="0"/>
              <a:t>EI is not intended to “duplicate” the permit</a:t>
            </a:r>
          </a:p>
          <a:p>
            <a:pPr lvl="1"/>
            <a:r>
              <a:rPr lang="en-US" sz="2000" dirty="0" smtClean="0"/>
              <a:t>Inventory data in ERIC is designed in such a way as to give LDEQ the best possible data, in the best possible way, for use of the inventory data</a:t>
            </a:r>
          </a:p>
          <a:p>
            <a:pPr lvl="1"/>
            <a:r>
              <a:rPr lang="en-US" sz="2000" dirty="0" smtClean="0"/>
              <a:t>Not necessary to represent information from your permit exactly as it is in the permit</a:t>
            </a:r>
          </a:p>
          <a:p>
            <a:pPr lvl="1"/>
            <a:r>
              <a:rPr lang="en-US" sz="2000" dirty="0" smtClean="0"/>
              <a:t>Where possible, we have provided data elements intended to help crosswalk the inventory data to the permit</a:t>
            </a:r>
          </a:p>
          <a:p>
            <a:r>
              <a:rPr lang="en-US" sz="2400" dirty="0" smtClean="0"/>
              <a:t>When preparing an EI, how your facility is permitted should be given little consideration</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107</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p:txBody>
          <a:bodyPr/>
          <a:lstStyle/>
          <a:p>
            <a:r>
              <a:rPr lang="en-US" b="1" dirty="0" smtClean="0"/>
              <a:t>Permits &amp; ERIC</a:t>
            </a:r>
          </a:p>
        </p:txBody>
      </p:sp>
      <p:sp>
        <p:nvSpPr>
          <p:cNvPr id="66562" name="Content Placeholder 2"/>
          <p:cNvSpPr>
            <a:spLocks noGrp="1"/>
          </p:cNvSpPr>
          <p:nvPr>
            <p:ph idx="1"/>
          </p:nvPr>
        </p:nvSpPr>
        <p:spPr>
          <a:xfrm>
            <a:off x="2133600" y="1981200"/>
            <a:ext cx="6553200" cy="4144963"/>
          </a:xfrm>
        </p:spPr>
        <p:txBody>
          <a:bodyPr>
            <a:normAutofit/>
          </a:bodyPr>
          <a:lstStyle/>
          <a:p>
            <a:r>
              <a:rPr lang="en-US" sz="2400" dirty="0" smtClean="0"/>
              <a:t>CAPs are a function of permits and should not be represented in the inventory as a CAP </a:t>
            </a:r>
          </a:p>
          <a:p>
            <a:pPr lvl="1"/>
            <a:r>
              <a:rPr lang="en-US" sz="2000" dirty="0" smtClean="0"/>
              <a:t>All the equipment in the CAP should be reported individually as sources, processes, release points, and/or control systems </a:t>
            </a:r>
          </a:p>
          <a:p>
            <a:pPr lvl="1"/>
            <a:r>
              <a:rPr lang="en-US" sz="2000" dirty="0" smtClean="0"/>
              <a:t>Do not represent CAPs as area sources or release points</a:t>
            </a:r>
          </a:p>
          <a:p>
            <a:r>
              <a:rPr lang="en-US" sz="2400" dirty="0" smtClean="0"/>
              <a:t>Rule of thumb – how you calculate your data is how you should represent it in the inventory</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108</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p:txBody>
          <a:bodyPr/>
          <a:lstStyle/>
          <a:p>
            <a:r>
              <a:rPr lang="en-US" b="1" dirty="0" smtClean="0"/>
              <a:t>Data Quality</a:t>
            </a:r>
          </a:p>
        </p:txBody>
      </p:sp>
      <p:sp>
        <p:nvSpPr>
          <p:cNvPr id="3" name="Content Placeholder 2"/>
          <p:cNvSpPr>
            <a:spLocks noGrp="1"/>
          </p:cNvSpPr>
          <p:nvPr>
            <p:ph idx="1"/>
          </p:nvPr>
        </p:nvSpPr>
        <p:spPr>
          <a:xfrm>
            <a:off x="2133600" y="1981200"/>
            <a:ext cx="6553200" cy="4144963"/>
          </a:xfrm>
        </p:spPr>
        <p:txBody>
          <a:bodyPr>
            <a:normAutofit/>
          </a:bodyPr>
          <a:lstStyle/>
          <a:p>
            <a:r>
              <a:rPr lang="en-US" sz="2400" dirty="0" smtClean="0">
                <a:cs typeface="Tahoma" pitchFamily="34" charset="0"/>
              </a:rPr>
              <a:t>Routine – emissions emitted under normal operating conditions</a:t>
            </a:r>
          </a:p>
          <a:p>
            <a:pPr lvl="1"/>
            <a:r>
              <a:rPr lang="en-US" dirty="0" smtClean="0">
                <a:cs typeface="Tahoma" pitchFamily="34" charset="0"/>
              </a:rPr>
              <a:t>Routine does not necessarily mean permitted</a:t>
            </a:r>
          </a:p>
          <a:p>
            <a:r>
              <a:rPr lang="en-US" dirty="0" smtClean="0">
                <a:cs typeface="Tahoma" pitchFamily="34" charset="0"/>
              </a:rPr>
              <a:t>Variance – emissions emitted through the operations approved by a variance</a:t>
            </a:r>
          </a:p>
          <a:p>
            <a:r>
              <a:rPr lang="en-US" dirty="0" smtClean="0">
                <a:cs typeface="Tahoma" pitchFamily="34" charset="0"/>
              </a:rPr>
              <a:t>Startup/Shutdown – emissions emitted during the startup/shutdown of the emissions path</a:t>
            </a:r>
          </a:p>
          <a:p>
            <a:endParaRPr lang="en-US" dirty="0" smtClean="0">
              <a:cs typeface="Tahoma" pitchFamily="34" charset="0"/>
            </a:endParaRPr>
          </a:p>
          <a:p>
            <a:pPr>
              <a:defRPr/>
            </a:pPr>
            <a:endParaRPr lang="en-US" sz="2000" dirty="0" smtClean="0">
              <a:cs typeface="+mn-cs"/>
            </a:endParaRPr>
          </a:p>
          <a:p>
            <a:pPr>
              <a:defRPr/>
            </a:pPr>
            <a:endParaRPr lang="en-US" sz="2400" dirty="0" smtClean="0">
              <a:cs typeface="+mn-cs"/>
            </a:endParaRPr>
          </a:p>
          <a:p>
            <a:pPr>
              <a:defRPr/>
            </a:pPr>
            <a:endParaRPr lang="en-US" sz="4000"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109</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AQ300 – Revised EI Regulations</a:t>
            </a:r>
            <a:endParaRPr lang="en-US" b="1" i="1" dirty="0" smtClean="0">
              <a:cs typeface="Tahoma" pitchFamily="34" charset="0"/>
            </a:endParaRPr>
          </a:p>
        </p:txBody>
      </p:sp>
      <p:sp>
        <p:nvSpPr>
          <p:cNvPr id="39939" name="Rectangle 3"/>
          <p:cNvSpPr>
            <a:spLocks noGrp="1" noChangeArrowheads="1"/>
          </p:cNvSpPr>
          <p:nvPr>
            <p:ph idx="1"/>
          </p:nvPr>
        </p:nvSpPr>
        <p:spPr>
          <a:xfrm>
            <a:off x="1905000" y="1905000"/>
            <a:ext cx="7086600" cy="4221163"/>
          </a:xfrm>
        </p:spPr>
        <p:txBody>
          <a:bodyPr>
            <a:normAutofit/>
          </a:bodyPr>
          <a:lstStyle/>
          <a:p>
            <a:pPr marL="228600" indent="-228600">
              <a:tabLst>
                <a:tab pos="4343400" algn="l"/>
              </a:tabLst>
            </a:pPr>
            <a:r>
              <a:rPr lang="en-US" sz="2400" dirty="0" smtClean="0"/>
              <a:t>ERIC became available 	January 2007</a:t>
            </a:r>
          </a:p>
          <a:p>
            <a:pPr marL="228600" indent="-228600">
              <a:tabLst>
                <a:tab pos="4343400" algn="l"/>
              </a:tabLst>
            </a:pPr>
            <a:r>
              <a:rPr lang="en-US" sz="2400" dirty="0" smtClean="0"/>
              <a:t>Advanced Notice of Rulemaking	May 2009</a:t>
            </a:r>
          </a:p>
          <a:p>
            <a:pPr marL="228600" indent="-228600">
              <a:tabLst>
                <a:tab pos="4343400" algn="l"/>
              </a:tabLst>
            </a:pPr>
            <a:r>
              <a:rPr lang="en-US" sz="2400" dirty="0" smtClean="0">
                <a:cs typeface="Tahoma" pitchFamily="34" charset="0"/>
              </a:rPr>
              <a:t>Rule Proposed 	November 2009</a:t>
            </a:r>
          </a:p>
          <a:p>
            <a:pPr marL="228600" indent="-228600">
              <a:tabLst>
                <a:tab pos="4343400" algn="l"/>
              </a:tabLst>
            </a:pPr>
            <a:r>
              <a:rPr lang="en-US" sz="2400" dirty="0" smtClean="0">
                <a:cs typeface="Tahoma" pitchFamily="34" charset="0"/>
              </a:rPr>
              <a:t>Public Hearing	December 2009</a:t>
            </a:r>
          </a:p>
          <a:p>
            <a:pPr marL="228600" indent="-228600">
              <a:tabLst>
                <a:tab pos="4343400" algn="l"/>
              </a:tabLst>
            </a:pPr>
            <a:r>
              <a:rPr lang="en-US" sz="2400" dirty="0" smtClean="0">
                <a:cs typeface="Tahoma" pitchFamily="34" charset="0"/>
              </a:rPr>
              <a:t>Comments Close	January 2010</a:t>
            </a:r>
          </a:p>
          <a:p>
            <a:pPr marL="228600" indent="-228600">
              <a:tabLst>
                <a:tab pos="4343400" algn="l"/>
              </a:tabLst>
            </a:pPr>
            <a:r>
              <a:rPr lang="en-US" sz="2400" dirty="0" smtClean="0">
                <a:cs typeface="Tahoma" pitchFamily="34" charset="0"/>
              </a:rPr>
              <a:t>AQ300 became effective	November 20, 2011</a:t>
            </a:r>
          </a:p>
        </p:txBody>
      </p:sp>
      <p:sp>
        <p:nvSpPr>
          <p:cNvPr id="7" name="Slide Number Placeholder 6"/>
          <p:cNvSpPr>
            <a:spLocks noGrp="1"/>
          </p:cNvSpPr>
          <p:nvPr>
            <p:ph type="sldNum" sz="quarter" idx="12"/>
          </p:nvPr>
        </p:nvSpPr>
        <p:spPr/>
        <p:txBody>
          <a:bodyPr/>
          <a:lstStyle/>
          <a:p>
            <a:fld id="{DF28FB93-0A08-4E7D-8E63-9EFA29F1E093}" type="slidenum">
              <a:rPr lang="en-US" smtClean="0"/>
              <a:pPr/>
              <a:t>11</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p:txBody>
          <a:bodyPr/>
          <a:lstStyle/>
          <a:p>
            <a:r>
              <a:rPr lang="en-US" b="1" dirty="0" smtClean="0"/>
              <a:t>Data Quality</a:t>
            </a:r>
          </a:p>
        </p:txBody>
      </p:sp>
      <p:sp>
        <p:nvSpPr>
          <p:cNvPr id="3" name="Content Placeholder 2"/>
          <p:cNvSpPr>
            <a:spLocks noGrp="1"/>
          </p:cNvSpPr>
          <p:nvPr>
            <p:ph idx="1"/>
          </p:nvPr>
        </p:nvSpPr>
        <p:spPr>
          <a:xfrm>
            <a:off x="2133600" y="1981200"/>
            <a:ext cx="6553200" cy="4144963"/>
          </a:xfrm>
        </p:spPr>
        <p:txBody>
          <a:bodyPr>
            <a:normAutofit/>
          </a:bodyPr>
          <a:lstStyle/>
          <a:p>
            <a:r>
              <a:rPr lang="en-US" sz="2400" dirty="0" smtClean="0">
                <a:cs typeface="Tahoma" pitchFamily="34" charset="0"/>
              </a:rPr>
              <a:t>Unauthorized Discharge – all other emissions that are not routine, variance, startup/shutdown</a:t>
            </a:r>
          </a:p>
          <a:p>
            <a:pPr>
              <a:defRPr/>
            </a:pPr>
            <a:r>
              <a:rPr lang="en-US" sz="2400" dirty="0" smtClean="0"/>
              <a:t>Not intended to duplicate or replace any other unauthorized emissions report at LDEQ</a:t>
            </a:r>
          </a:p>
          <a:p>
            <a:pPr>
              <a:defRPr/>
            </a:pPr>
            <a:r>
              <a:rPr lang="en-US" sz="2400" dirty="0" smtClean="0">
                <a:cs typeface="+mn-cs"/>
              </a:rPr>
              <a:t>It is just a catch all for emissions that do not meet one of the other three emission types</a:t>
            </a:r>
          </a:p>
          <a:p>
            <a:pPr>
              <a:defRPr/>
            </a:pPr>
            <a:endParaRPr lang="en-US" sz="2000" dirty="0" smtClean="0">
              <a:cs typeface="+mn-cs"/>
            </a:endParaRPr>
          </a:p>
          <a:p>
            <a:pPr>
              <a:defRPr/>
            </a:pPr>
            <a:endParaRPr lang="en-US" sz="2400" dirty="0" smtClean="0">
              <a:cs typeface="+mn-cs"/>
            </a:endParaRPr>
          </a:p>
          <a:p>
            <a:pPr>
              <a:defRPr/>
            </a:pPr>
            <a:endParaRPr lang="en-US" sz="4000"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110</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p:txBody>
          <a:bodyPr/>
          <a:lstStyle/>
          <a:p>
            <a:r>
              <a:rPr lang="en-US" b="1" dirty="0" smtClean="0"/>
              <a:t>Data Quality</a:t>
            </a:r>
          </a:p>
        </p:txBody>
      </p:sp>
      <p:sp>
        <p:nvSpPr>
          <p:cNvPr id="3" name="Content Placeholder 2"/>
          <p:cNvSpPr>
            <a:spLocks noGrp="1"/>
          </p:cNvSpPr>
          <p:nvPr>
            <p:ph idx="1"/>
          </p:nvPr>
        </p:nvSpPr>
        <p:spPr>
          <a:xfrm>
            <a:off x="2133600" y="1981200"/>
            <a:ext cx="6553200" cy="4144963"/>
          </a:xfrm>
        </p:spPr>
        <p:txBody>
          <a:bodyPr>
            <a:normAutofit/>
          </a:bodyPr>
          <a:lstStyle/>
          <a:p>
            <a:pPr>
              <a:defRPr/>
            </a:pPr>
            <a:r>
              <a:rPr lang="en-US" sz="2400" dirty="0" smtClean="0"/>
              <a:t>If you only report “Routine” emission types in your inventory, then you are indicating that you facility:</a:t>
            </a:r>
          </a:p>
          <a:p>
            <a:pPr lvl="1">
              <a:defRPr/>
            </a:pPr>
            <a:r>
              <a:rPr lang="en-US" sz="1800" dirty="0" smtClean="0">
                <a:cs typeface="+mn-cs"/>
              </a:rPr>
              <a:t>Had NO variances for the ENTIRE reporting year</a:t>
            </a:r>
          </a:p>
          <a:p>
            <a:pPr lvl="1">
              <a:defRPr/>
            </a:pPr>
            <a:r>
              <a:rPr lang="en-US" sz="1800" dirty="0" smtClean="0"/>
              <a:t>Had NO startup/shutdown emissions for the ENTIRE reporting year</a:t>
            </a:r>
          </a:p>
          <a:p>
            <a:pPr lvl="1">
              <a:defRPr/>
            </a:pPr>
            <a:r>
              <a:rPr lang="en-US" sz="1800" dirty="0" smtClean="0"/>
              <a:t>Had NO unauthorized emissions for the ENTIRE reporting year and</a:t>
            </a:r>
          </a:p>
          <a:p>
            <a:pPr lvl="1">
              <a:defRPr/>
            </a:pPr>
            <a:r>
              <a:rPr lang="en-US" sz="1800" dirty="0" smtClean="0"/>
              <a:t>the facility operated under routine operations for the ENTIRE reporting year</a:t>
            </a:r>
          </a:p>
          <a:p>
            <a:pPr lvl="1">
              <a:defRPr/>
            </a:pPr>
            <a:endParaRPr lang="en-US" sz="1800" dirty="0" smtClean="0">
              <a:cs typeface="+mn-cs"/>
            </a:endParaRPr>
          </a:p>
          <a:p>
            <a:pPr>
              <a:defRPr/>
            </a:pPr>
            <a:endParaRPr lang="en-US" sz="2400" dirty="0" smtClean="0">
              <a:cs typeface="+mn-cs"/>
            </a:endParaRPr>
          </a:p>
          <a:p>
            <a:pPr>
              <a:defRPr/>
            </a:pPr>
            <a:endParaRPr lang="en-US" sz="4000"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111</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p:txBody>
          <a:bodyPr/>
          <a:lstStyle/>
          <a:p>
            <a:r>
              <a:rPr lang="en-US" b="1" dirty="0" smtClean="0"/>
              <a:t>Data Quality</a:t>
            </a:r>
          </a:p>
        </p:txBody>
      </p:sp>
      <p:sp>
        <p:nvSpPr>
          <p:cNvPr id="3" name="Content Placeholder 2"/>
          <p:cNvSpPr>
            <a:spLocks noGrp="1"/>
          </p:cNvSpPr>
          <p:nvPr>
            <p:ph idx="1"/>
          </p:nvPr>
        </p:nvSpPr>
        <p:spPr>
          <a:xfrm>
            <a:off x="2133600" y="1981200"/>
            <a:ext cx="6553200" cy="4144963"/>
          </a:xfrm>
        </p:spPr>
        <p:txBody>
          <a:bodyPr>
            <a:normAutofit/>
          </a:bodyPr>
          <a:lstStyle/>
          <a:p>
            <a:pPr>
              <a:defRPr/>
            </a:pPr>
            <a:r>
              <a:rPr lang="en-US" sz="2400" dirty="0" smtClean="0"/>
              <a:t>Provide informative descriptions in any of the description fields </a:t>
            </a:r>
          </a:p>
          <a:p>
            <a:pPr lvl="1">
              <a:defRPr/>
            </a:pPr>
            <a:r>
              <a:rPr lang="en-US" sz="2000" dirty="0" smtClean="0"/>
              <a:t>Descriptions created from the migration of the 2005 data are not descriptive or useful</a:t>
            </a:r>
          </a:p>
          <a:p>
            <a:pPr lvl="1">
              <a:defRPr/>
            </a:pPr>
            <a:r>
              <a:rPr lang="en-US" sz="2000" dirty="0" smtClean="0">
                <a:cs typeface="+mn-cs"/>
              </a:rPr>
              <a:t>Change any description that says "NEDS point ##" or "TEDI Emissions for SIC ####" as these are not very helpful</a:t>
            </a:r>
          </a:p>
          <a:p>
            <a:pPr>
              <a:defRPr/>
            </a:pPr>
            <a:endParaRPr lang="en-US" sz="2400" dirty="0" smtClean="0">
              <a:cs typeface="+mn-cs"/>
            </a:endParaRPr>
          </a:p>
          <a:p>
            <a:pPr>
              <a:defRPr/>
            </a:pPr>
            <a:endParaRPr lang="en-US" sz="4000"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112</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p:txBody>
          <a:bodyPr/>
          <a:lstStyle/>
          <a:p>
            <a:r>
              <a:rPr lang="en-US" b="1" dirty="0" smtClean="0"/>
              <a:t>Data Quality</a:t>
            </a:r>
          </a:p>
        </p:txBody>
      </p:sp>
      <p:sp>
        <p:nvSpPr>
          <p:cNvPr id="75778" name="Content Placeholder 2"/>
          <p:cNvSpPr>
            <a:spLocks noGrp="1"/>
          </p:cNvSpPr>
          <p:nvPr>
            <p:ph idx="1"/>
          </p:nvPr>
        </p:nvSpPr>
        <p:spPr>
          <a:xfrm>
            <a:off x="2057400" y="1905000"/>
            <a:ext cx="6629400" cy="4221163"/>
          </a:xfrm>
        </p:spPr>
        <p:txBody>
          <a:bodyPr>
            <a:normAutofit fontScale="77500" lnSpcReduction="20000"/>
          </a:bodyPr>
          <a:lstStyle/>
          <a:p>
            <a:r>
              <a:rPr lang="en-US" sz="2400" dirty="0" smtClean="0">
                <a:solidFill>
                  <a:schemeClr val="tx1"/>
                </a:solidFill>
                <a:latin typeface="+mn-lt"/>
                <a:ea typeface="+mn-ea"/>
                <a:cs typeface="+mn-cs"/>
              </a:rPr>
              <a:t>The data should be in a state that you are willing to certify</a:t>
            </a:r>
          </a:p>
          <a:p>
            <a:pPr lvl="1"/>
            <a:r>
              <a:rPr lang="en-US" sz="2000" dirty="0" smtClean="0">
                <a:solidFill>
                  <a:schemeClr val="tx1"/>
                </a:solidFill>
                <a:latin typeface="+mn-lt"/>
                <a:ea typeface="+mn-ea"/>
                <a:cs typeface="+mn-cs"/>
              </a:rPr>
              <a:t>Certification statement can hold you criminally liable for information in the inventory</a:t>
            </a:r>
          </a:p>
          <a:p>
            <a:r>
              <a:rPr lang="en-US" sz="2200" dirty="0" smtClean="0"/>
              <a:t>LAC 33:III.919.G requires emissions to be reported using CEMS data or approved stack testing data.</a:t>
            </a:r>
          </a:p>
          <a:p>
            <a:pPr lvl="1"/>
            <a:r>
              <a:rPr lang="en-US" sz="2000" dirty="0" smtClean="0">
                <a:solidFill>
                  <a:schemeClr val="tx1"/>
                </a:solidFill>
                <a:latin typeface="+mn-lt"/>
                <a:ea typeface="+mn-ea"/>
                <a:cs typeface="+mn-cs"/>
              </a:rPr>
              <a:t>Only in the absence of CEMS or stack test data are you allowed to use emissions factors.</a:t>
            </a:r>
          </a:p>
          <a:p>
            <a:pPr lvl="1"/>
            <a:r>
              <a:rPr lang="en-US" dirty="0" smtClean="0"/>
              <a:t>Emission factors must be those as of December 31 of the reporting year</a:t>
            </a:r>
          </a:p>
          <a:p>
            <a:pPr lvl="1"/>
            <a:r>
              <a:rPr lang="en-US" sz="2000" dirty="0" smtClean="0">
                <a:solidFill>
                  <a:schemeClr val="tx1"/>
                </a:solidFill>
                <a:latin typeface="+mn-lt"/>
                <a:ea typeface="+mn-ea"/>
                <a:cs typeface="+mn-cs"/>
              </a:rPr>
              <a:t>Used for the entire reporting year</a:t>
            </a:r>
          </a:p>
          <a:p>
            <a:pPr lvl="1"/>
            <a:r>
              <a:rPr lang="en-US" dirty="0" smtClean="0"/>
              <a:t>Do not use the same calculation methods in your </a:t>
            </a:r>
            <a:r>
              <a:rPr lang="en-US" smtClean="0"/>
              <a:t>permit unless they meet LAC 33:III.919.G</a:t>
            </a:r>
            <a:endParaRPr lang="en-US" sz="2000" dirty="0" smtClean="0">
              <a:solidFill>
                <a:schemeClr val="tx1"/>
              </a:solidFill>
              <a:latin typeface="+mn-lt"/>
              <a:ea typeface="+mn-ea"/>
              <a:cs typeface="+mn-cs"/>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113</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p:txBody>
          <a:bodyPr/>
          <a:lstStyle/>
          <a:p>
            <a:r>
              <a:rPr lang="en-US" b="1" dirty="0" smtClean="0"/>
              <a:t>Data Quality</a:t>
            </a:r>
          </a:p>
        </p:txBody>
      </p:sp>
      <p:sp>
        <p:nvSpPr>
          <p:cNvPr id="75778" name="Content Placeholder 2"/>
          <p:cNvSpPr>
            <a:spLocks noGrp="1"/>
          </p:cNvSpPr>
          <p:nvPr>
            <p:ph idx="1"/>
          </p:nvPr>
        </p:nvSpPr>
        <p:spPr>
          <a:xfrm>
            <a:off x="2057400" y="1905000"/>
            <a:ext cx="6629400" cy="4221163"/>
          </a:xfrm>
        </p:spPr>
        <p:txBody>
          <a:bodyPr>
            <a:normAutofit/>
          </a:bodyPr>
          <a:lstStyle/>
          <a:p>
            <a:r>
              <a:rPr lang="en-US" sz="2000" dirty="0" smtClean="0"/>
              <a:t>Validations are intended to give us the best data that is accurate</a:t>
            </a:r>
          </a:p>
          <a:p>
            <a:pPr lvl="1"/>
            <a:r>
              <a:rPr lang="en-US" sz="1800" dirty="0" smtClean="0"/>
              <a:t>Do not use blanks, spaces, or 0s to bypass an error</a:t>
            </a:r>
          </a:p>
          <a:p>
            <a:pPr lvl="1"/>
            <a:r>
              <a:rPr lang="en-US" sz="1800" dirty="0" smtClean="0"/>
              <a:t>Correct the data receiving the error so that it is accurate</a:t>
            </a:r>
          </a:p>
          <a:p>
            <a:pPr lvl="1"/>
            <a:r>
              <a:rPr lang="en-US" sz="1800" dirty="0" smtClean="0"/>
              <a:t>Do not change the data just to pass the validation error or warning</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114</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1905000" y="1905000"/>
            <a:ext cx="6781800" cy="4221163"/>
          </a:xfrm>
        </p:spPr>
        <p:txBody>
          <a:bodyPr>
            <a:normAutofit fontScale="92500" lnSpcReduction="20000"/>
          </a:bodyPr>
          <a:lstStyle/>
          <a:p>
            <a:r>
              <a:rPr lang="en-US" dirty="0" smtClean="0"/>
              <a:t>In order for an inventory to be deemed complete and in compliance, we must receive the certification statement with an original, wet ink signature by the Responsible Official, and on or before the reporting deadline</a:t>
            </a:r>
          </a:p>
          <a:p>
            <a:r>
              <a:rPr lang="en-US" dirty="0" smtClean="0"/>
              <a:t>LDEQ only uses certified data – data in ERIC for which we have received a certification statement</a:t>
            </a:r>
          </a:p>
          <a:p>
            <a:pPr lvl="1"/>
            <a:r>
              <a:rPr lang="en-US" dirty="0" smtClean="0"/>
              <a:t>If the data is submitted but not certified, we do not use it</a:t>
            </a:r>
          </a:p>
          <a:p>
            <a:r>
              <a:rPr lang="en-US" dirty="0" smtClean="0"/>
              <a:t>If you revise your inventory in ERIC and you want it to be deemed complete – you MUST submit the accompanying certification statement</a:t>
            </a:r>
          </a:p>
          <a:p>
            <a:r>
              <a:rPr lang="en-US" dirty="0" smtClean="0"/>
              <a:t>The certification statement submitted for Revision 0 does not certify Revision 1 – no matter why you revised the inventory</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115</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0" y="55626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2057400" y="1905000"/>
            <a:ext cx="6629400" cy="4221163"/>
          </a:xfrm>
        </p:spPr>
        <p:txBody>
          <a:bodyPr>
            <a:normAutofit fontScale="70000" lnSpcReduction="20000"/>
          </a:bodyPr>
          <a:lstStyle/>
          <a:p>
            <a:r>
              <a:rPr lang="en-US" sz="2400" dirty="0" smtClean="0"/>
              <a:t>Do not use previous versions of the certification statement</a:t>
            </a:r>
          </a:p>
          <a:p>
            <a:pPr lvl="1"/>
            <a:r>
              <a:rPr lang="en-US" sz="2000" dirty="0" smtClean="0"/>
              <a:t>We will only accept the ERIC generated certification statement</a:t>
            </a:r>
          </a:p>
          <a:p>
            <a:r>
              <a:rPr lang="en-US" sz="2400" dirty="0" smtClean="0"/>
              <a:t>Must be an original, wet ink signature signed by a Responsible Official per LAC 33:III.502</a:t>
            </a:r>
          </a:p>
          <a:p>
            <a:pPr lvl="1"/>
            <a:r>
              <a:rPr lang="en-US" sz="2000" dirty="0" smtClean="0"/>
              <a:t>LDEQ can not accept copies, faxed, or stamped signatures</a:t>
            </a:r>
          </a:p>
          <a:p>
            <a:r>
              <a:rPr lang="en-US" sz="2400" dirty="0" smtClean="0"/>
              <a:t>Postmark or ship date determines compliance with the reporting deadline</a:t>
            </a:r>
          </a:p>
          <a:p>
            <a:r>
              <a:rPr lang="en-US" sz="2400" dirty="0" smtClean="0"/>
              <a:t>Do not use black ink to sign the certification statement</a:t>
            </a:r>
          </a:p>
          <a:p>
            <a:pPr lvl="1"/>
            <a:r>
              <a:rPr lang="en-US" sz="2000" dirty="0" smtClean="0"/>
              <a:t>Use blue, green, red, pink, purple</a:t>
            </a:r>
          </a:p>
          <a:p>
            <a:pPr lvl="1"/>
            <a:r>
              <a:rPr lang="en-US" sz="2000" dirty="0" smtClean="0"/>
              <a:t>Any color but black</a:t>
            </a:r>
          </a:p>
          <a:p>
            <a:pPr lvl="1"/>
            <a:r>
              <a:rPr lang="en-US" dirty="0" smtClean="0"/>
              <a:t>We must be able to verify that the signature is an original, wet ink signature by the Responsible Official</a:t>
            </a:r>
            <a:endParaRPr lang="en-US" sz="20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116</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1905000" y="1905000"/>
            <a:ext cx="6781800" cy="4221163"/>
          </a:xfrm>
        </p:spPr>
        <p:txBody>
          <a:bodyPr>
            <a:normAutofit/>
          </a:bodyPr>
          <a:lstStyle/>
          <a:p>
            <a:r>
              <a:rPr lang="en-US" sz="2400" dirty="0" smtClean="0"/>
              <a:t>The certification statement will be available for downloading on the Summary page of an inventory submitted in ERIC</a:t>
            </a:r>
          </a:p>
          <a:p>
            <a:r>
              <a:rPr lang="en-US" sz="2400" dirty="0" smtClean="0"/>
              <a:t>If any information is incorrect on the certification statement, you must revise the inventory in ERIC and correct the information </a:t>
            </a:r>
          </a:p>
          <a:p>
            <a:r>
              <a:rPr lang="en-US" sz="2400" dirty="0" smtClean="0"/>
              <a:t>Do not mark up the certification statement with the correct information before sending to LDEQ</a:t>
            </a:r>
          </a:p>
          <a:p>
            <a:pPr lvl="1"/>
            <a:r>
              <a:rPr lang="en-US" dirty="0" smtClean="0"/>
              <a:t>Handwritten markups do not change the data in ERIC</a:t>
            </a:r>
          </a:p>
          <a:p>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117</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1905000" y="1905000"/>
            <a:ext cx="6781800" cy="4221163"/>
          </a:xfrm>
        </p:spPr>
        <p:txBody>
          <a:bodyPr>
            <a:normAutofit/>
          </a:bodyPr>
          <a:lstStyle/>
          <a:p>
            <a:r>
              <a:rPr lang="en-US" dirty="0" smtClean="0"/>
              <a:t>Unless specifically directed, do not send copies to EPA, the regional office, Enforcement, Compliance, your Permit Writer, etc.</a:t>
            </a:r>
          </a:p>
          <a:p>
            <a:pPr lvl="1"/>
            <a:r>
              <a:rPr lang="en-US" dirty="0" smtClean="0"/>
              <a:t>Only need to send the original to EI</a:t>
            </a:r>
          </a:p>
          <a:p>
            <a:r>
              <a:rPr lang="en-US" dirty="0" smtClean="0"/>
              <a:t>Send to the address on the certification statement</a:t>
            </a:r>
          </a:p>
          <a:p>
            <a:pPr lvl="1"/>
            <a:r>
              <a:rPr lang="en-US" dirty="0" smtClean="0"/>
              <a:t>Check your cover letters – many have outdated addresses and addressees</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118</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1905000" y="1905000"/>
            <a:ext cx="6781800" cy="4221163"/>
          </a:xfrm>
        </p:spPr>
        <p:txBody>
          <a:bodyPr>
            <a:normAutofit/>
          </a:bodyPr>
          <a:lstStyle/>
          <a:p>
            <a:r>
              <a:rPr lang="en-US" dirty="0" smtClean="0"/>
              <a:t>Check to make sure the inventory IDs are the same on page 1 and page 2</a:t>
            </a:r>
          </a:p>
          <a:p>
            <a:r>
              <a:rPr lang="en-US" dirty="0" smtClean="0"/>
              <a:t>Only need to send in one original – requirement to send an original and a copy has been removed from the regulations</a:t>
            </a:r>
          </a:p>
          <a:p>
            <a:r>
              <a:rPr lang="en-US" dirty="0" smtClean="0"/>
              <a:t>Unless specifically directed, do not need to send us the calculations</a:t>
            </a:r>
          </a:p>
          <a:p>
            <a:pPr lvl="1"/>
            <a:r>
              <a:rPr lang="en-US" dirty="0" smtClean="0"/>
              <a:t>We only need the certification statement and the discharge report, if required</a:t>
            </a:r>
          </a:p>
          <a:p>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119</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5626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AQ300 – Revised EI Regulations</a:t>
            </a:r>
            <a:endParaRPr lang="en-US" b="1" i="1" dirty="0" smtClean="0">
              <a:cs typeface="Tahoma" pitchFamily="34" charset="0"/>
            </a:endParaRPr>
          </a:p>
        </p:txBody>
      </p:sp>
      <p:sp>
        <p:nvSpPr>
          <p:cNvPr id="39939" name="Rectangle 3"/>
          <p:cNvSpPr>
            <a:spLocks noGrp="1" noChangeArrowheads="1"/>
          </p:cNvSpPr>
          <p:nvPr>
            <p:ph idx="1"/>
          </p:nvPr>
        </p:nvSpPr>
        <p:spPr>
          <a:xfrm>
            <a:off x="1981200" y="1828800"/>
            <a:ext cx="6705600" cy="4800600"/>
          </a:xfrm>
        </p:spPr>
        <p:txBody>
          <a:bodyPr/>
          <a:lstStyle/>
          <a:p>
            <a:r>
              <a:rPr lang="en-US" sz="2400" dirty="0" smtClean="0"/>
              <a:t>Revised LAC 33:III.918 &amp; 919 – Criteria Pollutant Emissions Inventories</a:t>
            </a:r>
          </a:p>
          <a:p>
            <a:r>
              <a:rPr lang="en-US" sz="2400" dirty="0" smtClean="0"/>
              <a:t>Revised LAC 33:III.5107.A – Toxic Air Pollutant Emission Inventories</a:t>
            </a:r>
          </a:p>
          <a:p>
            <a:r>
              <a:rPr lang="en-US" sz="2400" dirty="0" smtClean="0"/>
              <a:t>Revised references to EI throughout LAC to be consistent with terminology and citations</a:t>
            </a:r>
          </a:p>
          <a:p>
            <a:pPr eaLnBrk="1" hangingPunct="1">
              <a:buNone/>
            </a:pPr>
            <a:endParaRPr lang="en-US" sz="2400" dirty="0" smtClean="0">
              <a:latin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pPr/>
              <a:t>12</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Am I required to Report?</a:t>
            </a:r>
          </a:p>
        </p:txBody>
      </p:sp>
      <p:sp>
        <p:nvSpPr>
          <p:cNvPr id="70658" name="Content Placeholder 2"/>
          <p:cNvSpPr>
            <a:spLocks noGrp="1"/>
          </p:cNvSpPr>
          <p:nvPr>
            <p:ph idx="1"/>
          </p:nvPr>
        </p:nvSpPr>
        <p:spPr>
          <a:xfrm>
            <a:off x="2057400" y="1905000"/>
            <a:ext cx="6629400" cy="4221163"/>
          </a:xfrm>
        </p:spPr>
        <p:txBody>
          <a:bodyPr>
            <a:normAutofit fontScale="85000" lnSpcReduction="10000"/>
          </a:bodyPr>
          <a:lstStyle/>
          <a:p>
            <a:r>
              <a:rPr lang="en-US" sz="2400" dirty="0" smtClean="0"/>
              <a:t>If requirement to report per 919 or 5107 is in your permit, you are now expected to report</a:t>
            </a:r>
          </a:p>
          <a:p>
            <a:pPr lvl="1"/>
            <a:r>
              <a:rPr lang="en-US" sz="2000" dirty="0" smtClean="0"/>
              <a:t>If requirement in permit is in error, continue to report until permit is modified and you are released from reporting per LAC 33:III.919.D</a:t>
            </a:r>
          </a:p>
          <a:p>
            <a:pPr lvl="1"/>
            <a:r>
              <a:rPr lang="en-US" sz="2000" dirty="0" smtClean="0"/>
              <a:t>Otherwise, you risk being out of compliance with your permit</a:t>
            </a:r>
          </a:p>
          <a:p>
            <a:r>
              <a:rPr lang="en-US" sz="2400" dirty="0" smtClean="0"/>
              <a:t>Ch. 51 applies to major sources only</a:t>
            </a:r>
          </a:p>
          <a:p>
            <a:pPr lvl="1"/>
            <a:r>
              <a:rPr lang="en-US" sz="2000" dirty="0" smtClean="0"/>
              <a:t>Once in, always in no longer</a:t>
            </a:r>
          </a:p>
          <a:p>
            <a:pPr lvl="1"/>
            <a:r>
              <a:rPr lang="en-US" sz="2000" dirty="0" smtClean="0"/>
              <a:t>However, if you are a minor source of toxics and Ch. 51 does not apply but requirement is in permit, continue to report or risk enforcement action for non-compliance with permit</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120</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1828800" y="1828800"/>
            <a:ext cx="7315200" cy="4038600"/>
          </a:xfrm>
          <a:noFill/>
        </p:spPr>
        <p:txBody>
          <a:bodyPr>
            <a:normAutofit fontScale="92500" lnSpcReduction="10000"/>
          </a:bodyPr>
          <a:lstStyle/>
          <a:p>
            <a:pPr>
              <a:defRPr/>
            </a:pPr>
            <a:r>
              <a:rPr lang="en-US" sz="5400" b="1" dirty="0" smtClean="0">
                <a:solidFill>
                  <a:srgbClr val="FF0000"/>
                </a:solidFill>
              </a:rPr>
              <a:t>ALWAYS, ALWAYS have your AI # ready</a:t>
            </a:r>
          </a:p>
          <a:p>
            <a:pPr lvl="1">
              <a:defRPr/>
            </a:pPr>
            <a:r>
              <a:rPr lang="en-US" sz="5000" b="1" dirty="0" smtClean="0">
                <a:solidFill>
                  <a:srgbClr val="FF0000"/>
                </a:solidFill>
              </a:rPr>
              <a:t>ALWAYS!</a:t>
            </a:r>
          </a:p>
          <a:p>
            <a:pPr>
              <a:defRPr/>
            </a:pPr>
            <a:r>
              <a:rPr lang="en-US" sz="5400" b="1" dirty="0" smtClean="0">
                <a:solidFill>
                  <a:srgbClr val="FF0000"/>
                </a:solidFill>
              </a:rPr>
              <a:t>Put the AI # in every email, EVERY TIME!</a:t>
            </a:r>
          </a:p>
          <a:p>
            <a:pPr eaLnBrk="1" hangingPunct="1"/>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121</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Tree>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b="1" dirty="0" smtClean="0"/>
              <a:t>Frequently Asked Questions</a:t>
            </a:r>
          </a:p>
        </p:txBody>
      </p:sp>
      <p:sp>
        <p:nvSpPr>
          <p:cNvPr id="3" name="Text Placeholder 2"/>
          <p:cNvSpPr>
            <a:spLocks noGrp="1"/>
          </p:cNvSpPr>
          <p:nvPr>
            <p:ph type="body" idx="1"/>
          </p:nvPr>
        </p:nvSpPr>
        <p:spPr/>
        <p:txBody>
          <a:bodyPr/>
          <a:lstStyle/>
          <a:p>
            <a:r>
              <a:rPr lang="en-US" dirty="0" smtClean="0"/>
              <a:t>Part 7</a:t>
            </a:r>
            <a:endParaRPr lang="en-US" dirty="0"/>
          </a:p>
        </p:txBody>
      </p:sp>
      <p:sp>
        <p:nvSpPr>
          <p:cNvPr id="4" name="Date Placeholder 3"/>
          <p:cNvSpPr>
            <a:spLocks noGrp="1"/>
          </p:cNvSpPr>
          <p:nvPr>
            <p:ph type="dt" sz="half" idx="10"/>
          </p:nvPr>
        </p:nvSpPr>
        <p:spPr/>
        <p:txBody>
          <a:bodyPr/>
          <a:lstStyle/>
          <a:p>
            <a:r>
              <a:rPr lang="en-US" dirty="0" smtClean="0"/>
              <a:t>1/29/2013</a:t>
            </a:r>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122</a:t>
            </a:fld>
            <a:endParaRPr lang="en-US"/>
          </a:p>
        </p:txBody>
      </p:sp>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Frequently Asked Questions</a:t>
            </a:r>
            <a:endParaRPr lang="en-US" dirty="0"/>
          </a:p>
        </p:txBody>
      </p:sp>
      <p:sp>
        <p:nvSpPr>
          <p:cNvPr id="5" name="Content Placeholder 4"/>
          <p:cNvSpPr>
            <a:spLocks noGrp="1"/>
          </p:cNvSpPr>
          <p:nvPr>
            <p:ph idx="1"/>
          </p:nvPr>
        </p:nvSpPr>
        <p:spPr>
          <a:xfrm>
            <a:off x="1981200" y="1828800"/>
            <a:ext cx="6934200" cy="4800600"/>
          </a:xfrm>
        </p:spPr>
        <p:txBody>
          <a:bodyPr>
            <a:normAutofit fontScale="92500" lnSpcReduction="10000"/>
          </a:bodyPr>
          <a:lstStyle/>
          <a:p>
            <a:pPr>
              <a:lnSpc>
                <a:spcPct val="110000"/>
              </a:lnSpc>
            </a:pPr>
            <a:r>
              <a:rPr lang="en-US" sz="2000" dirty="0" smtClean="0"/>
              <a:t>If your facility meets the applicability in LAC 33:III.919 or Ch. 51, you must report even if your facility was not constructed or is not operating</a:t>
            </a:r>
            <a:endParaRPr lang="en-US" sz="1800" dirty="0" smtClean="0"/>
          </a:p>
          <a:p>
            <a:pPr>
              <a:lnSpc>
                <a:spcPct val="110000"/>
              </a:lnSpc>
            </a:pPr>
            <a:r>
              <a:rPr lang="en-US" sz="2000" dirty="0" smtClean="0"/>
              <a:t>The facility’s permit was modified mid-year to either subject the facility to emission inventory reporting or to remove the requirement to report.  Are the emissions reported just for the time the facility was subject to reporting?</a:t>
            </a:r>
          </a:p>
          <a:p>
            <a:pPr lvl="1">
              <a:lnSpc>
                <a:spcPct val="110000"/>
              </a:lnSpc>
            </a:pPr>
            <a:r>
              <a:rPr lang="en-US" sz="1800" dirty="0" smtClean="0"/>
              <a:t>No.  Emissions in the inventory are annualized and if the facility was subject to reporting at any time during the reporting year, then the emissions should be for 1/1 to 12/31.</a:t>
            </a:r>
          </a:p>
          <a:p>
            <a:pPr lvl="1">
              <a:lnSpc>
                <a:spcPct val="110000"/>
              </a:lnSpc>
            </a:pPr>
            <a:r>
              <a:rPr lang="en-US" sz="1800" dirty="0" smtClean="0"/>
              <a:t>Exceptions:</a:t>
            </a:r>
          </a:p>
          <a:p>
            <a:pPr lvl="2">
              <a:lnSpc>
                <a:spcPct val="110000"/>
              </a:lnSpc>
            </a:pPr>
            <a:r>
              <a:rPr lang="en-US" sz="1800" dirty="0" smtClean="0"/>
              <a:t>change of ownerships</a:t>
            </a:r>
          </a:p>
          <a:p>
            <a:pPr lvl="2">
              <a:lnSpc>
                <a:spcPct val="110000"/>
              </a:lnSpc>
            </a:pPr>
            <a:r>
              <a:rPr lang="en-US" sz="1800" dirty="0" smtClean="0"/>
              <a:t>Initial permit issued and ownership begins mid-year</a:t>
            </a:r>
            <a:endParaRPr lang="en-US" sz="1800"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123</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1"/>
          <p:cNvSpPr>
            <a:spLocks noGrp="1"/>
          </p:cNvSpPr>
          <p:nvPr>
            <p:ph type="title"/>
          </p:nvPr>
        </p:nvSpPr>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1905000" y="1905000"/>
            <a:ext cx="6781800" cy="4495800"/>
          </a:xfrm>
        </p:spPr>
        <p:txBody>
          <a:bodyPr>
            <a:normAutofit fontScale="92500" lnSpcReduction="10000"/>
          </a:bodyPr>
          <a:lstStyle/>
          <a:p>
            <a:pPr>
              <a:defRPr/>
            </a:pPr>
            <a:r>
              <a:rPr lang="en-US" sz="2400" dirty="0" smtClean="0"/>
              <a:t>Include Toxic VOC emissions in the Total VOC emissions</a:t>
            </a:r>
          </a:p>
          <a:p>
            <a:pPr lvl="1">
              <a:defRPr/>
            </a:pPr>
            <a:r>
              <a:rPr lang="en-US" sz="2000" dirty="0" smtClean="0">
                <a:cs typeface="+mn-cs"/>
              </a:rPr>
              <a:t>ERIC does not automatically include VOC TAPs in the Total VOC. It must be done manually, but VOC TAPs in a “toxic” or “criteria and toxic” inventory will be subtracted from Total VOC for invoicing purposes.</a:t>
            </a:r>
          </a:p>
          <a:p>
            <a:pPr lvl="1">
              <a:defRPr/>
            </a:pPr>
            <a:r>
              <a:rPr lang="en-US" sz="2000" dirty="0" smtClean="0">
                <a:cs typeface="+mn-cs"/>
              </a:rPr>
              <a:t>ERIC has a validation that checks to see if VOC TAPs are greater than Total VOC on the emissions path as well as facility wide.  If VOC TAPs are greater than Total VOC, within a tolerance of 25 pounds, users will get an error.</a:t>
            </a:r>
          </a:p>
          <a:p>
            <a:pPr lvl="1">
              <a:defRPr/>
            </a:pPr>
            <a:r>
              <a:rPr lang="en-US" sz="2000" dirty="0" smtClean="0">
                <a:cs typeface="+mn-cs"/>
              </a:rPr>
              <a:t>You must include your VOC TAPs in your Total VOC</a:t>
            </a:r>
          </a:p>
          <a:p>
            <a:pPr lvl="1">
              <a:defRPr/>
            </a:pPr>
            <a:r>
              <a:rPr lang="en-US" sz="1800" dirty="0" smtClean="0"/>
              <a:t>Do not create a separate Source ID for those emissions sources of toxics.  Include criteria and toxics under the same Source ID.</a:t>
            </a:r>
            <a:endParaRPr lang="en-US" sz="1600" dirty="0" smtClean="0"/>
          </a:p>
          <a:p>
            <a:pPr lvl="1">
              <a:defRPr/>
            </a:pPr>
            <a:endParaRPr lang="en-US" sz="1800"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124</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1"/>
          <p:cNvSpPr>
            <a:spLocks noGrp="1"/>
          </p:cNvSpPr>
          <p:nvPr>
            <p:ph type="title"/>
          </p:nvPr>
        </p:nvSpPr>
        <p:spPr/>
        <p:txBody>
          <a:bodyPr>
            <a:normAutofit fontScale="90000"/>
          </a:bodyPr>
          <a:lstStyle/>
          <a:p>
            <a:r>
              <a:rPr lang="en-US" b="1" dirty="0" smtClean="0"/>
              <a:t>Frequently Asked Questions</a:t>
            </a:r>
          </a:p>
        </p:txBody>
      </p:sp>
      <p:sp>
        <p:nvSpPr>
          <p:cNvPr id="90114" name="Content Placeholder 2"/>
          <p:cNvSpPr>
            <a:spLocks noGrp="1"/>
          </p:cNvSpPr>
          <p:nvPr>
            <p:ph idx="1"/>
          </p:nvPr>
        </p:nvSpPr>
        <p:spPr>
          <a:xfrm>
            <a:off x="1981200" y="1905000"/>
            <a:ext cx="6705600" cy="4221163"/>
          </a:xfrm>
        </p:spPr>
        <p:txBody>
          <a:bodyPr>
            <a:normAutofit fontScale="92500" lnSpcReduction="20000"/>
          </a:bodyPr>
          <a:lstStyle/>
          <a:p>
            <a:r>
              <a:rPr lang="en-US" sz="2400" dirty="0" smtClean="0"/>
              <a:t>I’ve requested access to a facility, but still can not get into the ERIC account. </a:t>
            </a:r>
          </a:p>
          <a:p>
            <a:pPr lvl="1"/>
            <a:r>
              <a:rPr lang="en-US" sz="2000" dirty="0" smtClean="0"/>
              <a:t>Access requests are processed by the account administrator</a:t>
            </a:r>
          </a:p>
          <a:p>
            <a:pPr lvl="1"/>
            <a:r>
              <a:rPr lang="en-US" sz="2000" dirty="0" smtClean="0"/>
              <a:t>The account administrator does not receive notification</a:t>
            </a:r>
          </a:p>
          <a:p>
            <a:pPr lvl="1"/>
            <a:r>
              <a:rPr lang="en-US" sz="2000" dirty="0" smtClean="0"/>
              <a:t>Contact the account administrator and have them grant/deny and then edit your access to the level they wish</a:t>
            </a:r>
          </a:p>
          <a:p>
            <a:r>
              <a:rPr lang="en-US" sz="2400" dirty="0" smtClean="0"/>
              <a:t>How do I find out who the account administrator is?</a:t>
            </a:r>
          </a:p>
          <a:p>
            <a:pPr lvl="1"/>
            <a:r>
              <a:rPr lang="en-US" sz="2000" dirty="0" smtClean="0"/>
              <a:t>Email or call your staff contact and ask who the administrator is for an AI and owner</a:t>
            </a:r>
          </a:p>
        </p:txBody>
      </p:sp>
      <p:sp>
        <p:nvSpPr>
          <p:cNvPr id="7" name="Slide Number Placeholder 6"/>
          <p:cNvSpPr>
            <a:spLocks noGrp="1"/>
          </p:cNvSpPr>
          <p:nvPr>
            <p:ph type="sldNum" sz="quarter" idx="12"/>
          </p:nvPr>
        </p:nvSpPr>
        <p:spPr/>
        <p:txBody>
          <a:bodyPr/>
          <a:lstStyle/>
          <a:p>
            <a:fld id="{DF28FB93-0A08-4E7D-8E63-9EFA29F1E093}" type="slidenum">
              <a:rPr lang="en-US" smtClean="0"/>
              <a:pPr/>
              <a:t>125</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1981200" y="1905000"/>
            <a:ext cx="6705600" cy="4221163"/>
          </a:xfrm>
        </p:spPr>
        <p:txBody>
          <a:bodyPr>
            <a:normAutofit/>
          </a:bodyPr>
          <a:lstStyle/>
          <a:p>
            <a:pPr>
              <a:defRPr/>
            </a:pPr>
            <a:r>
              <a:rPr lang="en-US" sz="2400" dirty="0" smtClean="0"/>
              <a:t>What does this error mean? </a:t>
            </a:r>
          </a:p>
          <a:p>
            <a:pPr lvl="1">
              <a:buNone/>
              <a:defRPr/>
            </a:pPr>
            <a:r>
              <a:rPr lang="en-US" sz="2000" i="1" dirty="0" smtClean="0"/>
              <a:t>Error inserting process information: Exception of type DEQ.EmissionsInventory.DAO.DAOException' was thrown.; DAO Exception Type UniqueIndexViolation</a:t>
            </a:r>
          </a:p>
          <a:p>
            <a:pPr lvl="1">
              <a:defRPr/>
            </a:pPr>
            <a:r>
              <a:rPr lang="en-US" sz="2000" dirty="0" smtClean="0">
                <a:cs typeface="+mn-cs"/>
              </a:rPr>
              <a:t>This is caused by a duplicate Process ID in the spreadsheet. The same applies to other categories of information where the ID value used by the Facility must be unique across the inventory.</a:t>
            </a:r>
          </a:p>
          <a:p>
            <a:pPr lvl="1">
              <a:defRPr/>
            </a:pPr>
            <a:endParaRPr lang="en-US" sz="2000"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126</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1"/>
          <p:cNvSpPr>
            <a:spLocks noGrp="1"/>
          </p:cNvSpPr>
          <p:nvPr>
            <p:ph type="title"/>
          </p:nvPr>
        </p:nvSpPr>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2057400" y="1981200"/>
            <a:ext cx="6629400" cy="4144963"/>
          </a:xfrm>
        </p:spPr>
        <p:txBody>
          <a:bodyPr>
            <a:normAutofit fontScale="85000" lnSpcReduction="10000"/>
          </a:bodyPr>
          <a:lstStyle/>
          <a:p>
            <a:pPr>
              <a:defRPr/>
            </a:pPr>
            <a:r>
              <a:rPr lang="en-US" sz="2400" dirty="0" smtClean="0"/>
              <a:t>DO not generate a Subject Item ID #s.</a:t>
            </a:r>
          </a:p>
          <a:p>
            <a:pPr lvl="1">
              <a:defRPr/>
            </a:pPr>
            <a:r>
              <a:rPr lang="en-US" sz="2000" dirty="0" smtClean="0">
                <a:cs typeface="+mn-cs"/>
              </a:rPr>
              <a:t>The subject item ID is assigned through TEMPO. It can be found in the permit, if generated through TEMPO, or on the list of valid Subject Items in the help text in ERIC. </a:t>
            </a:r>
          </a:p>
          <a:p>
            <a:pPr lvl="1">
              <a:defRPr/>
            </a:pPr>
            <a:r>
              <a:rPr lang="en-US" sz="2000" dirty="0" smtClean="0">
                <a:cs typeface="+mn-cs"/>
              </a:rPr>
              <a:t>The subject item ID field is required. If you do not know it or do not have one assigned, you may enter “Not Listed”.</a:t>
            </a:r>
          </a:p>
          <a:p>
            <a:pPr>
              <a:defRPr/>
            </a:pPr>
            <a:r>
              <a:rPr lang="en-US" sz="2400" dirty="0" smtClean="0"/>
              <a:t>If a facility is subject to LAC 33:III.919 reporting but is NOT subject to toxic reporting, do we need to include TAP emissions in ERIC?</a:t>
            </a:r>
          </a:p>
          <a:p>
            <a:pPr lvl="1">
              <a:defRPr/>
            </a:pPr>
            <a:r>
              <a:rPr lang="en-US" sz="2000" dirty="0" smtClean="0">
                <a:cs typeface="+mn-cs"/>
              </a:rPr>
              <a:t>No, you do not need to report individual TAP emissions in ERIC if the facility is not required to report to per Ch. 51. However, VOCs that are also TAPS should be included in Total VOCs.</a:t>
            </a:r>
            <a:endParaRPr lang="en-US" sz="3600"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127</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1828800" y="1752600"/>
            <a:ext cx="7315200" cy="5105400"/>
          </a:xfrm>
        </p:spPr>
        <p:txBody>
          <a:bodyPr>
            <a:noAutofit/>
          </a:bodyPr>
          <a:lstStyle/>
          <a:p>
            <a:pPr>
              <a:defRPr/>
            </a:pPr>
            <a:r>
              <a:rPr lang="en-US" sz="1600" dirty="0" smtClean="0"/>
              <a:t>How are change in ownerships handled?</a:t>
            </a:r>
          </a:p>
          <a:p>
            <a:pPr lvl="1">
              <a:defRPr/>
            </a:pPr>
            <a:r>
              <a:rPr lang="en-US" sz="1200" dirty="0" smtClean="0"/>
              <a:t>Each owner will have their own account in ERIC for the AI</a:t>
            </a:r>
          </a:p>
          <a:p>
            <a:pPr lvl="2">
              <a:defRPr/>
            </a:pPr>
            <a:r>
              <a:rPr lang="en-US" sz="1200" dirty="0" smtClean="0"/>
              <a:t>Access to these accounts is the same as any other account</a:t>
            </a:r>
          </a:p>
          <a:p>
            <a:pPr lvl="1">
              <a:defRPr/>
            </a:pPr>
            <a:r>
              <a:rPr lang="en-US" sz="1200" dirty="0" smtClean="0"/>
              <a:t>Each account’s inventory start and end dates should correspond to the dates of ownership in TEMPO</a:t>
            </a:r>
          </a:p>
          <a:p>
            <a:pPr lvl="2">
              <a:defRPr/>
            </a:pPr>
            <a:r>
              <a:rPr lang="en-US" sz="1200" dirty="0" smtClean="0"/>
              <a:t>i.e., if Jackie sold her oil and gas plant to Heather on March 1, 2012:</a:t>
            </a:r>
          </a:p>
          <a:p>
            <a:pPr lvl="3">
              <a:defRPr/>
            </a:pPr>
            <a:r>
              <a:rPr lang="en-US" sz="1200" dirty="0" smtClean="0"/>
              <a:t>Jackie’s inventory will be 1/1/2012 – 2/28/2012</a:t>
            </a:r>
          </a:p>
          <a:p>
            <a:pPr lvl="3">
              <a:defRPr/>
            </a:pPr>
            <a:r>
              <a:rPr lang="en-US" sz="1200" dirty="0" smtClean="0"/>
              <a:t>Heather’s inventory will be 3/1/2012 – 12/31/2012</a:t>
            </a:r>
          </a:p>
          <a:p>
            <a:pPr lvl="2">
              <a:defRPr/>
            </a:pPr>
            <a:r>
              <a:rPr lang="en-US" sz="1200" dirty="0" smtClean="0"/>
              <a:t>If the dates are not correct in TEMPO, they will be required to be corrected before submitting the inventory</a:t>
            </a:r>
          </a:p>
          <a:p>
            <a:pPr lvl="2">
              <a:defRPr/>
            </a:pPr>
            <a:r>
              <a:rPr lang="en-US" sz="1200" dirty="0" smtClean="0"/>
              <a:t>Ownership dates in TEMPO are dependent upon the change of ownership forms submitted to the department in accordance with LAC 33:III.517.G</a:t>
            </a:r>
          </a:p>
          <a:p>
            <a:pPr lvl="2">
              <a:defRPr/>
            </a:pPr>
            <a:r>
              <a:rPr lang="en-US" sz="1200" dirty="0" smtClean="0"/>
              <a:t>Emissions should be for the period of ownership during the reporting year</a:t>
            </a:r>
          </a:p>
          <a:p>
            <a:pPr lvl="1">
              <a:defRPr/>
            </a:pPr>
            <a:r>
              <a:rPr lang="en-US" sz="1200" dirty="0" smtClean="0"/>
              <a:t>The new owner cannot report for the entire year as it was done in the past</a:t>
            </a:r>
          </a:p>
          <a:p>
            <a:pPr lvl="1">
              <a:defRPr/>
            </a:pPr>
            <a:r>
              <a:rPr lang="en-US" sz="1200" dirty="0" smtClean="0"/>
              <a:t>Each owner’s inventory will be invoiced according to the emissions reported in the inventory.</a:t>
            </a:r>
            <a:endParaRPr lang="en-US" sz="1200"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128</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noGrp="1"/>
          </p:cNvSpPr>
          <p:nvPr>
            <p:ph type="title"/>
          </p:nvPr>
        </p:nvSpPr>
        <p:spPr/>
        <p:txBody>
          <a:bodyPr>
            <a:normAutofit fontScale="90000"/>
          </a:bodyPr>
          <a:lstStyle/>
          <a:p>
            <a:r>
              <a:rPr lang="en-US" b="1" dirty="0" smtClean="0"/>
              <a:t>Frequently Asked Questions</a:t>
            </a:r>
          </a:p>
        </p:txBody>
      </p:sp>
      <p:sp>
        <p:nvSpPr>
          <p:cNvPr id="98306" name="Content Placeholder 2"/>
          <p:cNvSpPr>
            <a:spLocks noGrp="1"/>
          </p:cNvSpPr>
          <p:nvPr>
            <p:ph idx="1"/>
          </p:nvPr>
        </p:nvSpPr>
        <p:spPr>
          <a:xfrm>
            <a:off x="1981200" y="1981200"/>
            <a:ext cx="6705600" cy="4144963"/>
          </a:xfrm>
        </p:spPr>
        <p:txBody>
          <a:bodyPr/>
          <a:lstStyle/>
          <a:p>
            <a:pPr>
              <a:defRPr/>
            </a:pPr>
            <a:r>
              <a:rPr lang="en-US" sz="2400" dirty="0" smtClean="0"/>
              <a:t>Can Insignificant Activities and GCXVII be aggregated together?</a:t>
            </a:r>
          </a:p>
          <a:p>
            <a:pPr lvl="1">
              <a:defRPr/>
            </a:pPr>
            <a:r>
              <a:rPr lang="en-US" sz="2000" dirty="0" smtClean="0"/>
              <a:t>No</a:t>
            </a:r>
          </a:p>
          <a:p>
            <a:r>
              <a:rPr lang="en-US" dirty="0" smtClean="0"/>
              <a:t>Please visit LDEQ’s website for full document.</a:t>
            </a:r>
          </a:p>
          <a:p>
            <a:pPr lvl="1"/>
            <a:r>
              <a:rPr lang="en-US" dirty="0" smtClean="0">
                <a:hlinkClick r:id="rId2"/>
              </a:rPr>
              <a:t>http://www.deq.louisiana.gov/portal/tabid/109/Default.aspx</a:t>
            </a:r>
            <a:endParaRPr lang="en-US" dirty="0" smtClean="0"/>
          </a:p>
          <a:p>
            <a:pPr lvl="1"/>
            <a:endParaRPr lang="en-US"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129</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mtClean="0"/>
              <a:t>AQ300 – Revised EI Regulations</a:t>
            </a:r>
            <a:endParaRPr lang="en-US" dirty="0" smtClean="0"/>
          </a:p>
        </p:txBody>
      </p:sp>
      <p:sp>
        <p:nvSpPr>
          <p:cNvPr id="39939" name="Rectangle 3"/>
          <p:cNvSpPr>
            <a:spLocks noGrp="1" noChangeArrowheads="1"/>
          </p:cNvSpPr>
          <p:nvPr>
            <p:ph idx="1"/>
          </p:nvPr>
        </p:nvSpPr>
        <p:spPr>
          <a:xfrm>
            <a:off x="1981200" y="1828800"/>
            <a:ext cx="6705600" cy="4297363"/>
          </a:xfrm>
        </p:spPr>
        <p:txBody>
          <a:bodyPr>
            <a:normAutofit/>
          </a:bodyPr>
          <a:lstStyle/>
          <a:p>
            <a:r>
              <a:rPr lang="en-US" sz="2400" dirty="0" smtClean="0"/>
              <a:t>LAC 33:III.918 now lists Nonattainment Areas and Adjoining Parishes by pollutant</a:t>
            </a:r>
          </a:p>
          <a:p>
            <a:pPr lvl="1"/>
            <a:r>
              <a:rPr lang="en-US" dirty="0" smtClean="0"/>
              <a:t>Allows easier revision to regulations when there is a change in attainment/nonattainment designation</a:t>
            </a:r>
          </a:p>
          <a:p>
            <a:r>
              <a:rPr lang="en-US" sz="2400" dirty="0" smtClean="0"/>
              <a:t>LAC 33:III.5107.A was revised to reflect the new EI deadline – April 30</a:t>
            </a:r>
          </a:p>
          <a:p>
            <a:pPr lvl="1"/>
            <a:r>
              <a:rPr lang="en-US" dirty="0" smtClean="0"/>
              <a:t>The only change to 5107</a:t>
            </a:r>
          </a:p>
          <a:p>
            <a:endParaRPr lang="en-US"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13</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p:txBody>
          <a:bodyPr/>
          <a:lstStyle/>
          <a:p>
            <a:pPr algn="ctr" eaLnBrk="1" hangingPunct="1">
              <a:buFontTx/>
              <a:buNone/>
            </a:pPr>
            <a:r>
              <a:rPr lang="en-US" sz="4000" b="1" dirty="0" smtClean="0"/>
              <a:t>Questions?</a:t>
            </a:r>
          </a:p>
        </p:txBody>
      </p:sp>
      <p:sp>
        <p:nvSpPr>
          <p:cNvPr id="6" name="Slide Number Placeholder 5"/>
          <p:cNvSpPr>
            <a:spLocks noGrp="1"/>
          </p:cNvSpPr>
          <p:nvPr>
            <p:ph type="sldNum" sz="quarter" idx="12"/>
          </p:nvPr>
        </p:nvSpPr>
        <p:spPr/>
        <p:txBody>
          <a:bodyPr/>
          <a:lstStyle/>
          <a:p>
            <a:fld id="{DF28FB93-0A08-4E7D-8E63-9EFA29F1E093}" type="slidenum">
              <a:rPr lang="en-US" smtClean="0"/>
              <a:pPr/>
              <a:t>130</a:t>
            </a:fld>
            <a:endParaRPr lang="en-US"/>
          </a:p>
        </p:txBody>
      </p:sp>
      <p:sp>
        <p:nvSpPr>
          <p:cNvPr id="3" name="Date Placeholder 2"/>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447800" y="3048000"/>
            <a:ext cx="7167563" cy="707886"/>
          </a:xfrm>
          <a:prstGeom prst="rect">
            <a:avLst/>
          </a:prstGeom>
          <a:noFill/>
          <a:ln w="9525">
            <a:noFill/>
            <a:miter lim="800000"/>
            <a:headEnd/>
            <a:tailEnd/>
          </a:ln>
        </p:spPr>
        <p:txBody>
          <a:bodyPr>
            <a:spAutoFit/>
          </a:bodyPr>
          <a:lstStyle/>
          <a:p>
            <a:pPr algn="ctr"/>
            <a:r>
              <a:rPr lang="en-US" sz="4000" b="1" dirty="0" smtClean="0">
                <a:latin typeface="+mj-lt"/>
              </a:rPr>
              <a:t>Accessing </a:t>
            </a:r>
            <a:r>
              <a:rPr lang="en-US" sz="4000" b="1" dirty="0">
                <a:latin typeface="+mj-lt"/>
              </a:rPr>
              <a:t>ERIC</a:t>
            </a:r>
          </a:p>
        </p:txBody>
      </p:sp>
      <p:sp>
        <p:nvSpPr>
          <p:cNvPr id="4" name="Text Placeholder 3"/>
          <p:cNvSpPr>
            <a:spLocks noGrp="1"/>
          </p:cNvSpPr>
          <p:nvPr>
            <p:ph type="body" idx="1"/>
          </p:nvPr>
        </p:nvSpPr>
        <p:spPr/>
        <p:txBody>
          <a:bodyPr/>
          <a:lstStyle/>
          <a:p>
            <a:r>
              <a:rPr lang="en-US" dirty="0" smtClean="0"/>
              <a:t>Part 8</a:t>
            </a:r>
            <a:endParaRPr lang="en-US" dirty="0"/>
          </a:p>
        </p:txBody>
      </p:sp>
      <p:sp>
        <p:nvSpPr>
          <p:cNvPr id="5" name="Date Placeholder 4"/>
          <p:cNvSpPr>
            <a:spLocks noGrp="1"/>
          </p:cNvSpPr>
          <p:nvPr>
            <p:ph type="dt" sz="half" idx="10"/>
          </p:nvPr>
        </p:nvSpPr>
        <p:spPr/>
        <p:txBody>
          <a:bodyPr/>
          <a:lstStyle/>
          <a:p>
            <a:r>
              <a:rPr lang="en-US" dirty="0" smtClean="0"/>
              <a:t>1/29/2013</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131</a:t>
            </a:fld>
            <a:endParaRPr lang="en-US"/>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a:noFill/>
        </p:spPr>
        <p:txBody>
          <a:bodyPr/>
          <a:lstStyle/>
          <a:p>
            <a:pPr eaLnBrk="1" hangingPunct="1"/>
            <a:r>
              <a:rPr lang="en-US" b="1" dirty="0" smtClean="0"/>
              <a:t>Portal Accounts</a:t>
            </a:r>
            <a:endParaRPr lang="en-US" b="1" i="1" dirty="0" smtClean="0"/>
          </a:p>
        </p:txBody>
      </p:sp>
      <p:sp>
        <p:nvSpPr>
          <p:cNvPr id="101378" name="Rectangle 2"/>
          <p:cNvSpPr>
            <a:spLocks noGrp="1" noChangeArrowheads="1"/>
          </p:cNvSpPr>
          <p:nvPr>
            <p:ph idx="1"/>
          </p:nvPr>
        </p:nvSpPr>
        <p:spPr>
          <a:xfrm>
            <a:off x="2057400" y="1905000"/>
            <a:ext cx="6934200" cy="4343400"/>
          </a:xfrm>
        </p:spPr>
        <p:txBody>
          <a:bodyPr>
            <a:normAutofit fontScale="77500" lnSpcReduction="20000"/>
          </a:bodyPr>
          <a:lstStyle/>
          <a:p>
            <a:pPr eaLnBrk="1" hangingPunct="1"/>
            <a:r>
              <a:rPr lang="en-US" sz="2400" dirty="0" smtClean="0"/>
              <a:t>Before you are able to access the facility’s data in ERIC, you must have an LDEQ Portal Account</a:t>
            </a:r>
          </a:p>
          <a:p>
            <a:pPr lvl="1" eaLnBrk="1" hangingPunct="1"/>
            <a:r>
              <a:rPr lang="en-US" sz="2000" dirty="0" smtClean="0"/>
              <a:t>Portal accounts are specific to each person</a:t>
            </a:r>
          </a:p>
          <a:p>
            <a:pPr lvl="1" eaLnBrk="1" hangingPunct="1"/>
            <a:r>
              <a:rPr lang="en-US" sz="2000" dirty="0" smtClean="0"/>
              <a:t>Portal accounts give access to restricted information on the LDEQ website and passage into ERIC</a:t>
            </a:r>
          </a:p>
          <a:p>
            <a:pPr lvl="1" eaLnBrk="1" hangingPunct="1"/>
            <a:r>
              <a:rPr lang="en-US" sz="2000" dirty="0" smtClean="0"/>
              <a:t>We strongly discourage more than one person using a portal account</a:t>
            </a:r>
          </a:p>
          <a:p>
            <a:pPr lvl="1" eaLnBrk="1" hangingPunct="1"/>
            <a:r>
              <a:rPr lang="en-US" sz="2000" dirty="0" smtClean="0"/>
              <a:t>Each person at a firm should have their own portal account</a:t>
            </a:r>
          </a:p>
          <a:p>
            <a:pPr eaLnBrk="1" hangingPunct="1"/>
            <a:r>
              <a:rPr lang="en-US" sz="2400" dirty="0" smtClean="0"/>
              <a:t>Register for a Portal Account at the LDEQ ERIC homepage:  </a:t>
            </a:r>
            <a:r>
              <a:rPr lang="en-US" sz="2400" dirty="0" smtClean="0">
                <a:hlinkClick r:id="rId2"/>
              </a:rPr>
              <a:t>http:///www.deq.louisiana.gov/eric</a:t>
            </a:r>
            <a:endParaRPr lang="en-US" sz="2400" dirty="0" smtClean="0"/>
          </a:p>
          <a:p>
            <a:pPr lvl="1" eaLnBrk="1" hangingPunct="1"/>
            <a:r>
              <a:rPr lang="en-US" sz="2000" dirty="0" smtClean="0"/>
              <a:t>Upon completion of registration, you will receive a screen message and a confirmation email.  The email will contain instructions on how to activate your account, along with your username and password. </a:t>
            </a:r>
          </a:p>
        </p:txBody>
      </p:sp>
      <p:sp>
        <p:nvSpPr>
          <p:cNvPr id="9" name="Slide Number Placeholder 8"/>
          <p:cNvSpPr>
            <a:spLocks noGrp="1"/>
          </p:cNvSpPr>
          <p:nvPr>
            <p:ph type="sldNum" sz="quarter" idx="12"/>
          </p:nvPr>
        </p:nvSpPr>
        <p:spPr/>
        <p:txBody>
          <a:bodyPr/>
          <a:lstStyle/>
          <a:p>
            <a:fld id="{DF28FB93-0A08-4E7D-8E63-9EFA29F1E093}" type="slidenum">
              <a:rPr lang="en-US" smtClean="0"/>
              <a:pPr/>
              <a:t>132</a:t>
            </a:fld>
            <a:endParaRPr lang="en-US"/>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Notched Right Arrow 5"/>
          <p:cNvSpPr/>
          <p:nvPr/>
        </p:nvSpPr>
        <p:spPr bwMode="auto">
          <a:xfrm rot="10800000">
            <a:off x="1524000" y="4876800"/>
            <a:ext cx="604554" cy="228600"/>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a typeface="ヒラギノ角ゴ Pro W3" pitchFamily="111" charset="-128"/>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pPr/>
              <a:t>133</a:t>
            </a:fld>
            <a:endParaRPr lang="en-US"/>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52399"/>
            <a:ext cx="8991600" cy="6496453"/>
          </a:xfrm>
          <a:prstGeom prst="rect">
            <a:avLst/>
          </a:prstGeom>
          <a:noFill/>
          <a:ln w="9525">
            <a:noFill/>
            <a:miter lim="800000"/>
            <a:headEnd/>
            <a:tailEnd/>
          </a:ln>
        </p:spPr>
      </p:pic>
      <p:sp>
        <p:nvSpPr>
          <p:cNvPr id="3" name="Notched Right Arrow 2"/>
          <p:cNvSpPr/>
          <p:nvPr/>
        </p:nvSpPr>
        <p:spPr bwMode="auto">
          <a:xfrm rot="16200000">
            <a:off x="7601712" y="3828288"/>
            <a:ext cx="978408" cy="484632"/>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134</a:t>
            </a:fld>
            <a:endParaRPr lang="en-US"/>
          </a:p>
        </p:txBody>
      </p:sp>
    </p:spTree>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DF28FB93-0A08-4E7D-8E63-9EFA29F1E093}" type="slidenum">
              <a:rPr lang="en-US" smtClean="0"/>
              <a:pPr/>
              <a:t>135</a:t>
            </a:fld>
            <a:endParaRPr lang="en-US"/>
          </a:p>
        </p:txBody>
      </p:sp>
    </p:spTree>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b="1" dirty="0" smtClean="0"/>
              <a:t>ERIC Accounts</a:t>
            </a:r>
          </a:p>
        </p:txBody>
      </p:sp>
      <p:sp>
        <p:nvSpPr>
          <p:cNvPr id="102403" name="Rectangle 3"/>
          <p:cNvSpPr>
            <a:spLocks noGrp="1" noChangeArrowheads="1"/>
          </p:cNvSpPr>
          <p:nvPr>
            <p:ph idx="1"/>
          </p:nvPr>
        </p:nvSpPr>
        <p:spPr>
          <a:xfrm>
            <a:off x="2057400" y="1905000"/>
            <a:ext cx="6934200" cy="4267200"/>
          </a:xfrm>
        </p:spPr>
        <p:txBody>
          <a:bodyPr>
            <a:normAutofit fontScale="92500" lnSpcReduction="10000"/>
          </a:bodyPr>
          <a:lstStyle/>
          <a:p>
            <a:pPr eaLnBrk="1" hangingPunct="1">
              <a:lnSpc>
                <a:spcPct val="80000"/>
              </a:lnSpc>
            </a:pPr>
            <a:r>
              <a:rPr lang="en-US" sz="2400" dirty="0" smtClean="0"/>
              <a:t>ERIC Account</a:t>
            </a:r>
          </a:p>
          <a:p>
            <a:pPr lvl="1" eaLnBrk="1" hangingPunct="1">
              <a:lnSpc>
                <a:spcPct val="80000"/>
              </a:lnSpc>
            </a:pPr>
            <a:r>
              <a:rPr lang="en-US" sz="2000" dirty="0" smtClean="0"/>
              <a:t>Access is granted to ERIC via a pre-registration code</a:t>
            </a:r>
          </a:p>
          <a:p>
            <a:pPr lvl="1" eaLnBrk="1" hangingPunct="1">
              <a:lnSpc>
                <a:spcPct val="80000"/>
              </a:lnSpc>
            </a:pPr>
            <a:r>
              <a:rPr lang="en-US" sz="2000" dirty="0" smtClean="0"/>
              <a:t>For new ERIC accounts, or if facility ownership has changed, this code is issued by LDEQ to the Emissions Inventory contact upon request</a:t>
            </a:r>
          </a:p>
          <a:p>
            <a:pPr lvl="1" eaLnBrk="1" hangingPunct="1">
              <a:lnSpc>
                <a:spcPct val="80000"/>
              </a:lnSpc>
            </a:pPr>
            <a:r>
              <a:rPr lang="en-US" sz="2000" dirty="0" smtClean="0"/>
              <a:t>Once the ERIC Account Administrator is identified, ALL future access is granted by this ERIC Account Administrator, NOT by LDEQ</a:t>
            </a:r>
          </a:p>
          <a:p>
            <a:pPr lvl="1" eaLnBrk="1" hangingPunct="1">
              <a:lnSpc>
                <a:spcPct val="80000"/>
              </a:lnSpc>
            </a:pPr>
            <a:r>
              <a:rPr lang="en-US" sz="2000" dirty="0" smtClean="0"/>
              <a:t>Each owner has a separate account</a:t>
            </a:r>
          </a:p>
          <a:p>
            <a:pPr eaLnBrk="1" hangingPunct="1">
              <a:lnSpc>
                <a:spcPct val="80000"/>
              </a:lnSpc>
            </a:pPr>
            <a:r>
              <a:rPr lang="en-US" sz="2400" dirty="0" smtClean="0"/>
              <a:t>Pre-Registration Process</a:t>
            </a:r>
          </a:p>
          <a:p>
            <a:pPr lvl="1" eaLnBrk="1" hangingPunct="1">
              <a:lnSpc>
                <a:spcPct val="80000"/>
              </a:lnSpc>
            </a:pPr>
            <a:r>
              <a:rPr lang="en-US" sz="2000" dirty="0" smtClean="0"/>
              <a:t>Log in to portal, enter AI, and pre-registration code.  After activating your access, it is necessary for you to logout and then log back in for access permissions to be applied</a:t>
            </a:r>
          </a:p>
        </p:txBody>
      </p:sp>
      <p:sp>
        <p:nvSpPr>
          <p:cNvPr id="9" name="Slide Number Placeholder 8"/>
          <p:cNvSpPr>
            <a:spLocks noGrp="1"/>
          </p:cNvSpPr>
          <p:nvPr>
            <p:ph type="sldNum" sz="quarter" idx="12"/>
          </p:nvPr>
        </p:nvSpPr>
        <p:spPr/>
        <p:txBody>
          <a:bodyPr/>
          <a:lstStyle/>
          <a:p>
            <a:fld id="{DF28FB93-0A08-4E7D-8E63-9EFA29F1E093}" type="slidenum">
              <a:rPr lang="en-US" smtClean="0"/>
              <a:pPr/>
              <a:t>136</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6" name="TextBox 5"/>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Tree>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title"/>
          </p:nvPr>
        </p:nvSpPr>
        <p:spPr>
          <a:xfrm>
            <a:off x="1752600" y="228600"/>
            <a:ext cx="7162800" cy="1143000"/>
          </a:xfrm>
          <a:noFill/>
        </p:spPr>
        <p:txBody>
          <a:bodyPr/>
          <a:lstStyle/>
          <a:p>
            <a:pPr eaLnBrk="1" hangingPunct="1"/>
            <a:r>
              <a:rPr lang="en-US" sz="3600" b="1" dirty="0" smtClean="0"/>
              <a:t>Accessing ERIC Accounts</a:t>
            </a:r>
            <a:endParaRPr lang="en-US" sz="3600" b="1" i="1" dirty="0" smtClean="0"/>
          </a:p>
        </p:txBody>
      </p:sp>
      <p:sp>
        <p:nvSpPr>
          <p:cNvPr id="103426" name="Rectangle 2"/>
          <p:cNvSpPr>
            <a:spLocks noGrp="1" noChangeArrowheads="1"/>
          </p:cNvSpPr>
          <p:nvPr>
            <p:ph idx="1"/>
          </p:nvPr>
        </p:nvSpPr>
        <p:spPr>
          <a:xfrm>
            <a:off x="1905000" y="1905000"/>
            <a:ext cx="7010400" cy="4572000"/>
          </a:xfrm>
        </p:spPr>
        <p:txBody>
          <a:bodyPr>
            <a:normAutofit fontScale="85000" lnSpcReduction="20000"/>
          </a:bodyPr>
          <a:lstStyle/>
          <a:p>
            <a:pPr eaLnBrk="1" hangingPunct="1">
              <a:lnSpc>
                <a:spcPct val="80000"/>
              </a:lnSpc>
            </a:pPr>
            <a:r>
              <a:rPr lang="en-US" sz="2400" b="1" dirty="0" smtClean="0"/>
              <a:t>New facilities that do not have an ERIC account </a:t>
            </a:r>
            <a:endParaRPr lang="en-US" sz="2000" b="1" dirty="0" smtClean="0"/>
          </a:p>
          <a:p>
            <a:pPr lvl="1" eaLnBrk="1" hangingPunct="1">
              <a:lnSpc>
                <a:spcPct val="80000"/>
              </a:lnSpc>
            </a:pPr>
            <a:r>
              <a:rPr lang="en-US" sz="2000" dirty="0" smtClean="0"/>
              <a:t>Email request to LDEQ staff contact being sure to include:</a:t>
            </a:r>
          </a:p>
          <a:p>
            <a:pPr lvl="2" eaLnBrk="1" hangingPunct="1">
              <a:lnSpc>
                <a:spcPct val="80000"/>
              </a:lnSpc>
            </a:pPr>
            <a:r>
              <a:rPr lang="en-US" sz="1600" dirty="0" smtClean="0"/>
              <a:t> </a:t>
            </a:r>
            <a:r>
              <a:rPr lang="en-US" sz="2000" b="1" dirty="0" smtClean="0">
                <a:solidFill>
                  <a:srgbClr val="FF0000"/>
                </a:solidFill>
              </a:rPr>
              <a:t>AI#, Owner Name, Owner Address, &amp; Permit Number</a:t>
            </a:r>
          </a:p>
          <a:p>
            <a:pPr lvl="1" eaLnBrk="1" hangingPunct="1">
              <a:lnSpc>
                <a:spcPct val="80000"/>
              </a:lnSpc>
            </a:pPr>
            <a:r>
              <a:rPr lang="en-US" sz="2000" dirty="0" smtClean="0"/>
              <a:t>LDEQ will create account and pre-registration code</a:t>
            </a:r>
          </a:p>
          <a:p>
            <a:pPr lvl="2" eaLnBrk="1" hangingPunct="1">
              <a:lnSpc>
                <a:spcPct val="80000"/>
              </a:lnSpc>
            </a:pPr>
            <a:r>
              <a:rPr lang="en-US" sz="2000" dirty="0" smtClean="0"/>
              <a:t>Pre-registration codes must be sent to a company employee – cannot be sent to a consultant</a:t>
            </a:r>
          </a:p>
          <a:p>
            <a:pPr eaLnBrk="1" hangingPunct="1"/>
            <a:r>
              <a:rPr lang="en-US" sz="2400" b="1" dirty="0" smtClean="0"/>
              <a:t>Request Access</a:t>
            </a:r>
            <a:r>
              <a:rPr lang="en-US" sz="2400" dirty="0" smtClean="0"/>
              <a:t>: </a:t>
            </a:r>
            <a:r>
              <a:rPr lang="en-US" sz="2000" dirty="0" smtClean="0"/>
              <a:t>Others who need access must request it</a:t>
            </a:r>
          </a:p>
          <a:p>
            <a:pPr lvl="1" eaLnBrk="1" hangingPunct="1"/>
            <a:r>
              <a:rPr lang="en-US" sz="2000" dirty="0" smtClean="0"/>
              <a:t>ERIC Account Administrator grants or rejects requests </a:t>
            </a:r>
          </a:p>
          <a:p>
            <a:pPr lvl="2" eaLnBrk="1" hangingPunct="1"/>
            <a:r>
              <a:rPr lang="en-US" sz="1600" b="1" dirty="0" smtClean="0">
                <a:solidFill>
                  <a:srgbClr val="FF0000"/>
                </a:solidFill>
              </a:rPr>
              <a:t>(NOT LDEQ)</a:t>
            </a:r>
          </a:p>
          <a:p>
            <a:pPr lvl="1" eaLnBrk="1" hangingPunct="1"/>
            <a:r>
              <a:rPr lang="en-US" sz="2000" dirty="0" smtClean="0"/>
              <a:t>ERIC Account Administrators manage access to all accounts</a:t>
            </a:r>
          </a:p>
          <a:p>
            <a:pPr lvl="1" eaLnBrk="1" hangingPunct="1"/>
            <a:r>
              <a:rPr lang="en-US" sz="2000" dirty="0" smtClean="0"/>
              <a:t>Instructions for granting access and roles can be found on the User Administration page</a:t>
            </a:r>
          </a:p>
          <a:p>
            <a:pPr lvl="1" eaLnBrk="1" hangingPunct="1"/>
            <a:r>
              <a:rPr lang="en-US" sz="2000" dirty="0" smtClean="0"/>
              <a:t>Password Resets – can be found in the User Profile</a:t>
            </a:r>
          </a:p>
        </p:txBody>
      </p:sp>
      <p:sp>
        <p:nvSpPr>
          <p:cNvPr id="9" name="Slide Number Placeholder 8"/>
          <p:cNvSpPr>
            <a:spLocks noGrp="1"/>
          </p:cNvSpPr>
          <p:nvPr>
            <p:ph type="sldNum" sz="quarter" idx="12"/>
          </p:nvPr>
        </p:nvSpPr>
        <p:spPr/>
        <p:txBody>
          <a:bodyPr/>
          <a:lstStyle/>
          <a:p>
            <a:fld id="{DF28FB93-0A08-4E7D-8E63-9EFA29F1E093}" type="slidenum">
              <a:rPr lang="en-US" smtClean="0"/>
              <a:pPr/>
              <a:t>137</a:t>
            </a:fld>
            <a:endParaRPr lang="en-US"/>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p:spPr>
        <p:txBody>
          <a:bodyPr>
            <a:normAutofit fontScale="90000"/>
          </a:bodyPr>
          <a:lstStyle/>
          <a:p>
            <a:r>
              <a:rPr lang="en-US" sz="3600" b="1" dirty="0" smtClean="0"/>
              <a:t>Requesting Access from the Facility ERIC Administrator </a:t>
            </a:r>
            <a:endParaRPr lang="en-US" sz="3600" dirty="0"/>
          </a:p>
        </p:txBody>
      </p:sp>
      <p:sp>
        <p:nvSpPr>
          <p:cNvPr id="3" name="Content Placeholder 2"/>
          <p:cNvSpPr>
            <a:spLocks noGrp="1"/>
          </p:cNvSpPr>
          <p:nvPr>
            <p:ph idx="1"/>
          </p:nvPr>
        </p:nvSpPr>
        <p:spPr>
          <a:xfrm>
            <a:off x="1981200" y="1981200"/>
            <a:ext cx="6781800" cy="4495800"/>
          </a:xfrm>
        </p:spPr>
        <p:txBody>
          <a:bodyPr>
            <a:normAutofit lnSpcReduction="10000"/>
          </a:bodyPr>
          <a:lstStyle/>
          <a:p>
            <a:r>
              <a:rPr lang="en-US" sz="2400" dirty="0" smtClean="0"/>
              <a:t>After obtaining the LDEQ portal account, request access to the facility from the link on the ERIC homepage</a:t>
            </a:r>
          </a:p>
          <a:p>
            <a:pPr lvl="1"/>
            <a:r>
              <a:rPr lang="en-US" sz="2000" dirty="0" smtClean="0"/>
              <a:t>Select the option:  </a:t>
            </a:r>
            <a:r>
              <a:rPr lang="en-US" sz="2000" i="1" dirty="0" smtClean="0"/>
              <a:t>I am an employee of the facility owner </a:t>
            </a:r>
            <a:r>
              <a:rPr lang="en-US" sz="2000" dirty="0" smtClean="0"/>
              <a:t>or a </a:t>
            </a:r>
            <a:r>
              <a:rPr lang="en-US" sz="2000" i="1" dirty="0" smtClean="0"/>
              <a:t>designated consultant</a:t>
            </a:r>
          </a:p>
          <a:p>
            <a:pPr lvl="1"/>
            <a:r>
              <a:rPr lang="en-US" sz="2000" dirty="0" smtClean="0"/>
              <a:t>Enter the AI # and click “</a:t>
            </a:r>
            <a:r>
              <a:rPr lang="en-US" sz="2000" b="1" dirty="0" smtClean="0"/>
              <a:t>submit</a:t>
            </a:r>
            <a:r>
              <a:rPr lang="en-US" sz="2000" dirty="0" smtClean="0"/>
              <a:t>”</a:t>
            </a:r>
          </a:p>
          <a:p>
            <a:pPr lvl="1"/>
            <a:r>
              <a:rPr lang="en-US" sz="2000" dirty="0" smtClean="0"/>
              <a:t>A prompt will ask to confirm the request; if the information is correct, click “</a:t>
            </a:r>
            <a:r>
              <a:rPr lang="en-US" sz="2000" b="1" dirty="0" smtClean="0"/>
              <a:t>confirm</a:t>
            </a:r>
            <a:r>
              <a:rPr lang="en-US" sz="2000" dirty="0" smtClean="0"/>
              <a:t>”</a:t>
            </a:r>
          </a:p>
          <a:p>
            <a:r>
              <a:rPr lang="en-US" sz="2400" dirty="0" smtClean="0"/>
              <a:t>Once the request has been made, contact your ERIC Account Administrator to let them know of the request</a:t>
            </a:r>
          </a:p>
          <a:p>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138</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Tree>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srcRect b="4695"/>
          <a:stretch/>
        </p:blipFill>
        <p:spPr bwMode="auto">
          <a:xfrm>
            <a:off x="0" y="0"/>
            <a:ext cx="8610600" cy="632460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5" name="Notched Right Arrow 4"/>
          <p:cNvSpPr/>
          <p:nvPr/>
        </p:nvSpPr>
        <p:spPr bwMode="auto">
          <a:xfrm rot="7284604">
            <a:off x="1267956" y="2892285"/>
            <a:ext cx="978408" cy="484632"/>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mtClean="0"/>
              <a:t>AQ300 – Revised EI Regulations</a:t>
            </a:r>
            <a:endParaRPr lang="en-US" dirty="0" smtClean="0"/>
          </a:p>
        </p:txBody>
      </p:sp>
      <p:sp>
        <p:nvSpPr>
          <p:cNvPr id="39939" name="Rectangle 3"/>
          <p:cNvSpPr>
            <a:spLocks noGrp="1" noChangeArrowheads="1"/>
          </p:cNvSpPr>
          <p:nvPr>
            <p:ph idx="1"/>
          </p:nvPr>
        </p:nvSpPr>
        <p:spPr>
          <a:xfrm>
            <a:off x="2057400" y="1905000"/>
            <a:ext cx="6629400" cy="4221163"/>
          </a:xfrm>
        </p:spPr>
        <p:txBody>
          <a:bodyPr>
            <a:normAutofit fontScale="25000" lnSpcReduction="20000"/>
          </a:bodyPr>
          <a:lstStyle/>
          <a:p>
            <a:r>
              <a:rPr lang="en-US" sz="9600" dirty="0" smtClean="0"/>
              <a:t>LAC 33:III.919 was completely overhauled:</a:t>
            </a:r>
          </a:p>
          <a:p>
            <a:pPr lvl="1"/>
            <a:r>
              <a:rPr lang="en-US" sz="11200" dirty="0" smtClean="0"/>
              <a:t>Revisions to applicability and when requirements no longer apply</a:t>
            </a:r>
          </a:p>
          <a:p>
            <a:pPr lvl="1"/>
            <a:r>
              <a:rPr lang="en-US" sz="11200" dirty="0" smtClean="0"/>
              <a:t>Clarify applicability for contiguous facilities</a:t>
            </a:r>
          </a:p>
          <a:p>
            <a:pPr lvl="1"/>
            <a:r>
              <a:rPr lang="en-US" sz="11200" dirty="0" smtClean="0"/>
              <a:t>Added transitional language for attainment/nonattainment </a:t>
            </a:r>
            <a:r>
              <a:rPr lang="en-US" sz="11200" dirty="0" err="1" smtClean="0"/>
              <a:t>redesignations</a:t>
            </a:r>
            <a:endParaRPr lang="en-US" sz="11200" dirty="0" smtClean="0"/>
          </a:p>
          <a:p>
            <a:pPr lvl="1"/>
            <a:endParaRPr lang="en-US" dirty="0" smtClean="0"/>
          </a:p>
          <a:p>
            <a:pPr lvl="1"/>
            <a:endParaRPr lang="en-US" dirty="0" smtClean="0"/>
          </a:p>
          <a:p>
            <a:endParaRPr lang="en-US"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14</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2" cstate="print"/>
          <a:srcRect/>
          <a:stretch>
            <a:fillRect/>
          </a:stretch>
        </p:blipFill>
        <p:spPr bwMode="auto">
          <a:xfrm>
            <a:off x="0" y="0"/>
            <a:ext cx="8839200" cy="6553200"/>
          </a:xfrm>
          <a:prstGeom prst="rect">
            <a:avLst/>
          </a:prstGeom>
          <a:noFill/>
          <a:ln w="9525">
            <a:noFill/>
            <a:miter lim="800000"/>
            <a:headEnd/>
            <a:tailEnd/>
          </a:ln>
        </p:spPr>
      </p:pic>
      <p:sp>
        <p:nvSpPr>
          <p:cNvPr id="4" name="Notched Right Arrow 3"/>
          <p:cNvSpPr/>
          <p:nvPr/>
        </p:nvSpPr>
        <p:spPr bwMode="auto">
          <a:xfrm rot="7140968">
            <a:off x="1941190" y="4113021"/>
            <a:ext cx="978408" cy="484632"/>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9" name="Slide Number Placeholder 8"/>
          <p:cNvSpPr>
            <a:spLocks noGrp="1"/>
          </p:cNvSpPr>
          <p:nvPr>
            <p:ph type="sldNum" sz="quarter" idx="12"/>
          </p:nvPr>
        </p:nvSpPr>
        <p:spPr>
          <a:xfrm>
            <a:off x="152400" y="6553200"/>
            <a:ext cx="533400" cy="304800"/>
          </a:xfrm>
        </p:spPr>
        <p:txBody>
          <a:bodyPr/>
          <a:lstStyle/>
          <a:p>
            <a:fld id="{DF28FB93-0A08-4E7D-8E63-9EFA29F1E093}" type="slidenum">
              <a:rPr lang="en-US" sz="1050" smtClean="0"/>
              <a:pPr/>
              <a:t>140</a:t>
            </a:fld>
            <a:endParaRPr lang="en-US" sz="1050" dirty="0"/>
          </a:p>
        </p:txBody>
      </p:sp>
    </p:spTree>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Notched Right Arrow 2"/>
          <p:cNvSpPr/>
          <p:nvPr/>
        </p:nvSpPr>
        <p:spPr bwMode="auto">
          <a:xfrm rot="10800000">
            <a:off x="3733800" y="4267200"/>
            <a:ext cx="978408" cy="484632"/>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Tree>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0" y="0"/>
            <a:ext cx="9144000" cy="6737684"/>
          </a:xfrm>
          <a:prstGeom prst="rect">
            <a:avLst/>
          </a:prstGeom>
          <a:noFill/>
          <a:ln w="9525">
            <a:noFill/>
            <a:miter lim="800000"/>
            <a:headEnd/>
            <a:tailEnd/>
          </a:ln>
        </p:spPr>
      </p:pic>
    </p:spTree>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endParaRPr lang="en-US" dirty="0"/>
          </a:p>
        </p:txBody>
      </p:sp>
    </p:spTree>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b="1" dirty="0" smtClean="0"/>
              <a:t>Important Note</a:t>
            </a:r>
          </a:p>
        </p:txBody>
      </p:sp>
      <p:sp>
        <p:nvSpPr>
          <p:cNvPr id="104451" name="Content Placeholder 2"/>
          <p:cNvSpPr>
            <a:spLocks noGrp="1"/>
          </p:cNvSpPr>
          <p:nvPr>
            <p:ph idx="1"/>
          </p:nvPr>
        </p:nvSpPr>
        <p:spPr>
          <a:xfrm>
            <a:off x="2057400" y="1905000"/>
            <a:ext cx="6858000" cy="4343400"/>
          </a:xfrm>
        </p:spPr>
        <p:txBody>
          <a:bodyPr>
            <a:normAutofit fontScale="92500" lnSpcReduction="20000"/>
          </a:bodyPr>
          <a:lstStyle/>
          <a:p>
            <a:r>
              <a:rPr lang="en-US" sz="2400" b="1" dirty="0" smtClean="0"/>
              <a:t>Only facility owners or confirmed employees will be given a pre-registration code</a:t>
            </a:r>
          </a:p>
          <a:p>
            <a:pPr lvl="1"/>
            <a:r>
              <a:rPr lang="en-US" sz="1600" b="1" dirty="0" smtClean="0"/>
              <a:t>LDEQ recommends a facility employee act as the ERIC Account Administrator</a:t>
            </a:r>
          </a:p>
          <a:p>
            <a:pPr lvl="1"/>
            <a:r>
              <a:rPr lang="en-US" sz="1600" b="1" dirty="0" smtClean="0"/>
              <a:t>Consultants are asked to create a portal account first, then request access to their assigned facilities</a:t>
            </a:r>
            <a:endParaRPr lang="en-US" sz="1600" dirty="0" smtClean="0"/>
          </a:p>
          <a:p>
            <a:pPr lvl="1"/>
            <a:r>
              <a:rPr lang="en-US" sz="1600" dirty="0" smtClean="0"/>
              <a:t>The Administrator will then grant/deny access to the account and designate the consultant's role</a:t>
            </a:r>
          </a:p>
          <a:p>
            <a:pPr lvl="1"/>
            <a:r>
              <a:rPr lang="en-US" sz="1600" b="1" dirty="0" smtClean="0">
                <a:solidFill>
                  <a:srgbClr val="FF0000"/>
                </a:solidFill>
              </a:rPr>
              <a:t>If a consultant is the only administrator, the facility does not have control of their account!</a:t>
            </a:r>
            <a:endParaRPr lang="en-US" sz="1600" dirty="0" smtClean="0">
              <a:solidFill>
                <a:srgbClr val="FF0000"/>
              </a:solidFill>
            </a:endParaRPr>
          </a:p>
          <a:p>
            <a:r>
              <a:rPr lang="en-US" sz="2400" b="1" dirty="0" smtClean="0"/>
              <a:t>If the ERIC Account Administrator is no longer with the company and there is no other administrator, please contact your ERIC contact at LDEQ for further instructions</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145</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Tree>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828800" y="381000"/>
            <a:ext cx="6172200" cy="914400"/>
          </a:xfrm>
        </p:spPr>
        <p:txBody>
          <a:bodyPr/>
          <a:lstStyle/>
          <a:p>
            <a:r>
              <a:rPr lang="en-US" sz="4000" b="1" dirty="0" smtClean="0">
                <a:solidFill>
                  <a:schemeClr val="tx1"/>
                </a:solidFill>
              </a:rPr>
              <a:t>User Roles </a:t>
            </a:r>
            <a:endParaRPr lang="en-US" sz="4000" dirty="0" smtClean="0"/>
          </a:p>
        </p:txBody>
      </p:sp>
      <p:sp>
        <p:nvSpPr>
          <p:cNvPr id="105475" name="Content Placeholder 2"/>
          <p:cNvSpPr>
            <a:spLocks noGrp="1"/>
          </p:cNvSpPr>
          <p:nvPr>
            <p:ph idx="1"/>
          </p:nvPr>
        </p:nvSpPr>
        <p:spPr>
          <a:xfrm>
            <a:off x="1981200" y="1905000"/>
            <a:ext cx="6934200" cy="4648200"/>
          </a:xfrm>
        </p:spPr>
        <p:txBody>
          <a:bodyPr>
            <a:normAutofit fontScale="77500" lnSpcReduction="20000"/>
          </a:bodyPr>
          <a:lstStyle/>
          <a:p>
            <a:r>
              <a:rPr lang="en-US" sz="2400" b="1" dirty="0" smtClean="0"/>
              <a:t>Administrator</a:t>
            </a:r>
            <a:r>
              <a:rPr lang="en-US" sz="2400" dirty="0" smtClean="0"/>
              <a:t> – </a:t>
            </a:r>
          </a:p>
          <a:p>
            <a:pPr lvl="1"/>
            <a:r>
              <a:rPr lang="en-US" sz="1600" dirty="0" smtClean="0"/>
              <a:t>Authority to grant or reject access requests and, if granted, what level of access/role is allowed</a:t>
            </a:r>
          </a:p>
          <a:p>
            <a:pPr lvl="1"/>
            <a:r>
              <a:rPr lang="en-US" sz="1600" dirty="0" smtClean="0"/>
              <a:t>Editing privileges to upload inventory data into Excel format, create new inventories, edit existing inventories and revise old inventories </a:t>
            </a:r>
          </a:p>
          <a:p>
            <a:pPr lvl="1"/>
            <a:r>
              <a:rPr lang="en-US" sz="1600" dirty="0" smtClean="0"/>
              <a:t>Can submit inventories</a:t>
            </a:r>
          </a:p>
          <a:p>
            <a:r>
              <a:rPr lang="en-US" sz="2400" b="1" dirty="0" smtClean="0"/>
              <a:t>Manager</a:t>
            </a:r>
            <a:r>
              <a:rPr lang="en-US" sz="2400" dirty="0" smtClean="0"/>
              <a:t> </a:t>
            </a:r>
            <a:r>
              <a:rPr lang="en-US" sz="2000" dirty="0" smtClean="0"/>
              <a:t>– Provides editing privileges for ERIC data	</a:t>
            </a:r>
          </a:p>
          <a:p>
            <a:pPr lvl="1"/>
            <a:r>
              <a:rPr lang="en-US" sz="1600" dirty="0" smtClean="0"/>
              <a:t>can edit data, upload inventory data in Excel format, create new inventories, edit existing inventories, and revise old inventories</a:t>
            </a:r>
          </a:p>
          <a:p>
            <a:pPr lvl="1"/>
            <a:r>
              <a:rPr lang="en-US" sz="1600" dirty="0" smtClean="0"/>
              <a:t>can submit an inventory</a:t>
            </a:r>
          </a:p>
          <a:p>
            <a:pPr lvl="1"/>
            <a:r>
              <a:rPr lang="en-US" sz="1600" b="1" dirty="0" smtClean="0"/>
              <a:t>cannot </a:t>
            </a:r>
            <a:r>
              <a:rPr lang="en-US" sz="1600" dirty="0" smtClean="0"/>
              <a:t>grant user access or modify user roles</a:t>
            </a:r>
            <a:endParaRPr lang="en-US" sz="2000" dirty="0" smtClean="0"/>
          </a:p>
          <a:p>
            <a:r>
              <a:rPr lang="en-US" sz="2400" b="1" dirty="0" smtClean="0"/>
              <a:t>Reader</a:t>
            </a:r>
            <a:r>
              <a:rPr lang="en-US" sz="2400" dirty="0" smtClean="0"/>
              <a:t> –</a:t>
            </a:r>
            <a:r>
              <a:rPr lang="en-US" sz="2000" dirty="0" smtClean="0"/>
              <a:t>Provides read-only access to your ERIC data</a:t>
            </a:r>
          </a:p>
          <a:p>
            <a:pPr lvl="1"/>
            <a:r>
              <a:rPr lang="en-US" sz="1600" dirty="0" smtClean="0"/>
              <a:t>Users with this role can view your inventories, download the data to a spreadsheet, but they </a:t>
            </a:r>
            <a:r>
              <a:rPr lang="en-US" sz="1600" b="1" dirty="0" smtClean="0"/>
              <a:t>cannot </a:t>
            </a:r>
            <a:r>
              <a:rPr lang="en-US" sz="1600" dirty="0" smtClean="0"/>
              <a:t>edit any data or upload new inventory data</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146</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334000"/>
            <a:ext cx="1676400" cy="707886"/>
          </a:xfrm>
          <a:prstGeom prst="rect">
            <a:avLst/>
          </a:prstGeom>
          <a:noFill/>
        </p:spPr>
        <p:txBody>
          <a:bodyPr wrap="square" rtlCol="0">
            <a:spAutoFit/>
          </a:bodyPr>
          <a:lstStyle/>
          <a:p>
            <a:r>
              <a:rPr lang="en-US" sz="2000" dirty="0" smtClean="0"/>
              <a:t>Accessing ERIC</a:t>
            </a:r>
            <a:endParaRPr lang="en-US" sz="2000" dirty="0"/>
          </a:p>
        </p:txBody>
      </p:sp>
    </p:spTree>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title"/>
          </p:nvPr>
        </p:nvSpPr>
        <p:spPr>
          <a:noFill/>
        </p:spPr>
        <p:txBody>
          <a:bodyPr>
            <a:normAutofit fontScale="90000"/>
          </a:bodyPr>
          <a:lstStyle/>
          <a:p>
            <a:pPr eaLnBrk="1" hangingPunct="1"/>
            <a:r>
              <a:rPr lang="en-US" sz="3600" b="1" dirty="0" smtClean="0"/>
              <a:t>All of the necessary information is located:</a:t>
            </a:r>
            <a:endParaRPr lang="en-US" sz="3600" b="1" i="1" dirty="0" smtClean="0"/>
          </a:p>
        </p:txBody>
      </p:sp>
      <p:sp>
        <p:nvSpPr>
          <p:cNvPr id="107522" name="Rectangle 2"/>
          <p:cNvSpPr>
            <a:spLocks noGrp="1" noChangeArrowheads="1"/>
          </p:cNvSpPr>
          <p:nvPr>
            <p:ph idx="1"/>
          </p:nvPr>
        </p:nvSpPr>
        <p:spPr>
          <a:xfrm>
            <a:off x="1981200" y="1905000"/>
            <a:ext cx="6781800" cy="4267200"/>
          </a:xfrm>
        </p:spPr>
        <p:txBody>
          <a:bodyPr>
            <a:normAutofit/>
          </a:bodyPr>
          <a:lstStyle/>
          <a:p>
            <a:pPr eaLnBrk="1" hangingPunct="1"/>
            <a:r>
              <a:rPr lang="en-US" sz="2800" dirty="0" smtClean="0"/>
              <a:t>LDEQ Website:  </a:t>
            </a:r>
            <a:r>
              <a:rPr lang="en-US" dirty="0" smtClean="0">
                <a:hlinkClick r:id="rId2"/>
              </a:rPr>
              <a:t>http://deq.la.gov</a:t>
            </a:r>
            <a:endParaRPr lang="en-US" dirty="0" smtClean="0"/>
          </a:p>
          <a:p>
            <a:pPr eaLnBrk="1" hangingPunct="1"/>
            <a:r>
              <a:rPr lang="en-US" sz="2800" dirty="0" smtClean="0"/>
              <a:t>Instructions on the ERIC Home Page </a:t>
            </a:r>
          </a:p>
          <a:p>
            <a:pPr lvl="1" eaLnBrk="1" hangingPunct="1"/>
            <a:r>
              <a:rPr lang="en-US" sz="2400" dirty="0" smtClean="0"/>
              <a:t>ERIC User Manual tab or</a:t>
            </a:r>
          </a:p>
          <a:p>
            <a:pPr lvl="1" eaLnBrk="1" hangingPunct="1"/>
            <a:r>
              <a:rPr lang="en-US" sz="2400" dirty="0" smtClean="0"/>
              <a:t> “How Do I” Guides</a:t>
            </a:r>
          </a:p>
          <a:p>
            <a:pPr eaLnBrk="1" hangingPunct="1"/>
            <a:r>
              <a:rPr lang="en-US" sz="2800" dirty="0" smtClean="0"/>
              <a:t>Create Portal Account</a:t>
            </a:r>
          </a:p>
          <a:p>
            <a:pPr eaLnBrk="1" hangingPunct="1"/>
            <a:r>
              <a:rPr lang="en-US" sz="2800" dirty="0" smtClean="0"/>
              <a:t>Request Access to ERIC</a:t>
            </a:r>
          </a:p>
          <a:p>
            <a:pPr eaLnBrk="1" hangingPunct="1">
              <a:buNone/>
            </a:pPr>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147</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p:txBody>
          <a:bodyPr/>
          <a:lstStyle/>
          <a:p>
            <a:pPr algn="ctr" eaLnBrk="1" hangingPunct="1">
              <a:buFontTx/>
              <a:buNone/>
            </a:pPr>
            <a:r>
              <a:rPr lang="en-US" sz="4000" b="1" dirty="0" smtClean="0"/>
              <a:t>Questions?</a:t>
            </a:r>
          </a:p>
        </p:txBody>
      </p:sp>
      <p:sp>
        <p:nvSpPr>
          <p:cNvPr id="6" name="Slide Number Placeholder 5"/>
          <p:cNvSpPr>
            <a:spLocks noGrp="1"/>
          </p:cNvSpPr>
          <p:nvPr>
            <p:ph type="sldNum" sz="quarter" idx="12"/>
          </p:nvPr>
        </p:nvSpPr>
        <p:spPr/>
        <p:txBody>
          <a:bodyPr/>
          <a:lstStyle/>
          <a:p>
            <a:fld id="{DF28FB93-0A08-4E7D-8E63-9EFA29F1E093}" type="slidenum">
              <a:rPr lang="en-US" smtClean="0"/>
              <a:pPr/>
              <a:t>148</a:t>
            </a:fld>
            <a:endParaRPr lang="en-US"/>
          </a:p>
        </p:txBody>
      </p:sp>
      <p:sp>
        <p:nvSpPr>
          <p:cNvPr id="3" name="Date Placeholder 2"/>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smtClean="0"/>
              <a:t>AQ300 – Revised EI Regulations</a:t>
            </a:r>
          </a:p>
        </p:txBody>
      </p:sp>
      <p:sp>
        <p:nvSpPr>
          <p:cNvPr id="39939" name="Rectangle 3"/>
          <p:cNvSpPr>
            <a:spLocks noGrp="1" noChangeArrowheads="1"/>
          </p:cNvSpPr>
          <p:nvPr>
            <p:ph idx="1"/>
          </p:nvPr>
        </p:nvSpPr>
        <p:spPr>
          <a:xfrm>
            <a:off x="2057400" y="1905000"/>
            <a:ext cx="6629400" cy="4419600"/>
          </a:xfrm>
        </p:spPr>
        <p:txBody>
          <a:bodyPr>
            <a:normAutofit fontScale="25000" lnSpcReduction="20000"/>
          </a:bodyPr>
          <a:lstStyle/>
          <a:p>
            <a:pPr lvl="1"/>
            <a:r>
              <a:rPr lang="en-US" sz="11200" dirty="0" smtClean="0"/>
              <a:t>Expands definitions to be in line with ERIC</a:t>
            </a:r>
          </a:p>
          <a:p>
            <a:pPr lvl="1"/>
            <a:r>
              <a:rPr lang="en-US" sz="11200" dirty="0" smtClean="0"/>
              <a:t>Requirements explicitly require both the EI data and the certification statement for each AI subject to EI </a:t>
            </a:r>
          </a:p>
          <a:p>
            <a:pPr lvl="1"/>
            <a:r>
              <a:rPr lang="en-US" sz="11200" dirty="0" smtClean="0"/>
              <a:t>Includes listing of specific data elements and descriptions of each</a:t>
            </a:r>
          </a:p>
          <a:p>
            <a:pPr lvl="1"/>
            <a:r>
              <a:rPr lang="en-US" sz="11200" dirty="0" smtClean="0"/>
              <a:t>Includes requirements for HRVOC data as well as Ozone Nonattainment Area Requirements</a:t>
            </a:r>
          </a:p>
          <a:p>
            <a:pPr lvl="1"/>
            <a:endParaRPr lang="en-US" sz="11200" dirty="0" smtClean="0"/>
          </a:p>
          <a:p>
            <a:endParaRPr lang="en-US"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15</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AQ300 – Revised EI Regulations</a:t>
            </a:r>
            <a:endParaRPr lang="en-US" dirty="0"/>
          </a:p>
        </p:txBody>
      </p:sp>
      <p:sp>
        <p:nvSpPr>
          <p:cNvPr id="3" name="Content Placeholder 2"/>
          <p:cNvSpPr>
            <a:spLocks noGrp="1"/>
          </p:cNvSpPr>
          <p:nvPr>
            <p:ph idx="1"/>
          </p:nvPr>
        </p:nvSpPr>
        <p:spPr>
          <a:xfrm>
            <a:off x="2057400" y="1981200"/>
            <a:ext cx="6629400" cy="4144963"/>
          </a:xfrm>
        </p:spPr>
        <p:txBody>
          <a:bodyPr>
            <a:normAutofit fontScale="25000" lnSpcReduction="20000"/>
          </a:bodyPr>
          <a:lstStyle/>
          <a:p>
            <a:pPr lvl="1"/>
            <a:r>
              <a:rPr lang="en-US" sz="11200" dirty="0" smtClean="0"/>
              <a:t>Specific requirements for changes in ownership</a:t>
            </a:r>
          </a:p>
          <a:p>
            <a:pPr lvl="1"/>
            <a:r>
              <a:rPr lang="en-US" sz="11200" dirty="0" smtClean="0"/>
              <a:t>Portable sources reporting periods</a:t>
            </a:r>
          </a:p>
          <a:p>
            <a:pPr lvl="1"/>
            <a:r>
              <a:rPr lang="en-US" sz="11200" dirty="0" smtClean="0"/>
              <a:t>Changes reporting deadline to April 30, clarifying that both the EI data and the certification statement are due by April 30</a:t>
            </a:r>
            <a:endParaRPr lang="en-US" sz="800" dirty="0" smtClean="0"/>
          </a:p>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16</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Changes in Applicability</a:t>
            </a:r>
            <a:endParaRPr lang="en-US" b="1" i="1" dirty="0" smtClean="0">
              <a:cs typeface="Tahoma" pitchFamily="34" charset="0"/>
            </a:endParaRPr>
          </a:p>
        </p:txBody>
      </p:sp>
      <p:sp>
        <p:nvSpPr>
          <p:cNvPr id="39939" name="Rectangle 3"/>
          <p:cNvSpPr>
            <a:spLocks noGrp="1" noChangeArrowheads="1"/>
          </p:cNvSpPr>
          <p:nvPr>
            <p:ph idx="1"/>
          </p:nvPr>
        </p:nvSpPr>
        <p:spPr>
          <a:xfrm>
            <a:off x="1905000" y="1905000"/>
            <a:ext cx="7010400" cy="4419600"/>
          </a:xfrm>
        </p:spPr>
        <p:txBody>
          <a:bodyPr>
            <a:normAutofit fontScale="85000" lnSpcReduction="20000"/>
          </a:bodyPr>
          <a:lstStyle/>
          <a:p>
            <a:r>
              <a:rPr lang="en-US" sz="2400" dirty="0" smtClean="0"/>
              <a:t>Required to report if facility meets any of the criteria at </a:t>
            </a:r>
            <a:r>
              <a:rPr lang="en-US" sz="2400" b="1" u="sng" dirty="0" smtClean="0"/>
              <a:t>ANY</a:t>
            </a:r>
            <a:r>
              <a:rPr lang="en-US" sz="2400" dirty="0" smtClean="0"/>
              <a:t> time during the reporting year</a:t>
            </a:r>
          </a:p>
          <a:p>
            <a:pPr lvl="1" indent="-458788"/>
            <a:r>
              <a:rPr lang="en-US" sz="1800" dirty="0" smtClean="0"/>
              <a:t>Located in nonattainment or adjoining parish and emits, has the PTE, or is </a:t>
            </a:r>
            <a:r>
              <a:rPr lang="en-US" sz="1800" b="1" u="sng" dirty="0" smtClean="0"/>
              <a:t>permitted to emit </a:t>
            </a:r>
            <a:r>
              <a:rPr lang="en-US" sz="1800" dirty="0" smtClean="0"/>
              <a:t>any criteria pollutant above the threshold values in Tables 1-6 (LAC 33:III.919.A.1.a &amp; 2)</a:t>
            </a:r>
          </a:p>
          <a:p>
            <a:pPr lvl="1" indent="-458788"/>
            <a:r>
              <a:rPr lang="en-US" sz="1800" dirty="0" smtClean="0"/>
              <a:t>Located in attainment parish and emits, has PTE, or is </a:t>
            </a:r>
            <a:r>
              <a:rPr lang="en-US" sz="1800" b="1" u="sng" dirty="0" smtClean="0"/>
              <a:t>permitted to emit</a:t>
            </a:r>
            <a:r>
              <a:rPr lang="en-US" sz="1800" dirty="0" smtClean="0"/>
              <a:t> any criteria pollutant above the threshold values in Table 7 (LAC 33:III.919.A.1.b &amp; 2)</a:t>
            </a:r>
          </a:p>
          <a:p>
            <a:pPr lvl="1" indent="-458788"/>
            <a:r>
              <a:rPr lang="en-US" sz="1800" dirty="0" smtClean="0"/>
              <a:t>Major source of HAPS or TAPS (LAC 33:III.919.A.1.c)</a:t>
            </a:r>
          </a:p>
          <a:p>
            <a:pPr lvl="1" indent="-458788"/>
            <a:r>
              <a:rPr lang="en-US" sz="1800" dirty="0" smtClean="0"/>
              <a:t>Holds a Title V (Part 70) permit – regardless of emissions (LAC 33:III.919.A.1.d)</a:t>
            </a:r>
          </a:p>
          <a:p>
            <a:pPr lvl="1" indent="-458788"/>
            <a:r>
              <a:rPr lang="en-US" sz="1800" dirty="0" smtClean="0"/>
              <a:t>Holds a portable source permit and operates at any time in a nonattainment or adjoining parish AND meets applicability criteria (LAC 33:III.919.A.1.e)</a:t>
            </a:r>
          </a:p>
          <a:p>
            <a:pPr lvl="1" indent="-458788"/>
            <a:r>
              <a:rPr lang="en-US" sz="1800" dirty="0" smtClean="0"/>
              <a:t>Otherwise required by rule or permit to report (LAC 33:III.919.A.1.f)</a:t>
            </a:r>
          </a:p>
          <a:p>
            <a:pPr lvl="1" indent="-458788"/>
            <a:endParaRPr lang="en-US" sz="1800" dirty="0" smtClean="0"/>
          </a:p>
          <a:p>
            <a:pPr marL="228600" indent="-228600"/>
            <a:endParaRPr lang="en-US" sz="16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17</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“Once in, Always In”</a:t>
            </a:r>
            <a:endParaRPr lang="en-US" b="1" i="1" dirty="0" smtClean="0">
              <a:cs typeface="Tahoma" pitchFamily="34" charset="0"/>
            </a:endParaRPr>
          </a:p>
        </p:txBody>
      </p:sp>
      <p:sp>
        <p:nvSpPr>
          <p:cNvPr id="39939" name="Rectangle 3"/>
          <p:cNvSpPr>
            <a:spLocks noGrp="1" noChangeArrowheads="1"/>
          </p:cNvSpPr>
          <p:nvPr>
            <p:ph idx="1"/>
          </p:nvPr>
        </p:nvSpPr>
        <p:spPr>
          <a:xfrm>
            <a:off x="1905000" y="1981200"/>
            <a:ext cx="7010400" cy="4419600"/>
          </a:xfrm>
        </p:spPr>
        <p:txBody>
          <a:bodyPr>
            <a:normAutofit fontScale="77500" lnSpcReduction="20000"/>
          </a:bodyPr>
          <a:lstStyle/>
          <a:p>
            <a:r>
              <a:rPr lang="en-US" sz="2000" dirty="0" smtClean="0"/>
              <a:t>“Once in, Always In” is in effect for criteria emissions inventories (LAC 33:III.919.D)</a:t>
            </a:r>
          </a:p>
          <a:p>
            <a:r>
              <a:rPr lang="en-US" sz="2000" dirty="0" smtClean="0"/>
              <a:t>Once a facility no longer meets the applicability in LAC 33:III.919.A.1 for </a:t>
            </a:r>
            <a:r>
              <a:rPr lang="en-US" sz="2000" b="1" dirty="0" smtClean="0"/>
              <a:t>ONE FULL CALENDAR YEAR</a:t>
            </a:r>
            <a:r>
              <a:rPr lang="en-US" sz="2000" dirty="0" smtClean="0"/>
              <a:t>, must request approval </a:t>
            </a:r>
            <a:r>
              <a:rPr lang="en-US" sz="2000" b="1" dirty="0" smtClean="0"/>
              <a:t>IN WRITING </a:t>
            </a:r>
            <a:r>
              <a:rPr lang="en-US" sz="2000" dirty="0" smtClean="0"/>
              <a:t>to discontinue submitting an EI</a:t>
            </a:r>
          </a:p>
          <a:p>
            <a:r>
              <a:rPr lang="en-US" sz="2000" dirty="0" smtClean="0"/>
              <a:t>While awaiting approval from LDEQ, the facility must continue to submit an EI</a:t>
            </a:r>
          </a:p>
          <a:p>
            <a:r>
              <a:rPr lang="en-US" sz="2000" dirty="0" smtClean="0"/>
              <a:t>Facilities may stop submitting once they have received approval from LDEQ, </a:t>
            </a:r>
            <a:r>
              <a:rPr lang="en-US" sz="2000" b="1" dirty="0" smtClean="0"/>
              <a:t>IN WRITING</a:t>
            </a:r>
            <a:endParaRPr lang="en-US" sz="2000" dirty="0" smtClean="0"/>
          </a:p>
          <a:p>
            <a:pPr lvl="1"/>
            <a:r>
              <a:rPr lang="en-US" sz="1800" dirty="0" smtClean="0"/>
              <a:t>Permit modification applications do not satisfy LAC 33:III.919.D.1</a:t>
            </a:r>
          </a:p>
          <a:p>
            <a:pPr lvl="1"/>
            <a:r>
              <a:rPr lang="en-US" sz="1800" dirty="0" smtClean="0"/>
              <a:t>Permit modifications do not satisfy LAC 33:III.919.D.1.a</a:t>
            </a:r>
          </a:p>
          <a:p>
            <a:r>
              <a:rPr lang="en-US" sz="2000" dirty="0" smtClean="0"/>
              <a:t>Include the AI #, the Owner Name, and the Permit # in every request!</a:t>
            </a:r>
          </a:p>
          <a:p>
            <a:r>
              <a:rPr lang="en-US" sz="2000" dirty="0" smtClean="0"/>
              <a:t>LAC 33:III.919.D.1.b lists conditions under which LDEQ will consider a facility’s request to no longer submit an EI</a:t>
            </a:r>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18</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“Once in, always in”</a:t>
            </a:r>
            <a:endParaRPr lang="en-US" b="1" i="1" dirty="0" smtClean="0">
              <a:cs typeface="Tahoma" pitchFamily="34" charset="0"/>
            </a:endParaRPr>
          </a:p>
        </p:txBody>
      </p:sp>
      <p:sp>
        <p:nvSpPr>
          <p:cNvPr id="39939" name="Rectangle 3"/>
          <p:cNvSpPr>
            <a:spLocks noGrp="1" noChangeArrowheads="1"/>
          </p:cNvSpPr>
          <p:nvPr>
            <p:ph idx="1"/>
          </p:nvPr>
        </p:nvSpPr>
        <p:spPr>
          <a:xfrm>
            <a:off x="1981200" y="1981200"/>
            <a:ext cx="6858000" cy="4419600"/>
          </a:xfrm>
        </p:spPr>
        <p:txBody>
          <a:bodyPr>
            <a:normAutofit fontScale="85000" lnSpcReduction="20000"/>
          </a:bodyPr>
          <a:lstStyle/>
          <a:p>
            <a:r>
              <a:rPr lang="en-US" sz="2000" dirty="0" smtClean="0"/>
              <a:t>Currently applies to criteria EI only</a:t>
            </a:r>
          </a:p>
          <a:p>
            <a:r>
              <a:rPr lang="en-US" sz="2000" dirty="0" smtClean="0"/>
              <a:t>If you submit a Toxic only inventory, we encourage you to check your applicability and adjust your permit as necessary if you are not a major source of TAPs</a:t>
            </a:r>
          </a:p>
          <a:p>
            <a:r>
              <a:rPr lang="en-US" sz="2000" dirty="0" smtClean="0"/>
              <a:t>If you are a major source of TAPs, you are also subject to criteria EI, and therefore subject to “Once In, Always In”</a:t>
            </a:r>
          </a:p>
          <a:p>
            <a:r>
              <a:rPr lang="en-US" sz="2000" dirty="0" smtClean="0"/>
              <a:t>Submit requests for approval to discontinue submission of criteria pollutant EI to:</a:t>
            </a:r>
          </a:p>
          <a:p>
            <a:pPr>
              <a:spcBef>
                <a:spcPts val="0"/>
              </a:spcBef>
              <a:buNone/>
            </a:pPr>
            <a:endParaRPr lang="en-US" sz="2000" dirty="0" smtClean="0"/>
          </a:p>
          <a:p>
            <a:pPr>
              <a:spcBef>
                <a:spcPts val="0"/>
              </a:spcBef>
              <a:buNone/>
            </a:pPr>
            <a:r>
              <a:rPr lang="en-US" sz="2000" dirty="0" smtClean="0"/>
              <a:t>	Emissions Inventory</a:t>
            </a:r>
          </a:p>
          <a:p>
            <a:pPr>
              <a:spcBef>
                <a:spcPts val="0"/>
              </a:spcBef>
              <a:buNone/>
            </a:pPr>
            <a:r>
              <a:rPr lang="en-US" sz="2000" dirty="0" smtClean="0"/>
              <a:t>	Office of Environmental Services</a:t>
            </a:r>
          </a:p>
          <a:p>
            <a:pPr marL="457200" lvl="1">
              <a:spcBef>
                <a:spcPts val="0"/>
              </a:spcBef>
              <a:buNone/>
            </a:pPr>
            <a:endParaRPr lang="en-US" sz="1600" dirty="0" smtClean="0"/>
          </a:p>
          <a:p>
            <a:pPr marL="457200" lvl="1" indent="0">
              <a:spcBef>
                <a:spcPts val="0"/>
              </a:spcBef>
              <a:buNone/>
              <a:tabLst>
                <a:tab pos="3429000" algn="l"/>
              </a:tabLst>
            </a:pPr>
            <a:r>
              <a:rPr lang="en-US" sz="1600" dirty="0" smtClean="0"/>
              <a:t>Postal Mail:		For Delivery Only:</a:t>
            </a:r>
          </a:p>
          <a:p>
            <a:pPr marL="457200" lvl="1" indent="0">
              <a:spcBef>
                <a:spcPts val="0"/>
              </a:spcBef>
              <a:buNone/>
              <a:tabLst>
                <a:tab pos="3429000" algn="l"/>
              </a:tabLst>
            </a:pPr>
            <a:r>
              <a:rPr lang="en-US" sz="1600" dirty="0" smtClean="0"/>
              <a:t>P.O. Box 4313		602 North Fifth Street</a:t>
            </a:r>
          </a:p>
          <a:p>
            <a:pPr marL="457200" lvl="1" indent="0">
              <a:spcBef>
                <a:spcPts val="0"/>
              </a:spcBef>
              <a:buNone/>
              <a:tabLst>
                <a:tab pos="3429000" algn="l"/>
              </a:tabLst>
            </a:pPr>
            <a:r>
              <a:rPr lang="en-US" sz="1600" dirty="0" smtClean="0"/>
              <a:t>Baton Rouge, LA 70821-4313		Baton Rouge, LA 70802</a:t>
            </a:r>
          </a:p>
          <a:p>
            <a:pPr>
              <a:spcBef>
                <a:spcPts val="0"/>
              </a:spcBef>
            </a:pPr>
            <a:endParaRPr lang="en-US" sz="2000" dirty="0" smtClean="0">
              <a:solidFill>
                <a:srgbClr val="FF0000"/>
              </a:solidFill>
              <a:cs typeface="Tahoma" pitchFamily="34" charset="0"/>
            </a:endParaRPr>
          </a:p>
          <a:p>
            <a:pPr>
              <a:spcBef>
                <a:spcPts val="0"/>
              </a:spcBef>
            </a:pPr>
            <a:r>
              <a:rPr lang="en-US" sz="2000" dirty="0" smtClean="0">
                <a:solidFill>
                  <a:srgbClr val="FF0000"/>
                </a:solidFill>
                <a:cs typeface="Tahoma" pitchFamily="34" charset="0"/>
              </a:rPr>
              <a:t>Currently not accepting requests by email or fax</a:t>
            </a:r>
          </a:p>
        </p:txBody>
      </p:sp>
      <p:sp>
        <p:nvSpPr>
          <p:cNvPr id="8" name="Slide Number Placeholder 7"/>
          <p:cNvSpPr>
            <a:spLocks noGrp="1"/>
          </p:cNvSpPr>
          <p:nvPr>
            <p:ph type="sldNum" sz="quarter" idx="12"/>
          </p:nvPr>
        </p:nvSpPr>
        <p:spPr/>
        <p:txBody>
          <a:bodyPr/>
          <a:lstStyle/>
          <a:p>
            <a:fld id="{DF28FB93-0A08-4E7D-8E63-9EFA29F1E093}" type="slidenum">
              <a:rPr lang="en-US" smtClean="0"/>
              <a:pPr/>
              <a:t>19</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Housekeeping</a:t>
            </a:r>
            <a:endParaRPr lang="en-US" dirty="0" smtClean="0"/>
          </a:p>
        </p:txBody>
      </p:sp>
      <p:sp>
        <p:nvSpPr>
          <p:cNvPr id="5123" name="Content Placeholder 2"/>
          <p:cNvSpPr>
            <a:spLocks noGrp="1"/>
          </p:cNvSpPr>
          <p:nvPr>
            <p:ph idx="1"/>
          </p:nvPr>
        </p:nvSpPr>
        <p:spPr/>
        <p:txBody>
          <a:bodyPr/>
          <a:lstStyle/>
          <a:p>
            <a:r>
              <a:rPr lang="en-US" dirty="0" smtClean="0"/>
              <a:t>Restrooms</a:t>
            </a:r>
          </a:p>
          <a:p>
            <a:r>
              <a:rPr lang="en-US" dirty="0" smtClean="0"/>
              <a:t>Vending Machines</a:t>
            </a:r>
          </a:p>
          <a:p>
            <a:r>
              <a:rPr lang="en-US" dirty="0" smtClean="0"/>
              <a:t>Parking validation</a:t>
            </a:r>
          </a:p>
          <a:p>
            <a:pPr lvl="1"/>
            <a:endParaRPr lang="en-US"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2</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Contiguous AIs</a:t>
            </a:r>
            <a:endParaRPr lang="en-US" b="1" i="1" dirty="0" smtClean="0">
              <a:cs typeface="Tahoma" pitchFamily="34" charset="0"/>
            </a:endParaRPr>
          </a:p>
        </p:txBody>
      </p:sp>
      <p:sp>
        <p:nvSpPr>
          <p:cNvPr id="39939" name="Rectangle 3"/>
          <p:cNvSpPr>
            <a:spLocks noGrp="1" noChangeArrowheads="1"/>
          </p:cNvSpPr>
          <p:nvPr>
            <p:ph idx="1"/>
          </p:nvPr>
        </p:nvSpPr>
        <p:spPr>
          <a:xfrm>
            <a:off x="1981200" y="1905000"/>
            <a:ext cx="6858000" cy="4572000"/>
          </a:xfrm>
        </p:spPr>
        <p:txBody>
          <a:bodyPr/>
          <a:lstStyle/>
          <a:p>
            <a:r>
              <a:rPr lang="en-US" sz="2000" dirty="0" smtClean="0"/>
              <a:t>If your AI is contiguous to another AI, as defined in LAC 33:III.919.E, then applicability is determined by a threshold value that is the greater of (LAC 33:III.919.B):</a:t>
            </a:r>
          </a:p>
          <a:p>
            <a:pPr lvl="1"/>
            <a:r>
              <a:rPr lang="en-US" sz="1800" dirty="0" smtClean="0"/>
              <a:t>the sum of actual emissions,</a:t>
            </a:r>
          </a:p>
          <a:p>
            <a:pPr lvl="1"/>
            <a:r>
              <a:rPr lang="en-US" sz="1800" dirty="0" smtClean="0"/>
              <a:t>the sum of the potentials to emit; or</a:t>
            </a:r>
          </a:p>
          <a:p>
            <a:pPr lvl="1"/>
            <a:r>
              <a:rPr lang="en-US" sz="1800" dirty="0" smtClean="0"/>
              <a:t>t</a:t>
            </a:r>
            <a:r>
              <a:rPr lang="en-US" sz="1800" dirty="0" smtClean="0"/>
              <a:t>he </a:t>
            </a:r>
            <a:r>
              <a:rPr lang="en-US" sz="1800" dirty="0" smtClean="0"/>
              <a:t>sum of permitted emissions for ALL contiguous AIs</a:t>
            </a:r>
          </a:p>
          <a:p>
            <a:pPr lvl="1"/>
            <a:r>
              <a:rPr lang="en-US" sz="1800" dirty="0" smtClean="0"/>
              <a:t>Each AI shall report an EI separately</a:t>
            </a: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20</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Attainment </a:t>
            </a:r>
            <a:r>
              <a:rPr lang="en-US" dirty="0" err="1" smtClean="0"/>
              <a:t>Redesignations</a:t>
            </a:r>
            <a:endParaRPr lang="en-US" b="1" i="1" dirty="0" smtClean="0">
              <a:cs typeface="Tahoma" pitchFamily="34" charset="0"/>
            </a:endParaRPr>
          </a:p>
        </p:txBody>
      </p:sp>
      <p:sp>
        <p:nvSpPr>
          <p:cNvPr id="39939" name="Rectangle 3"/>
          <p:cNvSpPr>
            <a:spLocks noGrp="1" noChangeArrowheads="1"/>
          </p:cNvSpPr>
          <p:nvPr>
            <p:ph idx="1"/>
          </p:nvPr>
        </p:nvSpPr>
        <p:spPr>
          <a:xfrm>
            <a:off x="1905000" y="1981200"/>
            <a:ext cx="7010400" cy="4419600"/>
          </a:xfrm>
        </p:spPr>
        <p:txBody>
          <a:bodyPr>
            <a:normAutofit fontScale="92500" lnSpcReduction="10000"/>
          </a:bodyPr>
          <a:lstStyle/>
          <a:p>
            <a:r>
              <a:rPr lang="en-US" sz="2000" dirty="0" smtClean="0"/>
              <a:t>If your AI is in an area that was nonattainment and EPA designates as Attainment, the AI shall continue to be subject to reporting until otherwise directed (LAC 33:III.919.C)</a:t>
            </a:r>
          </a:p>
          <a:p>
            <a:r>
              <a:rPr lang="en-US" sz="2000" dirty="0" smtClean="0"/>
              <a:t>For example, the 5 parish Baton Rouge area was designated as attainment for Ozone on December 30, 2011, for the 1997 8-hour standard</a:t>
            </a:r>
          </a:p>
          <a:p>
            <a:r>
              <a:rPr lang="en-US" sz="2000" dirty="0" smtClean="0"/>
              <a:t>The 5 parish Baton Rouge area was designated as nonattainment for Ozone on May 21, 2012, effective July 20, 2012 for the 2008 8-hour standard</a:t>
            </a:r>
          </a:p>
          <a:p>
            <a:r>
              <a:rPr lang="en-US" sz="2000" dirty="0" smtClean="0"/>
              <a:t>Facilities in the 5 parish Baton Rouge area and its adjoining parishes shall continue to be subject to LAC 33:III.919.A.1.a</a:t>
            </a:r>
          </a:p>
          <a:p>
            <a:r>
              <a:rPr lang="en-US" sz="2000" dirty="0" smtClean="0"/>
              <a:t>Long story short – nonattainment to attainment - Keep reporting to EI until Agency says otherwise!</a:t>
            </a:r>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21</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Attainment </a:t>
            </a:r>
            <a:r>
              <a:rPr lang="en-US" dirty="0" err="1" smtClean="0"/>
              <a:t>Redesignations</a:t>
            </a:r>
            <a:endParaRPr lang="en-US" b="1" i="1" dirty="0" smtClean="0">
              <a:cs typeface="Tahoma" pitchFamily="34" charset="0"/>
            </a:endParaRPr>
          </a:p>
        </p:txBody>
      </p:sp>
      <p:sp>
        <p:nvSpPr>
          <p:cNvPr id="39939" name="Rectangle 3"/>
          <p:cNvSpPr>
            <a:spLocks noGrp="1" noChangeArrowheads="1"/>
          </p:cNvSpPr>
          <p:nvPr>
            <p:ph idx="1"/>
          </p:nvPr>
        </p:nvSpPr>
        <p:spPr>
          <a:xfrm>
            <a:off x="1905000" y="1981200"/>
            <a:ext cx="7010400" cy="4419600"/>
          </a:xfrm>
        </p:spPr>
        <p:txBody>
          <a:bodyPr>
            <a:normAutofit lnSpcReduction="10000"/>
          </a:bodyPr>
          <a:lstStyle/>
          <a:p>
            <a:r>
              <a:rPr lang="en-US" sz="2000" dirty="0" smtClean="0"/>
              <a:t>If your AI is in an area that changes from attainment to nonattainment following designation by EPA, you will be required to report after the first full year of designation (LAC 33:III.919.F.1.d.i &amp; ii)</a:t>
            </a:r>
          </a:p>
          <a:p>
            <a:r>
              <a:rPr lang="en-US" sz="2000" dirty="0" smtClean="0"/>
              <a:t>For example, St. Bernard Parish is likely to be designated nonattainment for SO2 in July 2013</a:t>
            </a:r>
          </a:p>
          <a:p>
            <a:r>
              <a:rPr lang="en-US" sz="2000" dirty="0" smtClean="0"/>
              <a:t>Facilities in St. Bernard Parish and its adjoining parishes would not be required to report until 2015 when they will report their 2014 emissions</a:t>
            </a:r>
          </a:p>
          <a:p>
            <a:r>
              <a:rPr lang="en-US" sz="2000" dirty="0" smtClean="0"/>
              <a:t>Long story short – attainment to nonattainment – don’t report until after the first full year following the nonattainment designation</a:t>
            </a:r>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22</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New Definitions &amp; Requirements</a:t>
            </a:r>
            <a:endParaRPr lang="en-US" b="1" i="1" dirty="0" smtClean="0">
              <a:cs typeface="Tahoma" pitchFamily="34" charset="0"/>
            </a:endParaRPr>
          </a:p>
        </p:txBody>
      </p:sp>
      <p:sp>
        <p:nvSpPr>
          <p:cNvPr id="39939" name="Rectangle 3"/>
          <p:cNvSpPr>
            <a:spLocks noGrp="1" noChangeArrowheads="1"/>
          </p:cNvSpPr>
          <p:nvPr>
            <p:ph idx="1"/>
          </p:nvPr>
        </p:nvSpPr>
        <p:spPr>
          <a:xfrm>
            <a:off x="1981200" y="1905000"/>
            <a:ext cx="6934200" cy="4419600"/>
          </a:xfrm>
        </p:spPr>
        <p:txBody>
          <a:bodyPr>
            <a:normAutofit lnSpcReduction="10000"/>
          </a:bodyPr>
          <a:lstStyle/>
          <a:p>
            <a:r>
              <a:rPr lang="en-US" sz="2400" dirty="0" smtClean="0"/>
              <a:t>Definitions in LAC 33:III.919.E have been expanded and revised to be more consistent with ERIC</a:t>
            </a:r>
          </a:p>
          <a:p>
            <a:r>
              <a:rPr lang="en-US" sz="2400" dirty="0" smtClean="0"/>
              <a:t>Requirements in LAC 33:III.919.F.1 explicitly require:</a:t>
            </a:r>
          </a:p>
          <a:p>
            <a:pPr lvl="1" indent="-458788"/>
            <a:r>
              <a:rPr lang="en-US" sz="2000" dirty="0" smtClean="0"/>
              <a:t>Both the EI data and the certification statement for each AI subject to LAC 33:III.919</a:t>
            </a:r>
          </a:p>
          <a:p>
            <a:pPr lvl="1" indent="-458788"/>
            <a:r>
              <a:rPr lang="en-US" sz="2000" dirty="0" smtClean="0"/>
              <a:t>Require data for all air pollutants for which a NAAQS has been issued and for all NAAQS precursor pollutants</a:t>
            </a:r>
          </a:p>
          <a:p>
            <a:pPr lvl="1" indent="-458788"/>
            <a:r>
              <a:rPr lang="en-US" sz="2000" dirty="0" smtClean="0"/>
              <a:t>Submit the data in a format specified by LDEQ – ERIC</a:t>
            </a:r>
          </a:p>
          <a:p>
            <a:pPr lvl="1" indent="-458788"/>
            <a:r>
              <a:rPr lang="en-US" sz="2000" dirty="0" smtClean="0"/>
              <a:t>Emissions for criteria pollutants are in tons</a:t>
            </a:r>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23</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Supporting Information</a:t>
            </a:r>
            <a:endParaRPr lang="en-US" b="1" i="1" dirty="0" smtClean="0">
              <a:cs typeface="Tahoma" pitchFamily="34" charset="0"/>
            </a:endParaRPr>
          </a:p>
        </p:txBody>
      </p:sp>
      <p:sp>
        <p:nvSpPr>
          <p:cNvPr id="39939" name="Rectangle 3"/>
          <p:cNvSpPr>
            <a:spLocks noGrp="1" noChangeArrowheads="1"/>
          </p:cNvSpPr>
          <p:nvPr>
            <p:ph idx="1"/>
          </p:nvPr>
        </p:nvSpPr>
        <p:spPr>
          <a:xfrm>
            <a:off x="2057400" y="1981200"/>
            <a:ext cx="6858000" cy="4419600"/>
          </a:xfrm>
        </p:spPr>
        <p:txBody>
          <a:bodyPr/>
          <a:lstStyle/>
          <a:p>
            <a:r>
              <a:rPr lang="en-US" sz="2400" dirty="0" smtClean="0"/>
              <a:t>LAC 33:III.919.F.1.a.ii lists the information to be included in the EI data</a:t>
            </a:r>
          </a:p>
          <a:p>
            <a:r>
              <a:rPr lang="en-US" sz="2400" dirty="0" smtClean="0"/>
              <a:t>Includes data elements from ERIC along with descriptions and whether it is required or optional</a:t>
            </a:r>
          </a:p>
          <a:p>
            <a:r>
              <a:rPr lang="en-US" sz="2400" dirty="0" smtClean="0"/>
              <a:t>List in the regulations is included for reference only and may not be complete.</a:t>
            </a:r>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24</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HRVOC and Ozone Requirements</a:t>
            </a:r>
            <a:endParaRPr lang="en-US" b="1" i="1" dirty="0" smtClean="0">
              <a:cs typeface="Tahoma" pitchFamily="34" charset="0"/>
            </a:endParaRPr>
          </a:p>
        </p:txBody>
      </p:sp>
      <p:sp>
        <p:nvSpPr>
          <p:cNvPr id="39939" name="Rectangle 3"/>
          <p:cNvSpPr>
            <a:spLocks noGrp="1" noChangeArrowheads="1"/>
          </p:cNvSpPr>
          <p:nvPr>
            <p:ph idx="1"/>
          </p:nvPr>
        </p:nvSpPr>
        <p:spPr>
          <a:xfrm>
            <a:off x="1905000" y="1981200"/>
            <a:ext cx="7010400" cy="4419600"/>
          </a:xfrm>
        </p:spPr>
        <p:txBody>
          <a:bodyPr>
            <a:normAutofit fontScale="85000" lnSpcReduction="10000"/>
          </a:bodyPr>
          <a:lstStyle/>
          <a:p>
            <a:r>
              <a:rPr lang="en-US" sz="2400" dirty="0" smtClean="0"/>
              <a:t>In addition to criteria pollutants, facilities located in the following parishes are also required to submit HRVOC data for ethylene and propylene (LAC 33:III.919.F.1.a.i)</a:t>
            </a:r>
          </a:p>
          <a:p>
            <a:pPr lvl="1" indent="-458788"/>
            <a:r>
              <a:rPr lang="en-US" sz="1800" dirty="0" smtClean="0"/>
              <a:t>Ascension, East Baton Rouge, Iberville, Livingston, St. Charles, St. James, St. John the Baptist, and West Baton Rouge</a:t>
            </a:r>
          </a:p>
          <a:p>
            <a:r>
              <a:rPr lang="en-US" sz="2400" dirty="0" smtClean="0"/>
              <a:t>LAC 33:III.919.F.1.a.iii has additional requirements for facilities in ozone nonattainment areas:</a:t>
            </a:r>
          </a:p>
          <a:p>
            <a:pPr lvl="1" indent="-458788"/>
            <a:r>
              <a:rPr lang="en-US" sz="1800" dirty="0" smtClean="0"/>
              <a:t>Ozone season average daily emissions of CO, </a:t>
            </a:r>
            <a:r>
              <a:rPr lang="en-US" sz="1800" dirty="0" err="1" smtClean="0"/>
              <a:t>NOx</a:t>
            </a:r>
            <a:r>
              <a:rPr lang="en-US" sz="1800" dirty="0" smtClean="0"/>
              <a:t>, VOC, ethylene, &amp; propylene</a:t>
            </a:r>
          </a:p>
          <a:p>
            <a:pPr lvl="1" indent="-458788"/>
            <a:r>
              <a:rPr lang="en-US" sz="1800" dirty="0" smtClean="0"/>
              <a:t>Average ozone season throughput</a:t>
            </a:r>
          </a:p>
          <a:p>
            <a:pPr lvl="1" indent="-458788"/>
            <a:r>
              <a:rPr lang="en-US" sz="1800" dirty="0" smtClean="0"/>
              <a:t>Ozone season average heat content</a:t>
            </a:r>
          </a:p>
          <a:p>
            <a:pPr lvl="1" indent="-458788"/>
            <a:r>
              <a:rPr lang="en-US" sz="1800" dirty="0" smtClean="0"/>
              <a:t>Ozone season estimation method for CO, </a:t>
            </a:r>
            <a:r>
              <a:rPr lang="en-US" sz="1800" dirty="0" err="1" smtClean="0"/>
              <a:t>NOx</a:t>
            </a:r>
            <a:r>
              <a:rPr lang="en-US" sz="1800" dirty="0" smtClean="0"/>
              <a:t>, VOC, ethylene, &amp; propylene</a:t>
            </a:r>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25</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Change in Ownership</a:t>
            </a:r>
            <a:endParaRPr lang="en-US" b="1" i="1" dirty="0" smtClean="0">
              <a:cs typeface="Tahoma" pitchFamily="34" charset="0"/>
            </a:endParaRPr>
          </a:p>
        </p:txBody>
      </p:sp>
      <p:sp>
        <p:nvSpPr>
          <p:cNvPr id="39939" name="Rectangle 3"/>
          <p:cNvSpPr>
            <a:spLocks noGrp="1" noChangeArrowheads="1"/>
          </p:cNvSpPr>
          <p:nvPr>
            <p:ph idx="1"/>
          </p:nvPr>
        </p:nvSpPr>
        <p:spPr>
          <a:xfrm>
            <a:off x="1981200" y="2057400"/>
            <a:ext cx="6934200" cy="4648200"/>
          </a:xfrm>
        </p:spPr>
        <p:txBody>
          <a:bodyPr>
            <a:normAutofit fontScale="92500" lnSpcReduction="20000"/>
          </a:bodyPr>
          <a:lstStyle/>
          <a:p>
            <a:r>
              <a:rPr lang="en-US" sz="1900" dirty="0" smtClean="0"/>
              <a:t>When there is a change in facility ownership, each owner is responsible to submit and certify their own EI for the period of ownership (LAC 33:III.919.F.2)</a:t>
            </a:r>
          </a:p>
          <a:p>
            <a:r>
              <a:rPr lang="en-US" sz="1900" dirty="0" smtClean="0"/>
              <a:t>Each owner will get their own ERIC account</a:t>
            </a:r>
          </a:p>
          <a:p>
            <a:r>
              <a:rPr lang="en-US" sz="1900" dirty="0" smtClean="0"/>
              <a:t>Contact your LDEQ staff contact if you would like the previous inventory submitted by the previous owner</a:t>
            </a:r>
          </a:p>
          <a:p>
            <a:r>
              <a:rPr lang="en-US" sz="1900" dirty="0" smtClean="0"/>
              <a:t>The start and end dates of the inventory in ERIC must coincide with the ownership dates in TEMPO</a:t>
            </a:r>
          </a:p>
          <a:p>
            <a:r>
              <a:rPr lang="en-US" sz="1900" dirty="0" smtClean="0"/>
              <a:t>Ownership dates in TEMPO are determined by the N/O change paperwork submitted in accordance with LAC 33:III.517.G</a:t>
            </a:r>
          </a:p>
          <a:p>
            <a:r>
              <a:rPr lang="en-US" sz="1900" dirty="0" smtClean="0"/>
              <a:t>If you have not submitted the N/O change paperwork as required, the changes will not be reflected in TEMPO and therefore, you will not be able to submit an EI in ERIC until we receive and process the paperwork in TEMPO</a:t>
            </a:r>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26</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Portable Sources</a:t>
            </a:r>
            <a:endParaRPr lang="en-US" b="1" i="1" dirty="0" smtClean="0">
              <a:cs typeface="Tahoma" pitchFamily="34" charset="0"/>
            </a:endParaRPr>
          </a:p>
        </p:txBody>
      </p:sp>
      <p:sp>
        <p:nvSpPr>
          <p:cNvPr id="39939" name="Rectangle 3"/>
          <p:cNvSpPr>
            <a:spLocks noGrp="1" noChangeArrowheads="1"/>
          </p:cNvSpPr>
          <p:nvPr>
            <p:ph idx="1"/>
          </p:nvPr>
        </p:nvSpPr>
        <p:spPr>
          <a:xfrm>
            <a:off x="1981200" y="1752600"/>
            <a:ext cx="6934200" cy="4419600"/>
          </a:xfrm>
        </p:spPr>
        <p:txBody>
          <a:bodyPr>
            <a:normAutofit lnSpcReduction="10000"/>
          </a:bodyPr>
          <a:lstStyle/>
          <a:p>
            <a:r>
              <a:rPr lang="en-US" sz="2400" dirty="0" smtClean="0"/>
              <a:t>If a portable source operates in a nonattainment or adjoining parish at </a:t>
            </a:r>
            <a:r>
              <a:rPr lang="en-US" sz="2400" b="1" u="sng" dirty="0" smtClean="0"/>
              <a:t>any time during the reporting year </a:t>
            </a:r>
            <a:r>
              <a:rPr lang="en-US" sz="2400" dirty="0" smtClean="0"/>
              <a:t>and meets the applicability of LAC 33:III.919.A.1.a, then they must report to EI (LAC 33:III.919.A.1.e)</a:t>
            </a:r>
          </a:p>
          <a:p>
            <a:pPr lvl="1" indent="-458788"/>
            <a:r>
              <a:rPr lang="en-US" sz="1800" dirty="0" smtClean="0"/>
              <a:t>Refers to portable sources with permits issued in accordance with LAC 33:III.513, permit number usually begins with 7777</a:t>
            </a:r>
          </a:p>
          <a:p>
            <a:pPr lvl="1" indent="-458788"/>
            <a:r>
              <a:rPr lang="en-US" sz="1800" dirty="0" smtClean="0"/>
              <a:t>Does not apply to portable equipment located at a stationary source</a:t>
            </a:r>
          </a:p>
          <a:p>
            <a:pPr lvl="1" indent="-458788"/>
            <a:r>
              <a:rPr lang="en-US" sz="1800" dirty="0" smtClean="0"/>
              <a:t>If a portable incinerator with a permit number beginning with 7777 operates in East Baton Rouge parish for one day, then they are subject to EI reporting for the entire year</a:t>
            </a:r>
            <a:endParaRPr lang="en-US" sz="32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27</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Portable Sources</a:t>
            </a:r>
            <a:endParaRPr lang="en-US" b="1" i="1" dirty="0" smtClean="0">
              <a:cs typeface="Tahoma" pitchFamily="34" charset="0"/>
            </a:endParaRPr>
          </a:p>
        </p:txBody>
      </p:sp>
      <p:sp>
        <p:nvSpPr>
          <p:cNvPr id="39939" name="Rectangle 3"/>
          <p:cNvSpPr>
            <a:spLocks noGrp="1" noChangeArrowheads="1"/>
          </p:cNvSpPr>
          <p:nvPr>
            <p:ph idx="1"/>
          </p:nvPr>
        </p:nvSpPr>
        <p:spPr>
          <a:xfrm>
            <a:off x="1981200" y="1752600"/>
            <a:ext cx="6934200" cy="4419600"/>
          </a:xfrm>
        </p:spPr>
        <p:txBody>
          <a:bodyPr>
            <a:normAutofit lnSpcReduction="10000"/>
          </a:bodyPr>
          <a:lstStyle/>
          <a:p>
            <a:r>
              <a:rPr lang="en-US" sz="2600" dirty="0" smtClean="0"/>
              <a:t>If a portable source must report to EI, then they must report for the entire period of ownership during the reporting year (LAC 33:III.919.F.1.d.iii)</a:t>
            </a:r>
          </a:p>
          <a:p>
            <a:pPr lvl="1" indent="-458788"/>
            <a:r>
              <a:rPr lang="en-US" sz="1900" dirty="0" smtClean="0"/>
              <a:t>For example, a portable incinerator with a permit number beginning with 7777 operates in East Baton Rouge parish for one day in 2012, then they must report to EI for the entire year of 2012 (assuming there was just one owner for 2012)</a:t>
            </a:r>
          </a:p>
          <a:p>
            <a:pPr lvl="1" indent="-458788"/>
            <a:r>
              <a:rPr lang="en-US" sz="1900" dirty="0" smtClean="0"/>
              <a:t>If the portable source changed ownership on Sept 16, 2012, then the owner that operated the facility in East Baton Rouge parish during 2012 will report for the period of ownership (01/01/2012-09/15/2012)</a:t>
            </a:r>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28</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MSOGs</a:t>
            </a:r>
            <a:endParaRPr lang="en-US" dirty="0"/>
          </a:p>
        </p:txBody>
      </p:sp>
      <p:sp>
        <p:nvSpPr>
          <p:cNvPr id="3" name="Content Placeholder 2"/>
          <p:cNvSpPr>
            <a:spLocks noGrp="1"/>
          </p:cNvSpPr>
          <p:nvPr>
            <p:ph idx="1"/>
          </p:nvPr>
        </p:nvSpPr>
        <p:spPr>
          <a:xfrm>
            <a:off x="2057400" y="2057400"/>
            <a:ext cx="6629400" cy="4068763"/>
          </a:xfrm>
        </p:spPr>
        <p:txBody>
          <a:bodyPr>
            <a:normAutofit fontScale="92500" lnSpcReduction="10000"/>
          </a:bodyPr>
          <a:lstStyle/>
          <a:p>
            <a:r>
              <a:rPr lang="en-US" dirty="0" smtClean="0"/>
              <a:t>Per Section X of the Minor Source Air General Permit for Crude Oil and Natural Gas Production (MSOG), facilities in a nonattainment area for ozone or an adjoining parish with an MSOG shall submit an EI per LAC 33:III.919</a:t>
            </a:r>
          </a:p>
          <a:p>
            <a:r>
              <a:rPr lang="en-US" dirty="0" smtClean="0"/>
              <a:t>Everyone with an MSOG in the following parishes has to report to EI, regardless of emissions:</a:t>
            </a:r>
          </a:p>
          <a:p>
            <a:pPr marL="1033463" lvl="3">
              <a:spcBef>
                <a:spcPts val="0"/>
              </a:spcBef>
              <a:buNone/>
              <a:tabLst>
                <a:tab pos="2743200" algn="l"/>
              </a:tabLst>
            </a:pPr>
            <a:r>
              <a:rPr lang="en-US" sz="1800" dirty="0" smtClean="0"/>
              <a:t>Ascension		St. Helena</a:t>
            </a:r>
          </a:p>
          <a:p>
            <a:pPr marL="1033463" lvl="3">
              <a:spcBef>
                <a:spcPts val="0"/>
              </a:spcBef>
              <a:buNone/>
              <a:tabLst>
                <a:tab pos="2743200" algn="l"/>
              </a:tabLst>
            </a:pPr>
            <a:r>
              <a:rPr lang="en-US" sz="1800" dirty="0" smtClean="0"/>
              <a:t>Assumption		St. James</a:t>
            </a:r>
          </a:p>
          <a:p>
            <a:pPr marL="1033463" lvl="3">
              <a:spcBef>
                <a:spcPts val="0"/>
              </a:spcBef>
              <a:buNone/>
              <a:tabLst>
                <a:tab pos="2743200" algn="l"/>
              </a:tabLst>
            </a:pPr>
            <a:r>
              <a:rPr lang="en-US" sz="1800" dirty="0" smtClean="0"/>
              <a:t>East Baton Rouge		St. John the Baptist</a:t>
            </a:r>
          </a:p>
          <a:p>
            <a:pPr marL="1033463" lvl="3">
              <a:spcBef>
                <a:spcPts val="0"/>
              </a:spcBef>
              <a:buNone/>
              <a:tabLst>
                <a:tab pos="2743200" algn="l"/>
              </a:tabLst>
            </a:pPr>
            <a:r>
              <a:rPr lang="en-US" sz="1800" dirty="0" smtClean="0"/>
              <a:t>East Feliciana		St. Martin</a:t>
            </a:r>
          </a:p>
          <a:p>
            <a:pPr marL="1033463" lvl="3">
              <a:spcBef>
                <a:spcPts val="0"/>
              </a:spcBef>
              <a:buNone/>
              <a:tabLst>
                <a:tab pos="2743200" algn="l"/>
              </a:tabLst>
            </a:pPr>
            <a:r>
              <a:rPr lang="en-US" sz="1800" dirty="0" smtClean="0"/>
              <a:t>Iberia		Tangipahoa</a:t>
            </a:r>
          </a:p>
          <a:p>
            <a:pPr marL="1033463" lvl="3">
              <a:spcBef>
                <a:spcPts val="0"/>
              </a:spcBef>
              <a:buNone/>
              <a:tabLst>
                <a:tab pos="2743200" algn="l"/>
              </a:tabLst>
            </a:pPr>
            <a:r>
              <a:rPr lang="en-US" sz="1800" dirty="0" smtClean="0"/>
              <a:t>Iberville		West Baton Rouge</a:t>
            </a:r>
          </a:p>
          <a:p>
            <a:pPr marL="1033463" lvl="3">
              <a:spcBef>
                <a:spcPts val="0"/>
              </a:spcBef>
              <a:buNone/>
              <a:tabLst>
                <a:tab pos="2743200" algn="l"/>
              </a:tabLst>
            </a:pPr>
            <a:r>
              <a:rPr lang="en-US" sz="1800" dirty="0" smtClean="0"/>
              <a:t>Livingston		West Feliciana</a:t>
            </a:r>
          </a:p>
          <a:p>
            <a:pPr marL="1033463" lvl="3">
              <a:spcBef>
                <a:spcPts val="0"/>
              </a:spcBef>
              <a:buNone/>
              <a:tabLst>
                <a:tab pos="2743200" algn="l"/>
              </a:tabLst>
            </a:pPr>
            <a:r>
              <a:rPr lang="en-US" sz="1800" dirty="0" smtClean="0"/>
              <a:t>Pointe Coupee</a:t>
            </a:r>
          </a:p>
          <a:p>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29</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r>
              <a:rPr lang="en-US" b="1" dirty="0" smtClean="0"/>
              <a:t>Air Permits Staff</a:t>
            </a:r>
          </a:p>
        </p:txBody>
      </p:sp>
      <p:sp>
        <p:nvSpPr>
          <p:cNvPr id="8" name="Slide Number Placeholder 7"/>
          <p:cNvSpPr>
            <a:spLocks noGrp="1"/>
          </p:cNvSpPr>
          <p:nvPr>
            <p:ph type="sldNum" sz="quarter" idx="12"/>
          </p:nvPr>
        </p:nvSpPr>
        <p:spPr/>
        <p:txBody>
          <a:bodyPr/>
          <a:lstStyle/>
          <a:p>
            <a:fld id="{DF28FB93-0A08-4E7D-8E63-9EFA29F1E093}" type="slidenum">
              <a:rPr lang="en-US" smtClean="0"/>
              <a:pPr/>
              <a:t>3</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graphicFrame>
        <p:nvGraphicFramePr>
          <p:cNvPr id="7" name="Table 6"/>
          <p:cNvGraphicFramePr>
            <a:graphicFrameLocks noGrp="1"/>
          </p:cNvGraphicFramePr>
          <p:nvPr/>
        </p:nvGraphicFramePr>
        <p:xfrm>
          <a:off x="1905000" y="1828800"/>
          <a:ext cx="7010400" cy="4846320"/>
        </p:xfrm>
        <a:graphic>
          <a:graphicData uri="http://schemas.openxmlformats.org/drawingml/2006/table">
            <a:tbl>
              <a:tblPr firstRow="1" bandRow="1">
                <a:tableStyleId>{073A0DAA-6AF3-43AB-8588-CEC1D06C72B9}</a:tableStyleId>
              </a:tblPr>
              <a:tblGrid>
                <a:gridCol w="2743200"/>
                <a:gridCol w="1676400"/>
                <a:gridCol w="2590800"/>
              </a:tblGrid>
              <a:tr h="345059">
                <a:tc>
                  <a:txBody>
                    <a:bodyPr/>
                    <a:lstStyle/>
                    <a:p>
                      <a:r>
                        <a:rPr lang="en-US" dirty="0" smtClean="0"/>
                        <a:t>Name</a:t>
                      </a:r>
                      <a:endParaRPr lang="en-US" dirty="0"/>
                    </a:p>
                  </a:txBody>
                  <a:tcPr/>
                </a:tc>
                <a:tc>
                  <a:txBody>
                    <a:bodyPr/>
                    <a:lstStyle/>
                    <a:p>
                      <a:r>
                        <a:rPr lang="en-US" dirty="0" smtClean="0"/>
                        <a:t>Number</a:t>
                      </a:r>
                      <a:endParaRPr lang="en-US" dirty="0"/>
                    </a:p>
                  </a:txBody>
                  <a:tcPr/>
                </a:tc>
                <a:tc>
                  <a:txBody>
                    <a:bodyPr/>
                    <a:lstStyle/>
                    <a:p>
                      <a:r>
                        <a:rPr lang="en-US" dirty="0" smtClean="0"/>
                        <a:t>Email</a:t>
                      </a:r>
                      <a:endParaRPr lang="en-US" dirty="0"/>
                    </a:p>
                  </a:txBody>
                  <a:tcPr/>
                </a:tc>
              </a:tr>
              <a:tr h="603853">
                <a:tc>
                  <a:txBody>
                    <a:bodyPr/>
                    <a:lstStyle/>
                    <a:p>
                      <a:r>
                        <a:rPr lang="en-US" dirty="0" smtClean="0"/>
                        <a:t>Tegan Treadaway</a:t>
                      </a:r>
                      <a:endParaRPr lang="en-US" baseline="0" dirty="0" smtClean="0"/>
                    </a:p>
                    <a:p>
                      <a:r>
                        <a:rPr lang="en-US" baseline="0" dirty="0" smtClean="0"/>
                        <a:t> Administrator</a:t>
                      </a:r>
                      <a:endParaRPr lang="en-US" dirty="0"/>
                    </a:p>
                  </a:txBody>
                  <a:tcPr/>
                </a:tc>
                <a:tc>
                  <a:txBody>
                    <a:bodyPr/>
                    <a:lstStyle/>
                    <a:p>
                      <a:r>
                        <a:rPr lang="en-US" dirty="0" smtClean="0"/>
                        <a:t>225-219-3408</a:t>
                      </a:r>
                      <a:endParaRPr lang="en-US" dirty="0"/>
                    </a:p>
                  </a:txBody>
                  <a:tcPr/>
                </a:tc>
                <a:tc>
                  <a:txBody>
                    <a:bodyPr/>
                    <a:lstStyle/>
                    <a:p>
                      <a:r>
                        <a:rPr lang="en-US" dirty="0" smtClean="0">
                          <a:hlinkClick r:id="rId2"/>
                        </a:rPr>
                        <a:t>Tegan.Treadaway@la.gov</a:t>
                      </a:r>
                      <a:endParaRPr lang="en-US" dirty="0" smtClean="0"/>
                    </a:p>
                  </a:txBody>
                  <a:tcPr/>
                </a:tc>
              </a:tr>
              <a:tr h="603853">
                <a:tc>
                  <a:txBody>
                    <a:bodyPr/>
                    <a:lstStyle/>
                    <a:p>
                      <a:r>
                        <a:rPr lang="en-US" dirty="0" smtClean="0"/>
                        <a:t>Michael Vince</a:t>
                      </a:r>
                    </a:p>
                    <a:p>
                      <a:r>
                        <a:rPr lang="en-US" dirty="0" smtClean="0"/>
                        <a:t>Senior Scientist</a:t>
                      </a:r>
                      <a:endParaRPr lang="en-US" dirty="0"/>
                    </a:p>
                  </a:txBody>
                  <a:tcPr/>
                </a:tc>
                <a:tc>
                  <a:txBody>
                    <a:bodyPr/>
                    <a:lstStyle/>
                    <a:p>
                      <a:r>
                        <a:rPr lang="en-US" dirty="0" smtClean="0"/>
                        <a:t>225-219-3482</a:t>
                      </a:r>
                      <a:endParaRPr lang="en-US" dirty="0"/>
                    </a:p>
                  </a:txBody>
                  <a:tcPr/>
                </a:tc>
                <a:tc>
                  <a:txBody>
                    <a:bodyPr/>
                    <a:lstStyle/>
                    <a:p>
                      <a:r>
                        <a:rPr lang="en-US" dirty="0" smtClean="0">
                          <a:hlinkClick r:id="rId3"/>
                        </a:rPr>
                        <a:t>Michael.Vince@la.gov</a:t>
                      </a:r>
                      <a:endParaRPr lang="en-US" dirty="0" smtClean="0"/>
                    </a:p>
                    <a:p>
                      <a:endParaRPr lang="en-US" sz="900" dirty="0" smtClean="0"/>
                    </a:p>
                  </a:txBody>
                  <a:tcPr/>
                </a:tc>
              </a:tr>
              <a:tr h="603853">
                <a:tc>
                  <a:txBody>
                    <a:bodyPr/>
                    <a:lstStyle/>
                    <a:p>
                      <a:r>
                        <a:rPr lang="en-US" dirty="0" smtClean="0"/>
                        <a:t>Vivian</a:t>
                      </a:r>
                      <a:r>
                        <a:rPr lang="en-US" baseline="0" dirty="0" smtClean="0"/>
                        <a:t> Aucoin</a:t>
                      </a:r>
                    </a:p>
                    <a:p>
                      <a:r>
                        <a:rPr lang="en-US" baseline="0" dirty="0" smtClean="0"/>
                        <a:t>ES Manager</a:t>
                      </a:r>
                      <a:endParaRPr lang="en-US" dirty="0"/>
                    </a:p>
                  </a:txBody>
                  <a:tcPr/>
                </a:tc>
                <a:tc>
                  <a:txBody>
                    <a:bodyPr/>
                    <a:lstStyle/>
                    <a:p>
                      <a:r>
                        <a:rPr lang="en-US" dirty="0" smtClean="0"/>
                        <a:t>225-219-3389</a:t>
                      </a:r>
                      <a:endParaRPr lang="en-US" dirty="0"/>
                    </a:p>
                  </a:txBody>
                  <a:tcPr/>
                </a:tc>
                <a:tc>
                  <a:txBody>
                    <a:bodyPr/>
                    <a:lstStyle/>
                    <a:p>
                      <a:r>
                        <a:rPr lang="en-US" dirty="0" smtClean="0">
                          <a:hlinkClick r:id="rId4"/>
                        </a:rPr>
                        <a:t>Vivian.Aucoin@la.gov</a:t>
                      </a:r>
                      <a:endParaRPr lang="en-US" dirty="0"/>
                    </a:p>
                  </a:txBody>
                  <a:tcPr/>
                </a:tc>
              </a:tr>
              <a:tr h="603853">
                <a:tc>
                  <a:txBody>
                    <a:bodyPr/>
                    <a:lstStyle/>
                    <a:p>
                      <a:r>
                        <a:rPr lang="en-US" dirty="0" smtClean="0"/>
                        <a:t>Gilberto Cuadra</a:t>
                      </a:r>
                    </a:p>
                    <a:p>
                      <a:r>
                        <a:rPr lang="en-US" dirty="0" smtClean="0"/>
                        <a:t>ES</a:t>
                      </a:r>
                      <a:r>
                        <a:rPr lang="en-US" baseline="0" dirty="0" smtClean="0"/>
                        <a:t> Supervisor</a:t>
                      </a:r>
                      <a:endParaRPr lang="en-US" dirty="0"/>
                    </a:p>
                  </a:txBody>
                  <a:tcPr/>
                </a:tc>
                <a:tc>
                  <a:txBody>
                    <a:bodyPr/>
                    <a:lstStyle/>
                    <a:p>
                      <a:r>
                        <a:rPr lang="en-US" dirty="0" smtClean="0"/>
                        <a:t>225-219-3419</a:t>
                      </a:r>
                      <a:endParaRPr lang="en-US" dirty="0"/>
                    </a:p>
                  </a:txBody>
                  <a:tcPr/>
                </a:tc>
                <a:tc>
                  <a:txBody>
                    <a:bodyPr/>
                    <a:lstStyle/>
                    <a:p>
                      <a:r>
                        <a:rPr lang="en-US" sz="1800" dirty="0" smtClean="0">
                          <a:hlinkClick r:id="rId5"/>
                        </a:rPr>
                        <a:t>Gilberto.Cuadra@la.gov</a:t>
                      </a:r>
                      <a:endParaRPr lang="en-US" sz="1800" dirty="0" smtClean="0"/>
                    </a:p>
                    <a:p>
                      <a:endParaRPr lang="en-US" sz="1800" dirty="0" smtClean="0"/>
                    </a:p>
                  </a:txBody>
                  <a:tcPr/>
                </a:tc>
              </a:tr>
              <a:tr h="603853">
                <a:tc>
                  <a:txBody>
                    <a:bodyPr/>
                    <a:lstStyle/>
                    <a:p>
                      <a:r>
                        <a:rPr lang="en-US" dirty="0" smtClean="0"/>
                        <a:t>John Babin</a:t>
                      </a:r>
                    </a:p>
                    <a:p>
                      <a:r>
                        <a:rPr lang="en-US" dirty="0" smtClean="0"/>
                        <a:t>Staff Scientist</a:t>
                      </a:r>
                      <a:endParaRPr lang="en-US" dirty="0"/>
                    </a:p>
                  </a:txBody>
                  <a:tcPr/>
                </a:tc>
                <a:tc>
                  <a:txBody>
                    <a:bodyPr/>
                    <a:lstStyle/>
                    <a:p>
                      <a:r>
                        <a:rPr lang="en-US" dirty="0" smtClean="0"/>
                        <a:t>225-219-1801</a:t>
                      </a:r>
                      <a:endParaRPr lang="en-US" dirty="0"/>
                    </a:p>
                  </a:txBody>
                  <a:tcPr/>
                </a:tc>
                <a:tc>
                  <a:txBody>
                    <a:bodyPr/>
                    <a:lstStyle/>
                    <a:p>
                      <a:r>
                        <a:rPr lang="en-US" dirty="0" smtClean="0">
                          <a:hlinkClick r:id="rId6"/>
                        </a:rPr>
                        <a:t>John.Babin@la.gov</a:t>
                      </a:r>
                      <a:endParaRPr lang="en-US" dirty="0"/>
                    </a:p>
                    <a:p>
                      <a:endParaRPr lang="en-US" sz="800" dirty="0" smtClean="0"/>
                    </a:p>
                  </a:txBody>
                  <a:tcPr/>
                </a:tc>
              </a:tr>
              <a:tr h="603853">
                <a:tc>
                  <a:txBody>
                    <a:bodyPr/>
                    <a:lstStyle/>
                    <a:p>
                      <a:r>
                        <a:rPr lang="en-US" dirty="0" smtClean="0"/>
                        <a:t>Jackie Heber</a:t>
                      </a:r>
                    </a:p>
                    <a:p>
                      <a:r>
                        <a:rPr lang="en-US" dirty="0" smtClean="0"/>
                        <a:t>Staff Scientist</a:t>
                      </a:r>
                      <a:endParaRPr lang="en-US" dirty="0"/>
                    </a:p>
                  </a:txBody>
                  <a:tcPr/>
                </a:tc>
                <a:tc>
                  <a:txBody>
                    <a:bodyPr/>
                    <a:lstStyle/>
                    <a:p>
                      <a:r>
                        <a:rPr lang="en-US" dirty="0" smtClean="0"/>
                        <a:t>225-219-3404</a:t>
                      </a:r>
                      <a:endParaRPr lang="en-US" dirty="0"/>
                    </a:p>
                  </a:txBody>
                  <a:tcPr/>
                </a:tc>
                <a:tc>
                  <a:txBody>
                    <a:bodyPr/>
                    <a:lstStyle/>
                    <a:p>
                      <a:r>
                        <a:rPr lang="en-US" dirty="0" smtClean="0">
                          <a:hlinkClick r:id="rId7"/>
                        </a:rPr>
                        <a:t>Jackie.Heber@la.gov</a:t>
                      </a:r>
                      <a:endParaRPr lang="en-US" dirty="0"/>
                    </a:p>
                  </a:txBody>
                  <a:tcPr/>
                </a:tc>
              </a:tr>
              <a:tr h="345059">
                <a:tc>
                  <a:txBody>
                    <a:bodyPr/>
                    <a:lstStyle/>
                    <a:p>
                      <a:r>
                        <a:rPr lang="en-US" dirty="0" smtClean="0"/>
                        <a:t>Maureen Fleming</a:t>
                      </a:r>
                      <a:endParaRPr lang="en-US" baseline="0" dirty="0" smtClean="0"/>
                    </a:p>
                    <a:p>
                      <a:r>
                        <a:rPr lang="en-US" dirty="0" smtClean="0"/>
                        <a:t>Environmental</a:t>
                      </a:r>
                      <a:r>
                        <a:rPr lang="en-US" baseline="0" dirty="0" smtClean="0"/>
                        <a:t> Scientist</a:t>
                      </a:r>
                      <a:r>
                        <a:rPr lang="en-US" dirty="0" smtClean="0"/>
                        <a:t> I</a:t>
                      </a:r>
                      <a:endParaRPr lang="en-US" dirty="0"/>
                    </a:p>
                  </a:txBody>
                  <a:tcPr/>
                </a:tc>
                <a:tc>
                  <a:txBody>
                    <a:bodyPr/>
                    <a:lstStyle/>
                    <a:p>
                      <a:r>
                        <a:rPr lang="en-US" dirty="0" smtClean="0"/>
                        <a:t>225-219-3591</a:t>
                      </a:r>
                      <a:endParaRPr lang="en-US" dirty="0"/>
                    </a:p>
                  </a:txBody>
                  <a:tcPr/>
                </a:tc>
                <a:tc>
                  <a:txBody>
                    <a:bodyPr/>
                    <a:lstStyle/>
                    <a:p>
                      <a:r>
                        <a:rPr lang="en-US" dirty="0" smtClean="0">
                          <a:hlinkClick r:id="rId8"/>
                        </a:rPr>
                        <a:t>M.Maureen.Fleming@la.gov</a:t>
                      </a:r>
                      <a:endParaRPr lang="en-US" sz="8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Reporting Deadlines</a:t>
            </a:r>
            <a:endParaRPr lang="en-US" b="1" i="1" dirty="0" smtClean="0">
              <a:cs typeface="Tahoma" pitchFamily="34" charset="0"/>
            </a:endParaRPr>
          </a:p>
        </p:txBody>
      </p:sp>
      <p:sp>
        <p:nvSpPr>
          <p:cNvPr id="39939" name="Rectangle 3"/>
          <p:cNvSpPr>
            <a:spLocks noGrp="1" noChangeArrowheads="1"/>
          </p:cNvSpPr>
          <p:nvPr>
            <p:ph idx="1"/>
          </p:nvPr>
        </p:nvSpPr>
        <p:spPr>
          <a:xfrm>
            <a:off x="1905000" y="1905000"/>
            <a:ext cx="7010400" cy="4572000"/>
          </a:xfrm>
        </p:spPr>
        <p:txBody>
          <a:bodyPr>
            <a:normAutofit fontScale="85000" lnSpcReduction="10000"/>
          </a:bodyPr>
          <a:lstStyle/>
          <a:p>
            <a:r>
              <a:rPr lang="en-US" sz="1900" dirty="0" smtClean="0"/>
              <a:t>April 30 is the deadline for submitting your EI and certification statements</a:t>
            </a:r>
          </a:p>
          <a:p>
            <a:r>
              <a:rPr lang="en-US" sz="1900" dirty="0" smtClean="0"/>
              <a:t>Applies to both criteria EI (LAC 33:III.919.F.1.d) and toxic EI (LAC 33:III.5107.A.1)</a:t>
            </a:r>
          </a:p>
          <a:p>
            <a:r>
              <a:rPr lang="en-US" sz="1900" dirty="0" smtClean="0"/>
              <a:t>Both the certification statement and the data in ERIC are due by April 30 (LAC 33:III.919.F.1.d)</a:t>
            </a:r>
          </a:p>
          <a:p>
            <a:r>
              <a:rPr lang="en-US" sz="1900" dirty="0" smtClean="0"/>
              <a:t>Certification statements must be postmarked by April 30</a:t>
            </a:r>
          </a:p>
          <a:p>
            <a:r>
              <a:rPr lang="en-US" sz="1900" dirty="0" smtClean="0"/>
              <a:t>If using a delivery service, the shipped date must be on or before April 30</a:t>
            </a:r>
          </a:p>
          <a:p>
            <a:r>
              <a:rPr lang="en-US" sz="1900" dirty="0" smtClean="0"/>
              <a:t>If hand-delivering, the certification statement must be stamped on or before April 30 with the stamp at the drop off box</a:t>
            </a:r>
          </a:p>
          <a:p>
            <a:r>
              <a:rPr lang="en-US" sz="1900" dirty="0" smtClean="0"/>
              <a:t>If the certification statement comes to us without a date, we will use the date it lands on our desk – that’s risky!  Mail takes time to makes it way to us.</a:t>
            </a:r>
          </a:p>
          <a:p>
            <a:r>
              <a:rPr lang="en-US" sz="1900" dirty="0" smtClean="0"/>
              <a:t>We will do all we can to find a verifiable date!</a:t>
            </a:r>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30</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Continuations</a:t>
            </a:r>
            <a:endParaRPr lang="en-US" b="1" i="1" dirty="0" smtClean="0">
              <a:cs typeface="Tahoma" pitchFamily="34" charset="0"/>
            </a:endParaRPr>
          </a:p>
        </p:txBody>
      </p:sp>
      <p:sp>
        <p:nvSpPr>
          <p:cNvPr id="39939" name="Rectangle 3"/>
          <p:cNvSpPr>
            <a:spLocks noGrp="1" noChangeArrowheads="1"/>
          </p:cNvSpPr>
          <p:nvPr>
            <p:ph idx="1"/>
          </p:nvPr>
        </p:nvSpPr>
        <p:spPr>
          <a:xfrm>
            <a:off x="1905000" y="1828800"/>
            <a:ext cx="7010400" cy="4648200"/>
          </a:xfrm>
        </p:spPr>
        <p:txBody>
          <a:bodyPr>
            <a:normAutofit fontScale="85000" lnSpcReduction="10000"/>
          </a:bodyPr>
          <a:lstStyle/>
          <a:p>
            <a:r>
              <a:rPr lang="en-US" sz="2000" dirty="0" smtClean="0"/>
              <a:t>The certification statement still requires an original signature by the Responsible Official (LAC 33:III.919.F.1.c)</a:t>
            </a:r>
          </a:p>
          <a:p>
            <a:pPr lvl="1" indent="-458788"/>
            <a:r>
              <a:rPr lang="en-US" sz="1800" dirty="0" smtClean="0"/>
              <a:t>Please do not sign in black ink – sign in blue or red or green or another color that we can verify as an original.  Anything but black!</a:t>
            </a:r>
          </a:p>
          <a:p>
            <a:r>
              <a:rPr lang="en-US" sz="2000" dirty="0" smtClean="0"/>
              <a:t>The EI must include all emissions from the facility (LAC 33:III.919.F.1.b)</a:t>
            </a:r>
          </a:p>
          <a:p>
            <a:pPr lvl="1" indent="-458788"/>
            <a:r>
              <a:rPr lang="en-US" sz="1800" dirty="0" smtClean="0"/>
              <a:t>The only emissions that are exempt are Insignificant Activities on Lists B &amp; C in LAC 33:III.501.B.5</a:t>
            </a:r>
          </a:p>
          <a:p>
            <a:pPr lvl="1" indent="-458788"/>
            <a:r>
              <a:rPr lang="en-US" sz="1800" dirty="0" smtClean="0"/>
              <a:t>There are no facility classes or categories exempt from EI reporting (LAC 33:III.919.D.2)</a:t>
            </a:r>
          </a:p>
          <a:p>
            <a:r>
              <a:rPr lang="en-US" sz="2000" dirty="0" smtClean="0"/>
              <a:t>Special Inventories – LAC 33:III.919.F.3</a:t>
            </a:r>
          </a:p>
          <a:p>
            <a:r>
              <a:rPr lang="en-US" sz="2000" dirty="0" smtClean="0"/>
              <a:t>Calculations – LAC 33:III.919.G</a:t>
            </a:r>
          </a:p>
          <a:p>
            <a:r>
              <a:rPr lang="en-US" sz="2000" dirty="0" smtClean="0"/>
              <a:t>Fees – LAC 33:III.919.I – have not increased but we will still collect them</a:t>
            </a:r>
          </a:p>
          <a:p>
            <a:pPr marL="628650" lvl="1" indent="-228600"/>
            <a:endParaRPr lang="en-US" sz="1800" dirty="0" smtClean="0"/>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31</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AQ300</a:t>
            </a:r>
            <a:endParaRPr lang="en-US" sz="24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AQ332 – Revised Toxic regulations </a:t>
            </a:r>
            <a:endParaRPr lang="en-US" b="1" i="1" dirty="0" smtClean="0">
              <a:cs typeface="Tahoma" pitchFamily="34" charset="0"/>
            </a:endParaRPr>
          </a:p>
        </p:txBody>
      </p:sp>
      <p:sp>
        <p:nvSpPr>
          <p:cNvPr id="39939" name="Rectangle 3"/>
          <p:cNvSpPr>
            <a:spLocks noGrp="1" noChangeArrowheads="1"/>
          </p:cNvSpPr>
          <p:nvPr>
            <p:ph idx="1"/>
          </p:nvPr>
        </p:nvSpPr>
        <p:spPr>
          <a:xfrm>
            <a:off x="1905000" y="1828800"/>
            <a:ext cx="7010400" cy="4648200"/>
          </a:xfrm>
        </p:spPr>
        <p:txBody>
          <a:bodyPr>
            <a:normAutofit fontScale="85000" lnSpcReduction="10000"/>
          </a:bodyPr>
          <a:lstStyle/>
          <a:p>
            <a:r>
              <a:rPr lang="en-US" sz="2000" dirty="0" smtClean="0"/>
              <a:t>Final on November 20, 2012</a:t>
            </a:r>
          </a:p>
          <a:p>
            <a:r>
              <a:rPr lang="en-US" sz="2000" dirty="0" smtClean="0"/>
              <a:t>Sources subject to a NESHAP are no longer subject to LAC 33:III.Chapter 51, except 5107.A, 5109.B, and applicable toxic fees in LAC 33:III.Chapter 2 (LAC 33:III.5101.D.1)</a:t>
            </a:r>
          </a:p>
          <a:p>
            <a:pPr lvl="1"/>
            <a:r>
              <a:rPr lang="en-US" sz="1800" dirty="0" smtClean="0"/>
              <a:t>5107.A requires emissions inventory reporting of toxic emissions</a:t>
            </a:r>
          </a:p>
          <a:p>
            <a:pPr lvl="1"/>
            <a:r>
              <a:rPr lang="en-US" sz="1800" dirty="0" smtClean="0"/>
              <a:t>5109.B requires compliance with Ambient Air Standards in Ch. 51</a:t>
            </a:r>
          </a:p>
          <a:p>
            <a:r>
              <a:rPr lang="en-US" dirty="0" smtClean="0"/>
              <a:t>If an affected source emits a TAP that is not a HAP (section 112(b) of the CAA), the source is subject to Ch. 51 for that pollutant</a:t>
            </a:r>
          </a:p>
          <a:p>
            <a:pPr lvl="1"/>
            <a:r>
              <a:rPr lang="en-US" dirty="0" smtClean="0"/>
              <a:t>Emissions inventory reporting of ALL toxic emissions is still required</a:t>
            </a:r>
          </a:p>
          <a:p>
            <a:pPr lvl="1"/>
            <a:r>
              <a:rPr lang="en-US" dirty="0" smtClean="0"/>
              <a:t>Fees are still applicable</a:t>
            </a:r>
          </a:p>
          <a:p>
            <a:r>
              <a:rPr lang="en-US" dirty="0" smtClean="0"/>
              <a:t>Discharge report per LAC 33:III.5107.B.5 is no longer required</a:t>
            </a:r>
          </a:p>
          <a:p>
            <a:pPr marL="628650" lvl="1" indent="-228600"/>
            <a:endParaRPr lang="en-US" sz="1800" dirty="0" smtClean="0"/>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32</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AQ332</a:t>
            </a:r>
            <a:endParaRPr lang="en-US" sz="24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Understanding the NEI</a:t>
            </a:r>
            <a:br>
              <a:rPr lang="en-US" b="1" dirty="0" smtClean="0"/>
            </a:br>
            <a:endParaRPr lang="en-US" dirty="0"/>
          </a:p>
        </p:txBody>
      </p:sp>
      <p:sp>
        <p:nvSpPr>
          <p:cNvPr id="5" name="Text Placeholder 4"/>
          <p:cNvSpPr>
            <a:spLocks noGrp="1"/>
          </p:cNvSpPr>
          <p:nvPr>
            <p:ph type="body" idx="1"/>
          </p:nvPr>
        </p:nvSpPr>
        <p:spPr/>
        <p:txBody>
          <a:bodyPr/>
          <a:lstStyle/>
          <a:p>
            <a:r>
              <a:rPr lang="en-US" dirty="0" smtClean="0"/>
              <a:t>Part 3</a:t>
            </a:r>
            <a:endParaRPr lang="en-US" dirty="0"/>
          </a:p>
        </p:txBody>
      </p:sp>
      <p:sp>
        <p:nvSpPr>
          <p:cNvPr id="4" name="Date Placeholder 3"/>
          <p:cNvSpPr>
            <a:spLocks noGrp="1"/>
          </p:cNvSpPr>
          <p:nvPr>
            <p:ph type="dt" sz="half" idx="10"/>
          </p:nvPr>
        </p:nvSpPr>
        <p:spPr/>
        <p:txBody>
          <a:bodyPr/>
          <a:lstStyle/>
          <a:p>
            <a:r>
              <a:rPr lang="en-US" dirty="0" smtClean="0"/>
              <a:t>1/29/2013</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b="1" dirty="0" smtClean="0"/>
              <a:t>NEI – National Emissions Inventory</a:t>
            </a:r>
          </a:p>
        </p:txBody>
      </p:sp>
      <p:sp>
        <p:nvSpPr>
          <p:cNvPr id="9219" name="Rectangle 3"/>
          <p:cNvSpPr>
            <a:spLocks noGrp="1" noChangeArrowheads="1"/>
          </p:cNvSpPr>
          <p:nvPr>
            <p:ph idx="1"/>
          </p:nvPr>
        </p:nvSpPr>
        <p:spPr>
          <a:xfrm>
            <a:off x="1752600" y="1905000"/>
            <a:ext cx="7239000" cy="4724400"/>
          </a:xfrm>
        </p:spPr>
        <p:txBody>
          <a:bodyPr>
            <a:normAutofit fontScale="85000" lnSpcReduction="10000"/>
          </a:bodyPr>
          <a:lstStyle/>
          <a:p>
            <a:r>
              <a:rPr lang="en-US" sz="1800" dirty="0" smtClean="0"/>
              <a:t>40 CFR Part 51, Subpart A and Clean Air Act Section 182.A.3.a </a:t>
            </a:r>
          </a:p>
          <a:p>
            <a:r>
              <a:rPr lang="en-US" sz="1800" dirty="0" smtClean="0"/>
              <a:t>LDEQ must submit point source inventory data annually to EPA by December 31 for the preceding calendar year, i.e., 2012 emissions are due to EPA by December 31, 2013 </a:t>
            </a:r>
          </a:p>
          <a:p>
            <a:r>
              <a:rPr lang="en-US" sz="1800" dirty="0" smtClean="0"/>
              <a:t>The Department must take into account the information required to satisfy the EPA and its National Emissions Inventory System (EIS), as well as the needs of the department for accurate data to support: </a:t>
            </a:r>
          </a:p>
          <a:p>
            <a:pPr lvl="1" defTabSz="581025">
              <a:lnSpc>
                <a:spcPct val="120000"/>
              </a:lnSpc>
              <a:spcBef>
                <a:spcPts val="0"/>
              </a:spcBef>
              <a:buNone/>
              <a:tabLst>
                <a:tab pos="3830638" algn="l"/>
              </a:tabLst>
            </a:pPr>
            <a:r>
              <a:rPr lang="en-US" sz="1600" dirty="0" smtClean="0"/>
              <a:t>  -Permit modeling	-Measuring emissions reduction progress</a:t>
            </a:r>
          </a:p>
          <a:p>
            <a:pPr lvl="1" defTabSz="347663">
              <a:lnSpc>
                <a:spcPct val="120000"/>
              </a:lnSpc>
              <a:spcBef>
                <a:spcPts val="0"/>
              </a:spcBef>
              <a:buNone/>
            </a:pPr>
            <a:r>
              <a:rPr lang="en-US" sz="1600" dirty="0" smtClean="0"/>
              <a:t>  -NAAQS attainment demonstration modeling	-Development of pollutant control strategies</a:t>
            </a:r>
          </a:p>
          <a:p>
            <a:r>
              <a:rPr lang="en-US" sz="1800" dirty="0" smtClean="0"/>
              <a:t>States meet requirements of the National Emissions Inventory System (EIS) by following EPA guidance documents, implementation manuals and other tools</a:t>
            </a:r>
          </a:p>
          <a:p>
            <a:r>
              <a:rPr lang="en-US" sz="1800" dirty="0" smtClean="0"/>
              <a:t>The EPA can add, change or delete data elements as they deem necessary to administer the program to meet national objectives.  States must make similar adjustments to their systems in order to be able to report data to the EPA and meet the national consistency goals while striving to maintain the facilities certified emissions inventory</a:t>
            </a:r>
          </a:p>
        </p:txBody>
      </p:sp>
      <p:sp>
        <p:nvSpPr>
          <p:cNvPr id="7" name="Slide Number Placeholder 6"/>
          <p:cNvSpPr>
            <a:spLocks noGrp="1"/>
          </p:cNvSpPr>
          <p:nvPr>
            <p:ph type="sldNum" sz="quarter" idx="12"/>
          </p:nvPr>
        </p:nvSpPr>
        <p:spPr/>
        <p:txBody>
          <a:bodyPr/>
          <a:lstStyle/>
          <a:p>
            <a:fld id="{DF28FB93-0A08-4E7D-8E63-9EFA29F1E093}" type="slidenum">
              <a:rPr lang="en-US" smtClean="0"/>
              <a:pPr/>
              <a:t>34</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743200" y="228600"/>
            <a:ext cx="5943600" cy="1143000"/>
          </a:xfrm>
        </p:spPr>
        <p:txBody>
          <a:bodyPr>
            <a:normAutofit/>
          </a:bodyPr>
          <a:lstStyle/>
          <a:p>
            <a:pPr eaLnBrk="1" hangingPunct="1"/>
            <a:r>
              <a:rPr lang="en-US" b="1" dirty="0" smtClean="0"/>
              <a:t>Normal Schedule</a:t>
            </a:r>
          </a:p>
        </p:txBody>
      </p:sp>
      <p:sp>
        <p:nvSpPr>
          <p:cNvPr id="9219" name="Rectangle 3"/>
          <p:cNvSpPr>
            <a:spLocks noGrp="1" noChangeArrowheads="1"/>
          </p:cNvSpPr>
          <p:nvPr>
            <p:ph idx="1"/>
          </p:nvPr>
        </p:nvSpPr>
        <p:spPr>
          <a:xfrm>
            <a:off x="1981200" y="1905000"/>
            <a:ext cx="6705600" cy="4221163"/>
          </a:xfrm>
        </p:spPr>
        <p:txBody>
          <a:bodyPr>
            <a:normAutofit/>
          </a:bodyPr>
          <a:lstStyle/>
          <a:p>
            <a:r>
              <a:rPr lang="en-US" sz="2400" dirty="0" smtClean="0"/>
              <a:t>January 1 – ERIC officially open for reporting</a:t>
            </a:r>
          </a:p>
          <a:p>
            <a:r>
              <a:rPr lang="en-US" sz="2400" dirty="0" smtClean="0"/>
              <a:t>April 30 – Inventories due in ERIC</a:t>
            </a:r>
          </a:p>
          <a:p>
            <a:r>
              <a:rPr lang="en-US" sz="2400" dirty="0" smtClean="0"/>
              <a:t>May – June – certify inventories</a:t>
            </a:r>
          </a:p>
          <a:p>
            <a:r>
              <a:rPr lang="en-US" sz="2400" dirty="0" smtClean="0"/>
              <a:t>June – QA/QC certification statement data entry</a:t>
            </a:r>
          </a:p>
          <a:p>
            <a:r>
              <a:rPr lang="en-US" sz="2400" dirty="0" smtClean="0"/>
              <a:t>July – migrate inventories to TEMPO</a:t>
            </a:r>
          </a:p>
          <a:p>
            <a:r>
              <a:rPr lang="en-US" sz="2400" dirty="0" smtClean="0"/>
              <a:t>July – December 31 – prepare and submit to NEI</a:t>
            </a:r>
          </a:p>
        </p:txBody>
      </p:sp>
      <p:sp>
        <p:nvSpPr>
          <p:cNvPr id="8" name="Slide Number Placeholder 7"/>
          <p:cNvSpPr>
            <a:spLocks noGrp="1"/>
          </p:cNvSpPr>
          <p:nvPr>
            <p:ph type="sldNum" sz="quarter" idx="12"/>
          </p:nvPr>
        </p:nvSpPr>
        <p:spPr/>
        <p:txBody>
          <a:bodyPr/>
          <a:lstStyle/>
          <a:p>
            <a:fld id="{DF28FB93-0A08-4E7D-8E63-9EFA29F1E093}" type="slidenum">
              <a:rPr lang="en-US" smtClean="0"/>
              <a:pPr/>
              <a:t>35</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NEI</a:t>
            </a:r>
            <a:endParaRPr lang="en-US" sz="2400"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Coordination</a:t>
            </a:r>
          </a:p>
        </p:txBody>
      </p:sp>
      <p:sp>
        <p:nvSpPr>
          <p:cNvPr id="9219" name="Rectangle 3"/>
          <p:cNvSpPr>
            <a:spLocks noGrp="1" noChangeArrowheads="1"/>
          </p:cNvSpPr>
          <p:nvPr>
            <p:ph idx="1"/>
          </p:nvPr>
        </p:nvSpPr>
        <p:spPr>
          <a:xfrm>
            <a:off x="1981200" y="1905000"/>
            <a:ext cx="6705600" cy="4221163"/>
          </a:xfrm>
        </p:spPr>
        <p:txBody>
          <a:bodyPr>
            <a:normAutofit/>
          </a:bodyPr>
          <a:lstStyle/>
          <a:p>
            <a:r>
              <a:rPr lang="en-US" sz="2400" dirty="0" smtClean="0"/>
              <a:t>Year round – receive review packages from EPA and make corrections to the submitted inventory in the NEI </a:t>
            </a:r>
          </a:p>
          <a:p>
            <a:r>
              <a:rPr lang="en-US" sz="2400" dirty="0" smtClean="0"/>
              <a:t>Sometimes we can fix these problems without the facility resubmitting and certifying a revision in ERIC and sometimes we cannot</a:t>
            </a:r>
          </a:p>
          <a:p>
            <a:r>
              <a:rPr lang="en-US" sz="2400" dirty="0" smtClean="0"/>
              <a:t>Sometimes the flagged data does not need correcting and we inform EPA that the data is accurate as is</a:t>
            </a:r>
          </a:p>
        </p:txBody>
      </p:sp>
      <p:sp>
        <p:nvSpPr>
          <p:cNvPr id="8" name="Slide Number Placeholder 7"/>
          <p:cNvSpPr>
            <a:spLocks noGrp="1"/>
          </p:cNvSpPr>
          <p:nvPr>
            <p:ph type="sldNum" sz="quarter" idx="12"/>
          </p:nvPr>
        </p:nvSpPr>
        <p:spPr/>
        <p:txBody>
          <a:bodyPr/>
          <a:lstStyle/>
          <a:p>
            <a:fld id="{DF28FB93-0A08-4E7D-8E63-9EFA29F1E093}" type="slidenum">
              <a:rPr lang="en-US" smtClean="0"/>
              <a:pPr/>
              <a:t>36</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NEI</a:t>
            </a:r>
            <a:endParaRPr lang="en-US" sz="2400"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Process</a:t>
            </a:r>
          </a:p>
        </p:txBody>
      </p:sp>
      <p:sp>
        <p:nvSpPr>
          <p:cNvPr id="9219" name="Rectangle 3"/>
          <p:cNvSpPr>
            <a:spLocks noGrp="1" noChangeArrowheads="1"/>
          </p:cNvSpPr>
          <p:nvPr>
            <p:ph idx="1"/>
          </p:nvPr>
        </p:nvSpPr>
        <p:spPr>
          <a:xfrm>
            <a:off x="1905000" y="1905000"/>
            <a:ext cx="6781800" cy="4221163"/>
          </a:xfrm>
        </p:spPr>
        <p:txBody>
          <a:bodyPr>
            <a:normAutofit fontScale="92500" lnSpcReduction="20000"/>
          </a:bodyPr>
          <a:lstStyle/>
          <a:p>
            <a:r>
              <a:rPr lang="en-US" sz="2400" dirty="0" smtClean="0"/>
              <a:t>Two Part Process – Facility Inventory and Emissions Inventory</a:t>
            </a:r>
          </a:p>
          <a:p>
            <a:r>
              <a:rPr lang="en-US" sz="2400" dirty="0" smtClean="0"/>
              <a:t>Facility inventory is due first and contains the bulk of the inventory information.  We add any facilities that have not been in the NEI previously and then we update the facility status on existing facilities when needed.</a:t>
            </a:r>
          </a:p>
          <a:p>
            <a:r>
              <a:rPr lang="en-US" sz="2400" dirty="0" smtClean="0"/>
              <a:t>NEI works like ERIC - We package the facility inventory from ERIC into the NEI format and send that package to QA to check for errors.  We make any necessary changes to our data file and keep bouncing the package off EPA’s QA servers until we do not have any more errors.</a:t>
            </a:r>
          </a:p>
        </p:txBody>
      </p:sp>
      <p:sp>
        <p:nvSpPr>
          <p:cNvPr id="8" name="Slide Number Placeholder 7"/>
          <p:cNvSpPr>
            <a:spLocks noGrp="1"/>
          </p:cNvSpPr>
          <p:nvPr>
            <p:ph type="sldNum" sz="quarter" idx="12"/>
          </p:nvPr>
        </p:nvSpPr>
        <p:spPr/>
        <p:txBody>
          <a:bodyPr/>
          <a:lstStyle/>
          <a:p>
            <a:fld id="{DF28FB93-0A08-4E7D-8E63-9EFA29F1E093}" type="slidenum">
              <a:rPr lang="en-US" smtClean="0"/>
              <a:pPr/>
              <a:t>37</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NEI</a:t>
            </a:r>
            <a:endParaRPr lang="en-US" sz="2400"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Process</a:t>
            </a:r>
          </a:p>
        </p:txBody>
      </p:sp>
      <p:sp>
        <p:nvSpPr>
          <p:cNvPr id="9219" name="Rectangle 3"/>
          <p:cNvSpPr>
            <a:spLocks noGrp="1" noChangeArrowheads="1"/>
          </p:cNvSpPr>
          <p:nvPr>
            <p:ph idx="1"/>
          </p:nvPr>
        </p:nvSpPr>
        <p:spPr>
          <a:xfrm>
            <a:off x="1905000" y="1905000"/>
            <a:ext cx="7010400" cy="4221163"/>
          </a:xfrm>
        </p:spPr>
        <p:txBody>
          <a:bodyPr>
            <a:noAutofit/>
          </a:bodyPr>
          <a:lstStyle/>
          <a:p>
            <a:r>
              <a:rPr lang="en-US" sz="1800" dirty="0" smtClean="0"/>
              <a:t>When necessary, we may contact the facility and have them resubmit and certify an inventory in ERIC before sending it to the NEI or making the changes in our NEI data file ourselves.</a:t>
            </a:r>
          </a:p>
          <a:p>
            <a:r>
              <a:rPr lang="en-US" sz="1800" dirty="0" smtClean="0"/>
              <a:t>Once we have passed all validations, we then submit the facility inventory package to the production server on the NEI and if we receive any errors, we fix them in our data file or contact the facility to resubmit and certify in ERIC.  If no errors, the data is “officially” submitted to the NEI.</a:t>
            </a:r>
          </a:p>
          <a:p>
            <a:r>
              <a:rPr lang="en-US" sz="1800" dirty="0" smtClean="0"/>
              <a:t>Next is the Emissions Inventory.  We follow the same QA process as with the Facility Inventory</a:t>
            </a:r>
          </a:p>
          <a:p>
            <a:r>
              <a:rPr lang="en-US" sz="1800" dirty="0" smtClean="0"/>
              <a:t>A very important note – any changes or fixes we make to the data we are submitting to EPA is not done in ERIC unless the facility makes the corrections and certifies the data.  Our corrections are made in a separate MS Access database or in the NEI itself.</a:t>
            </a:r>
          </a:p>
        </p:txBody>
      </p:sp>
      <p:sp>
        <p:nvSpPr>
          <p:cNvPr id="8" name="Slide Number Placeholder 7"/>
          <p:cNvSpPr>
            <a:spLocks noGrp="1"/>
          </p:cNvSpPr>
          <p:nvPr>
            <p:ph type="sldNum" sz="quarter" idx="12"/>
          </p:nvPr>
        </p:nvSpPr>
        <p:spPr/>
        <p:txBody>
          <a:bodyPr/>
          <a:lstStyle/>
          <a:p>
            <a:fld id="{DF28FB93-0A08-4E7D-8E63-9EFA29F1E093}" type="slidenum">
              <a:rPr lang="en-US" smtClean="0"/>
              <a:pPr/>
              <a:t>38</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NEI</a:t>
            </a:r>
            <a:endParaRPr lang="en-US" sz="2400"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667000"/>
            <a:ext cx="6629400" cy="1600200"/>
          </a:xfrm>
        </p:spPr>
        <p:txBody>
          <a:bodyPr/>
          <a:lstStyle/>
          <a:p>
            <a:r>
              <a:rPr lang="en-US" b="1" dirty="0" smtClean="0"/>
              <a:t>Introducing ERIC - </a:t>
            </a:r>
            <a:br>
              <a:rPr lang="en-US" b="1" dirty="0" smtClean="0"/>
            </a:br>
            <a:r>
              <a:rPr lang="en-US" b="1" dirty="0" smtClean="0"/>
              <a:t>Data Elements and Hierarchy</a:t>
            </a:r>
            <a:br>
              <a:rPr lang="en-US" b="1" dirty="0" smtClean="0"/>
            </a:br>
            <a:endParaRPr lang="en-US" dirty="0"/>
          </a:p>
        </p:txBody>
      </p:sp>
      <p:sp>
        <p:nvSpPr>
          <p:cNvPr id="4" name="Text Placeholder 3"/>
          <p:cNvSpPr>
            <a:spLocks noGrp="1"/>
          </p:cNvSpPr>
          <p:nvPr>
            <p:ph type="body" idx="1"/>
          </p:nvPr>
        </p:nvSpPr>
        <p:spPr/>
        <p:txBody>
          <a:bodyPr/>
          <a:lstStyle/>
          <a:p>
            <a:r>
              <a:rPr lang="en-US" dirty="0" smtClean="0"/>
              <a:t>Part 4</a:t>
            </a:r>
            <a:endParaRPr lang="en-US" dirty="0"/>
          </a:p>
        </p:txBody>
      </p:sp>
      <p:sp>
        <p:nvSpPr>
          <p:cNvPr id="5" name="Date Placeholder 4"/>
          <p:cNvSpPr>
            <a:spLocks noGrp="1"/>
          </p:cNvSpPr>
          <p:nvPr>
            <p:ph type="dt" sz="half" idx="10"/>
          </p:nvPr>
        </p:nvSpPr>
        <p:spPr/>
        <p:txBody>
          <a:bodyPr/>
          <a:lstStyle/>
          <a:p>
            <a:r>
              <a:rPr lang="en-US" dirty="0" smtClean="0"/>
              <a:t>1/29/2013</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39</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905000" y="1828800"/>
            <a:ext cx="6858000" cy="4524315"/>
          </a:xfrm>
          <a:prstGeom prst="rect">
            <a:avLst/>
          </a:prstGeom>
          <a:noFill/>
          <a:ln w="9525">
            <a:noFill/>
            <a:miter lim="800000"/>
            <a:headEnd/>
            <a:tailEnd/>
          </a:ln>
        </p:spPr>
        <p:txBody>
          <a:bodyPr wrap="square">
            <a:spAutoFit/>
          </a:bodyPr>
          <a:lstStyle/>
          <a:p>
            <a:pPr marL="228600" indent="-228600" eaLnBrk="1" hangingPunct="1">
              <a:lnSpc>
                <a:spcPct val="150000"/>
              </a:lnSpc>
              <a:buFont typeface="Arial" pitchFamily="34" charset="0"/>
              <a:buChar char="•"/>
            </a:pPr>
            <a:r>
              <a:rPr lang="en-US" sz="2400" dirty="0" smtClean="0"/>
              <a:t>Part 1:  Emissions Inventory (EI) Basics</a:t>
            </a:r>
          </a:p>
          <a:p>
            <a:pPr marL="228600" indent="-228600" eaLnBrk="1" hangingPunct="1">
              <a:lnSpc>
                <a:spcPct val="150000"/>
              </a:lnSpc>
              <a:buFont typeface="Arial" pitchFamily="34" charset="0"/>
              <a:buChar char="•"/>
            </a:pPr>
            <a:r>
              <a:rPr lang="en-US" sz="2400" dirty="0" smtClean="0"/>
              <a:t>Part 2:  Revised EI Regulations</a:t>
            </a:r>
          </a:p>
          <a:p>
            <a:pPr marL="228600" indent="-228600" eaLnBrk="1" hangingPunct="1">
              <a:lnSpc>
                <a:spcPct val="150000"/>
              </a:lnSpc>
              <a:buFont typeface="Arial" pitchFamily="34" charset="0"/>
              <a:buChar char="•"/>
            </a:pPr>
            <a:r>
              <a:rPr lang="en-US" sz="2400" dirty="0" smtClean="0"/>
              <a:t>Part 3:  Understanding the NEI</a:t>
            </a:r>
          </a:p>
          <a:p>
            <a:pPr marL="228600" indent="-228600" eaLnBrk="1" hangingPunct="1">
              <a:lnSpc>
                <a:spcPct val="150000"/>
              </a:lnSpc>
              <a:buFont typeface="Arial" pitchFamily="34" charset="0"/>
              <a:buChar char="•"/>
            </a:pPr>
            <a:r>
              <a:rPr lang="en-US" sz="2400" dirty="0" smtClean="0"/>
              <a:t>Part 4:  Introducing ERIC</a:t>
            </a:r>
          </a:p>
          <a:p>
            <a:pPr marL="228600" indent="-228600" eaLnBrk="1" hangingPunct="1">
              <a:lnSpc>
                <a:spcPct val="150000"/>
              </a:lnSpc>
              <a:buFont typeface="Arial" pitchFamily="34" charset="0"/>
              <a:buChar char="•"/>
            </a:pPr>
            <a:r>
              <a:rPr lang="en-US" sz="2400" dirty="0" smtClean="0"/>
              <a:t>Part 5:  Reporting Year 2012 Emissions in ERIC</a:t>
            </a:r>
          </a:p>
          <a:p>
            <a:pPr marL="228600" indent="-228600" eaLnBrk="1" hangingPunct="1">
              <a:lnSpc>
                <a:spcPct val="150000"/>
              </a:lnSpc>
              <a:buFont typeface="Arial" pitchFamily="34" charset="0"/>
              <a:buChar char="•"/>
            </a:pPr>
            <a:r>
              <a:rPr lang="en-US" sz="2400" dirty="0" smtClean="0"/>
              <a:t>Part 6:  Helpful Hints</a:t>
            </a:r>
          </a:p>
          <a:p>
            <a:pPr marL="228600" indent="-228600" eaLnBrk="1" hangingPunct="1">
              <a:lnSpc>
                <a:spcPct val="150000"/>
              </a:lnSpc>
              <a:buFont typeface="Arial" pitchFamily="34" charset="0"/>
              <a:buChar char="•"/>
            </a:pPr>
            <a:r>
              <a:rPr lang="en-US" sz="2400" dirty="0" smtClean="0"/>
              <a:t>Part 7:  Frequently Asked Questions</a:t>
            </a:r>
          </a:p>
          <a:p>
            <a:pPr marL="228600" indent="-228600" eaLnBrk="1" hangingPunct="1">
              <a:lnSpc>
                <a:spcPct val="150000"/>
              </a:lnSpc>
              <a:buFont typeface="Arial" pitchFamily="34" charset="0"/>
              <a:buChar char="•"/>
            </a:pPr>
            <a:r>
              <a:rPr lang="en-US" sz="2400" dirty="0" smtClean="0"/>
              <a:t>Part 8:  Accessing ERIC</a:t>
            </a:r>
            <a:endParaRPr lang="en-US" sz="2400" dirty="0"/>
          </a:p>
        </p:txBody>
      </p:sp>
      <p:sp>
        <p:nvSpPr>
          <p:cNvPr id="4" name="Title 3"/>
          <p:cNvSpPr>
            <a:spLocks noGrp="1"/>
          </p:cNvSpPr>
          <p:nvPr>
            <p:ph type="title"/>
          </p:nvPr>
        </p:nvSpPr>
        <p:spPr>
          <a:xfrm>
            <a:off x="2743200" y="152400"/>
            <a:ext cx="6248400" cy="1143000"/>
          </a:xfrm>
        </p:spPr>
        <p:txBody>
          <a:bodyPr>
            <a:normAutofit/>
          </a:bodyPr>
          <a:lstStyle/>
          <a:p>
            <a:r>
              <a:rPr lang="en-US" b="1" dirty="0" smtClean="0"/>
              <a:t>Presentation Overview</a:t>
            </a:r>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4</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What is ERIC?</a:t>
            </a:r>
          </a:p>
        </p:txBody>
      </p:sp>
      <p:sp>
        <p:nvSpPr>
          <p:cNvPr id="9219" name="Rectangle 3"/>
          <p:cNvSpPr>
            <a:spLocks noGrp="1" noChangeArrowheads="1"/>
          </p:cNvSpPr>
          <p:nvPr>
            <p:ph idx="1"/>
          </p:nvPr>
        </p:nvSpPr>
        <p:spPr>
          <a:xfrm>
            <a:off x="2057400" y="1905000"/>
            <a:ext cx="6629400" cy="4221163"/>
          </a:xfrm>
        </p:spPr>
        <p:txBody>
          <a:bodyPr>
            <a:normAutofit fontScale="92500" lnSpcReduction="20000"/>
          </a:bodyPr>
          <a:lstStyle/>
          <a:p>
            <a:pPr eaLnBrk="1" hangingPunct="1">
              <a:lnSpc>
                <a:spcPct val="80000"/>
              </a:lnSpc>
            </a:pPr>
            <a:r>
              <a:rPr lang="en-US" sz="2800" dirty="0" smtClean="0"/>
              <a:t>Online emissions inventory reporting system for LDEQ</a:t>
            </a:r>
          </a:p>
          <a:p>
            <a:pPr eaLnBrk="1" hangingPunct="1">
              <a:lnSpc>
                <a:spcPct val="80000"/>
              </a:lnSpc>
            </a:pPr>
            <a:r>
              <a:rPr lang="en-US" sz="2800" dirty="0" smtClean="0"/>
              <a:t>Provides online interactive access</a:t>
            </a:r>
          </a:p>
          <a:p>
            <a:pPr eaLnBrk="1" hangingPunct="1">
              <a:lnSpc>
                <a:spcPct val="80000"/>
              </a:lnSpc>
            </a:pPr>
            <a:r>
              <a:rPr lang="en-US" sz="2800" dirty="0" smtClean="0"/>
              <a:t>Provides flexible and enhanced user options</a:t>
            </a:r>
          </a:p>
          <a:p>
            <a:pPr lvl="1" eaLnBrk="1" hangingPunct="1">
              <a:lnSpc>
                <a:spcPct val="80000"/>
              </a:lnSpc>
            </a:pPr>
            <a:r>
              <a:rPr lang="en-US" sz="2400" dirty="0" smtClean="0"/>
              <a:t>Drop down menus</a:t>
            </a:r>
          </a:p>
          <a:p>
            <a:pPr lvl="1" eaLnBrk="1" hangingPunct="1">
              <a:lnSpc>
                <a:spcPct val="80000"/>
              </a:lnSpc>
            </a:pPr>
            <a:r>
              <a:rPr lang="en-US" sz="2400" dirty="0" smtClean="0"/>
              <a:t>Reduces redundant reporting</a:t>
            </a:r>
          </a:p>
          <a:p>
            <a:pPr lvl="1" eaLnBrk="1" hangingPunct="1">
              <a:lnSpc>
                <a:spcPct val="80000"/>
              </a:lnSpc>
            </a:pPr>
            <a:r>
              <a:rPr lang="en-US" sz="2400" dirty="0" smtClean="0"/>
              <a:t>Intuitive report format</a:t>
            </a:r>
          </a:p>
          <a:p>
            <a:pPr lvl="1" eaLnBrk="1" hangingPunct="1">
              <a:lnSpc>
                <a:spcPct val="80000"/>
              </a:lnSpc>
            </a:pPr>
            <a:r>
              <a:rPr lang="en-US" sz="2400" dirty="0" smtClean="0"/>
              <a:t>Multiple input options</a:t>
            </a:r>
          </a:p>
          <a:p>
            <a:pPr lvl="1" eaLnBrk="1" hangingPunct="1">
              <a:lnSpc>
                <a:spcPct val="80000"/>
              </a:lnSpc>
            </a:pPr>
            <a:r>
              <a:rPr lang="en-US" sz="2400" dirty="0" smtClean="0"/>
              <a:t>Real time validation checks</a:t>
            </a:r>
          </a:p>
          <a:p>
            <a:pPr eaLnBrk="1" hangingPunct="1">
              <a:lnSpc>
                <a:spcPct val="80000"/>
              </a:lnSpc>
            </a:pPr>
            <a:r>
              <a:rPr lang="en-US" sz="2800" dirty="0" smtClean="0"/>
              <a:t>Online </a:t>
            </a:r>
            <a:r>
              <a:rPr lang="en-US" sz="2800" dirty="0" smtClean="0"/>
              <a:t>reports are now available</a:t>
            </a:r>
            <a:endParaRPr lang="en-US" sz="2800"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40</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title"/>
          </p:nvPr>
        </p:nvSpPr>
        <p:spPr>
          <a:noFill/>
        </p:spPr>
        <p:txBody>
          <a:bodyPr/>
          <a:lstStyle/>
          <a:p>
            <a:pPr eaLnBrk="1" hangingPunct="1"/>
            <a:r>
              <a:rPr lang="en-US" b="1" dirty="0" smtClean="0"/>
              <a:t>Account Home</a:t>
            </a:r>
          </a:p>
        </p:txBody>
      </p:sp>
      <p:sp>
        <p:nvSpPr>
          <p:cNvPr id="108546" name="Rectangle 2"/>
          <p:cNvSpPr>
            <a:spLocks noGrp="1" noChangeArrowheads="1"/>
          </p:cNvSpPr>
          <p:nvPr>
            <p:ph idx="1"/>
          </p:nvPr>
        </p:nvSpPr>
        <p:spPr>
          <a:xfrm>
            <a:off x="1981200" y="1828800"/>
            <a:ext cx="6705600" cy="4495800"/>
          </a:xfrm>
        </p:spPr>
        <p:txBody>
          <a:bodyPr>
            <a:normAutofit fontScale="92500" lnSpcReduction="10000"/>
          </a:bodyPr>
          <a:lstStyle/>
          <a:p>
            <a:pPr eaLnBrk="1" hangingPunct="1">
              <a:lnSpc>
                <a:spcPct val="80000"/>
              </a:lnSpc>
            </a:pPr>
            <a:r>
              <a:rPr lang="en-US" sz="2000" dirty="0" smtClean="0"/>
              <a:t>Page displays current list of inventories</a:t>
            </a:r>
          </a:p>
          <a:p>
            <a:pPr eaLnBrk="1" hangingPunct="1">
              <a:lnSpc>
                <a:spcPct val="80000"/>
              </a:lnSpc>
            </a:pPr>
            <a:r>
              <a:rPr lang="en-US" sz="2000" dirty="0" smtClean="0"/>
              <a:t>Inventory Status</a:t>
            </a:r>
          </a:p>
          <a:p>
            <a:pPr lvl="1" eaLnBrk="1" hangingPunct="1">
              <a:lnSpc>
                <a:spcPct val="80000"/>
              </a:lnSpc>
              <a:spcAft>
                <a:spcPts val="200"/>
              </a:spcAft>
            </a:pPr>
            <a:r>
              <a:rPr lang="en-US" sz="1800" b="1" dirty="0" smtClean="0"/>
              <a:t>“Editing” </a:t>
            </a:r>
            <a:r>
              <a:rPr lang="en-US" sz="1800" dirty="0" smtClean="0"/>
              <a:t>status means the inventory is in progress and is only on the ERIC site (not submitted to the department)</a:t>
            </a:r>
          </a:p>
          <a:p>
            <a:pPr lvl="1" eaLnBrk="1" hangingPunct="1">
              <a:lnSpc>
                <a:spcPct val="80000"/>
              </a:lnSpc>
              <a:spcAft>
                <a:spcPts val="200"/>
              </a:spcAft>
            </a:pPr>
            <a:r>
              <a:rPr lang="en-US" sz="1800" b="1" dirty="0" smtClean="0"/>
              <a:t>“Submitted” </a:t>
            </a:r>
            <a:r>
              <a:rPr lang="en-US" sz="1800" dirty="0" smtClean="0"/>
              <a:t>means the inventory can only be viewed or brought forward for creating a revised inventory</a:t>
            </a:r>
          </a:p>
          <a:p>
            <a:pPr lvl="1" eaLnBrk="1" hangingPunct="1">
              <a:lnSpc>
                <a:spcPct val="80000"/>
              </a:lnSpc>
              <a:spcAft>
                <a:spcPts val="200"/>
              </a:spcAft>
            </a:pPr>
            <a:r>
              <a:rPr lang="en-US" sz="1800" b="1" dirty="0" smtClean="0"/>
              <a:t>“Revised” </a:t>
            </a:r>
            <a:r>
              <a:rPr lang="en-US" sz="1800" dirty="0" smtClean="0"/>
              <a:t>status means a more recent revision has been submitted for a particular inventory (only the most current version can be revised)</a:t>
            </a:r>
          </a:p>
          <a:p>
            <a:pPr lvl="1" eaLnBrk="1" hangingPunct="1">
              <a:lnSpc>
                <a:spcPct val="80000"/>
              </a:lnSpc>
              <a:spcAft>
                <a:spcPts val="200"/>
              </a:spcAft>
            </a:pPr>
            <a:r>
              <a:rPr lang="en-US" sz="1800" b="1" dirty="0" smtClean="0"/>
              <a:t>“Certified” </a:t>
            </a:r>
            <a:r>
              <a:rPr lang="en-US" sz="1800" dirty="0" smtClean="0"/>
              <a:t>means the department has received the signed certification statement and updated ERIC to reflect the certified date</a:t>
            </a:r>
          </a:p>
          <a:p>
            <a:pPr lvl="2" eaLnBrk="1" hangingPunct="1">
              <a:lnSpc>
                <a:spcPct val="80000"/>
              </a:lnSpc>
              <a:spcAft>
                <a:spcPts val="200"/>
              </a:spcAft>
            </a:pPr>
            <a:r>
              <a:rPr lang="en-US" sz="1600" dirty="0" smtClean="0"/>
              <a:t>Certified date is the postmark or ship date of the certification statement</a:t>
            </a:r>
          </a:p>
          <a:p>
            <a:pPr lvl="1" eaLnBrk="1" hangingPunct="1">
              <a:lnSpc>
                <a:spcPct val="80000"/>
              </a:lnSpc>
            </a:pPr>
            <a:r>
              <a:rPr lang="en-US" sz="1800" dirty="0" smtClean="0"/>
              <a:t>Only one “Editing” inventory </a:t>
            </a:r>
            <a:r>
              <a:rPr lang="en-US" sz="1800" dirty="0" smtClean="0"/>
              <a:t>active per year at </a:t>
            </a:r>
            <a:r>
              <a:rPr lang="en-US" sz="1800" dirty="0" smtClean="0"/>
              <a:t>any given time</a:t>
            </a:r>
          </a:p>
        </p:txBody>
      </p:sp>
      <p:sp>
        <p:nvSpPr>
          <p:cNvPr id="8" name="Slide Number Placeholder 7"/>
          <p:cNvSpPr>
            <a:spLocks noGrp="1"/>
          </p:cNvSpPr>
          <p:nvPr>
            <p:ph type="sldNum" sz="quarter" idx="12"/>
          </p:nvPr>
        </p:nvSpPr>
        <p:spPr/>
        <p:txBody>
          <a:bodyPr/>
          <a:lstStyle/>
          <a:p>
            <a:fld id="{DF28FB93-0A08-4E7D-8E63-9EFA29F1E093}" type="slidenum">
              <a:rPr lang="en-US" smtClean="0"/>
              <a:pPr/>
              <a:t>41</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Data Entry Options</a:t>
            </a:r>
            <a:endParaRPr lang="en-US" b="1" i="1" dirty="0" smtClean="0"/>
          </a:p>
        </p:txBody>
      </p:sp>
      <p:sp>
        <p:nvSpPr>
          <p:cNvPr id="10243" name="Rectangle 3"/>
          <p:cNvSpPr>
            <a:spLocks noGrp="1" noChangeArrowheads="1"/>
          </p:cNvSpPr>
          <p:nvPr>
            <p:ph idx="1"/>
          </p:nvPr>
        </p:nvSpPr>
        <p:spPr>
          <a:xfrm>
            <a:off x="2057400" y="1905000"/>
            <a:ext cx="6629400" cy="4221163"/>
          </a:xfrm>
        </p:spPr>
        <p:txBody>
          <a:bodyPr>
            <a:normAutofit/>
          </a:bodyPr>
          <a:lstStyle/>
          <a:p>
            <a:pPr eaLnBrk="1" hangingPunct="1"/>
            <a:r>
              <a:rPr lang="en-US" sz="2800" dirty="0" smtClean="0"/>
              <a:t>Online data entry – can enter data directly into web-based application</a:t>
            </a:r>
          </a:p>
          <a:p>
            <a:pPr eaLnBrk="1" hangingPunct="1"/>
            <a:r>
              <a:rPr lang="en-US" sz="2800" dirty="0" smtClean="0"/>
              <a:t>Data upload – accepts formatted data submittals using Microsoft Excel via downloadable template</a:t>
            </a:r>
          </a:p>
          <a:p>
            <a:pPr eaLnBrk="1" hangingPunct="1"/>
            <a:r>
              <a:rPr lang="en-US" sz="2800" dirty="0" smtClean="0"/>
              <a:t>Online QA checks performed prior to certification, helps reduce revisions and updates</a:t>
            </a:r>
          </a:p>
          <a:p>
            <a:pPr lvl="2" eaLnBrk="1" hangingPunct="1">
              <a:buFontTx/>
              <a:buNone/>
            </a:pPr>
            <a:endParaRPr lang="en-US" sz="28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42</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67000" y="228600"/>
            <a:ext cx="6019800" cy="1143000"/>
          </a:xfrm>
        </p:spPr>
        <p:txBody>
          <a:bodyPr>
            <a:normAutofit fontScale="90000"/>
          </a:bodyPr>
          <a:lstStyle/>
          <a:p>
            <a:pPr eaLnBrk="1" hangingPunct="1"/>
            <a:r>
              <a:rPr lang="en-US" sz="4000" b="1" dirty="0" smtClean="0"/>
              <a:t>Data Element Terminology</a:t>
            </a:r>
          </a:p>
        </p:txBody>
      </p:sp>
      <p:sp>
        <p:nvSpPr>
          <p:cNvPr id="13315" name="Rectangle 3"/>
          <p:cNvSpPr>
            <a:spLocks noGrp="1" noChangeArrowheads="1"/>
          </p:cNvSpPr>
          <p:nvPr>
            <p:ph idx="1"/>
          </p:nvPr>
        </p:nvSpPr>
        <p:spPr>
          <a:xfrm>
            <a:off x="1981200" y="1905000"/>
            <a:ext cx="6705600" cy="4221163"/>
          </a:xfrm>
        </p:spPr>
        <p:txBody>
          <a:bodyPr>
            <a:normAutofit fontScale="92500" lnSpcReduction="10000"/>
          </a:bodyPr>
          <a:lstStyle/>
          <a:p>
            <a:pPr>
              <a:lnSpc>
                <a:spcPct val="90000"/>
              </a:lnSpc>
            </a:pPr>
            <a:r>
              <a:rPr lang="en-US" sz="2800" u="sng" dirty="0" smtClean="0"/>
              <a:t>Facility</a:t>
            </a:r>
            <a:r>
              <a:rPr lang="en-US" sz="2800" dirty="0" smtClean="0"/>
              <a:t> – Location at which business is conducted – Agency Interest. ERIC reporting is by the AI!</a:t>
            </a:r>
          </a:p>
          <a:p>
            <a:pPr>
              <a:lnSpc>
                <a:spcPct val="90000"/>
              </a:lnSpc>
            </a:pPr>
            <a:r>
              <a:rPr lang="en-US" sz="2800" u="sng" dirty="0" smtClean="0"/>
              <a:t>Contacts</a:t>
            </a:r>
            <a:r>
              <a:rPr lang="en-US" sz="2800" dirty="0" smtClean="0"/>
              <a:t> – EI Contact and EI Billing Party are required</a:t>
            </a:r>
          </a:p>
          <a:p>
            <a:pPr>
              <a:lnSpc>
                <a:spcPct val="90000"/>
              </a:lnSpc>
            </a:pPr>
            <a:r>
              <a:rPr lang="en-US" sz="2800" u="sng" dirty="0" smtClean="0"/>
              <a:t>Source</a:t>
            </a:r>
            <a:r>
              <a:rPr lang="en-US" sz="2800" dirty="0" smtClean="0"/>
              <a:t> – Equipment or unit that generates emissions. This is the operating equipment, not the control equipment or the stack/vent; </a:t>
            </a:r>
          </a:p>
          <a:p>
            <a:pPr lvl="1">
              <a:lnSpc>
                <a:spcPct val="90000"/>
              </a:lnSpc>
            </a:pPr>
            <a:r>
              <a:rPr lang="en-US" sz="2000" i="1" dirty="0" smtClean="0"/>
              <a:t>Note that piping components, valves, flanges, PRVs, etc. should not be included as individual sources in the inventory</a:t>
            </a:r>
          </a:p>
          <a:p>
            <a:pPr eaLnBrk="1" hangingPunct="1">
              <a:lnSpc>
                <a:spcPct val="90000"/>
              </a:lnSpc>
              <a:buFont typeface="Wingdings" pitchFamily="2" charset="2"/>
              <a:buNone/>
            </a:pPr>
            <a:endParaRPr lang="en-US" sz="2800" i="1"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43</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000" b="1" dirty="0" smtClean="0"/>
              <a:t>Data Element Terminology</a:t>
            </a:r>
          </a:p>
        </p:txBody>
      </p:sp>
      <p:sp>
        <p:nvSpPr>
          <p:cNvPr id="14339" name="Rectangle 3"/>
          <p:cNvSpPr>
            <a:spLocks noGrp="1" noChangeArrowheads="1"/>
          </p:cNvSpPr>
          <p:nvPr>
            <p:ph idx="1"/>
          </p:nvPr>
        </p:nvSpPr>
        <p:spPr>
          <a:xfrm>
            <a:off x="1981200" y="1905000"/>
            <a:ext cx="6705600" cy="4221163"/>
          </a:xfrm>
        </p:spPr>
        <p:txBody>
          <a:bodyPr>
            <a:normAutofit fontScale="92500" lnSpcReduction="20000"/>
          </a:bodyPr>
          <a:lstStyle/>
          <a:p>
            <a:pPr>
              <a:lnSpc>
                <a:spcPct val="90000"/>
              </a:lnSpc>
            </a:pPr>
            <a:r>
              <a:rPr lang="en-US" sz="2800" u="sng" dirty="0" smtClean="0"/>
              <a:t>Process</a:t>
            </a:r>
            <a:r>
              <a:rPr lang="en-US" sz="2800" dirty="0" smtClean="0"/>
              <a:t> – Description of the operational mode and material throughput of a source generating emissions; </a:t>
            </a:r>
          </a:p>
          <a:p>
            <a:pPr lvl="1">
              <a:lnSpc>
                <a:spcPct val="90000"/>
              </a:lnSpc>
            </a:pPr>
            <a:r>
              <a:rPr lang="en-US" sz="2400" i="1" dirty="0" smtClean="0"/>
              <a:t>Includes an SCC and material throughput</a:t>
            </a:r>
          </a:p>
          <a:p>
            <a:pPr lvl="1">
              <a:lnSpc>
                <a:spcPct val="90000"/>
              </a:lnSpc>
            </a:pPr>
            <a:r>
              <a:rPr lang="en-US" sz="2400" i="1" dirty="0" smtClean="0"/>
              <a:t>An emission factor, if used, is related to a Process</a:t>
            </a:r>
          </a:p>
          <a:p>
            <a:pPr lvl="1">
              <a:lnSpc>
                <a:spcPct val="90000"/>
              </a:lnSpc>
            </a:pPr>
            <a:r>
              <a:rPr lang="en-US" sz="2400" i="1" dirty="0" smtClean="0"/>
              <a:t>Insignificant Activities, GC XVII, &amp; Fugitive sources do not require a Process</a:t>
            </a:r>
          </a:p>
          <a:p>
            <a:pPr>
              <a:lnSpc>
                <a:spcPct val="90000"/>
              </a:lnSpc>
            </a:pPr>
            <a:r>
              <a:rPr lang="en-US" sz="2800" u="sng" dirty="0" smtClean="0"/>
              <a:t>Emission Factor</a:t>
            </a:r>
            <a:r>
              <a:rPr lang="en-US" sz="2800" i="1" dirty="0" smtClean="0"/>
              <a:t> – </a:t>
            </a:r>
            <a:r>
              <a:rPr lang="en-US" sz="2800" dirty="0" smtClean="0"/>
              <a:t>Report only if Estimation Method using “Emission Factor” is selected on the Emissions Record</a:t>
            </a:r>
          </a:p>
          <a:p>
            <a:pPr lvl="1">
              <a:lnSpc>
                <a:spcPct val="90000"/>
              </a:lnSpc>
            </a:pPr>
            <a:r>
              <a:rPr lang="en-US" sz="2400" i="1" dirty="0" smtClean="0"/>
              <a:t> Emissions = Activity * EF</a:t>
            </a:r>
          </a:p>
        </p:txBody>
      </p:sp>
      <p:sp>
        <p:nvSpPr>
          <p:cNvPr id="8" name="Slide Number Placeholder 7"/>
          <p:cNvSpPr>
            <a:spLocks noGrp="1"/>
          </p:cNvSpPr>
          <p:nvPr>
            <p:ph type="sldNum" sz="quarter" idx="12"/>
          </p:nvPr>
        </p:nvSpPr>
        <p:spPr/>
        <p:txBody>
          <a:bodyPr/>
          <a:lstStyle/>
          <a:p>
            <a:fld id="{DF28FB93-0A08-4E7D-8E63-9EFA29F1E093}" type="slidenum">
              <a:rPr lang="en-US" smtClean="0"/>
              <a:pPr/>
              <a:t>44</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z="4000" b="1" dirty="0" smtClean="0"/>
              <a:t>Data Element Terminology</a:t>
            </a:r>
          </a:p>
        </p:txBody>
      </p:sp>
      <p:sp>
        <p:nvSpPr>
          <p:cNvPr id="15363" name="Rectangle 3"/>
          <p:cNvSpPr>
            <a:spLocks noGrp="1" noChangeArrowheads="1"/>
          </p:cNvSpPr>
          <p:nvPr>
            <p:ph idx="1"/>
          </p:nvPr>
        </p:nvSpPr>
        <p:spPr>
          <a:xfrm>
            <a:off x="1905000" y="1905000"/>
            <a:ext cx="6781800" cy="4221163"/>
          </a:xfrm>
        </p:spPr>
        <p:txBody>
          <a:bodyPr>
            <a:normAutofit/>
          </a:bodyPr>
          <a:lstStyle/>
          <a:p>
            <a:r>
              <a:rPr lang="en-US" sz="2800" u="sng" dirty="0" smtClean="0"/>
              <a:t>Control System </a:t>
            </a:r>
            <a:r>
              <a:rPr lang="en-US" sz="2800" dirty="0" smtClean="0"/>
              <a:t>– Equipment through which emissions are routed for control</a:t>
            </a:r>
          </a:p>
          <a:p>
            <a:pPr lvl="1"/>
            <a:r>
              <a:rPr lang="en-US" sz="2400" i="1" dirty="0" smtClean="0"/>
              <a:t>e.g., flare, scrubber, thermal oxidizer</a:t>
            </a:r>
          </a:p>
          <a:p>
            <a:pPr lvl="1"/>
            <a:r>
              <a:rPr lang="en-US" sz="2400" i="1" dirty="0" smtClean="0"/>
              <a:t>Report a control system if you used an associated control efficiency in your emissions calculation</a:t>
            </a:r>
            <a:endParaRPr lang="en-US" sz="2400" dirty="0" smtClean="0"/>
          </a:p>
          <a:p>
            <a:r>
              <a:rPr lang="en-US" sz="2800" u="sng" dirty="0" smtClean="0"/>
              <a:t>Control Efficiencies</a:t>
            </a:r>
            <a:r>
              <a:rPr lang="en-US" sz="2800" dirty="0" smtClean="0"/>
              <a:t> – Required for each control system reported</a:t>
            </a:r>
          </a:p>
        </p:txBody>
      </p:sp>
      <p:sp>
        <p:nvSpPr>
          <p:cNvPr id="8" name="Slide Number Placeholder 7"/>
          <p:cNvSpPr>
            <a:spLocks noGrp="1"/>
          </p:cNvSpPr>
          <p:nvPr>
            <p:ph type="sldNum" sz="quarter" idx="12"/>
          </p:nvPr>
        </p:nvSpPr>
        <p:spPr/>
        <p:txBody>
          <a:bodyPr/>
          <a:lstStyle/>
          <a:p>
            <a:fld id="{DF28FB93-0A08-4E7D-8E63-9EFA29F1E093}" type="slidenum">
              <a:rPr lang="en-US" smtClean="0"/>
              <a:pPr/>
              <a:t>45</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4000" b="1" dirty="0" smtClean="0"/>
              <a:t>Data Element Terminology</a:t>
            </a:r>
          </a:p>
        </p:txBody>
      </p:sp>
      <p:sp>
        <p:nvSpPr>
          <p:cNvPr id="16387" name="Rectangle 3"/>
          <p:cNvSpPr>
            <a:spLocks noGrp="1" noChangeArrowheads="1"/>
          </p:cNvSpPr>
          <p:nvPr>
            <p:ph idx="1"/>
          </p:nvPr>
        </p:nvSpPr>
        <p:spPr>
          <a:xfrm>
            <a:off x="1981200" y="1905000"/>
            <a:ext cx="6705600" cy="4221163"/>
          </a:xfrm>
        </p:spPr>
        <p:txBody>
          <a:bodyPr>
            <a:noAutofit/>
          </a:bodyPr>
          <a:lstStyle/>
          <a:p>
            <a:pPr>
              <a:lnSpc>
                <a:spcPct val="120000"/>
              </a:lnSpc>
            </a:pPr>
            <a:r>
              <a:rPr lang="en-US" sz="1800" u="sng" dirty="0" smtClean="0"/>
              <a:t>Release Point</a:t>
            </a:r>
            <a:r>
              <a:rPr lang="en-US" sz="1800" dirty="0" smtClean="0"/>
              <a:t> – Physical location of release of pollutants to atmosphere</a:t>
            </a:r>
          </a:p>
          <a:p>
            <a:pPr lvl="1">
              <a:lnSpc>
                <a:spcPct val="120000"/>
              </a:lnSpc>
            </a:pPr>
            <a:r>
              <a:rPr lang="en-US" sz="1400" i="1" dirty="0" smtClean="0"/>
              <a:t>UTM or lat/long coordinates</a:t>
            </a:r>
          </a:p>
          <a:p>
            <a:pPr lvl="1">
              <a:lnSpc>
                <a:spcPct val="120000"/>
              </a:lnSpc>
            </a:pPr>
            <a:r>
              <a:rPr lang="en-US" sz="1400" i="1" dirty="0" smtClean="0"/>
              <a:t>Stack or area source dimensions</a:t>
            </a:r>
          </a:p>
          <a:p>
            <a:pPr>
              <a:lnSpc>
                <a:spcPct val="120000"/>
              </a:lnSpc>
            </a:pPr>
            <a:r>
              <a:rPr lang="en-US" sz="1800" u="sng" dirty="0" smtClean="0"/>
              <a:t>Portable Source Locations</a:t>
            </a:r>
            <a:r>
              <a:rPr lang="en-US" sz="1800" dirty="0" smtClean="0"/>
              <a:t> – Only used to indicate alternate locations at which a portable facility operated and permitted under LAC 33:III.513</a:t>
            </a:r>
          </a:p>
          <a:p>
            <a:pPr lvl="1">
              <a:lnSpc>
                <a:spcPct val="120000"/>
              </a:lnSpc>
            </a:pPr>
            <a:r>
              <a:rPr lang="en-US" sz="1400" i="1" dirty="0" smtClean="0"/>
              <a:t>Typically have permit numbers beginning with 7777</a:t>
            </a:r>
          </a:p>
          <a:p>
            <a:pPr lvl="1">
              <a:lnSpc>
                <a:spcPct val="120000"/>
              </a:lnSpc>
            </a:pPr>
            <a:r>
              <a:rPr lang="en-US" sz="1400" i="1" dirty="0" smtClean="0"/>
              <a:t>Not such items as rental generators that are brought onsite and moved around to different locations in the plant</a:t>
            </a:r>
          </a:p>
          <a:p>
            <a:pPr lvl="1">
              <a:lnSpc>
                <a:spcPct val="120000"/>
              </a:lnSpc>
            </a:pPr>
            <a:r>
              <a:rPr lang="en-US" sz="1400" i="1" dirty="0" smtClean="0"/>
              <a:t>e.g., portable concrete batch plant that can be moved around the state</a:t>
            </a:r>
          </a:p>
        </p:txBody>
      </p:sp>
      <p:sp>
        <p:nvSpPr>
          <p:cNvPr id="8" name="Slide Number Placeholder 7"/>
          <p:cNvSpPr>
            <a:spLocks noGrp="1"/>
          </p:cNvSpPr>
          <p:nvPr>
            <p:ph type="sldNum" sz="quarter" idx="12"/>
          </p:nvPr>
        </p:nvSpPr>
        <p:spPr/>
        <p:txBody>
          <a:bodyPr/>
          <a:lstStyle/>
          <a:p>
            <a:fld id="{DF28FB93-0A08-4E7D-8E63-9EFA29F1E093}" type="slidenum">
              <a:rPr lang="en-US" smtClean="0"/>
              <a:pPr/>
              <a:t>46</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z="4000" b="1" dirty="0" smtClean="0"/>
              <a:t>Data Element Terminology </a:t>
            </a:r>
            <a:endParaRPr lang="en-US" sz="4000" b="1" i="1" dirty="0" smtClean="0"/>
          </a:p>
        </p:txBody>
      </p:sp>
      <p:sp>
        <p:nvSpPr>
          <p:cNvPr id="17411" name="Rectangle 3"/>
          <p:cNvSpPr>
            <a:spLocks noGrp="1" noChangeArrowheads="1"/>
          </p:cNvSpPr>
          <p:nvPr>
            <p:ph idx="1"/>
          </p:nvPr>
        </p:nvSpPr>
        <p:spPr>
          <a:xfrm>
            <a:off x="1981200" y="1905000"/>
            <a:ext cx="6705600" cy="4221163"/>
          </a:xfrm>
        </p:spPr>
        <p:txBody>
          <a:bodyPr>
            <a:normAutofit fontScale="92500" lnSpcReduction="20000"/>
          </a:bodyPr>
          <a:lstStyle/>
          <a:p>
            <a:r>
              <a:rPr lang="en-US" sz="2800" u="sng" dirty="0" smtClean="0"/>
              <a:t>Emissions Record</a:t>
            </a:r>
            <a:r>
              <a:rPr lang="en-US" sz="2800" dirty="0" smtClean="0"/>
              <a:t> – An emissions record includes</a:t>
            </a:r>
            <a:r>
              <a:rPr lang="en-US" dirty="0" smtClean="0"/>
              <a:t> </a:t>
            </a:r>
          </a:p>
          <a:p>
            <a:pPr lvl="2"/>
            <a:r>
              <a:rPr lang="en-US" sz="2000" i="1" dirty="0" smtClean="0"/>
              <a:t>the emissions path </a:t>
            </a:r>
          </a:p>
          <a:p>
            <a:pPr lvl="2"/>
            <a:r>
              <a:rPr lang="en-US" sz="2000" i="1" dirty="0" smtClean="0"/>
              <a:t>the pollutant</a:t>
            </a:r>
          </a:p>
          <a:p>
            <a:pPr lvl="2"/>
            <a:r>
              <a:rPr lang="en-US" sz="2000" i="1" dirty="0" smtClean="0"/>
              <a:t>the emissions type</a:t>
            </a:r>
          </a:p>
          <a:p>
            <a:pPr lvl="2"/>
            <a:r>
              <a:rPr lang="en-US" sz="2000" i="1" dirty="0" smtClean="0"/>
              <a:t>tons or pounds emitted</a:t>
            </a:r>
          </a:p>
          <a:p>
            <a:pPr lvl="1"/>
            <a:r>
              <a:rPr lang="en-US" sz="2400" u="sng" dirty="0" smtClean="0"/>
              <a:t>Emissions Path</a:t>
            </a:r>
            <a:r>
              <a:rPr lang="en-US" sz="2400" dirty="0" smtClean="0"/>
              <a:t> – Combination of a source, a process, and a release point; may also include a control system</a:t>
            </a:r>
          </a:p>
          <a:p>
            <a:pPr lvl="1"/>
            <a:r>
              <a:rPr lang="en-US" sz="2400" u="sng" dirty="0" smtClean="0"/>
              <a:t>Emissions Type </a:t>
            </a:r>
            <a:r>
              <a:rPr lang="en-US" sz="2400" dirty="0" smtClean="0"/>
              <a:t>– i.e., routine, startup/shutdown, variance, etc.</a:t>
            </a:r>
          </a:p>
        </p:txBody>
      </p:sp>
      <p:sp>
        <p:nvSpPr>
          <p:cNvPr id="8" name="Slide Number Placeholder 7"/>
          <p:cNvSpPr>
            <a:spLocks noGrp="1"/>
          </p:cNvSpPr>
          <p:nvPr>
            <p:ph type="sldNum" sz="quarter" idx="12"/>
          </p:nvPr>
        </p:nvSpPr>
        <p:spPr/>
        <p:txBody>
          <a:bodyPr/>
          <a:lstStyle/>
          <a:p>
            <a:fld id="{DF28FB93-0A08-4E7D-8E63-9EFA29F1E093}" type="slidenum">
              <a:rPr lang="en-US" smtClean="0"/>
              <a:pPr/>
              <a:t>47</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4000" b="1" dirty="0" smtClean="0"/>
              <a:t>Data Element Terminology</a:t>
            </a:r>
          </a:p>
        </p:txBody>
      </p:sp>
      <p:sp>
        <p:nvSpPr>
          <p:cNvPr id="18435" name="Rectangle 3"/>
          <p:cNvSpPr>
            <a:spLocks noGrp="1" noChangeArrowheads="1"/>
          </p:cNvSpPr>
          <p:nvPr>
            <p:ph idx="1"/>
          </p:nvPr>
        </p:nvSpPr>
        <p:spPr>
          <a:xfrm>
            <a:off x="1981200" y="1905000"/>
            <a:ext cx="6705600" cy="4221163"/>
          </a:xfrm>
        </p:spPr>
        <p:txBody>
          <a:bodyPr/>
          <a:lstStyle/>
          <a:p>
            <a:r>
              <a:rPr lang="en-US" u="sng" dirty="0" smtClean="0"/>
              <a:t>Emission Estimation Methodology</a:t>
            </a:r>
            <a:r>
              <a:rPr lang="en-US" dirty="0" smtClean="0"/>
              <a:t> – </a:t>
            </a:r>
          </a:p>
          <a:p>
            <a:pPr lvl="1"/>
            <a:r>
              <a:rPr lang="en-US" dirty="0" smtClean="0"/>
              <a:t>Method to calculate emissions for each pollutant emitted by a particular process</a:t>
            </a:r>
          </a:p>
          <a:p>
            <a:pPr lvl="2"/>
            <a:r>
              <a:rPr lang="en-US" i="1" dirty="0" smtClean="0"/>
              <a:t>CEMS, emission factor, stack test data, engineering judgment </a:t>
            </a:r>
          </a:p>
        </p:txBody>
      </p:sp>
      <p:sp>
        <p:nvSpPr>
          <p:cNvPr id="8" name="Slide Number Placeholder 7"/>
          <p:cNvSpPr>
            <a:spLocks noGrp="1"/>
          </p:cNvSpPr>
          <p:nvPr>
            <p:ph type="sldNum" sz="quarter" idx="12"/>
          </p:nvPr>
        </p:nvSpPr>
        <p:spPr/>
        <p:txBody>
          <a:bodyPr/>
          <a:lstStyle/>
          <a:p>
            <a:fld id="{DF28FB93-0A08-4E7D-8E63-9EFA29F1E093}" type="slidenum">
              <a:rPr lang="en-US" smtClean="0"/>
              <a:pPr/>
              <a:t>48</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000" b="1" dirty="0" smtClean="0"/>
              <a:t>Data Elements </a:t>
            </a:r>
            <a:br>
              <a:rPr lang="en-US" sz="4000" b="1" dirty="0" smtClean="0"/>
            </a:br>
            <a:r>
              <a:rPr lang="en-US" sz="4000" b="1" dirty="0" smtClean="0"/>
              <a:t>Primary Identifiers</a:t>
            </a:r>
            <a:endParaRPr lang="en-US" sz="4000" b="1" i="1" dirty="0" smtClean="0"/>
          </a:p>
        </p:txBody>
      </p:sp>
      <p:sp>
        <p:nvSpPr>
          <p:cNvPr id="19459" name="Rectangle 3"/>
          <p:cNvSpPr>
            <a:spLocks noGrp="1" noChangeArrowheads="1"/>
          </p:cNvSpPr>
          <p:nvPr>
            <p:ph idx="1"/>
          </p:nvPr>
        </p:nvSpPr>
        <p:spPr>
          <a:xfrm>
            <a:off x="1905000" y="1905000"/>
            <a:ext cx="6781800" cy="4221163"/>
          </a:xfrm>
        </p:spPr>
        <p:txBody>
          <a:bodyPr/>
          <a:lstStyle/>
          <a:p>
            <a:pPr marL="457200" lvl="1"/>
            <a:r>
              <a:rPr lang="en-US" dirty="0" smtClean="0"/>
              <a:t>Facility-generated IDs</a:t>
            </a:r>
          </a:p>
          <a:p>
            <a:pPr marL="457200" lvl="1"/>
            <a:r>
              <a:rPr lang="en-US" dirty="0" smtClean="0"/>
              <a:t>Up to 6 alpha-numeric characters</a:t>
            </a:r>
          </a:p>
          <a:p>
            <a:pPr marL="457200" lvl="1"/>
            <a:r>
              <a:rPr lang="en-US" dirty="0" smtClean="0"/>
              <a:t>For Source, Process, Control System, and Release Point, and Portable Source Location</a:t>
            </a:r>
          </a:p>
          <a:p>
            <a:pPr marL="457200" lvl="1"/>
            <a:r>
              <a:rPr lang="en-US" dirty="0" smtClean="0"/>
              <a:t>Must be unique across time for the entire inventory for each ID type</a:t>
            </a:r>
          </a:p>
          <a:p>
            <a:pPr marL="457200" lvl="1"/>
            <a:r>
              <a:rPr lang="en-US" u="sng" dirty="0" smtClean="0"/>
              <a:t>Must remain the same</a:t>
            </a:r>
            <a:r>
              <a:rPr lang="en-US" dirty="0" smtClean="0"/>
              <a:t> for an item over time</a:t>
            </a:r>
          </a:p>
        </p:txBody>
      </p:sp>
      <p:sp>
        <p:nvSpPr>
          <p:cNvPr id="8" name="Slide Number Placeholder 7"/>
          <p:cNvSpPr>
            <a:spLocks noGrp="1"/>
          </p:cNvSpPr>
          <p:nvPr>
            <p:ph type="sldNum" sz="quarter" idx="12"/>
          </p:nvPr>
        </p:nvSpPr>
        <p:spPr/>
        <p:txBody>
          <a:bodyPr/>
          <a:lstStyle/>
          <a:p>
            <a:fld id="{DF28FB93-0A08-4E7D-8E63-9EFA29F1E093}" type="slidenum">
              <a:rPr lang="en-US" smtClean="0"/>
              <a:pPr/>
              <a:t>49</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81200" y="2133600"/>
            <a:ext cx="6329363" cy="1938992"/>
          </a:xfrm>
          <a:prstGeom prst="rect">
            <a:avLst/>
          </a:prstGeom>
          <a:noFill/>
          <a:ln w="9525">
            <a:noFill/>
            <a:miter lim="800000"/>
            <a:headEnd/>
            <a:tailEnd/>
          </a:ln>
        </p:spPr>
        <p:txBody>
          <a:bodyPr wrap="square">
            <a:spAutoFit/>
          </a:bodyPr>
          <a:lstStyle/>
          <a:p>
            <a:pPr algn="ctr"/>
            <a:endParaRPr lang="en-US" sz="4000" b="1" dirty="0">
              <a:latin typeface="+mj-lt"/>
            </a:endParaRPr>
          </a:p>
          <a:p>
            <a:pPr algn="ctr"/>
            <a:r>
              <a:rPr lang="en-US" sz="4000" b="1" dirty="0" smtClean="0">
                <a:latin typeface="+mj-lt"/>
              </a:rPr>
              <a:t>Emissions Inventory (EI) Basics</a:t>
            </a:r>
            <a:endParaRPr lang="en-US" sz="4000" b="1" dirty="0">
              <a:latin typeface="Tahoma" pitchFamily="34" charset="0"/>
            </a:endParaRPr>
          </a:p>
        </p:txBody>
      </p:sp>
      <p:sp>
        <p:nvSpPr>
          <p:cNvPr id="7" name="Text Placeholder 6"/>
          <p:cNvSpPr>
            <a:spLocks noGrp="1"/>
          </p:cNvSpPr>
          <p:nvPr>
            <p:ph type="body" idx="1"/>
          </p:nvPr>
        </p:nvSpPr>
        <p:spPr/>
        <p:txBody>
          <a:bodyPr/>
          <a:lstStyle/>
          <a:p>
            <a:r>
              <a:rPr lang="en-US" dirty="0" smtClean="0"/>
              <a:t>Part 1</a:t>
            </a:r>
            <a:endParaRPr lang="en-US" dirty="0"/>
          </a:p>
        </p:txBody>
      </p:sp>
      <p:sp>
        <p:nvSpPr>
          <p:cNvPr id="4" name="Date Placeholder 3"/>
          <p:cNvSpPr>
            <a:spLocks noGrp="1"/>
          </p:cNvSpPr>
          <p:nvPr>
            <p:ph type="dt" sz="half" idx="10"/>
          </p:nvPr>
        </p:nvSpPr>
        <p:spPr/>
        <p:txBody>
          <a:bodyPr/>
          <a:lstStyle/>
          <a:p>
            <a:r>
              <a:rPr lang="en-US" dirty="0" smtClean="0"/>
              <a:t>1/29/2013</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5</a:t>
            </a:fld>
            <a:endParaRPr lang="en-US"/>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t>Data Hierarchy</a:t>
            </a:r>
            <a:endParaRPr lang="en-US" b="1" i="1" dirty="0" smtClean="0"/>
          </a:p>
        </p:txBody>
      </p:sp>
      <p:sp>
        <p:nvSpPr>
          <p:cNvPr id="20483" name="Rectangle 3"/>
          <p:cNvSpPr>
            <a:spLocks noGrp="1" noChangeArrowheads="1"/>
          </p:cNvSpPr>
          <p:nvPr>
            <p:ph idx="1"/>
          </p:nvPr>
        </p:nvSpPr>
        <p:spPr>
          <a:xfrm>
            <a:off x="1981200" y="2057400"/>
            <a:ext cx="6705600" cy="4068763"/>
          </a:xfrm>
        </p:spPr>
        <p:txBody>
          <a:bodyPr>
            <a:normAutofit fontScale="77500" lnSpcReduction="20000"/>
          </a:bodyPr>
          <a:lstStyle/>
          <a:p>
            <a:pPr>
              <a:lnSpc>
                <a:spcPct val="80000"/>
              </a:lnSpc>
            </a:pPr>
            <a:r>
              <a:rPr lang="en-US" sz="3100" u="sng" dirty="0" smtClean="0"/>
              <a:t>Inventory Information</a:t>
            </a:r>
            <a:r>
              <a:rPr lang="en-US" sz="3100" dirty="0" smtClean="0"/>
              <a:t> – Exactly one record</a:t>
            </a:r>
          </a:p>
          <a:p>
            <a:pPr lvl="1">
              <a:lnSpc>
                <a:spcPct val="80000"/>
              </a:lnSpc>
            </a:pPr>
            <a:r>
              <a:rPr lang="en-US" sz="2400" dirty="0" smtClean="0"/>
              <a:t>Identifies the reporting period and type of report</a:t>
            </a:r>
          </a:p>
          <a:p>
            <a:pPr>
              <a:lnSpc>
                <a:spcPct val="80000"/>
              </a:lnSpc>
            </a:pPr>
            <a:endParaRPr lang="en-US" sz="2000" dirty="0" smtClean="0"/>
          </a:p>
          <a:p>
            <a:pPr>
              <a:lnSpc>
                <a:spcPct val="80000"/>
              </a:lnSpc>
            </a:pPr>
            <a:r>
              <a:rPr lang="en-US" sz="3100" u="sng" dirty="0" smtClean="0"/>
              <a:t>Facility Information</a:t>
            </a:r>
            <a:r>
              <a:rPr lang="en-US" sz="3100" dirty="0" smtClean="0"/>
              <a:t> – Exactly one record</a:t>
            </a:r>
          </a:p>
          <a:p>
            <a:pPr lvl="1">
              <a:lnSpc>
                <a:spcPct val="80000"/>
              </a:lnSpc>
            </a:pPr>
            <a:r>
              <a:rPr lang="en-US" sz="2400" dirty="0" smtClean="0"/>
              <a:t>Includes identifying information for the facility</a:t>
            </a:r>
          </a:p>
          <a:p>
            <a:pPr>
              <a:lnSpc>
                <a:spcPct val="80000"/>
              </a:lnSpc>
            </a:pPr>
            <a:endParaRPr lang="en-US" sz="2000" u="sng" dirty="0" smtClean="0"/>
          </a:p>
          <a:p>
            <a:pPr>
              <a:lnSpc>
                <a:spcPct val="80000"/>
              </a:lnSpc>
            </a:pPr>
            <a:r>
              <a:rPr lang="en-US" sz="3100" u="sng" dirty="0" smtClean="0"/>
              <a:t>Contact Information</a:t>
            </a:r>
            <a:r>
              <a:rPr lang="en-US" sz="3100" dirty="0" smtClean="0"/>
              <a:t> – At least two records</a:t>
            </a:r>
          </a:p>
          <a:p>
            <a:pPr lvl="1">
              <a:lnSpc>
                <a:spcPct val="80000"/>
              </a:lnSpc>
            </a:pPr>
            <a:r>
              <a:rPr lang="en-US" sz="2400" dirty="0" smtClean="0"/>
              <a:t>EI Facility Contact and </a:t>
            </a:r>
          </a:p>
          <a:p>
            <a:pPr lvl="1">
              <a:lnSpc>
                <a:spcPct val="80000"/>
              </a:lnSpc>
            </a:pPr>
            <a:r>
              <a:rPr lang="en-US" sz="2400" dirty="0" smtClean="0"/>
              <a:t>EI Billing Party</a:t>
            </a:r>
          </a:p>
          <a:p>
            <a:pPr lvl="1">
              <a:lnSpc>
                <a:spcPct val="80000"/>
              </a:lnSpc>
            </a:pPr>
            <a:r>
              <a:rPr lang="en-US" sz="2400" dirty="0" smtClean="0"/>
              <a:t>EI Consultant, </a:t>
            </a:r>
            <a:r>
              <a:rPr lang="en-US" sz="2400" i="1" dirty="0" smtClean="0"/>
              <a:t>optional</a:t>
            </a:r>
            <a:endParaRPr lang="en-US" sz="24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50</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t>Data Hierarchy</a:t>
            </a:r>
          </a:p>
        </p:txBody>
      </p:sp>
      <p:sp>
        <p:nvSpPr>
          <p:cNvPr id="21507" name="Rectangle 3"/>
          <p:cNvSpPr>
            <a:spLocks noGrp="1" noChangeArrowheads="1"/>
          </p:cNvSpPr>
          <p:nvPr>
            <p:ph idx="1"/>
          </p:nvPr>
        </p:nvSpPr>
        <p:spPr>
          <a:xfrm>
            <a:off x="1981200" y="1981200"/>
            <a:ext cx="6934200" cy="4419600"/>
          </a:xfrm>
        </p:spPr>
        <p:txBody>
          <a:bodyPr>
            <a:normAutofit fontScale="92500" lnSpcReduction="10000"/>
          </a:bodyPr>
          <a:lstStyle/>
          <a:p>
            <a:pPr>
              <a:lnSpc>
                <a:spcPct val="90000"/>
              </a:lnSpc>
            </a:pPr>
            <a:r>
              <a:rPr lang="en-US" sz="2800" u="sng" dirty="0" smtClean="0"/>
              <a:t>Source Information</a:t>
            </a:r>
            <a:r>
              <a:rPr lang="en-US" sz="2800" dirty="0" smtClean="0"/>
              <a:t> – 1 or more records</a:t>
            </a:r>
          </a:p>
          <a:p>
            <a:pPr lvl="1">
              <a:lnSpc>
                <a:spcPct val="90000"/>
              </a:lnSpc>
            </a:pPr>
            <a:r>
              <a:rPr lang="en-US" sz="2400" dirty="0" smtClean="0"/>
              <a:t>One for each source at the facility</a:t>
            </a:r>
          </a:p>
          <a:p>
            <a:pPr>
              <a:lnSpc>
                <a:spcPct val="90000"/>
              </a:lnSpc>
            </a:pPr>
            <a:r>
              <a:rPr lang="en-US" sz="2800" u="sng" dirty="0" smtClean="0"/>
              <a:t>Process Information</a:t>
            </a:r>
            <a:r>
              <a:rPr lang="en-US" sz="2800" dirty="0" smtClean="0"/>
              <a:t> – 1 or more records per source</a:t>
            </a:r>
          </a:p>
          <a:p>
            <a:pPr lvl="1">
              <a:lnSpc>
                <a:spcPct val="90000"/>
              </a:lnSpc>
            </a:pPr>
            <a:r>
              <a:rPr lang="en-US" sz="2400" dirty="0" smtClean="0"/>
              <a:t>One for each mode that the source operated in during the reporting period</a:t>
            </a:r>
          </a:p>
          <a:p>
            <a:pPr>
              <a:lnSpc>
                <a:spcPct val="90000"/>
              </a:lnSpc>
            </a:pPr>
            <a:r>
              <a:rPr lang="en-US" sz="2800" u="sng" dirty="0" smtClean="0"/>
              <a:t>Emission Factor Information</a:t>
            </a:r>
            <a:r>
              <a:rPr lang="en-US" sz="2800" dirty="0" smtClean="0"/>
              <a:t> – 0 or more records for each Process</a:t>
            </a:r>
          </a:p>
          <a:p>
            <a:pPr lvl="1">
              <a:lnSpc>
                <a:spcPct val="90000"/>
              </a:lnSpc>
            </a:pPr>
            <a:r>
              <a:rPr lang="en-US" sz="2400" dirty="0" smtClean="0"/>
              <a:t>One for each pollutant for which an emission factor is used to estimate emissions</a:t>
            </a:r>
          </a:p>
        </p:txBody>
      </p:sp>
      <p:sp>
        <p:nvSpPr>
          <p:cNvPr id="8" name="Slide Number Placeholder 7"/>
          <p:cNvSpPr>
            <a:spLocks noGrp="1"/>
          </p:cNvSpPr>
          <p:nvPr>
            <p:ph type="sldNum" sz="quarter" idx="12"/>
          </p:nvPr>
        </p:nvSpPr>
        <p:spPr/>
        <p:txBody>
          <a:bodyPr/>
          <a:lstStyle/>
          <a:p>
            <a:fld id="{DF28FB93-0A08-4E7D-8E63-9EFA29F1E093}" type="slidenum">
              <a:rPr lang="en-US" smtClean="0"/>
              <a:pPr/>
              <a:t>51</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82880" y="59436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t>Data Hierarchy</a:t>
            </a:r>
          </a:p>
        </p:txBody>
      </p:sp>
      <p:sp>
        <p:nvSpPr>
          <p:cNvPr id="22531" name="Rectangle 3"/>
          <p:cNvSpPr>
            <a:spLocks noGrp="1" noChangeArrowheads="1"/>
          </p:cNvSpPr>
          <p:nvPr>
            <p:ph idx="1"/>
          </p:nvPr>
        </p:nvSpPr>
        <p:spPr>
          <a:xfrm>
            <a:off x="1981200" y="1905000"/>
            <a:ext cx="6705600" cy="4221163"/>
          </a:xfrm>
        </p:spPr>
        <p:txBody>
          <a:bodyPr>
            <a:normAutofit fontScale="92500"/>
          </a:bodyPr>
          <a:lstStyle/>
          <a:p>
            <a:pPr defTabSz="177800"/>
            <a:r>
              <a:rPr lang="en-US" sz="2800" u="sng" dirty="0" smtClean="0"/>
              <a:t>Control System Information</a:t>
            </a:r>
            <a:r>
              <a:rPr lang="en-US" sz="2800" dirty="0" smtClean="0"/>
              <a:t> – 0 or more records</a:t>
            </a:r>
          </a:p>
          <a:p>
            <a:pPr lvl="1" defTabSz="177800"/>
            <a:r>
              <a:rPr lang="en-US" sz="2400" dirty="0" smtClean="0"/>
              <a:t>Not tied to a specific source</a:t>
            </a:r>
          </a:p>
          <a:p>
            <a:pPr lvl="1" defTabSz="177800"/>
            <a:r>
              <a:rPr lang="en-US" sz="2400" dirty="0" smtClean="0"/>
              <a:t>Associated with a source on the emissions record</a:t>
            </a:r>
          </a:p>
          <a:p>
            <a:pPr lvl="1" defTabSz="177800"/>
            <a:r>
              <a:rPr lang="en-US" sz="2400" dirty="0" smtClean="0"/>
              <a:t>May be included in one or more emissions paths</a:t>
            </a:r>
          </a:p>
          <a:p>
            <a:pPr defTabSz="177800"/>
            <a:r>
              <a:rPr lang="en-US" sz="2800" u="sng" dirty="0" smtClean="0"/>
              <a:t>Control Efficiency</a:t>
            </a:r>
            <a:r>
              <a:rPr lang="en-US" sz="2800" dirty="0" smtClean="0"/>
              <a:t> – 1 or more records for each Control System record</a:t>
            </a:r>
          </a:p>
          <a:p>
            <a:pPr lvl="1" defTabSz="177800"/>
            <a:r>
              <a:rPr lang="en-US" sz="2400" dirty="0" smtClean="0"/>
              <a:t>Specified for each pollutant controlled</a:t>
            </a:r>
            <a:endParaRPr lang="en-US" sz="2400" u="sng"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52</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smtClean="0"/>
              <a:t>Data Hierarchy</a:t>
            </a:r>
          </a:p>
        </p:txBody>
      </p:sp>
      <p:sp>
        <p:nvSpPr>
          <p:cNvPr id="23555" name="Rectangle 3"/>
          <p:cNvSpPr>
            <a:spLocks noGrp="1" noChangeArrowheads="1"/>
          </p:cNvSpPr>
          <p:nvPr>
            <p:ph idx="1"/>
          </p:nvPr>
        </p:nvSpPr>
        <p:spPr>
          <a:xfrm>
            <a:off x="1981200" y="1905000"/>
            <a:ext cx="6705600" cy="4648200"/>
          </a:xfrm>
        </p:spPr>
        <p:txBody>
          <a:bodyPr>
            <a:normAutofit fontScale="85000" lnSpcReduction="20000"/>
          </a:bodyPr>
          <a:lstStyle/>
          <a:p>
            <a:pPr>
              <a:lnSpc>
                <a:spcPct val="120000"/>
              </a:lnSpc>
            </a:pPr>
            <a:r>
              <a:rPr lang="en-US" sz="2800" u="sng" dirty="0" smtClean="0"/>
              <a:t>Release Point Information</a:t>
            </a:r>
            <a:r>
              <a:rPr lang="en-US" sz="2800" dirty="0" smtClean="0"/>
              <a:t> – 1 or more records</a:t>
            </a:r>
          </a:p>
          <a:p>
            <a:pPr lvl="1">
              <a:lnSpc>
                <a:spcPct val="120000"/>
              </a:lnSpc>
            </a:pPr>
            <a:r>
              <a:rPr lang="en-US" sz="2400" dirty="0" smtClean="0"/>
              <a:t>Not tied to a specific source</a:t>
            </a:r>
          </a:p>
          <a:p>
            <a:pPr lvl="1">
              <a:lnSpc>
                <a:spcPct val="120000"/>
              </a:lnSpc>
            </a:pPr>
            <a:r>
              <a:rPr lang="en-US" sz="2400" dirty="0" smtClean="0"/>
              <a:t>Associated with a source on the emissions record</a:t>
            </a:r>
          </a:p>
          <a:p>
            <a:pPr>
              <a:lnSpc>
                <a:spcPct val="120000"/>
              </a:lnSpc>
            </a:pPr>
            <a:r>
              <a:rPr lang="en-US" sz="2800" u="sng" dirty="0" smtClean="0"/>
              <a:t>Portable Source Location</a:t>
            </a:r>
            <a:r>
              <a:rPr lang="en-US" sz="2800" dirty="0" smtClean="0"/>
              <a:t> – 0 or more records for each release point record </a:t>
            </a:r>
          </a:p>
          <a:p>
            <a:pPr lvl="1">
              <a:lnSpc>
                <a:spcPct val="120000"/>
              </a:lnSpc>
              <a:spcBef>
                <a:spcPct val="0"/>
              </a:spcBef>
            </a:pPr>
            <a:r>
              <a:rPr lang="en-US" sz="2400" dirty="0" smtClean="0"/>
              <a:t>Only used to indicate alternate locations at which a portable facility operated</a:t>
            </a:r>
          </a:p>
          <a:p>
            <a:pPr lvl="1">
              <a:lnSpc>
                <a:spcPct val="120000"/>
              </a:lnSpc>
            </a:pPr>
            <a:r>
              <a:rPr lang="en-US" sz="2400" dirty="0" smtClean="0"/>
              <a:t>Permitted under LAC 33:III.513 </a:t>
            </a:r>
          </a:p>
          <a:p>
            <a:pPr lvl="1">
              <a:lnSpc>
                <a:spcPct val="120000"/>
              </a:lnSpc>
            </a:pPr>
            <a:r>
              <a:rPr lang="en-US" sz="2400" dirty="0" smtClean="0"/>
              <a:t>Not to be used for portable sources at a major source such as diesel generators</a:t>
            </a:r>
            <a:endParaRPr lang="en-US" sz="20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53</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dirty="0" smtClean="0"/>
              <a:t>Data Hierarchy</a:t>
            </a:r>
            <a:endParaRPr lang="en-US" b="1" i="1" dirty="0" smtClean="0"/>
          </a:p>
        </p:txBody>
      </p:sp>
      <p:sp>
        <p:nvSpPr>
          <p:cNvPr id="24579" name="Rectangle 3"/>
          <p:cNvSpPr>
            <a:spLocks noGrp="1" noChangeArrowheads="1"/>
          </p:cNvSpPr>
          <p:nvPr>
            <p:ph idx="1"/>
          </p:nvPr>
        </p:nvSpPr>
        <p:spPr>
          <a:xfrm>
            <a:off x="1981200" y="1905000"/>
            <a:ext cx="6705600" cy="4221163"/>
          </a:xfrm>
        </p:spPr>
        <p:txBody>
          <a:bodyPr>
            <a:normAutofit fontScale="85000" lnSpcReduction="20000"/>
          </a:bodyPr>
          <a:lstStyle/>
          <a:p>
            <a:r>
              <a:rPr lang="en-US" sz="3400" u="sng" dirty="0" smtClean="0"/>
              <a:t>Emissions Records</a:t>
            </a:r>
            <a:r>
              <a:rPr lang="en-US" sz="3400" dirty="0" smtClean="0"/>
              <a:t> – One of each:</a:t>
            </a:r>
          </a:p>
          <a:p>
            <a:pPr lvl="1"/>
            <a:r>
              <a:rPr lang="en-US" sz="3200" dirty="0" smtClean="0"/>
              <a:t>Emissions path,</a:t>
            </a:r>
          </a:p>
          <a:p>
            <a:pPr lvl="2"/>
            <a:r>
              <a:rPr lang="en-US" sz="2800" dirty="0" smtClean="0"/>
              <a:t>source, process, control equipment, and release point</a:t>
            </a:r>
            <a:endParaRPr lang="en-US" dirty="0" smtClean="0"/>
          </a:p>
          <a:p>
            <a:pPr lvl="1"/>
            <a:r>
              <a:rPr lang="en-US" sz="3200" dirty="0" smtClean="0"/>
              <a:t>Pollutant, </a:t>
            </a:r>
          </a:p>
          <a:p>
            <a:pPr lvl="1"/>
            <a:r>
              <a:rPr lang="en-US" sz="3200" dirty="0" smtClean="0"/>
              <a:t>Emissions type</a:t>
            </a:r>
          </a:p>
          <a:p>
            <a:pPr lvl="1"/>
            <a:r>
              <a:rPr lang="en-US" sz="3200" dirty="0" smtClean="0"/>
              <a:t>Tons or pounds emitted, and</a:t>
            </a:r>
          </a:p>
          <a:p>
            <a:pPr lvl="1"/>
            <a:r>
              <a:rPr lang="en-US" sz="3200" dirty="0" smtClean="0"/>
              <a:t>Estimation method 	</a:t>
            </a:r>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54</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55</a:t>
            </a:fld>
            <a:endParaRPr lang="en-US"/>
          </a:p>
        </p:txBody>
      </p:sp>
      <p:pic>
        <p:nvPicPr>
          <p:cNvPr id="4" name="Content Placeholder 5" descr="untitled.bmp"/>
          <p:cNvPicPr>
            <a:picLocks noChangeAspect="1"/>
          </p:cNvPicPr>
          <p:nvPr/>
        </p:nvPicPr>
        <p:blipFill>
          <a:blip r:embed="rId2" cstate="print"/>
          <a:stretch>
            <a:fillRect/>
          </a:stretch>
        </p:blipFill>
        <p:spPr>
          <a:xfrm>
            <a:off x="0" y="1"/>
            <a:ext cx="9144000" cy="6858000"/>
          </a:xfrm>
          <a:prstGeom prst="rect">
            <a:avLst/>
          </a:prstGeom>
        </p:spPr>
      </p:pic>
      <p:pic>
        <p:nvPicPr>
          <p:cNvPr id="6" name="Picture 5" descr="C:\Users\jhaasbeek\Desktop\ERD-KEY.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696200" y="5410200"/>
            <a:ext cx="1304925" cy="1304925"/>
          </a:xfrm>
          <a:prstGeom prst="rect">
            <a:avLst/>
          </a:prstGeom>
          <a:noFill/>
          <a:ln>
            <a:noFill/>
          </a:ln>
        </p:spPr>
      </p:pic>
      <p:sp>
        <p:nvSpPr>
          <p:cNvPr id="7" name="TextBox 6"/>
          <p:cNvSpPr txBox="1"/>
          <p:nvPr/>
        </p:nvSpPr>
        <p:spPr>
          <a:xfrm>
            <a:off x="8001000" y="5105400"/>
            <a:ext cx="609600" cy="276999"/>
          </a:xfrm>
          <a:prstGeom prst="rect">
            <a:avLst/>
          </a:prstGeom>
          <a:noFill/>
        </p:spPr>
        <p:txBody>
          <a:bodyPr wrap="square" rtlCol="0">
            <a:spAutoFit/>
          </a:bodyPr>
          <a:lstStyle/>
          <a:p>
            <a:r>
              <a:rPr lang="en-US" sz="1200" dirty="0" smtClean="0"/>
              <a:t>Key:</a:t>
            </a:r>
            <a:endParaRPr lang="en-US" sz="1200" dirty="0"/>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sz="4000" b="1" dirty="0" smtClean="0"/>
              <a:t>Minimum Decimal Places</a:t>
            </a:r>
            <a:br>
              <a:rPr lang="en-US" sz="4000" b="1" dirty="0" smtClean="0"/>
            </a:br>
            <a:r>
              <a:rPr lang="en-US" sz="4000" b="1" dirty="0" smtClean="0"/>
              <a:t>And Reporting Thresholds</a:t>
            </a:r>
          </a:p>
        </p:txBody>
      </p:sp>
      <p:sp>
        <p:nvSpPr>
          <p:cNvPr id="25603" name="Rectangle 3"/>
          <p:cNvSpPr>
            <a:spLocks noGrp="1" noChangeArrowheads="1"/>
          </p:cNvSpPr>
          <p:nvPr>
            <p:ph idx="1"/>
          </p:nvPr>
        </p:nvSpPr>
        <p:spPr>
          <a:xfrm>
            <a:off x="1905000" y="1905000"/>
            <a:ext cx="7010400" cy="4572000"/>
          </a:xfrm>
        </p:spPr>
        <p:txBody>
          <a:bodyPr>
            <a:normAutofit fontScale="85000" lnSpcReduction="20000"/>
          </a:bodyPr>
          <a:lstStyle/>
          <a:p>
            <a:pPr eaLnBrk="1" hangingPunct="1"/>
            <a:r>
              <a:rPr lang="en-US" sz="2800" dirty="0" smtClean="0"/>
              <a:t>Criteria and HRVOC pollutants reported in tons</a:t>
            </a:r>
          </a:p>
          <a:p>
            <a:pPr lvl="1" eaLnBrk="1" hangingPunct="1"/>
            <a:r>
              <a:rPr lang="en-US" sz="2400" dirty="0" smtClean="0"/>
              <a:t>Two decimal places minimum, recommended</a:t>
            </a:r>
          </a:p>
          <a:p>
            <a:pPr lvl="1" eaLnBrk="1" hangingPunct="1"/>
            <a:r>
              <a:rPr lang="en-US" sz="2400" dirty="0" smtClean="0"/>
              <a:t>Not required to report emissions &lt; 0.005 tons (potential &amp; actual) for an emissions path, unless VOC TAPs are &gt; 0.005 </a:t>
            </a:r>
            <a:r>
              <a:rPr lang="en-US" sz="2400" dirty="0" smtClean="0"/>
              <a:t>pounds</a:t>
            </a:r>
            <a:endParaRPr lang="en-US" sz="2400" dirty="0" smtClean="0"/>
          </a:p>
          <a:p>
            <a:pPr eaLnBrk="1" hangingPunct="1"/>
            <a:r>
              <a:rPr lang="en-US" sz="2800" dirty="0" smtClean="0"/>
              <a:t>Toxics reported in pounds</a:t>
            </a:r>
          </a:p>
          <a:p>
            <a:pPr lvl="1" eaLnBrk="1" hangingPunct="1"/>
            <a:r>
              <a:rPr lang="en-US" sz="2400" dirty="0" smtClean="0"/>
              <a:t>Two decimal places minimum, recommended</a:t>
            </a:r>
          </a:p>
          <a:p>
            <a:pPr lvl="2" eaLnBrk="1" hangingPunct="1"/>
            <a:r>
              <a:rPr lang="en-US" sz="2000" dirty="0" smtClean="0"/>
              <a:t>3 decimal places if MER </a:t>
            </a:r>
            <a:r>
              <a:rPr lang="en-US" sz="2000" dirty="0" smtClean="0">
                <a:cs typeface="Tahoma" pitchFamily="34" charset="0"/>
              </a:rPr>
              <a:t>&lt;</a:t>
            </a:r>
            <a:r>
              <a:rPr lang="en-US" sz="2000" dirty="0" smtClean="0"/>
              <a:t> 50 lbs/yr, and</a:t>
            </a:r>
          </a:p>
          <a:p>
            <a:pPr lvl="2" eaLnBrk="1" hangingPunct="1"/>
            <a:r>
              <a:rPr lang="en-US" sz="2000" dirty="0" smtClean="0"/>
              <a:t>6 decimal places for dioxins and furans</a:t>
            </a:r>
          </a:p>
          <a:p>
            <a:pPr lvl="1" eaLnBrk="1" hangingPunct="1"/>
            <a:r>
              <a:rPr lang="en-US" sz="2400" dirty="0" smtClean="0"/>
              <a:t>Not required to report emissions &lt; 0.005 pounds (potential &amp; actual) for an emissions path</a:t>
            </a:r>
          </a:p>
        </p:txBody>
      </p:sp>
      <p:sp>
        <p:nvSpPr>
          <p:cNvPr id="8" name="Slide Number Placeholder 7"/>
          <p:cNvSpPr>
            <a:spLocks noGrp="1"/>
          </p:cNvSpPr>
          <p:nvPr>
            <p:ph type="sldNum" sz="quarter" idx="12"/>
          </p:nvPr>
        </p:nvSpPr>
        <p:spPr/>
        <p:txBody>
          <a:bodyPr/>
          <a:lstStyle/>
          <a:p>
            <a:fld id="{DF28FB93-0A08-4E7D-8E63-9EFA29F1E093}" type="slidenum">
              <a:rPr lang="en-US" smtClean="0"/>
              <a:pPr/>
              <a:t>57</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b="1" dirty="0" smtClean="0"/>
              <a:t>Grouping Similar Sources</a:t>
            </a:r>
            <a:endParaRPr lang="en-US" dirty="0" smtClean="0"/>
          </a:p>
        </p:txBody>
      </p:sp>
      <p:sp>
        <p:nvSpPr>
          <p:cNvPr id="26627" name="Rectangle 3"/>
          <p:cNvSpPr>
            <a:spLocks noGrp="1" noChangeArrowheads="1"/>
          </p:cNvSpPr>
          <p:nvPr>
            <p:ph idx="1"/>
          </p:nvPr>
        </p:nvSpPr>
        <p:spPr>
          <a:xfrm>
            <a:off x="1981200" y="1905000"/>
            <a:ext cx="6705600" cy="4221163"/>
          </a:xfrm>
        </p:spPr>
        <p:txBody>
          <a:bodyPr/>
          <a:lstStyle/>
          <a:p>
            <a:pPr eaLnBrk="1" hangingPunct="1"/>
            <a:r>
              <a:rPr lang="en-US" dirty="0" smtClean="0"/>
              <a:t>May group similar sources/process if, in aggregate, emissions (potential &amp; actual) are</a:t>
            </a:r>
          </a:p>
          <a:p>
            <a:pPr lvl="1" eaLnBrk="1" hangingPunct="1">
              <a:buFontTx/>
              <a:buNone/>
            </a:pPr>
            <a:r>
              <a:rPr lang="en-US" dirty="0" smtClean="0"/>
              <a:t>&lt; 5 tons Criteria Pollutants</a:t>
            </a:r>
          </a:p>
          <a:p>
            <a:pPr lvl="1" eaLnBrk="1" hangingPunct="1">
              <a:buFontTx/>
              <a:buNone/>
            </a:pPr>
            <a:r>
              <a:rPr lang="en-US" dirty="0" smtClean="0"/>
              <a:t>&lt; MER for Toxic Air Pollutants</a:t>
            </a:r>
          </a:p>
          <a:p>
            <a:pPr eaLnBrk="1" hangingPunct="1"/>
            <a:r>
              <a:rPr lang="en-US" dirty="0" smtClean="0"/>
              <a:t>Create an emissions path for the group</a:t>
            </a:r>
          </a:p>
          <a:p>
            <a:pPr lvl="1" eaLnBrk="1" hangingPunct="1"/>
            <a:r>
              <a:rPr lang="en-US" dirty="0" smtClean="0"/>
              <a:t>Source, process, release point</a:t>
            </a:r>
          </a:p>
        </p:txBody>
      </p:sp>
      <p:sp>
        <p:nvSpPr>
          <p:cNvPr id="8" name="Slide Number Placeholder 7"/>
          <p:cNvSpPr>
            <a:spLocks noGrp="1"/>
          </p:cNvSpPr>
          <p:nvPr>
            <p:ph type="sldNum" sz="quarter" idx="12"/>
          </p:nvPr>
        </p:nvSpPr>
        <p:spPr/>
        <p:txBody>
          <a:bodyPr/>
          <a:lstStyle/>
          <a:p>
            <a:fld id="{DF28FB93-0A08-4E7D-8E63-9EFA29F1E093}" type="slidenum">
              <a:rPr lang="en-US" smtClean="0"/>
              <a:pPr/>
              <a:t>58</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t>Insignificant Activities</a:t>
            </a:r>
          </a:p>
        </p:txBody>
      </p:sp>
      <p:sp>
        <p:nvSpPr>
          <p:cNvPr id="27651" name="Rectangle 3"/>
          <p:cNvSpPr>
            <a:spLocks noGrp="1" noChangeArrowheads="1"/>
          </p:cNvSpPr>
          <p:nvPr>
            <p:ph idx="1"/>
          </p:nvPr>
        </p:nvSpPr>
        <p:spPr>
          <a:xfrm>
            <a:off x="2057400" y="1905000"/>
            <a:ext cx="6629400" cy="4221163"/>
          </a:xfrm>
        </p:spPr>
        <p:txBody>
          <a:bodyPr>
            <a:normAutofit fontScale="77500" lnSpcReduction="20000"/>
          </a:bodyPr>
          <a:lstStyle/>
          <a:p>
            <a:r>
              <a:rPr lang="en-US" sz="2800" dirty="0" smtClean="0"/>
              <a:t>May aggregate IA</a:t>
            </a:r>
          </a:p>
          <a:p>
            <a:pPr lvl="1"/>
            <a:r>
              <a:rPr lang="en-US" sz="2600" dirty="0" smtClean="0"/>
              <a:t>By Permit (not facility-wide)</a:t>
            </a:r>
          </a:p>
          <a:p>
            <a:pPr lvl="1"/>
            <a:r>
              <a:rPr lang="en-US" sz="2600" dirty="0" smtClean="0"/>
              <a:t>Do not combine with GC XVII or Fugitives</a:t>
            </a:r>
          </a:p>
          <a:p>
            <a:pPr eaLnBrk="1" hangingPunct="1"/>
            <a:r>
              <a:rPr lang="en-US" sz="2800" dirty="0" smtClean="0"/>
              <a:t>Report as source type of Insignificant Activities</a:t>
            </a:r>
          </a:p>
          <a:p>
            <a:pPr eaLnBrk="1" hangingPunct="1"/>
            <a:r>
              <a:rPr lang="en-US" sz="2800" dirty="0" smtClean="0"/>
              <a:t>Report as release point type of Area with dimensions of area where activity occurs</a:t>
            </a:r>
          </a:p>
          <a:p>
            <a:pPr eaLnBrk="1" hangingPunct="1"/>
            <a:r>
              <a:rPr lang="en-US" sz="2800" dirty="0" smtClean="0"/>
              <a:t>Does not require a process record</a:t>
            </a:r>
          </a:p>
          <a:p>
            <a:pPr eaLnBrk="1" hangingPunct="1"/>
            <a:r>
              <a:rPr lang="en-US" sz="2800" dirty="0" smtClean="0"/>
              <a:t>Report Insignificant Activity Lists A and D</a:t>
            </a:r>
          </a:p>
          <a:p>
            <a:pPr eaLnBrk="1" hangingPunct="1"/>
            <a:r>
              <a:rPr lang="en-US" sz="2800" dirty="0" smtClean="0"/>
              <a:t>Do not report Insignificant Activity Lists B or C</a:t>
            </a:r>
          </a:p>
          <a:p>
            <a:pPr lvl="2" eaLnBrk="1" hangingPunct="1">
              <a:buFont typeface="Wingdings" pitchFamily="2" charset="2"/>
              <a:buChar char="§"/>
            </a:pPr>
            <a:endParaRPr lang="en-US" sz="28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59</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cs typeface="Tahoma" pitchFamily="34" charset="0"/>
              </a:rPr>
              <a:t>Why an EI?</a:t>
            </a:r>
          </a:p>
        </p:txBody>
      </p:sp>
      <p:sp>
        <p:nvSpPr>
          <p:cNvPr id="22531" name="Rectangle 3"/>
          <p:cNvSpPr>
            <a:spLocks noGrp="1" noChangeArrowheads="1"/>
          </p:cNvSpPr>
          <p:nvPr>
            <p:ph idx="1"/>
          </p:nvPr>
        </p:nvSpPr>
        <p:spPr>
          <a:xfrm>
            <a:off x="1981200" y="1905000"/>
            <a:ext cx="6705600" cy="4221163"/>
          </a:xfrm>
        </p:spPr>
        <p:txBody>
          <a:bodyPr>
            <a:normAutofit fontScale="92500" lnSpcReduction="10000"/>
          </a:bodyPr>
          <a:lstStyle/>
          <a:p>
            <a:pPr eaLnBrk="1" hangingPunct="1"/>
            <a:r>
              <a:rPr lang="en-US" sz="2800" b="1" dirty="0" smtClean="0">
                <a:cs typeface="Tahoma" pitchFamily="34" charset="0"/>
              </a:rPr>
              <a:t>Clean Air Act (CAA) </a:t>
            </a:r>
            <a:r>
              <a:rPr lang="en-US" sz="2800" dirty="0" smtClean="0">
                <a:cs typeface="Tahoma" pitchFamily="34" charset="0"/>
              </a:rPr>
              <a:t>– Section 183(a)(3) requires an EI for areas of ozone nonattainment every 3 years</a:t>
            </a:r>
          </a:p>
          <a:p>
            <a:pPr eaLnBrk="1" hangingPunct="1"/>
            <a:r>
              <a:rPr lang="en-US" sz="2800" b="1" dirty="0" smtClean="0">
                <a:cs typeface="Tahoma" pitchFamily="34" charset="0"/>
              </a:rPr>
              <a:t>LAC 33:III.918 &amp; 919 </a:t>
            </a:r>
            <a:r>
              <a:rPr lang="en-US" sz="2800" dirty="0" smtClean="0">
                <a:cs typeface="Tahoma" pitchFamily="34" charset="0"/>
              </a:rPr>
              <a:t>– requires point sources submit a criteria pollutant EI annually</a:t>
            </a:r>
          </a:p>
          <a:p>
            <a:pPr lvl="1" eaLnBrk="1" hangingPunct="1"/>
            <a:r>
              <a:rPr lang="en-US" sz="2400" dirty="0" smtClean="0">
                <a:cs typeface="Tahoma" pitchFamily="34" charset="0"/>
              </a:rPr>
              <a:t>Covers entire state</a:t>
            </a:r>
          </a:p>
          <a:p>
            <a:pPr eaLnBrk="1" hangingPunct="1"/>
            <a:r>
              <a:rPr lang="en-US" sz="2800" b="1" dirty="0" smtClean="0">
                <a:cs typeface="Tahoma" pitchFamily="34" charset="0"/>
              </a:rPr>
              <a:t>LAC 33:III.5107 </a:t>
            </a:r>
            <a:r>
              <a:rPr lang="en-US" sz="2800" dirty="0" smtClean="0">
                <a:cs typeface="Tahoma" pitchFamily="34" charset="0"/>
              </a:rPr>
              <a:t>– requires point sources submit a toxic air pollutant EI annually</a:t>
            </a:r>
          </a:p>
          <a:p>
            <a:pPr lvl="1" eaLnBrk="1" hangingPunct="1"/>
            <a:r>
              <a:rPr lang="en-US" sz="2400" dirty="0" smtClean="0">
                <a:cs typeface="Tahoma" pitchFamily="34" charset="0"/>
              </a:rPr>
              <a:t>Covers entire state</a:t>
            </a:r>
          </a:p>
        </p:txBody>
      </p:sp>
      <p:sp>
        <p:nvSpPr>
          <p:cNvPr id="7" name="Slide Number Placeholder 6"/>
          <p:cNvSpPr>
            <a:spLocks noGrp="1"/>
          </p:cNvSpPr>
          <p:nvPr>
            <p:ph type="sldNum" sz="quarter" idx="12"/>
          </p:nvPr>
        </p:nvSpPr>
        <p:spPr/>
        <p:txBody>
          <a:bodyPr/>
          <a:lstStyle/>
          <a:p>
            <a:fld id="{DF28FB93-0A08-4E7D-8E63-9EFA29F1E093}" type="slidenum">
              <a:rPr lang="en-US" smtClean="0"/>
              <a:pPr/>
              <a:t>6</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t>GC XVII Emissions</a:t>
            </a:r>
          </a:p>
        </p:txBody>
      </p:sp>
      <p:sp>
        <p:nvSpPr>
          <p:cNvPr id="27651" name="Rectangle 3"/>
          <p:cNvSpPr>
            <a:spLocks noGrp="1" noChangeArrowheads="1"/>
          </p:cNvSpPr>
          <p:nvPr>
            <p:ph idx="1"/>
          </p:nvPr>
        </p:nvSpPr>
        <p:spPr>
          <a:xfrm>
            <a:off x="1981200" y="1905000"/>
            <a:ext cx="6705600" cy="4221163"/>
          </a:xfrm>
        </p:spPr>
        <p:txBody>
          <a:bodyPr/>
          <a:lstStyle/>
          <a:p>
            <a:pPr marL="0"/>
            <a:r>
              <a:rPr lang="en-US" sz="2400" dirty="0" smtClean="0"/>
              <a:t>May aggregate GC XVII</a:t>
            </a:r>
          </a:p>
          <a:p>
            <a:pPr marL="914400" lvl="3">
              <a:buClr>
                <a:schemeClr val="accent1"/>
              </a:buClr>
            </a:pPr>
            <a:r>
              <a:rPr lang="en-US" sz="2000" dirty="0" smtClean="0"/>
              <a:t>By Permit (not facility-wide)</a:t>
            </a:r>
          </a:p>
          <a:p>
            <a:pPr marL="914400" lvl="3">
              <a:buClr>
                <a:schemeClr val="accent1"/>
              </a:buClr>
            </a:pPr>
            <a:r>
              <a:rPr lang="en-US" sz="2000" dirty="0" smtClean="0"/>
              <a:t>Do not combine with IA or Fugitives</a:t>
            </a:r>
          </a:p>
          <a:p>
            <a:r>
              <a:rPr lang="en-US" sz="2400" dirty="0" smtClean="0"/>
              <a:t>Report as source type of GC XVII Emissions</a:t>
            </a:r>
          </a:p>
          <a:p>
            <a:r>
              <a:rPr lang="en-US" sz="2400" dirty="0" smtClean="0"/>
              <a:t>Report as release point type of Area with dimensions of area where activity occurs</a:t>
            </a:r>
          </a:p>
          <a:p>
            <a:r>
              <a:rPr lang="en-US" sz="2400" dirty="0" smtClean="0"/>
              <a:t>Does not require a process record</a:t>
            </a:r>
          </a:p>
          <a:p>
            <a:pPr eaLnBrk="1" hangingPunct="1"/>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60</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t>Fugitives</a:t>
            </a:r>
          </a:p>
        </p:txBody>
      </p:sp>
      <p:sp>
        <p:nvSpPr>
          <p:cNvPr id="27651" name="Rectangle 3"/>
          <p:cNvSpPr>
            <a:spLocks noGrp="1" noChangeArrowheads="1"/>
          </p:cNvSpPr>
          <p:nvPr>
            <p:ph idx="1"/>
          </p:nvPr>
        </p:nvSpPr>
        <p:spPr>
          <a:xfrm>
            <a:off x="2057400" y="2057400"/>
            <a:ext cx="6781800" cy="4572000"/>
          </a:xfrm>
        </p:spPr>
        <p:txBody>
          <a:bodyPr>
            <a:normAutofit/>
          </a:bodyPr>
          <a:lstStyle/>
          <a:p>
            <a:r>
              <a:rPr lang="en-US" sz="2400" dirty="0" smtClean="0"/>
              <a:t>May aggregate Fugitives</a:t>
            </a:r>
          </a:p>
          <a:p>
            <a:pPr lvl="1"/>
            <a:r>
              <a:rPr lang="en-US" dirty="0" smtClean="0"/>
              <a:t>By Permit (not facility-wide)</a:t>
            </a:r>
          </a:p>
          <a:p>
            <a:pPr lvl="1"/>
            <a:r>
              <a:rPr lang="en-US" dirty="0" smtClean="0"/>
              <a:t>Do not combine with IA or GC XVII</a:t>
            </a:r>
          </a:p>
          <a:p>
            <a:r>
              <a:rPr lang="en-US" sz="2400" dirty="0" smtClean="0"/>
              <a:t>Report as source type of Fugitive Emissions</a:t>
            </a:r>
          </a:p>
          <a:p>
            <a:r>
              <a:rPr lang="en-US" sz="2400" dirty="0" smtClean="0"/>
              <a:t>Report as release point type of Fugitive with dimensions of area where activity occurs</a:t>
            </a:r>
          </a:p>
          <a:p>
            <a:r>
              <a:rPr lang="en-US" sz="2400" dirty="0" smtClean="0"/>
              <a:t>Does not require a process record</a:t>
            </a:r>
          </a:p>
          <a:p>
            <a:pPr eaLnBrk="1" hangingPunct="1"/>
            <a:endParaRPr lang="en-US" dirty="0" smtClean="0"/>
          </a:p>
          <a:p>
            <a:pPr lvl="2" eaLnBrk="1" hangingPunct="1">
              <a:buFont typeface="Wingdings" pitchFamily="2" charset="2"/>
              <a:buChar char="§"/>
            </a:pPr>
            <a:endParaRPr lang="en-US" sz="28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61</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Validation</a:t>
            </a:r>
          </a:p>
        </p:txBody>
      </p:sp>
      <p:sp>
        <p:nvSpPr>
          <p:cNvPr id="109570" name="Rectangle 2"/>
          <p:cNvSpPr>
            <a:spLocks noGrp="1" noChangeArrowheads="1"/>
          </p:cNvSpPr>
          <p:nvPr>
            <p:ph idx="1"/>
          </p:nvPr>
        </p:nvSpPr>
        <p:spPr>
          <a:xfrm>
            <a:off x="2057400" y="1905000"/>
            <a:ext cx="6629400" cy="4495800"/>
          </a:xfrm>
          <a:noFill/>
        </p:spPr>
        <p:txBody>
          <a:bodyPr>
            <a:normAutofit/>
          </a:bodyPr>
          <a:lstStyle/>
          <a:p>
            <a:pPr eaLnBrk="1" hangingPunct="1"/>
            <a:r>
              <a:rPr lang="en-US" sz="2400" dirty="0" smtClean="0"/>
              <a:t>QA Checks</a:t>
            </a:r>
          </a:p>
          <a:p>
            <a:pPr lvl="1" eaLnBrk="1" hangingPunct="1"/>
            <a:r>
              <a:rPr lang="en-US" sz="2400" dirty="0" smtClean="0"/>
              <a:t>Basic checks done on each screen (data type, range of values, etc.)</a:t>
            </a:r>
          </a:p>
          <a:p>
            <a:pPr lvl="1" eaLnBrk="1" hangingPunct="1"/>
            <a:r>
              <a:rPr lang="en-US" sz="2400" dirty="0" smtClean="0"/>
              <a:t>Required fields NOT checked until you submit, but data validation is checked upon data entry</a:t>
            </a:r>
          </a:p>
          <a:p>
            <a:pPr lvl="1" eaLnBrk="1" hangingPunct="1"/>
            <a:r>
              <a:rPr lang="en-US" sz="2400" dirty="0" smtClean="0"/>
              <a:t>You can run validation checks at any time</a:t>
            </a:r>
          </a:p>
          <a:p>
            <a:pPr lvl="1" eaLnBrk="1" hangingPunct="1"/>
            <a:r>
              <a:rPr lang="en-US" sz="2400" dirty="0" smtClean="0"/>
              <a:t>Printable list of items to address</a:t>
            </a:r>
          </a:p>
        </p:txBody>
      </p:sp>
      <p:sp>
        <p:nvSpPr>
          <p:cNvPr id="8" name="Slide Number Placeholder 7"/>
          <p:cNvSpPr>
            <a:spLocks noGrp="1"/>
          </p:cNvSpPr>
          <p:nvPr>
            <p:ph type="sldNum" sz="quarter" idx="12"/>
          </p:nvPr>
        </p:nvSpPr>
        <p:spPr/>
        <p:txBody>
          <a:bodyPr/>
          <a:lstStyle/>
          <a:p>
            <a:fld id="{DF28FB93-0A08-4E7D-8E63-9EFA29F1E093}" type="slidenum">
              <a:rPr lang="en-US" smtClean="0"/>
              <a:pPr/>
              <a:t>62</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Asking for Help	</a:t>
            </a:r>
            <a:endParaRPr lang="en-US" b="1" i="1" dirty="0" smtClean="0">
              <a:cs typeface="Tahoma" pitchFamily="34" charset="0"/>
            </a:endParaRPr>
          </a:p>
        </p:txBody>
      </p:sp>
      <p:sp>
        <p:nvSpPr>
          <p:cNvPr id="39939" name="Rectangle 3"/>
          <p:cNvSpPr>
            <a:spLocks noGrp="1" noChangeArrowheads="1"/>
          </p:cNvSpPr>
          <p:nvPr>
            <p:ph idx="1"/>
          </p:nvPr>
        </p:nvSpPr>
        <p:spPr>
          <a:xfrm>
            <a:off x="2057400" y="1981200"/>
            <a:ext cx="6629400" cy="4144963"/>
          </a:xfrm>
        </p:spPr>
        <p:txBody>
          <a:bodyPr>
            <a:normAutofit/>
          </a:bodyPr>
          <a:lstStyle/>
          <a:p>
            <a:r>
              <a:rPr lang="en-US" sz="2400" dirty="0" smtClean="0"/>
              <a:t>Keep in mind that there are only </a:t>
            </a:r>
            <a:r>
              <a:rPr lang="en-US" sz="2400" b="1" dirty="0" smtClean="0">
                <a:solidFill>
                  <a:srgbClr val="FF0000"/>
                </a:solidFill>
              </a:rPr>
              <a:t>2</a:t>
            </a:r>
            <a:r>
              <a:rPr lang="en-US" sz="2400" dirty="0" smtClean="0">
                <a:solidFill>
                  <a:srgbClr val="FF0000"/>
                </a:solidFill>
              </a:rPr>
              <a:t> </a:t>
            </a:r>
            <a:r>
              <a:rPr lang="en-US" sz="2400" dirty="0" smtClean="0"/>
              <a:t>staff members who handle the work</a:t>
            </a:r>
          </a:p>
          <a:p>
            <a:r>
              <a:rPr lang="en-US" sz="2400" dirty="0" smtClean="0"/>
              <a:t>They answer your questions and help with your revisions</a:t>
            </a:r>
          </a:p>
          <a:p>
            <a:r>
              <a:rPr lang="en-US" sz="2400" dirty="0" smtClean="0"/>
              <a:t>They analyze the data to make sure we are submitting good data to EPA</a:t>
            </a:r>
          </a:p>
          <a:p>
            <a:r>
              <a:rPr lang="en-US" sz="2400" dirty="0" smtClean="0"/>
              <a:t>They also help permits, engineering, enforcement, surveillance, planning, the public, and other state/federal agencies</a:t>
            </a:r>
          </a:p>
          <a:p>
            <a:pPr eaLnBrk="1" hangingPunct="1"/>
            <a:endParaRPr lang="en-US" sz="2400" dirty="0" smtClean="0">
              <a:latin typeface="Tahoma" pitchFamily="34" charset="0"/>
              <a:cs typeface="Tahoma"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63</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2057400" y="1981200"/>
            <a:ext cx="6629400" cy="4144963"/>
          </a:xfrm>
          <a:noFill/>
        </p:spPr>
        <p:txBody>
          <a:bodyPr>
            <a:normAutofit fontScale="85000" lnSpcReduction="20000"/>
          </a:bodyPr>
          <a:lstStyle/>
          <a:p>
            <a:pPr eaLnBrk="1" hangingPunct="1"/>
            <a:r>
              <a:rPr lang="en-US" sz="2400" dirty="0" smtClean="0"/>
              <a:t>LDEQ staff are assigned parishes</a:t>
            </a:r>
          </a:p>
          <a:p>
            <a:pPr>
              <a:defRPr/>
            </a:pPr>
            <a:r>
              <a:rPr lang="en-US" sz="2400" dirty="0" smtClean="0"/>
              <a:t>Call or send an email to the staff person that is assigned the parish where your facility is located </a:t>
            </a:r>
          </a:p>
          <a:p>
            <a:pPr lvl="1">
              <a:defRPr/>
            </a:pPr>
            <a:r>
              <a:rPr lang="en-US" sz="2400" dirty="0" smtClean="0"/>
              <a:t>A list of parishes and assigned staff is listed on the left sidebar on the ERIC homepage</a:t>
            </a:r>
          </a:p>
          <a:p>
            <a:pPr>
              <a:defRPr/>
            </a:pPr>
            <a:r>
              <a:rPr lang="en-US" sz="2400" dirty="0" smtClean="0"/>
              <a:t>Please do not call other LDEQ staff asking for help, even if they have helped in the past</a:t>
            </a:r>
          </a:p>
          <a:p>
            <a:pPr lvl="1">
              <a:defRPr/>
            </a:pPr>
            <a:r>
              <a:rPr lang="en-US" sz="2400" dirty="0" smtClean="0"/>
              <a:t>Call those on the list only, please</a:t>
            </a:r>
          </a:p>
          <a:p>
            <a:pPr lvl="1">
              <a:defRPr/>
            </a:pPr>
            <a:r>
              <a:rPr lang="en-US" sz="2400" dirty="0" smtClean="0"/>
              <a:t>LDEQ staff that are not on the list may not be kept up to date with the most recent changes to EI and/or ERIC</a:t>
            </a:r>
          </a:p>
          <a:p>
            <a:pPr lvl="1">
              <a:defRPr/>
            </a:pPr>
            <a:endParaRPr lang="en-US" sz="2000" dirty="0" smtClean="0"/>
          </a:p>
          <a:p>
            <a:pPr eaLnBrk="1" hangingPunct="1"/>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64</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1981200" y="1905000"/>
            <a:ext cx="7162800" cy="3962400"/>
          </a:xfrm>
          <a:noFill/>
        </p:spPr>
        <p:txBody>
          <a:bodyPr>
            <a:normAutofit fontScale="92500" lnSpcReduction="10000"/>
          </a:bodyPr>
          <a:lstStyle/>
          <a:p>
            <a:pPr>
              <a:defRPr/>
            </a:pPr>
            <a:r>
              <a:rPr lang="en-US" sz="5400" b="1" dirty="0" smtClean="0">
                <a:solidFill>
                  <a:srgbClr val="FF0000"/>
                </a:solidFill>
              </a:rPr>
              <a:t>ALWAYS, ALWAYS have your AI # ready</a:t>
            </a:r>
          </a:p>
          <a:p>
            <a:pPr lvl="1">
              <a:defRPr/>
            </a:pPr>
            <a:r>
              <a:rPr lang="en-US" sz="5000" b="1" dirty="0" smtClean="0">
                <a:solidFill>
                  <a:srgbClr val="FF0000"/>
                </a:solidFill>
              </a:rPr>
              <a:t>ALWAYS!</a:t>
            </a:r>
          </a:p>
          <a:p>
            <a:pPr>
              <a:defRPr/>
            </a:pPr>
            <a:r>
              <a:rPr lang="en-US" sz="5400" b="1" dirty="0" smtClean="0">
                <a:solidFill>
                  <a:srgbClr val="FF0000"/>
                </a:solidFill>
              </a:rPr>
              <a:t>Put the AI # in every email, EVERY TIME!</a:t>
            </a:r>
          </a:p>
          <a:p>
            <a:pPr eaLnBrk="1" hangingPunct="1"/>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65</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1981200" y="1905000"/>
            <a:ext cx="6705600" cy="4221163"/>
          </a:xfrm>
          <a:noFill/>
        </p:spPr>
        <p:txBody>
          <a:bodyPr>
            <a:normAutofit/>
          </a:bodyPr>
          <a:lstStyle/>
          <a:p>
            <a:pPr>
              <a:defRPr/>
            </a:pPr>
            <a:r>
              <a:rPr lang="en-US" sz="2400" dirty="0" smtClean="0"/>
              <a:t>Send us an email first</a:t>
            </a:r>
          </a:p>
          <a:p>
            <a:pPr lvl="1">
              <a:defRPr/>
            </a:pPr>
            <a:r>
              <a:rPr lang="en-US" sz="2000" dirty="0" smtClean="0"/>
              <a:t>Calling your staff contact is always good, however, we will more than likely ask you to email us </a:t>
            </a:r>
          </a:p>
          <a:p>
            <a:pPr>
              <a:defRPr/>
            </a:pPr>
            <a:r>
              <a:rPr lang="en-US" sz="2400" dirty="0" smtClean="0"/>
              <a:t>When emailing your staff contact:</a:t>
            </a:r>
          </a:p>
          <a:p>
            <a:pPr lvl="1">
              <a:defRPr/>
            </a:pPr>
            <a:r>
              <a:rPr lang="en-US" sz="2000" b="1" dirty="0" smtClean="0">
                <a:solidFill>
                  <a:srgbClr val="FF0000"/>
                </a:solidFill>
              </a:rPr>
              <a:t>Send the AI #</a:t>
            </a:r>
          </a:p>
          <a:p>
            <a:pPr lvl="1">
              <a:defRPr/>
            </a:pPr>
            <a:r>
              <a:rPr lang="en-US" sz="2000" b="1" dirty="0" smtClean="0">
                <a:solidFill>
                  <a:srgbClr val="FF0000"/>
                </a:solidFill>
              </a:rPr>
              <a:t>Send a screen shot of the error(s) you need help with</a:t>
            </a:r>
          </a:p>
          <a:p>
            <a:pPr lvl="1">
              <a:defRPr/>
            </a:pPr>
            <a:r>
              <a:rPr lang="en-US" sz="2000" b="1" dirty="0" smtClean="0">
                <a:solidFill>
                  <a:srgbClr val="FF0000"/>
                </a:solidFill>
              </a:rPr>
              <a:t>If having problems with the spreadsheet or uploading a spreadsheet, send the spreadsheet</a:t>
            </a:r>
          </a:p>
          <a:p>
            <a:pPr lvl="1">
              <a:defRPr/>
            </a:pPr>
            <a:endParaRPr lang="en-US" sz="2000" dirty="0" smtClean="0"/>
          </a:p>
          <a:p>
            <a:pPr eaLnBrk="1" hangingPunct="1"/>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66</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1981200" y="1905000"/>
            <a:ext cx="7162800" cy="3962400"/>
          </a:xfrm>
          <a:noFill/>
        </p:spPr>
        <p:txBody>
          <a:bodyPr>
            <a:normAutofit fontScale="92500" lnSpcReduction="10000"/>
          </a:bodyPr>
          <a:lstStyle/>
          <a:p>
            <a:pPr>
              <a:defRPr/>
            </a:pPr>
            <a:r>
              <a:rPr lang="en-US" sz="5400" b="1" dirty="0" smtClean="0">
                <a:solidFill>
                  <a:srgbClr val="FF0000"/>
                </a:solidFill>
              </a:rPr>
              <a:t>ALWAYS, ALWAYS have your AI # ready</a:t>
            </a:r>
          </a:p>
          <a:p>
            <a:pPr lvl="1">
              <a:defRPr/>
            </a:pPr>
            <a:r>
              <a:rPr lang="en-US" sz="5000" b="1" dirty="0" smtClean="0">
                <a:solidFill>
                  <a:srgbClr val="FF0000"/>
                </a:solidFill>
              </a:rPr>
              <a:t>ALWAYS!</a:t>
            </a:r>
          </a:p>
          <a:p>
            <a:pPr>
              <a:defRPr/>
            </a:pPr>
            <a:r>
              <a:rPr lang="en-US" sz="5400" b="1" dirty="0" smtClean="0">
                <a:solidFill>
                  <a:srgbClr val="FF0000"/>
                </a:solidFill>
              </a:rPr>
              <a:t>Put the AI # in every email, EVERY TIME!</a:t>
            </a:r>
          </a:p>
          <a:p>
            <a:pPr eaLnBrk="1" hangingPunct="1"/>
            <a:endParaRPr lang="en-US"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67</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4000" b="1" dirty="0" smtClean="0"/>
              <a:t>Reporting Year 2012 Emissions in ERIC</a:t>
            </a:r>
            <a:endParaRPr lang="en-US" sz="4000" dirty="0" smtClean="0"/>
          </a:p>
        </p:txBody>
      </p:sp>
      <p:sp>
        <p:nvSpPr>
          <p:cNvPr id="3" name="Content Placeholder 2"/>
          <p:cNvSpPr>
            <a:spLocks noGrp="1"/>
          </p:cNvSpPr>
          <p:nvPr>
            <p:ph type="body" idx="1"/>
          </p:nvPr>
        </p:nvSpPr>
        <p:spPr/>
        <p:txBody>
          <a:bodyPr>
            <a:normAutofit/>
          </a:bodyPr>
          <a:lstStyle/>
          <a:p>
            <a:r>
              <a:rPr lang="en-US" dirty="0" smtClean="0"/>
              <a:t>Part 5</a:t>
            </a:r>
            <a:endParaRPr lang="en-US" dirty="0"/>
          </a:p>
        </p:txBody>
      </p:sp>
      <p:sp>
        <p:nvSpPr>
          <p:cNvPr id="4" name="Date Placeholder 3"/>
          <p:cNvSpPr>
            <a:spLocks noGrp="1"/>
          </p:cNvSpPr>
          <p:nvPr>
            <p:ph type="dt" sz="half" idx="10"/>
          </p:nvPr>
        </p:nvSpPr>
        <p:spPr/>
        <p:txBody>
          <a:bodyPr/>
          <a:lstStyle/>
          <a:p>
            <a:r>
              <a:rPr lang="en-US" dirty="0" smtClean="0"/>
              <a:t>1/29/2013</a:t>
            </a:r>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68</a:t>
            </a:fld>
            <a:endParaRPr lang="en-US"/>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a:noFill/>
        </p:spPr>
        <p:txBody>
          <a:bodyPr/>
          <a:lstStyle/>
          <a:p>
            <a:pPr eaLnBrk="1" hangingPunct="1"/>
            <a:r>
              <a:rPr lang="en-US" b="1" dirty="0" smtClean="0"/>
              <a:t>Deadlines</a:t>
            </a:r>
          </a:p>
        </p:txBody>
      </p:sp>
      <p:sp>
        <p:nvSpPr>
          <p:cNvPr id="30722" name="Rectangle 3"/>
          <p:cNvSpPr>
            <a:spLocks noGrp="1" noChangeArrowheads="1"/>
          </p:cNvSpPr>
          <p:nvPr>
            <p:ph idx="1"/>
          </p:nvPr>
        </p:nvSpPr>
        <p:spPr>
          <a:xfrm>
            <a:off x="1905000" y="1905000"/>
            <a:ext cx="7010400" cy="4038600"/>
          </a:xfrm>
        </p:spPr>
        <p:txBody>
          <a:bodyPr>
            <a:noAutofit/>
          </a:bodyPr>
          <a:lstStyle/>
          <a:p>
            <a:pPr fontAlgn="t"/>
            <a:r>
              <a:rPr lang="en-US" sz="1800" dirty="0" smtClean="0"/>
              <a:t>AQ300 permanently extended the deadline for reporting both criteria and toxic emission inventories and the accompanying certification statement to April 30</a:t>
            </a:r>
          </a:p>
          <a:p>
            <a:pPr fontAlgn="t"/>
            <a:r>
              <a:rPr lang="en-US" sz="1800" dirty="0" smtClean="0"/>
              <a:t>Reporting Year 2012 data for criteria and toxic emission inventories, as well as the certification statement are be due by </a:t>
            </a:r>
            <a:r>
              <a:rPr lang="en-US" sz="1800" b="1" u="sng" dirty="0" smtClean="0"/>
              <a:t>April 30, 2013</a:t>
            </a:r>
          </a:p>
          <a:p>
            <a:pPr fontAlgn="t"/>
            <a:r>
              <a:rPr lang="en-US" sz="1800" dirty="0" smtClean="0"/>
              <a:t>A 2012 inventory will be considered late if not submitted in ERIC on or before </a:t>
            </a:r>
            <a:r>
              <a:rPr lang="en-US" sz="1800" b="1" u="sng" dirty="0" smtClean="0"/>
              <a:t>April 30, 2013</a:t>
            </a:r>
          </a:p>
          <a:p>
            <a:pPr fontAlgn="t"/>
            <a:r>
              <a:rPr lang="en-US" sz="1800" dirty="0" smtClean="0"/>
              <a:t>A 2012 certification statement will be considered late if not postmarked or delivered by </a:t>
            </a:r>
            <a:r>
              <a:rPr lang="en-US" sz="1800" b="1" u="sng" dirty="0" smtClean="0"/>
              <a:t>April 30, 2013</a:t>
            </a:r>
          </a:p>
          <a:p>
            <a:pPr fontAlgn="t"/>
            <a:r>
              <a:rPr lang="en-US" sz="1800" dirty="0" smtClean="0"/>
              <a:t>Requests for extensions to the deadline must be submitted to Air Permits as a variance</a:t>
            </a:r>
          </a:p>
          <a:p>
            <a:pPr lvl="1" fontAlgn="t"/>
            <a:r>
              <a:rPr lang="en-US" sz="1800" dirty="0" smtClean="0"/>
              <a:t>Contact your permit writer for assistance</a:t>
            </a:r>
          </a:p>
        </p:txBody>
      </p:sp>
      <p:sp>
        <p:nvSpPr>
          <p:cNvPr id="8" name="Slide Number Placeholder 7"/>
          <p:cNvSpPr>
            <a:spLocks noGrp="1"/>
          </p:cNvSpPr>
          <p:nvPr>
            <p:ph type="sldNum" sz="quarter" idx="12"/>
          </p:nvPr>
        </p:nvSpPr>
        <p:spPr/>
        <p:txBody>
          <a:bodyPr/>
          <a:lstStyle/>
          <a:p>
            <a:fld id="{DF28FB93-0A08-4E7D-8E63-9EFA29F1E093}" type="slidenum">
              <a:rPr lang="en-US" smtClean="0"/>
              <a:pPr/>
              <a:t>69</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334000"/>
            <a:ext cx="1600200" cy="830997"/>
          </a:xfrm>
          <a:prstGeom prst="rect">
            <a:avLst/>
          </a:prstGeom>
          <a:noFill/>
        </p:spPr>
        <p:txBody>
          <a:bodyPr wrap="square" rtlCol="0">
            <a:spAutoFit/>
          </a:bodyPr>
          <a:lstStyle/>
          <a:p>
            <a:r>
              <a:rPr lang="en-US" sz="2400" dirty="0" smtClean="0"/>
              <a:t>RY2012</a:t>
            </a:r>
          </a:p>
          <a:p>
            <a:r>
              <a:rPr lang="en-US" sz="2400" dirty="0" smtClean="0"/>
              <a:t>Changes</a:t>
            </a:r>
            <a:endParaRPr lang="en-US" sz="24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smtClean="0">
                <a:cs typeface="Tahoma" pitchFamily="34" charset="0"/>
              </a:rPr>
              <a:t>Why an EI?</a:t>
            </a:r>
          </a:p>
        </p:txBody>
      </p:sp>
      <p:sp>
        <p:nvSpPr>
          <p:cNvPr id="23555" name="Rectangle 3"/>
          <p:cNvSpPr>
            <a:spLocks noGrp="1" noChangeArrowheads="1"/>
          </p:cNvSpPr>
          <p:nvPr>
            <p:ph idx="1"/>
          </p:nvPr>
        </p:nvSpPr>
        <p:spPr>
          <a:xfrm>
            <a:off x="1981200" y="1905000"/>
            <a:ext cx="6705600" cy="4221163"/>
          </a:xfrm>
        </p:spPr>
        <p:txBody>
          <a:bodyPr/>
          <a:lstStyle/>
          <a:p>
            <a:pPr algn="just" eaLnBrk="1" hangingPunct="1">
              <a:lnSpc>
                <a:spcPct val="80000"/>
              </a:lnSpc>
            </a:pPr>
            <a:r>
              <a:rPr lang="en-US" sz="2800" b="1" dirty="0" smtClean="0">
                <a:cs typeface="Tahoma" pitchFamily="34" charset="0"/>
              </a:rPr>
              <a:t>40 CFR Part 51 Subpart A </a:t>
            </a:r>
            <a:r>
              <a:rPr lang="en-US" sz="2800" dirty="0" smtClean="0">
                <a:cs typeface="Tahoma" pitchFamily="34" charset="0"/>
              </a:rPr>
              <a:t>– Air Emissions Reporting Requirements (AERR) – requires annual EI for point sources of criteria pollutants and EI for nonpoint and mobile sources every 3 years for entire state</a:t>
            </a:r>
          </a:p>
          <a:p>
            <a:pPr lvl="1" algn="just" eaLnBrk="1" hangingPunct="1">
              <a:lnSpc>
                <a:spcPct val="80000"/>
              </a:lnSpc>
            </a:pPr>
            <a:r>
              <a:rPr lang="en-US" sz="2400" dirty="0" smtClean="0">
                <a:cs typeface="Tahoma" pitchFamily="34" charset="0"/>
              </a:rPr>
              <a:t>Data is submitted by LA to EPA</a:t>
            </a:r>
          </a:p>
          <a:p>
            <a:pPr lvl="1" algn="just" eaLnBrk="1" hangingPunct="1">
              <a:lnSpc>
                <a:spcPct val="80000"/>
              </a:lnSpc>
            </a:pPr>
            <a:r>
              <a:rPr lang="en-US" sz="2400" dirty="0" smtClean="0">
                <a:cs typeface="Tahoma" pitchFamily="34" charset="0"/>
              </a:rPr>
              <a:t>State data is incorporated by EPA into the National Emissions Inventory (NEI)</a:t>
            </a:r>
          </a:p>
        </p:txBody>
      </p:sp>
      <p:sp>
        <p:nvSpPr>
          <p:cNvPr id="7" name="Slide Number Placeholder 6"/>
          <p:cNvSpPr>
            <a:spLocks noGrp="1"/>
          </p:cNvSpPr>
          <p:nvPr>
            <p:ph type="sldNum" sz="quarter" idx="12"/>
          </p:nvPr>
        </p:nvSpPr>
        <p:spPr/>
        <p:txBody>
          <a:bodyPr/>
          <a:lstStyle/>
          <a:p>
            <a:fld id="{DF28FB93-0A08-4E7D-8E63-9EFA29F1E093}" type="slidenum">
              <a:rPr lang="en-US" smtClean="0"/>
              <a:pPr/>
              <a:t>7</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noFill/>
        </p:spPr>
        <p:txBody>
          <a:bodyPr/>
          <a:lstStyle/>
          <a:p>
            <a:pPr eaLnBrk="1" hangingPunct="1"/>
            <a:r>
              <a:rPr lang="en-US" b="1" dirty="0" smtClean="0"/>
              <a:t>ERIC Enhancements</a:t>
            </a:r>
          </a:p>
        </p:txBody>
      </p:sp>
      <p:sp>
        <p:nvSpPr>
          <p:cNvPr id="31746" name="Rectangle 3"/>
          <p:cNvSpPr>
            <a:spLocks noGrp="1" noChangeArrowheads="1"/>
          </p:cNvSpPr>
          <p:nvPr>
            <p:ph idx="1"/>
          </p:nvPr>
        </p:nvSpPr>
        <p:spPr>
          <a:xfrm>
            <a:off x="1905000" y="1905000"/>
            <a:ext cx="7010400" cy="4343400"/>
          </a:xfrm>
        </p:spPr>
        <p:txBody>
          <a:bodyPr>
            <a:normAutofit fontScale="92500"/>
          </a:bodyPr>
          <a:lstStyle/>
          <a:p>
            <a:pPr>
              <a:defRPr/>
            </a:pPr>
            <a:r>
              <a:rPr lang="en-US" sz="2400" dirty="0" smtClean="0"/>
              <a:t>Version 8 of the spreadsheet – dated 11/22/2011 – Start using it</a:t>
            </a:r>
          </a:p>
          <a:p>
            <a:pPr>
              <a:defRPr/>
            </a:pPr>
            <a:r>
              <a:rPr lang="en-US" sz="2400" dirty="0" smtClean="0"/>
              <a:t>Break ERIC from TEMPO, mostly</a:t>
            </a:r>
          </a:p>
          <a:p>
            <a:pPr>
              <a:defRPr/>
            </a:pPr>
            <a:r>
              <a:rPr lang="en-US" sz="2400" dirty="0" smtClean="0"/>
              <a:t>Updated/additional validations</a:t>
            </a:r>
          </a:p>
          <a:p>
            <a:pPr>
              <a:defRPr/>
            </a:pPr>
            <a:r>
              <a:rPr lang="en-US" sz="2400" dirty="0" smtClean="0"/>
              <a:t>Release points are locked and users can not edit them</a:t>
            </a:r>
          </a:p>
          <a:p>
            <a:pPr>
              <a:defRPr/>
            </a:pPr>
            <a:r>
              <a:rPr lang="en-US" sz="2400" dirty="0" smtClean="0"/>
              <a:t>Revised how validations are applied to prior year inventories</a:t>
            </a:r>
          </a:p>
          <a:p>
            <a:pPr>
              <a:defRPr/>
            </a:pPr>
            <a:r>
              <a:rPr lang="en-US" sz="2400" dirty="0" smtClean="0"/>
              <a:t>Public Reports online for actual and permitted emissions</a:t>
            </a:r>
          </a:p>
          <a:p>
            <a:pPr>
              <a:defRPr/>
            </a:pPr>
            <a:endParaRPr lang="en-US" sz="2400" dirty="0" smtClean="0"/>
          </a:p>
          <a:p>
            <a:pPr>
              <a:defRPr/>
            </a:pPr>
            <a:endParaRPr lang="en-US" sz="24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70</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4102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eaLnBrk="1" hangingPunct="1"/>
            <a:r>
              <a:rPr lang="en-US" b="1" dirty="0" smtClean="0"/>
              <a:t>ERIC/TEMPO Break</a:t>
            </a:r>
          </a:p>
        </p:txBody>
      </p:sp>
      <p:sp>
        <p:nvSpPr>
          <p:cNvPr id="35842" name="Content Placeholder 2"/>
          <p:cNvSpPr>
            <a:spLocks noGrp="1"/>
          </p:cNvSpPr>
          <p:nvPr>
            <p:ph idx="1"/>
          </p:nvPr>
        </p:nvSpPr>
        <p:spPr>
          <a:xfrm>
            <a:off x="1981200" y="1828801"/>
            <a:ext cx="6705600" cy="2667000"/>
          </a:xfrm>
        </p:spPr>
        <p:txBody>
          <a:bodyPr>
            <a:noAutofit/>
          </a:bodyPr>
          <a:lstStyle/>
          <a:p>
            <a:pPr>
              <a:spcBef>
                <a:spcPts val="0"/>
              </a:spcBef>
              <a:spcAft>
                <a:spcPts val="600"/>
              </a:spcAft>
            </a:pPr>
            <a:r>
              <a:rPr lang="en-US" sz="1800" dirty="0" smtClean="0"/>
              <a:t>Most of the links between ERIC and TEMPO have been broken</a:t>
            </a:r>
          </a:p>
          <a:p>
            <a:pPr>
              <a:spcBef>
                <a:spcPts val="0"/>
              </a:spcBef>
              <a:spcAft>
                <a:spcPts val="600"/>
              </a:spcAft>
            </a:pPr>
            <a:r>
              <a:rPr lang="en-US" sz="1800" dirty="0" smtClean="0"/>
              <a:t>When starting a new inventory, most of the information will be pulled from ERIC from the inventory you selected as your base year</a:t>
            </a:r>
          </a:p>
          <a:p>
            <a:pPr>
              <a:spcBef>
                <a:spcPts val="0"/>
              </a:spcBef>
              <a:spcAft>
                <a:spcPts val="600"/>
              </a:spcAft>
            </a:pPr>
            <a:r>
              <a:rPr lang="en-US" sz="1800" dirty="0" smtClean="0"/>
              <a:t>Coming from TEMPO:</a:t>
            </a:r>
          </a:p>
          <a:p>
            <a:pPr lvl="1">
              <a:spcBef>
                <a:spcPts val="0"/>
              </a:spcBef>
              <a:spcAft>
                <a:spcPts val="600"/>
              </a:spcAft>
            </a:pPr>
            <a:r>
              <a:rPr lang="en-US" sz="1600" dirty="0" smtClean="0"/>
              <a:t>Facility, except Facility Description, Facility Status, &amp; Comments</a:t>
            </a:r>
          </a:p>
          <a:p>
            <a:pPr lvl="1">
              <a:spcBef>
                <a:spcPts val="0"/>
              </a:spcBef>
              <a:spcAft>
                <a:spcPts val="600"/>
              </a:spcAft>
            </a:pPr>
            <a:r>
              <a:rPr lang="en-US" sz="1600" dirty="0" smtClean="0"/>
              <a:t>Contacts, except EI Consultant &amp; Other</a:t>
            </a:r>
          </a:p>
          <a:p>
            <a:pPr>
              <a:spcBef>
                <a:spcPts val="0"/>
              </a:spcBef>
              <a:spcAft>
                <a:spcPts val="600"/>
              </a:spcAft>
            </a:pPr>
            <a:r>
              <a:rPr lang="en-US" sz="1800" dirty="0" smtClean="0"/>
              <a:t>Coming from ERIC:</a:t>
            </a:r>
          </a:p>
          <a:p>
            <a:pPr lvl="1">
              <a:spcBef>
                <a:spcPts val="0"/>
              </a:spcBef>
              <a:spcAft>
                <a:spcPts val="600"/>
              </a:spcAft>
            </a:pPr>
            <a:r>
              <a:rPr lang="en-US" sz="1600" dirty="0" smtClean="0"/>
              <a:t>Facility Description, Facility Status &amp; Comments</a:t>
            </a:r>
          </a:p>
          <a:p>
            <a:pPr lvl="1">
              <a:spcBef>
                <a:spcPts val="0"/>
              </a:spcBef>
              <a:spcAft>
                <a:spcPts val="600"/>
              </a:spcAft>
            </a:pPr>
            <a:r>
              <a:rPr lang="en-US" sz="1600" dirty="0" smtClean="0"/>
              <a:t>Contact types EI Consultant &amp; Other</a:t>
            </a:r>
          </a:p>
        </p:txBody>
      </p:sp>
      <p:sp>
        <p:nvSpPr>
          <p:cNvPr id="10" name="Slide Number Placeholder 9"/>
          <p:cNvSpPr>
            <a:spLocks noGrp="1"/>
          </p:cNvSpPr>
          <p:nvPr>
            <p:ph type="sldNum" sz="quarter" idx="12"/>
          </p:nvPr>
        </p:nvSpPr>
        <p:spPr/>
        <p:txBody>
          <a:bodyPr/>
          <a:lstStyle/>
          <a:p>
            <a:fld id="{DF28FB93-0A08-4E7D-8E63-9EFA29F1E093}" type="slidenum">
              <a:rPr lang="en-US" smtClean="0"/>
              <a:pPr/>
              <a:t>71</a:t>
            </a:fld>
            <a:endParaRPr lang="en-US"/>
          </a:p>
        </p:txBody>
      </p:sp>
      <p:sp>
        <p:nvSpPr>
          <p:cNvPr id="6" name="Content Placeholder 5"/>
          <p:cNvSpPr>
            <a:spLocks noGrp="1"/>
          </p:cNvSpPr>
          <p:nvPr>
            <p:ph sz="half" idx="4294967295"/>
          </p:nvPr>
        </p:nvSpPr>
        <p:spPr>
          <a:xfrm>
            <a:off x="2133600" y="5029200"/>
            <a:ext cx="7010400" cy="1600200"/>
          </a:xfrm>
        </p:spPr>
        <p:txBody>
          <a:bodyPr numCol="2">
            <a:noAutofit/>
          </a:bodyPr>
          <a:lstStyle/>
          <a:p>
            <a:pPr lvl="1">
              <a:spcBef>
                <a:spcPts val="0"/>
              </a:spcBef>
              <a:spcAft>
                <a:spcPts val="600"/>
              </a:spcAft>
            </a:pPr>
            <a:r>
              <a:rPr lang="en-US" sz="1600" dirty="0" smtClean="0"/>
              <a:t>Source </a:t>
            </a:r>
          </a:p>
          <a:p>
            <a:pPr lvl="1">
              <a:spcBef>
                <a:spcPts val="0"/>
              </a:spcBef>
              <a:spcAft>
                <a:spcPts val="600"/>
              </a:spcAft>
            </a:pPr>
            <a:r>
              <a:rPr lang="en-US" sz="1600" dirty="0" smtClean="0"/>
              <a:t>Process </a:t>
            </a:r>
          </a:p>
          <a:p>
            <a:pPr lvl="1">
              <a:spcBef>
                <a:spcPts val="0"/>
              </a:spcBef>
              <a:spcAft>
                <a:spcPts val="600"/>
              </a:spcAft>
            </a:pPr>
            <a:r>
              <a:rPr lang="en-US" sz="1600" dirty="0" smtClean="0"/>
              <a:t>Emission Factor</a:t>
            </a:r>
          </a:p>
          <a:p>
            <a:pPr lvl="1">
              <a:spcBef>
                <a:spcPts val="0"/>
              </a:spcBef>
              <a:spcAft>
                <a:spcPts val="600"/>
              </a:spcAft>
            </a:pPr>
            <a:r>
              <a:rPr lang="en-US" sz="1600" dirty="0" smtClean="0"/>
              <a:t>Control Systems</a:t>
            </a:r>
          </a:p>
          <a:p>
            <a:pPr lvl="1">
              <a:spcBef>
                <a:spcPts val="0"/>
              </a:spcBef>
              <a:spcAft>
                <a:spcPts val="600"/>
              </a:spcAft>
            </a:pPr>
            <a:r>
              <a:rPr lang="en-US" sz="1600" dirty="0" smtClean="0"/>
              <a:t>Control Efficiencies </a:t>
            </a:r>
          </a:p>
          <a:p>
            <a:pPr lvl="1">
              <a:spcBef>
                <a:spcPts val="0"/>
              </a:spcBef>
              <a:spcAft>
                <a:spcPts val="600"/>
              </a:spcAft>
            </a:pPr>
            <a:r>
              <a:rPr lang="en-US" sz="1600" dirty="0" smtClean="0"/>
              <a:t>Release Points</a:t>
            </a:r>
          </a:p>
          <a:p>
            <a:pPr lvl="1">
              <a:spcBef>
                <a:spcPts val="0"/>
              </a:spcBef>
              <a:spcAft>
                <a:spcPts val="600"/>
              </a:spcAft>
            </a:pPr>
            <a:r>
              <a:rPr lang="en-US" sz="1600" dirty="0" smtClean="0"/>
              <a:t>Portable Locations</a:t>
            </a:r>
          </a:p>
          <a:p>
            <a:pPr lvl="1">
              <a:spcBef>
                <a:spcPts val="0"/>
              </a:spcBef>
              <a:spcAft>
                <a:spcPts val="600"/>
              </a:spcAft>
            </a:pPr>
            <a:r>
              <a:rPr lang="en-US" sz="1600" dirty="0" smtClean="0"/>
              <a:t>Emissions</a:t>
            </a:r>
          </a:p>
          <a:p>
            <a:endParaRPr lang="en-US" dirty="0"/>
          </a:p>
        </p:txBody>
      </p:sp>
      <p:sp>
        <p:nvSpPr>
          <p:cNvPr id="7" name="Date Placeholder 6"/>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eaLnBrk="1" hangingPunct="1"/>
            <a:r>
              <a:rPr lang="en-US" b="1" dirty="0" smtClean="0"/>
              <a:t>ERIC/TEMPO Break</a:t>
            </a:r>
          </a:p>
        </p:txBody>
      </p:sp>
      <p:sp>
        <p:nvSpPr>
          <p:cNvPr id="35842" name="Content Placeholder 2"/>
          <p:cNvSpPr>
            <a:spLocks noGrp="1"/>
          </p:cNvSpPr>
          <p:nvPr>
            <p:ph idx="1"/>
          </p:nvPr>
        </p:nvSpPr>
        <p:spPr>
          <a:xfrm>
            <a:off x="2057400" y="1905000"/>
            <a:ext cx="6629400" cy="4221163"/>
          </a:xfrm>
        </p:spPr>
        <p:txBody>
          <a:bodyPr>
            <a:normAutofit fontScale="92500" lnSpcReduction="10000"/>
          </a:bodyPr>
          <a:lstStyle/>
          <a:p>
            <a:pPr>
              <a:spcBef>
                <a:spcPts val="600"/>
              </a:spcBef>
            </a:pPr>
            <a:r>
              <a:rPr lang="en-US" sz="2000" dirty="0" smtClean="0"/>
              <a:t>When revising an inventory, all ERIC information is still copied from the inventory being revised</a:t>
            </a:r>
          </a:p>
          <a:p>
            <a:pPr>
              <a:spcBef>
                <a:spcPts val="600"/>
              </a:spcBef>
            </a:pPr>
            <a:r>
              <a:rPr lang="en-US" sz="2000" dirty="0" smtClean="0"/>
              <a:t>Sources with the following statuses will no longer be brought forward into a new inventory, nor will these statuses be valid:</a:t>
            </a:r>
          </a:p>
          <a:p>
            <a:pPr lvl="1">
              <a:spcBef>
                <a:spcPts val="600"/>
              </a:spcBef>
            </a:pPr>
            <a:r>
              <a:rPr lang="en-US" sz="1600" dirty="0" smtClean="0"/>
              <a:t>Duplicate</a:t>
            </a:r>
          </a:p>
          <a:p>
            <a:pPr lvl="1">
              <a:spcBef>
                <a:spcPts val="600"/>
              </a:spcBef>
            </a:pPr>
            <a:r>
              <a:rPr lang="en-US" sz="1600" dirty="0" smtClean="0"/>
              <a:t>Not required to report</a:t>
            </a:r>
          </a:p>
          <a:p>
            <a:pPr lvl="1">
              <a:spcBef>
                <a:spcPts val="600"/>
              </a:spcBef>
            </a:pPr>
            <a:r>
              <a:rPr lang="en-US" sz="1600" dirty="0" smtClean="0"/>
              <a:t>Permitted and never to be built</a:t>
            </a:r>
          </a:p>
          <a:p>
            <a:pPr lvl="1">
              <a:spcBef>
                <a:spcPts val="600"/>
              </a:spcBef>
            </a:pPr>
            <a:r>
              <a:rPr lang="en-US" sz="1600" dirty="0" smtClean="0"/>
              <a:t>Permitted but not built</a:t>
            </a:r>
          </a:p>
          <a:p>
            <a:pPr lvl="1">
              <a:spcBef>
                <a:spcPts val="600"/>
              </a:spcBef>
            </a:pPr>
            <a:r>
              <a:rPr lang="en-US" sz="1600" dirty="0" smtClean="0"/>
              <a:t>Reported under another source</a:t>
            </a:r>
          </a:p>
          <a:p>
            <a:pPr>
              <a:spcBef>
                <a:spcPts val="600"/>
              </a:spcBef>
            </a:pPr>
            <a:r>
              <a:rPr lang="en-US" sz="2000" dirty="0" smtClean="0"/>
              <a:t>Valid source statuses:</a:t>
            </a:r>
          </a:p>
          <a:p>
            <a:pPr lvl="1">
              <a:spcBef>
                <a:spcPts val="600"/>
              </a:spcBef>
            </a:pPr>
            <a:r>
              <a:rPr lang="en-US" sz="1600" dirty="0" smtClean="0"/>
              <a:t>Active</a:t>
            </a:r>
          </a:p>
          <a:p>
            <a:pPr lvl="1">
              <a:spcBef>
                <a:spcPts val="600"/>
              </a:spcBef>
            </a:pPr>
            <a:r>
              <a:rPr lang="en-US" sz="1600" dirty="0" smtClean="0"/>
              <a:t>Idle</a:t>
            </a:r>
          </a:p>
          <a:p>
            <a:pPr lvl="1">
              <a:spcBef>
                <a:spcPts val="600"/>
              </a:spcBef>
            </a:pPr>
            <a:r>
              <a:rPr lang="en-US" sz="1600" dirty="0" smtClean="0"/>
              <a:t>Permanently Shutdown</a:t>
            </a:r>
          </a:p>
        </p:txBody>
      </p:sp>
      <p:sp>
        <p:nvSpPr>
          <p:cNvPr id="8" name="Slide Number Placeholder 7"/>
          <p:cNvSpPr>
            <a:spLocks noGrp="1"/>
          </p:cNvSpPr>
          <p:nvPr>
            <p:ph type="sldNum" sz="quarter" idx="12"/>
          </p:nvPr>
        </p:nvSpPr>
        <p:spPr/>
        <p:txBody>
          <a:bodyPr/>
          <a:lstStyle/>
          <a:p>
            <a:fld id="{DF28FB93-0A08-4E7D-8E63-9EFA29F1E093}" type="slidenum">
              <a:rPr lang="en-US" smtClean="0"/>
              <a:pPr/>
              <a:t>72</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181600"/>
            <a:ext cx="16764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eaLnBrk="1" hangingPunct="1"/>
            <a:r>
              <a:rPr lang="en-US" b="1" dirty="0" smtClean="0"/>
              <a:t>Reconciliation Report</a:t>
            </a:r>
          </a:p>
        </p:txBody>
      </p:sp>
      <p:sp>
        <p:nvSpPr>
          <p:cNvPr id="35842" name="Content Placeholder 2"/>
          <p:cNvSpPr>
            <a:spLocks noGrp="1"/>
          </p:cNvSpPr>
          <p:nvPr>
            <p:ph idx="1"/>
          </p:nvPr>
        </p:nvSpPr>
        <p:spPr>
          <a:xfrm>
            <a:off x="1981200" y="1828800"/>
            <a:ext cx="6705600" cy="4297363"/>
          </a:xfrm>
        </p:spPr>
        <p:txBody>
          <a:bodyPr>
            <a:normAutofit/>
          </a:bodyPr>
          <a:lstStyle/>
          <a:p>
            <a:pPr>
              <a:spcBef>
                <a:spcPts val="600"/>
              </a:spcBef>
            </a:pPr>
            <a:r>
              <a:rPr lang="en-US" sz="2000" dirty="0" smtClean="0"/>
              <a:t>Added a Reconciliation Report for downloading</a:t>
            </a:r>
          </a:p>
          <a:p>
            <a:pPr>
              <a:spcBef>
                <a:spcPts val="600"/>
              </a:spcBef>
            </a:pPr>
            <a:r>
              <a:rPr lang="en-US" sz="2000" dirty="0" smtClean="0"/>
              <a:t>Available inside each inventory</a:t>
            </a:r>
          </a:p>
          <a:p>
            <a:pPr>
              <a:spcBef>
                <a:spcPts val="600"/>
              </a:spcBef>
            </a:pPr>
            <a:r>
              <a:rPr lang="en-US" sz="2000" dirty="0" smtClean="0"/>
              <a:t>Compares the data in the selected inventory with data in TEMPO’s master file</a:t>
            </a:r>
          </a:p>
          <a:p>
            <a:pPr>
              <a:spcBef>
                <a:spcPts val="600"/>
              </a:spcBef>
            </a:pPr>
            <a:r>
              <a:rPr lang="en-US" sz="2000" dirty="0" smtClean="0"/>
              <a:t>The data in the report pulled from TEMPO was the data we would have populated your inventory with had we pulled it from TEMPO, as in years past</a:t>
            </a:r>
          </a:p>
          <a:p>
            <a:pPr>
              <a:spcBef>
                <a:spcPts val="600"/>
              </a:spcBef>
            </a:pPr>
            <a:r>
              <a:rPr lang="en-US" sz="2000" dirty="0" smtClean="0"/>
              <a:t>Removed the Additional Items tab</a:t>
            </a:r>
          </a:p>
          <a:p>
            <a:pPr>
              <a:spcBef>
                <a:spcPts val="600"/>
              </a:spcBef>
            </a:pPr>
            <a:r>
              <a:rPr lang="en-US" sz="2000" dirty="0" smtClean="0"/>
              <a:t>Use the report as you see fit:</a:t>
            </a:r>
          </a:p>
          <a:p>
            <a:pPr lvl="1">
              <a:spcBef>
                <a:spcPts val="600"/>
              </a:spcBef>
            </a:pPr>
            <a:r>
              <a:rPr lang="en-US" sz="1600" dirty="0" smtClean="0"/>
              <a:t>Ignore the report (we hope that you don’t)</a:t>
            </a:r>
          </a:p>
          <a:p>
            <a:pPr lvl="1">
              <a:spcBef>
                <a:spcPts val="600"/>
              </a:spcBef>
            </a:pPr>
            <a:r>
              <a:rPr lang="en-US" sz="1600" dirty="0" smtClean="0"/>
              <a:t>Correct the data in the inventory in ERIC to correspond to TEMPO</a:t>
            </a:r>
          </a:p>
          <a:p>
            <a:pPr lvl="1">
              <a:spcBef>
                <a:spcPts val="600"/>
              </a:spcBef>
            </a:pPr>
            <a:r>
              <a:rPr lang="en-US" sz="1600" dirty="0" smtClean="0"/>
              <a:t>Contact us to have data in TEMPO corrected</a:t>
            </a:r>
          </a:p>
          <a:p>
            <a:pPr lvl="1"/>
            <a:endParaRPr lang="en-US" sz="16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73</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4953000"/>
            <a:ext cx="16764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eaLnBrk="1" hangingPunct="1"/>
            <a:r>
              <a:rPr lang="en-US" b="1" dirty="0" smtClean="0"/>
              <a:t>Reconciliation Report</a:t>
            </a:r>
          </a:p>
        </p:txBody>
      </p:sp>
      <p:pic>
        <p:nvPicPr>
          <p:cNvPr id="1026" name="Picture 2"/>
          <p:cNvPicPr>
            <a:picLocks noGrp="1" noChangeAspect="1" noChangeArrowheads="1"/>
          </p:cNvPicPr>
          <p:nvPr>
            <p:ph idx="1"/>
          </p:nvPr>
        </p:nvPicPr>
        <p:blipFill>
          <a:blip r:embed="rId2" cstate="print"/>
          <a:stretch>
            <a:fillRect/>
          </a:stretch>
        </p:blipFill>
        <p:spPr bwMode="auto">
          <a:xfrm>
            <a:off x="1" y="0"/>
            <a:ext cx="9144000" cy="68580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DF28FB93-0A08-4E7D-8E63-9EFA29F1E093}" type="slidenum">
              <a:rPr lang="en-US" smtClean="0"/>
              <a:pPr/>
              <a:t>74</a:t>
            </a:fld>
            <a:endParaRPr lang="en-US"/>
          </a:p>
        </p:txBody>
      </p:sp>
      <p:sp>
        <p:nvSpPr>
          <p:cNvPr id="8" name="Date Placeholder 7"/>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6" name="Oval 5"/>
          <p:cNvSpPr/>
          <p:nvPr/>
        </p:nvSpPr>
        <p:spPr bwMode="auto">
          <a:xfrm>
            <a:off x="1295400" y="3505200"/>
            <a:ext cx="1447800" cy="457200"/>
          </a:xfrm>
          <a:prstGeom prst="ellipse">
            <a:avLst/>
          </a:prstGeom>
          <a:noFill/>
          <a:ln w="12700" cap="flat" cmpd="sng" algn="ctr">
            <a:solidFill>
              <a:srgbClr val="FF00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7" name="Oval 6"/>
          <p:cNvSpPr/>
          <p:nvPr/>
        </p:nvSpPr>
        <p:spPr>
          <a:xfrm>
            <a:off x="1143000" y="3048000"/>
            <a:ext cx="1676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noFill/>
        </p:spPr>
        <p:txBody>
          <a:bodyPr/>
          <a:lstStyle/>
          <a:p>
            <a:pPr eaLnBrk="1" hangingPunct="1"/>
            <a:r>
              <a:rPr lang="en-US" b="1" dirty="0" smtClean="0"/>
              <a:t>Additional Validations</a:t>
            </a:r>
          </a:p>
        </p:txBody>
      </p:sp>
      <p:sp>
        <p:nvSpPr>
          <p:cNvPr id="7" name="Content Placeholder 6"/>
          <p:cNvSpPr>
            <a:spLocks noGrp="1"/>
          </p:cNvSpPr>
          <p:nvPr>
            <p:ph idx="1"/>
          </p:nvPr>
        </p:nvSpPr>
        <p:spPr>
          <a:xfrm>
            <a:off x="2438400" y="1981200"/>
            <a:ext cx="6248400" cy="4572000"/>
          </a:xfrm>
        </p:spPr>
        <p:txBody>
          <a:bodyPr>
            <a:normAutofit/>
          </a:bodyPr>
          <a:lstStyle/>
          <a:p>
            <a:pPr lvl="0"/>
            <a:r>
              <a:rPr lang="en-US" sz="2400" dirty="0" smtClean="0"/>
              <a:t>“Permanently Shutdown” is now an option for Facility Status.</a:t>
            </a:r>
            <a:endParaRPr lang="en-US" sz="2000" dirty="0" smtClean="0"/>
          </a:p>
          <a:p>
            <a:pPr lvl="1"/>
            <a:r>
              <a:rPr lang="en-US" dirty="0" smtClean="0"/>
              <a:t>Emissions must equal 0.</a:t>
            </a:r>
            <a:endParaRPr lang="en-US" sz="1800" dirty="0" smtClean="0"/>
          </a:p>
          <a:p>
            <a:pPr lvl="1"/>
            <a:r>
              <a:rPr lang="en-US" dirty="0" smtClean="0"/>
              <a:t>Sources must have a status of Idle or Permanently Shutdown</a:t>
            </a:r>
            <a:endParaRPr lang="en-US" sz="1800" dirty="0" smtClean="0"/>
          </a:p>
          <a:p>
            <a:pPr lvl="1"/>
            <a:r>
              <a:rPr lang="en-US" dirty="0" smtClean="0"/>
              <a:t>If emissions are greater than 0, then facility status must be Active</a:t>
            </a:r>
            <a:endParaRPr lang="en-US" sz="1800" dirty="0" smtClean="0"/>
          </a:p>
          <a:p>
            <a:pPr lvl="1"/>
            <a:r>
              <a:rPr lang="en-US" dirty="0" smtClean="0"/>
              <a:t>If Facility Status is Permanently Shutdown, then ERIC will ignore validations on everything but Facility and Contact tabs.</a:t>
            </a:r>
          </a:p>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75</a:t>
            </a:fld>
            <a:endParaRPr lang="en-US"/>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1816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noFill/>
        </p:spPr>
        <p:txBody>
          <a:bodyPr/>
          <a:lstStyle/>
          <a:p>
            <a:pPr eaLnBrk="1" hangingPunct="1"/>
            <a:r>
              <a:rPr lang="en-US" b="1" dirty="0" smtClean="0"/>
              <a:t>Additional Validations</a:t>
            </a:r>
          </a:p>
        </p:txBody>
      </p:sp>
      <p:sp>
        <p:nvSpPr>
          <p:cNvPr id="7" name="Content Placeholder 6"/>
          <p:cNvSpPr>
            <a:spLocks noGrp="1"/>
          </p:cNvSpPr>
          <p:nvPr>
            <p:ph idx="1"/>
          </p:nvPr>
        </p:nvSpPr>
        <p:spPr>
          <a:xfrm>
            <a:off x="2438400" y="1981200"/>
            <a:ext cx="6248400" cy="4572000"/>
          </a:xfrm>
        </p:spPr>
        <p:txBody>
          <a:bodyPr>
            <a:normAutofit/>
          </a:bodyPr>
          <a:lstStyle/>
          <a:p>
            <a:pPr lvl="0"/>
            <a:r>
              <a:rPr lang="en-US" dirty="0" smtClean="0"/>
              <a:t>If inventory type is Criteria and emissions are reported for toxic pollutants (excluding ammonia), you will receive an error. </a:t>
            </a:r>
          </a:p>
          <a:p>
            <a:pPr lvl="0"/>
            <a:r>
              <a:rPr lang="en-US" dirty="0" smtClean="0"/>
              <a:t>If inventory type is Toxic and emissions are reported for criteria pollutant (excluding ammonia), you will receive an error.</a:t>
            </a:r>
          </a:p>
          <a:p>
            <a:r>
              <a:rPr lang="en-US" dirty="0" smtClean="0"/>
              <a:t>Inventory type can now be changed on an inventory in Editing status.</a:t>
            </a:r>
          </a:p>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76</a:t>
            </a:fld>
            <a:endParaRPr lang="en-US"/>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1816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noFill/>
        </p:spPr>
        <p:txBody>
          <a:bodyPr/>
          <a:lstStyle/>
          <a:p>
            <a:pPr eaLnBrk="1" hangingPunct="1"/>
            <a:r>
              <a:rPr lang="en-US" b="1" dirty="0" smtClean="0"/>
              <a:t>Additional Validations</a:t>
            </a:r>
          </a:p>
        </p:txBody>
      </p:sp>
      <p:pic>
        <p:nvPicPr>
          <p:cNvPr id="8" name="Content Placeholder 7"/>
          <p:cNvPicPr>
            <a:picLocks noGrp="1"/>
          </p:cNvPicPr>
          <p:nvPr>
            <p:ph idx="1"/>
          </p:nvPr>
        </p:nvPicPr>
        <p:blipFill rotWithShape="1">
          <a:blip r:embed="rId2" cstate="print"/>
          <a:srcRect b="46486"/>
          <a:stretch/>
        </p:blipFill>
        <p:spPr bwMode="auto">
          <a:xfrm>
            <a:off x="0" y="0"/>
            <a:ext cx="9144000" cy="6858000"/>
          </a:xfrm>
          <a:prstGeom prst="rect">
            <a:avLst/>
          </a:prstGeom>
          <a:ln w="12700" cap="flat" cmpd="sng" algn="ctr">
            <a:solidFill>
              <a:sysClr val="windowText" lastClr="000000"/>
            </a:solidFill>
            <a:prstDash val="solid"/>
            <a:round/>
            <a:headEnd type="none" w="med" len="med"/>
            <a:tailEnd type="none" w="med" len="med"/>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9" name="Slide Number Placeholder 8"/>
          <p:cNvSpPr>
            <a:spLocks noGrp="1"/>
          </p:cNvSpPr>
          <p:nvPr>
            <p:ph type="sldNum" sz="quarter" idx="12"/>
          </p:nvPr>
        </p:nvSpPr>
        <p:spPr/>
        <p:txBody>
          <a:bodyPr/>
          <a:lstStyle/>
          <a:p>
            <a:fld id="{DF28FB93-0A08-4E7D-8E63-9EFA29F1E093}" type="slidenum">
              <a:rPr lang="en-US" smtClean="0"/>
              <a:pPr/>
              <a:t>77</a:t>
            </a:fld>
            <a:endParaRPr lang="en-US"/>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11" name="Oval 10"/>
          <p:cNvSpPr/>
          <p:nvPr/>
        </p:nvSpPr>
        <p:spPr>
          <a:xfrm>
            <a:off x="0" y="41148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6858000"/>
          </a:xfrm>
          <a:prstGeom prst="rect">
            <a:avLst/>
          </a:prstGeom>
        </p:spPr>
      </p:pic>
      <p:sp>
        <p:nvSpPr>
          <p:cNvPr id="6" name="Oval 5"/>
          <p:cNvSpPr/>
          <p:nvPr/>
        </p:nvSpPr>
        <p:spPr bwMode="auto">
          <a:xfrm>
            <a:off x="1295400" y="3505200"/>
            <a:ext cx="1447800" cy="457200"/>
          </a:xfrm>
          <a:prstGeom prst="ellipse">
            <a:avLst/>
          </a:prstGeom>
          <a:noFill/>
          <a:ln w="12700" cap="flat" cmpd="sng" algn="ctr">
            <a:solidFill>
              <a:srgbClr val="FF00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7" name="Oval 6"/>
          <p:cNvSpPr/>
          <p:nvPr/>
        </p:nvSpPr>
        <p:spPr>
          <a:xfrm>
            <a:off x="0" y="1905000"/>
            <a:ext cx="2590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52400" y="3505200"/>
            <a:ext cx="20574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Updated Validations</a:t>
            </a:r>
          </a:p>
        </p:txBody>
      </p:sp>
      <p:sp>
        <p:nvSpPr>
          <p:cNvPr id="7" name="Content Placeholder 6"/>
          <p:cNvSpPr>
            <a:spLocks noGrp="1"/>
          </p:cNvSpPr>
          <p:nvPr>
            <p:ph idx="1"/>
          </p:nvPr>
        </p:nvSpPr>
        <p:spPr/>
        <p:txBody>
          <a:bodyPr>
            <a:normAutofit fontScale="92500" lnSpcReduction="10000"/>
          </a:bodyPr>
          <a:lstStyle/>
          <a:p>
            <a:pPr lvl="0"/>
            <a:r>
              <a:rPr lang="en-US" dirty="0" smtClean="0"/>
              <a:t>Toxic VOCs emissions must be within 25 pounds of Total VOC emissions </a:t>
            </a:r>
          </a:p>
          <a:p>
            <a:pPr lvl="1"/>
            <a:r>
              <a:rPr lang="en-US" dirty="0" smtClean="0"/>
              <a:t>Facility wide emissions</a:t>
            </a:r>
          </a:p>
          <a:p>
            <a:pPr lvl="1"/>
            <a:r>
              <a:rPr lang="en-US" dirty="0" smtClean="0"/>
              <a:t>Emissions by path</a:t>
            </a:r>
          </a:p>
          <a:p>
            <a:pPr lvl="1"/>
            <a:r>
              <a:rPr lang="en-US" dirty="0" smtClean="0"/>
              <a:t>HRVOCs will receive a warning</a:t>
            </a:r>
          </a:p>
          <a:p>
            <a:pPr lvl="1"/>
            <a:r>
              <a:rPr lang="en-US" dirty="0" smtClean="0"/>
              <a:t>Toxic VOCs will receive an error</a:t>
            </a:r>
          </a:p>
          <a:p>
            <a:r>
              <a:rPr lang="en-US" dirty="0" smtClean="0"/>
              <a:t>Ozone season validations now only require ozone season emissions for CO, </a:t>
            </a:r>
            <a:r>
              <a:rPr lang="en-US" dirty="0" err="1" smtClean="0"/>
              <a:t>NOx</a:t>
            </a:r>
            <a:r>
              <a:rPr lang="en-US" dirty="0" smtClean="0"/>
              <a:t>, VOC, propylene, and ethylene.</a:t>
            </a:r>
          </a:p>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79</a:t>
            </a:fld>
            <a:endParaRPr lang="en-US"/>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1816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dirty="0" smtClean="0">
                <a:cs typeface="Tahoma" pitchFamily="34" charset="0"/>
              </a:rPr>
              <a:t>Use of the EI</a:t>
            </a:r>
            <a:endParaRPr lang="en-US" b="1" i="1" dirty="0" smtClean="0">
              <a:cs typeface="Tahoma" pitchFamily="34" charset="0"/>
            </a:endParaRPr>
          </a:p>
        </p:txBody>
      </p:sp>
      <p:sp>
        <p:nvSpPr>
          <p:cNvPr id="38915" name="Rectangle 3"/>
          <p:cNvSpPr>
            <a:spLocks noGrp="1" noChangeArrowheads="1"/>
          </p:cNvSpPr>
          <p:nvPr>
            <p:ph idx="1"/>
          </p:nvPr>
        </p:nvSpPr>
        <p:spPr>
          <a:xfrm>
            <a:off x="1981200" y="1828800"/>
            <a:ext cx="6705600" cy="4297363"/>
          </a:xfrm>
        </p:spPr>
        <p:txBody>
          <a:bodyPr>
            <a:normAutofit/>
          </a:bodyPr>
          <a:lstStyle/>
          <a:p>
            <a:pPr algn="just" eaLnBrk="1" hangingPunct="1"/>
            <a:r>
              <a:rPr lang="en-US" sz="2400" dirty="0" smtClean="0">
                <a:cs typeface="Tahoma" pitchFamily="34" charset="0"/>
              </a:rPr>
              <a:t>Planning – </a:t>
            </a:r>
          </a:p>
          <a:p>
            <a:pPr lvl="1" algn="just" eaLnBrk="1" hangingPunct="1"/>
            <a:r>
              <a:rPr lang="en-US" sz="2000" dirty="0" smtClean="0">
                <a:cs typeface="Tahoma" pitchFamily="34" charset="0"/>
              </a:rPr>
              <a:t>monitoring data is used to determine compliance with NAAQS</a:t>
            </a:r>
          </a:p>
          <a:p>
            <a:pPr lvl="1" algn="just" eaLnBrk="1" hangingPunct="1"/>
            <a:r>
              <a:rPr lang="en-US" sz="2000" dirty="0" smtClean="0">
                <a:cs typeface="Tahoma" pitchFamily="34" charset="0"/>
              </a:rPr>
              <a:t>EI data is the basis for developing rules/regulations to maintain compliance &amp; to aid in reaching compliance</a:t>
            </a:r>
          </a:p>
          <a:p>
            <a:pPr eaLnBrk="1" hangingPunct="1"/>
            <a:r>
              <a:rPr lang="en-US" sz="2400" dirty="0" smtClean="0">
                <a:cs typeface="Tahoma" pitchFamily="34" charset="0"/>
              </a:rPr>
              <a:t>Attainment demonstrations for ozone nonattainment areas - modeling</a:t>
            </a:r>
          </a:p>
          <a:p>
            <a:pPr algn="just" eaLnBrk="1" hangingPunct="1"/>
            <a:r>
              <a:rPr lang="en-US" sz="2400" dirty="0" smtClean="0">
                <a:cs typeface="Tahoma" pitchFamily="34" charset="0"/>
              </a:rPr>
              <a:t>Preparation of State Implementation Plans (SIP)</a:t>
            </a:r>
          </a:p>
          <a:p>
            <a:pPr algn="just" eaLnBrk="1" hangingPunct="1"/>
            <a:r>
              <a:rPr lang="en-US" sz="2400" dirty="0" smtClean="0">
                <a:cs typeface="Tahoma" pitchFamily="34" charset="0"/>
              </a:rPr>
              <a:t>Tracking of Reasonable Further Progress (RFP)</a:t>
            </a:r>
            <a:endParaRPr lang="en-US" sz="2400" dirty="0" smtClean="0">
              <a:latin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pPr/>
              <a:t>8</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Locked Coordinates</a:t>
            </a:r>
          </a:p>
        </p:txBody>
      </p:sp>
      <p:sp>
        <p:nvSpPr>
          <p:cNvPr id="39938" name="Content Placeholder 2"/>
          <p:cNvSpPr>
            <a:spLocks noGrp="1"/>
          </p:cNvSpPr>
          <p:nvPr>
            <p:ph idx="1"/>
          </p:nvPr>
        </p:nvSpPr>
        <p:spPr>
          <a:xfrm>
            <a:off x="2057400" y="1905000"/>
            <a:ext cx="6629400" cy="4221163"/>
          </a:xfrm>
        </p:spPr>
        <p:txBody>
          <a:bodyPr>
            <a:normAutofit/>
          </a:bodyPr>
          <a:lstStyle/>
          <a:p>
            <a:r>
              <a:rPr lang="en-US" sz="2400" dirty="0" smtClean="0"/>
              <a:t>RY 2011, release point coordinates were limited to a distance of 500 meters from the facility coordinates</a:t>
            </a:r>
          </a:p>
          <a:p>
            <a:pPr lvl="1"/>
            <a:r>
              <a:rPr lang="en-US" sz="1800" dirty="0" smtClean="0"/>
              <a:t>Distance limit increased upon request and review</a:t>
            </a:r>
          </a:p>
          <a:p>
            <a:pPr lvl="1"/>
            <a:r>
              <a:rPr lang="en-US" sz="1800" dirty="0" smtClean="0"/>
              <a:t>Specific distance limits are carried over every year</a:t>
            </a:r>
          </a:p>
          <a:p>
            <a:pPr lvl="1"/>
            <a:r>
              <a:rPr lang="en-US" sz="1800" dirty="0" smtClean="0"/>
              <a:t>If an ERIC account does not have a specific distance limit, the default limit is 500 meters (~0.25 mile)</a:t>
            </a:r>
          </a:p>
          <a:p>
            <a:pPr lvl="2"/>
            <a:r>
              <a:rPr lang="en-US" sz="1600" dirty="0" smtClean="0"/>
              <a:t>New ERIC accounts have a distance limit of 500 meters</a:t>
            </a:r>
          </a:p>
          <a:p>
            <a:pPr lvl="2"/>
            <a:r>
              <a:rPr lang="en-US" sz="1600" dirty="0" smtClean="0"/>
              <a:t>Send email with AI # requesting a distance limit increase</a:t>
            </a:r>
          </a:p>
        </p:txBody>
      </p:sp>
      <p:sp>
        <p:nvSpPr>
          <p:cNvPr id="8" name="Slide Number Placeholder 7"/>
          <p:cNvSpPr>
            <a:spLocks noGrp="1"/>
          </p:cNvSpPr>
          <p:nvPr>
            <p:ph type="sldNum" sz="quarter" idx="12"/>
          </p:nvPr>
        </p:nvSpPr>
        <p:spPr/>
        <p:txBody>
          <a:bodyPr/>
          <a:lstStyle/>
          <a:p>
            <a:fld id="{DF28FB93-0A08-4E7D-8E63-9EFA29F1E093}" type="slidenum">
              <a:rPr lang="en-US" smtClean="0"/>
              <a:pPr/>
              <a:t>80</a:t>
            </a:fld>
            <a:endParaRPr lang="en-US"/>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Locked Coordinates</a:t>
            </a:r>
          </a:p>
        </p:txBody>
      </p:sp>
      <p:sp>
        <p:nvSpPr>
          <p:cNvPr id="39938" name="Content Placeholder 2"/>
          <p:cNvSpPr>
            <a:spLocks noGrp="1"/>
          </p:cNvSpPr>
          <p:nvPr>
            <p:ph idx="1"/>
          </p:nvPr>
        </p:nvSpPr>
        <p:spPr>
          <a:xfrm>
            <a:off x="2057400" y="1981200"/>
            <a:ext cx="6629400" cy="4724400"/>
          </a:xfrm>
        </p:spPr>
        <p:txBody>
          <a:bodyPr>
            <a:normAutofit fontScale="70000" lnSpcReduction="20000"/>
          </a:bodyPr>
          <a:lstStyle/>
          <a:p>
            <a:r>
              <a:rPr lang="en-US" sz="2400" dirty="0" smtClean="0"/>
              <a:t>If they are outside 500 meters, users will get an ERROR </a:t>
            </a:r>
          </a:p>
          <a:p>
            <a:r>
              <a:rPr lang="en-US" sz="2400" dirty="0" smtClean="0"/>
              <a:t>If they are legitimately outside 500 meters, users must provide verification of such and request that the limit be increased</a:t>
            </a:r>
          </a:p>
          <a:p>
            <a:r>
              <a:rPr lang="en-US" sz="2400" dirty="0" smtClean="0"/>
              <a:t>Once the request is received and the distance is verified, LDEQ will adjust the limit for that facility</a:t>
            </a:r>
          </a:p>
          <a:p>
            <a:r>
              <a:rPr lang="en-US" sz="2400" dirty="0" smtClean="0"/>
              <a:t>Most inventories will receive this error on their first pass – DO NOT PANIC!</a:t>
            </a:r>
          </a:p>
          <a:p>
            <a:r>
              <a:rPr lang="en-US" sz="2400" dirty="0" smtClean="0"/>
              <a:t>We need for your coordinates to be reviewed and confirmed</a:t>
            </a:r>
          </a:p>
          <a:p>
            <a:r>
              <a:rPr lang="en-US" sz="2400" dirty="0" smtClean="0"/>
              <a:t>PLEASE, PLEASE, PLEASE do </a:t>
            </a:r>
            <a:r>
              <a:rPr lang="en-US" sz="2400" b="1" i="1" u="sng" dirty="0" smtClean="0"/>
              <a:t>NOT</a:t>
            </a:r>
            <a:r>
              <a:rPr lang="en-US" sz="2400" dirty="0" smtClean="0"/>
              <a:t> change your release point coordinates to your facility coordinates just to pass validation</a:t>
            </a:r>
          </a:p>
          <a:p>
            <a:pPr lvl="1"/>
            <a:r>
              <a:rPr lang="en-US" dirty="0" smtClean="0"/>
              <a:t>We need accurate release point coordinates</a:t>
            </a:r>
          </a:p>
          <a:p>
            <a:r>
              <a:rPr lang="en-US" sz="2400" dirty="0" smtClean="0"/>
              <a:t>REVIEW ALL COORDINATES – INCLUDING FACILITY COORDINATES!!!!</a:t>
            </a:r>
          </a:p>
          <a:p>
            <a:r>
              <a:rPr lang="en-US" sz="2400" dirty="0" smtClean="0"/>
              <a:t>GET STARTED EARLY!!!!</a:t>
            </a:r>
          </a:p>
          <a:p>
            <a:endParaRPr lang="en-US" sz="2000" dirty="0" smtClean="0"/>
          </a:p>
        </p:txBody>
      </p:sp>
      <p:sp>
        <p:nvSpPr>
          <p:cNvPr id="8" name="Slide Number Placeholder 7"/>
          <p:cNvSpPr>
            <a:spLocks noGrp="1"/>
          </p:cNvSpPr>
          <p:nvPr>
            <p:ph type="sldNum" sz="quarter" idx="12"/>
          </p:nvPr>
        </p:nvSpPr>
        <p:spPr/>
        <p:txBody>
          <a:bodyPr/>
          <a:lstStyle/>
          <a:p>
            <a:fld id="{DF28FB93-0A08-4E7D-8E63-9EFA29F1E093}" type="slidenum">
              <a:rPr lang="en-US" smtClean="0"/>
              <a:pPr/>
              <a:t>81</a:t>
            </a:fld>
            <a:endParaRPr lang="en-US" dirty="0"/>
          </a:p>
        </p:txBody>
      </p:sp>
      <p:sp>
        <p:nvSpPr>
          <p:cNvPr id="5" name="Date Placeholder 4"/>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4" name="TextBox 3"/>
          <p:cNvSpPr txBox="1"/>
          <p:nvPr/>
        </p:nvSpPr>
        <p:spPr>
          <a:xfrm>
            <a:off x="152400" y="51816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Locked Coordinates</a:t>
            </a:r>
          </a:p>
        </p:txBody>
      </p:sp>
      <p:sp>
        <p:nvSpPr>
          <p:cNvPr id="39938" name="Content Placeholder 2"/>
          <p:cNvSpPr>
            <a:spLocks noGrp="1"/>
          </p:cNvSpPr>
          <p:nvPr>
            <p:ph idx="1"/>
          </p:nvPr>
        </p:nvSpPr>
        <p:spPr>
          <a:xfrm>
            <a:off x="2057400" y="1981200"/>
            <a:ext cx="6629400" cy="4144963"/>
          </a:xfrm>
        </p:spPr>
        <p:txBody>
          <a:bodyPr>
            <a:normAutofit/>
          </a:bodyPr>
          <a:lstStyle/>
          <a:p>
            <a:r>
              <a:rPr lang="en-US" sz="2400" dirty="0" smtClean="0"/>
              <a:t>Beginning with RY 2012, release point coordinates are LOCKED!</a:t>
            </a:r>
          </a:p>
          <a:p>
            <a:pPr lvl="1"/>
            <a:r>
              <a:rPr lang="en-US" dirty="0" smtClean="0"/>
              <a:t>Users are no longer be able to edit release point coordinates freely</a:t>
            </a:r>
          </a:p>
          <a:p>
            <a:pPr lvl="1"/>
            <a:r>
              <a:rPr lang="en-US" dirty="0" smtClean="0"/>
              <a:t>LDEQ will review and approve or deny the changes</a:t>
            </a:r>
          </a:p>
          <a:p>
            <a:pPr lvl="1"/>
            <a:r>
              <a:rPr lang="en-US" b="1" dirty="0" smtClean="0">
                <a:solidFill>
                  <a:srgbClr val="FF0000"/>
                </a:solidFill>
              </a:rPr>
              <a:t>REVIEW YOUR COORDINATES NOW!!!</a:t>
            </a:r>
          </a:p>
          <a:p>
            <a:endParaRPr lang="en-US" sz="2000"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82</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8" name="TextBox 7"/>
          <p:cNvSpPr txBox="1"/>
          <p:nvPr/>
        </p:nvSpPr>
        <p:spPr>
          <a:xfrm>
            <a:off x="152400" y="51816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Locked Coordinates</a:t>
            </a:r>
          </a:p>
        </p:txBody>
      </p:sp>
      <p:sp>
        <p:nvSpPr>
          <p:cNvPr id="39938" name="Content Placeholder 2"/>
          <p:cNvSpPr>
            <a:spLocks noGrp="1"/>
          </p:cNvSpPr>
          <p:nvPr>
            <p:ph idx="1"/>
          </p:nvPr>
        </p:nvSpPr>
        <p:spPr>
          <a:xfrm>
            <a:off x="2057400" y="1981200"/>
            <a:ext cx="6629400" cy="4144963"/>
          </a:xfrm>
        </p:spPr>
        <p:txBody>
          <a:bodyPr>
            <a:normAutofit fontScale="85000" lnSpcReduction="20000"/>
          </a:bodyPr>
          <a:lstStyle/>
          <a:p>
            <a:r>
              <a:rPr lang="en-US" sz="2400" dirty="0" smtClean="0"/>
              <a:t>Beginning with RY 2012, release point coordinates are LOCKED!</a:t>
            </a:r>
          </a:p>
          <a:p>
            <a:pPr lvl="1"/>
            <a:r>
              <a:rPr lang="en-US" dirty="0" smtClean="0"/>
              <a:t>Users are no longer be able to edit or add release point coordinates without approval from LDEQ</a:t>
            </a:r>
          </a:p>
          <a:p>
            <a:pPr lvl="1"/>
            <a:r>
              <a:rPr lang="en-US" dirty="0" smtClean="0"/>
              <a:t>Request form within ERIC that sends an email to the AI’s assigned LDEQ staff</a:t>
            </a:r>
          </a:p>
          <a:p>
            <a:pPr lvl="1"/>
            <a:r>
              <a:rPr lang="en-US" dirty="0" smtClean="0"/>
              <a:t>Spreadsheet upload with changes will automatically send an email to LDEQ</a:t>
            </a:r>
          </a:p>
          <a:p>
            <a:pPr lvl="1"/>
            <a:r>
              <a:rPr lang="en-US" dirty="0" smtClean="0"/>
              <a:t>LDEQ will review and approve or deny the additions/changes</a:t>
            </a:r>
          </a:p>
          <a:p>
            <a:pPr lvl="1"/>
            <a:r>
              <a:rPr lang="en-US" dirty="0" smtClean="0"/>
              <a:t>Step by step instructions are in Section 6.9 of the ERIC User Manual</a:t>
            </a:r>
          </a:p>
          <a:p>
            <a:pPr lvl="1"/>
            <a:r>
              <a:rPr lang="en-US" b="1" dirty="0" smtClean="0">
                <a:solidFill>
                  <a:srgbClr val="FF0000"/>
                </a:solidFill>
              </a:rPr>
              <a:t>REVIEW YOUR COORDINATES NOW!!!</a:t>
            </a:r>
          </a:p>
          <a:p>
            <a:endParaRPr lang="en-US" sz="2000" dirty="0" smtClean="0"/>
          </a:p>
        </p:txBody>
      </p:sp>
      <p:sp>
        <p:nvSpPr>
          <p:cNvPr id="7" name="Slide Number Placeholder 6"/>
          <p:cNvSpPr>
            <a:spLocks noGrp="1"/>
          </p:cNvSpPr>
          <p:nvPr>
            <p:ph type="sldNum" sz="quarter" idx="12"/>
          </p:nvPr>
        </p:nvSpPr>
        <p:spPr/>
        <p:txBody>
          <a:bodyPr/>
          <a:lstStyle/>
          <a:p>
            <a:fld id="{DF28FB93-0A08-4E7D-8E63-9EFA29F1E093}" type="slidenum">
              <a:rPr lang="en-US" smtClean="0"/>
              <a:pPr/>
              <a:t>83</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8" name="TextBox 7"/>
          <p:cNvSpPr txBox="1"/>
          <p:nvPr/>
        </p:nvSpPr>
        <p:spPr>
          <a:xfrm>
            <a:off x="152400" y="51816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Documents and Settings\jackie_s\Desktop\71.JPG"/>
          <p:cNvPicPr/>
          <p:nvPr/>
        </p:nvPicPr>
        <p:blipFill>
          <a:blip r:embed="rId2" cstate="print"/>
          <a:srcRect/>
          <a:stretch>
            <a:fillRect/>
          </a:stretch>
        </p:blipFill>
        <p:spPr bwMode="auto">
          <a:xfrm>
            <a:off x="0" y="0"/>
            <a:ext cx="9144000" cy="6858000"/>
          </a:xfrm>
          <a:prstGeom prst="rect">
            <a:avLst/>
          </a:prstGeom>
          <a:noFill/>
          <a:ln w="12700">
            <a:solidFill>
              <a:schemeClr val="tx1"/>
            </a:solidFill>
            <a:miter lim="800000"/>
            <a:headEnd/>
            <a:tailEnd/>
          </a:ln>
        </p:spPr>
      </p:pic>
      <p:sp>
        <p:nvSpPr>
          <p:cNvPr id="3074" name="Oval 2"/>
          <p:cNvSpPr>
            <a:spLocks noChangeArrowheads="1"/>
          </p:cNvSpPr>
          <p:nvPr/>
        </p:nvSpPr>
        <p:spPr bwMode="auto">
          <a:xfrm>
            <a:off x="0" y="152400"/>
            <a:ext cx="1335087" cy="447675"/>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Documents and Settings\jackie_s\Desktop\71.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Oval 2"/>
          <p:cNvSpPr>
            <a:spLocks noChangeArrowheads="1"/>
          </p:cNvSpPr>
          <p:nvPr/>
        </p:nvSpPr>
        <p:spPr bwMode="auto">
          <a:xfrm>
            <a:off x="2438400" y="5638800"/>
            <a:ext cx="4419600" cy="6858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Locked Coordinates</a:t>
            </a:r>
          </a:p>
        </p:txBody>
      </p:sp>
      <p:sp>
        <p:nvSpPr>
          <p:cNvPr id="39938" name="Content Placeholder 2"/>
          <p:cNvSpPr>
            <a:spLocks noGrp="1"/>
          </p:cNvSpPr>
          <p:nvPr>
            <p:ph idx="1"/>
          </p:nvPr>
        </p:nvSpPr>
        <p:spPr>
          <a:xfrm>
            <a:off x="2057400" y="1981200"/>
            <a:ext cx="6629400" cy="4144963"/>
          </a:xfrm>
        </p:spPr>
        <p:txBody>
          <a:bodyPr>
            <a:normAutofit fontScale="92500"/>
          </a:bodyPr>
          <a:lstStyle/>
          <a:p>
            <a:r>
              <a:rPr lang="en-US" dirty="0" smtClean="0"/>
              <a:t>If you are changing longitude/latitude, delete the UTM coordinates first.</a:t>
            </a:r>
          </a:p>
          <a:p>
            <a:pPr lvl="1"/>
            <a:r>
              <a:rPr lang="en-US" dirty="0" smtClean="0"/>
              <a:t>Change the longitude/latitude and upon clicking the </a:t>
            </a:r>
            <a:r>
              <a:rPr lang="en-US" i="1" dirty="0" smtClean="0"/>
              <a:t>Save and send email for change request approval</a:t>
            </a:r>
            <a:r>
              <a:rPr lang="en-US" dirty="0" smtClean="0"/>
              <a:t> button, the UTM coordinates will be calculated and populated.</a:t>
            </a:r>
          </a:p>
          <a:p>
            <a:r>
              <a:rPr lang="en-US" dirty="0" smtClean="0"/>
              <a:t>If you are changing UTM coordinates, delete the longitude/latitude coordinates first.</a:t>
            </a:r>
          </a:p>
          <a:p>
            <a:pPr lvl="1"/>
            <a:r>
              <a:rPr lang="en-US" dirty="0" smtClean="0"/>
              <a:t>Change the UTM coordinates and upon clicking the </a:t>
            </a:r>
            <a:r>
              <a:rPr lang="en-US" i="1" dirty="0" smtClean="0"/>
              <a:t>Save and send email for change request approval</a:t>
            </a:r>
            <a:r>
              <a:rPr lang="en-US" dirty="0" smtClean="0"/>
              <a:t> button, longitude/latitude will be calculated and populated.</a:t>
            </a:r>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86</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Locked Coordinates</a:t>
            </a:r>
          </a:p>
        </p:txBody>
      </p:sp>
      <p:sp>
        <p:nvSpPr>
          <p:cNvPr id="39938" name="Content Placeholder 2"/>
          <p:cNvSpPr>
            <a:spLocks noGrp="1"/>
          </p:cNvSpPr>
          <p:nvPr>
            <p:ph idx="1"/>
          </p:nvPr>
        </p:nvSpPr>
        <p:spPr>
          <a:xfrm>
            <a:off x="2057400" y="1981200"/>
            <a:ext cx="6629400" cy="4144963"/>
          </a:xfrm>
        </p:spPr>
        <p:txBody>
          <a:bodyPr>
            <a:normAutofit fontScale="85000" lnSpcReduction="20000"/>
          </a:bodyPr>
          <a:lstStyle/>
          <a:p>
            <a:r>
              <a:rPr lang="en-US" dirty="0" smtClean="0"/>
              <a:t>Adding  a new release point in ERIC:</a:t>
            </a:r>
          </a:p>
          <a:p>
            <a:pPr lvl="1"/>
            <a:r>
              <a:rPr lang="en-US" dirty="0" smtClean="0"/>
              <a:t>Create the release point in ERIC.</a:t>
            </a:r>
          </a:p>
          <a:p>
            <a:pPr lvl="1"/>
            <a:r>
              <a:rPr lang="en-US" dirty="0" smtClean="0"/>
              <a:t>Save the new release point.</a:t>
            </a:r>
          </a:p>
          <a:p>
            <a:pPr lvl="1"/>
            <a:r>
              <a:rPr lang="en-US" dirty="0" smtClean="0"/>
              <a:t>Edit the release point</a:t>
            </a:r>
          </a:p>
          <a:p>
            <a:pPr lvl="1"/>
            <a:r>
              <a:rPr lang="en-US" dirty="0" smtClean="0"/>
              <a:t>Request Changes link will be available</a:t>
            </a:r>
          </a:p>
          <a:p>
            <a:r>
              <a:rPr lang="en-US" sz="2400" dirty="0" smtClean="0"/>
              <a:t>If you try to submit before changes have been approved or denied, you can still submit, however, all changes will be lost.</a:t>
            </a:r>
          </a:p>
          <a:p>
            <a:r>
              <a:rPr lang="en-US" sz="2400" dirty="0" smtClean="0"/>
              <a:t>If you have added a new release point with coordinates and try to submit, upon validation, you will receive errors for missing the required release point coordinate data.</a:t>
            </a:r>
          </a:p>
          <a:p>
            <a:pPr lvl="1"/>
            <a:endParaRPr lang="en-US" dirty="0" smtClean="0"/>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87</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Locked Coordinates</a:t>
            </a:r>
          </a:p>
        </p:txBody>
      </p:sp>
      <p:sp>
        <p:nvSpPr>
          <p:cNvPr id="39938" name="Content Placeholder 2"/>
          <p:cNvSpPr>
            <a:spLocks noGrp="1"/>
          </p:cNvSpPr>
          <p:nvPr>
            <p:ph idx="1"/>
          </p:nvPr>
        </p:nvSpPr>
        <p:spPr>
          <a:xfrm>
            <a:off x="2057400" y="1981200"/>
            <a:ext cx="6629400" cy="4144963"/>
          </a:xfrm>
        </p:spPr>
        <p:txBody>
          <a:bodyPr>
            <a:normAutofit/>
          </a:bodyPr>
          <a:lstStyle/>
          <a:p>
            <a:r>
              <a:rPr lang="en-US" sz="2000" dirty="0" smtClean="0"/>
              <a:t>After approval, download the inventory </a:t>
            </a:r>
          </a:p>
          <a:p>
            <a:pPr lvl="1"/>
            <a:r>
              <a:rPr lang="en-US" sz="1800" dirty="0" smtClean="0"/>
              <a:t>Or, add the approved coordinates to your spreadsheet.  </a:t>
            </a:r>
          </a:p>
          <a:p>
            <a:r>
              <a:rPr lang="en-US" sz="2200" dirty="0" smtClean="0"/>
              <a:t>Be sure to login with your own portal account.</a:t>
            </a:r>
          </a:p>
          <a:p>
            <a:pPr lvl="1"/>
            <a:r>
              <a:rPr lang="en-US" sz="2000" dirty="0" smtClean="0"/>
              <a:t>If you are using someone else’s portal account login, the response from LDEQ staff will be sent to the email address of the portal account making the request.  </a:t>
            </a:r>
            <a:endParaRPr lang="en-US" dirty="0" smtClean="0"/>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88</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Prior Year Validations</a:t>
            </a:r>
          </a:p>
        </p:txBody>
      </p:sp>
      <p:sp>
        <p:nvSpPr>
          <p:cNvPr id="39938" name="Content Placeholder 2"/>
          <p:cNvSpPr>
            <a:spLocks noGrp="1"/>
          </p:cNvSpPr>
          <p:nvPr>
            <p:ph idx="1"/>
          </p:nvPr>
        </p:nvSpPr>
        <p:spPr>
          <a:xfrm>
            <a:off x="2057400" y="1981200"/>
            <a:ext cx="6629400" cy="4144963"/>
          </a:xfrm>
        </p:spPr>
        <p:txBody>
          <a:bodyPr>
            <a:normAutofit lnSpcReduction="10000"/>
          </a:bodyPr>
          <a:lstStyle/>
          <a:p>
            <a:r>
              <a:rPr lang="en-US" sz="2000" dirty="0" smtClean="0"/>
              <a:t>LDEQ modified how validations are applied to prior year revisions</a:t>
            </a:r>
          </a:p>
          <a:p>
            <a:r>
              <a:rPr lang="en-US" sz="2000" dirty="0" smtClean="0"/>
              <a:t>Submitting prior year inventories or revisions will be easier</a:t>
            </a:r>
          </a:p>
          <a:p>
            <a:r>
              <a:rPr lang="en-US" sz="2000" dirty="0" smtClean="0"/>
              <a:t>Section 3.11  and Appendix A of the ERIC User Manual</a:t>
            </a:r>
          </a:p>
          <a:p>
            <a:r>
              <a:rPr lang="en-US" sz="2000" dirty="0" smtClean="0"/>
              <a:t>Tiered approach to prior year inventory validations</a:t>
            </a:r>
          </a:p>
          <a:p>
            <a:pPr lvl="1"/>
            <a:r>
              <a:rPr lang="en-US" dirty="0" smtClean="0"/>
              <a:t>Current Reporting Year</a:t>
            </a:r>
          </a:p>
          <a:p>
            <a:pPr lvl="1"/>
            <a:r>
              <a:rPr lang="en-US" dirty="0" smtClean="0"/>
              <a:t>Up To Four Years Prior</a:t>
            </a:r>
          </a:p>
          <a:p>
            <a:pPr lvl="1"/>
            <a:r>
              <a:rPr lang="en-US" dirty="0" smtClean="0"/>
              <a:t>More Than Four Years Prior</a:t>
            </a:r>
          </a:p>
          <a:p>
            <a:pPr lvl="1"/>
            <a:endParaRPr lang="en-US" dirty="0" smtClean="0"/>
          </a:p>
          <a:p>
            <a:endParaRPr lang="en-US" dirty="0" smtClean="0"/>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89</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dirty="0" smtClean="0">
                <a:cs typeface="Tahoma" pitchFamily="34" charset="0"/>
              </a:rPr>
              <a:t>Use of the EI</a:t>
            </a:r>
            <a:endParaRPr lang="en-US" b="1" i="1" dirty="0" smtClean="0">
              <a:cs typeface="Tahoma" pitchFamily="34" charset="0"/>
            </a:endParaRPr>
          </a:p>
        </p:txBody>
      </p:sp>
      <p:sp>
        <p:nvSpPr>
          <p:cNvPr id="39939" name="Rectangle 3"/>
          <p:cNvSpPr>
            <a:spLocks noGrp="1" noChangeArrowheads="1"/>
          </p:cNvSpPr>
          <p:nvPr>
            <p:ph idx="1"/>
          </p:nvPr>
        </p:nvSpPr>
        <p:spPr>
          <a:xfrm>
            <a:off x="1981200" y="1828800"/>
            <a:ext cx="6705600" cy="4297363"/>
          </a:xfrm>
        </p:spPr>
        <p:txBody>
          <a:bodyPr/>
          <a:lstStyle/>
          <a:p>
            <a:pPr eaLnBrk="1" hangingPunct="1"/>
            <a:r>
              <a:rPr lang="en-US" sz="2400" dirty="0" smtClean="0">
                <a:cs typeface="Tahoma" pitchFamily="34" charset="0"/>
              </a:rPr>
              <a:t>NAAQS compliance modeling for permits – dispersion modeling</a:t>
            </a:r>
          </a:p>
          <a:p>
            <a:pPr eaLnBrk="1" hangingPunct="1"/>
            <a:r>
              <a:rPr lang="en-US" sz="2400" dirty="0" smtClean="0">
                <a:cs typeface="Tahoma" pitchFamily="34" charset="0"/>
              </a:rPr>
              <a:t>Preparation of base year inventories for nonattainment areas</a:t>
            </a:r>
          </a:p>
          <a:p>
            <a:pPr algn="just" eaLnBrk="1" hangingPunct="1"/>
            <a:r>
              <a:rPr lang="en-US" sz="2400" dirty="0" smtClean="0">
                <a:cs typeface="Tahoma" pitchFamily="34" charset="0"/>
              </a:rPr>
              <a:t>Development of control strategies</a:t>
            </a:r>
          </a:p>
          <a:p>
            <a:pPr algn="just" eaLnBrk="1" hangingPunct="1"/>
            <a:r>
              <a:rPr lang="en-US" sz="2400" dirty="0" smtClean="0">
                <a:cs typeface="Tahoma" pitchFamily="34" charset="0"/>
              </a:rPr>
              <a:t>Compliance &amp; surveillance – WITH CAUTION!!</a:t>
            </a:r>
          </a:p>
          <a:p>
            <a:pPr eaLnBrk="1" hangingPunct="1"/>
            <a:endParaRPr lang="en-US" sz="2400" dirty="0" smtClean="0">
              <a:latin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pPr/>
              <a:t>9</a:t>
            </a:fld>
            <a:endParaRPr lang="en-US"/>
          </a:p>
        </p:txBody>
      </p:sp>
      <p:sp>
        <p:nvSpPr>
          <p:cNvPr id="4" name="Date Placeholder 3"/>
          <p:cNvSpPr>
            <a:spLocks noGrp="1"/>
          </p:cNvSpPr>
          <p:nvPr>
            <p:ph type="dt" sz="half" idx="4294967295"/>
          </p:nvPr>
        </p:nvSpPr>
        <p:spPr>
          <a:xfrm>
            <a:off x="0" y="1905000"/>
            <a:ext cx="762000" cy="365125"/>
          </a:xfrm>
        </p:spPr>
        <p:txBody>
          <a:bodyPr/>
          <a:lstStyle/>
          <a:p>
            <a:r>
              <a:rPr lang="en-US" dirty="0" smtClean="0"/>
              <a:t>1/29/2013</a:t>
            </a:r>
            <a:endParaRPr lang="en-US" dirty="0"/>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Prior Year Validations</a:t>
            </a:r>
          </a:p>
        </p:txBody>
      </p:sp>
      <p:sp>
        <p:nvSpPr>
          <p:cNvPr id="39938" name="Content Placeholder 2"/>
          <p:cNvSpPr>
            <a:spLocks noGrp="1"/>
          </p:cNvSpPr>
          <p:nvPr>
            <p:ph idx="1"/>
          </p:nvPr>
        </p:nvSpPr>
        <p:spPr>
          <a:xfrm>
            <a:off x="2057400" y="1981200"/>
            <a:ext cx="6629400" cy="4419600"/>
          </a:xfrm>
        </p:spPr>
        <p:txBody>
          <a:bodyPr>
            <a:normAutofit fontScale="92500" lnSpcReduction="20000"/>
          </a:bodyPr>
          <a:lstStyle/>
          <a:p>
            <a:r>
              <a:rPr lang="en-US" sz="2400" dirty="0" smtClean="0"/>
              <a:t>Current Reporting Year: advances on October 1</a:t>
            </a:r>
            <a:r>
              <a:rPr lang="en-US" sz="2400" baseline="30000" dirty="0" smtClean="0"/>
              <a:t>st</a:t>
            </a:r>
            <a:r>
              <a:rPr lang="en-US" sz="2400" dirty="0" smtClean="0"/>
              <a:t> of each calendar year.  </a:t>
            </a:r>
          </a:p>
          <a:p>
            <a:pPr lvl="1"/>
            <a:r>
              <a:rPr lang="en-US" dirty="0" smtClean="0"/>
              <a:t>Jan 1 – Sept 30 = current calendar year -1</a:t>
            </a:r>
          </a:p>
          <a:p>
            <a:pPr lvl="1"/>
            <a:r>
              <a:rPr lang="en-US" dirty="0" smtClean="0"/>
              <a:t>Oct 1 – December 31 = current calendar year</a:t>
            </a:r>
          </a:p>
          <a:p>
            <a:pPr lvl="1"/>
            <a:r>
              <a:rPr lang="en-US" dirty="0" smtClean="0"/>
              <a:t>So from October 1, 2012 through September 30, 2013, the Current Reporting Year is 2012.  </a:t>
            </a:r>
          </a:p>
          <a:p>
            <a:pPr lvl="1"/>
            <a:r>
              <a:rPr lang="en-US" dirty="0" smtClean="0"/>
              <a:t>Starting October 1, 2013, the Current Reporting Year will change to 2013.</a:t>
            </a:r>
          </a:p>
          <a:p>
            <a:r>
              <a:rPr lang="en-US" sz="2400" dirty="0" smtClean="0"/>
              <a:t>New Inventory - </a:t>
            </a:r>
            <a:r>
              <a:rPr lang="en-US" sz="2400" b="1" dirty="0" smtClean="0"/>
              <a:t>ALL validations </a:t>
            </a:r>
            <a:r>
              <a:rPr lang="en-US" sz="2400" dirty="0" smtClean="0"/>
              <a:t>applied to </a:t>
            </a:r>
            <a:r>
              <a:rPr lang="en-US" sz="2400" b="1" dirty="0" smtClean="0"/>
              <a:t>ALL data fields</a:t>
            </a:r>
            <a:endParaRPr lang="en-US" sz="2400" dirty="0" smtClean="0"/>
          </a:p>
          <a:p>
            <a:r>
              <a:rPr lang="en-US" sz="2400" dirty="0" smtClean="0"/>
              <a:t>Revision - </a:t>
            </a:r>
            <a:r>
              <a:rPr lang="en-US" sz="2400" b="1" dirty="0" smtClean="0"/>
              <a:t>ALL validations </a:t>
            </a:r>
            <a:r>
              <a:rPr lang="en-US" sz="2400" dirty="0" smtClean="0"/>
              <a:t>applied to </a:t>
            </a:r>
            <a:r>
              <a:rPr lang="en-US" sz="2400" b="1" dirty="0" smtClean="0"/>
              <a:t>ALL data fields</a:t>
            </a:r>
            <a:endParaRPr lang="en-US" sz="2400" dirty="0" smtClean="0"/>
          </a:p>
          <a:p>
            <a:pPr lvl="1"/>
            <a:endParaRPr lang="en-US" dirty="0" smtClean="0"/>
          </a:p>
          <a:p>
            <a:endParaRPr lang="en-US" dirty="0" smtClean="0"/>
          </a:p>
          <a:p>
            <a:endParaRPr lang="en-US" dirty="0" smtClean="0"/>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90</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Prior Year Validations</a:t>
            </a:r>
          </a:p>
        </p:txBody>
      </p:sp>
      <p:sp>
        <p:nvSpPr>
          <p:cNvPr id="39938" name="Content Placeholder 2"/>
          <p:cNvSpPr>
            <a:spLocks noGrp="1"/>
          </p:cNvSpPr>
          <p:nvPr>
            <p:ph idx="1"/>
          </p:nvPr>
        </p:nvSpPr>
        <p:spPr>
          <a:xfrm>
            <a:off x="2057400" y="1981200"/>
            <a:ext cx="6629400" cy="4419600"/>
          </a:xfrm>
        </p:spPr>
        <p:txBody>
          <a:bodyPr>
            <a:normAutofit/>
          </a:bodyPr>
          <a:lstStyle/>
          <a:p>
            <a:r>
              <a:rPr lang="en-US" sz="2400" i="1" dirty="0" smtClean="0"/>
              <a:t>Up To Four Years Prior</a:t>
            </a:r>
            <a:endParaRPr lang="en-US" sz="2400" dirty="0" smtClean="0"/>
          </a:p>
          <a:p>
            <a:pPr lvl="1"/>
            <a:r>
              <a:rPr lang="en-US" dirty="0" smtClean="0"/>
              <a:t>New Inventory - </a:t>
            </a:r>
            <a:r>
              <a:rPr lang="en-US" b="1" dirty="0" smtClean="0"/>
              <a:t>ALL validations </a:t>
            </a:r>
            <a:r>
              <a:rPr lang="en-US" dirty="0" smtClean="0"/>
              <a:t>applied to </a:t>
            </a:r>
            <a:r>
              <a:rPr lang="en-US" b="1" dirty="0" smtClean="0"/>
              <a:t>ALL data fields</a:t>
            </a:r>
            <a:endParaRPr lang="en-US" dirty="0" smtClean="0"/>
          </a:p>
          <a:p>
            <a:pPr lvl="1"/>
            <a:r>
              <a:rPr lang="en-US" dirty="0" smtClean="0"/>
              <a:t>Revision - </a:t>
            </a:r>
            <a:r>
              <a:rPr lang="en-US" b="1" dirty="0" smtClean="0"/>
              <a:t>ALL validations </a:t>
            </a:r>
            <a:r>
              <a:rPr lang="en-US" dirty="0" smtClean="0"/>
              <a:t>applied to </a:t>
            </a:r>
            <a:r>
              <a:rPr lang="en-US" b="1" dirty="0" smtClean="0"/>
              <a:t>CHANGED data fields</a:t>
            </a:r>
            <a:endParaRPr lang="en-US" dirty="0" smtClean="0"/>
          </a:p>
          <a:p>
            <a:r>
              <a:rPr lang="en-US" sz="2400" dirty="0" smtClean="0"/>
              <a:t>Current reporting year = 2012, therefore, this validation tier applies to 2011, 2010, 2009, &amp; 2008</a:t>
            </a:r>
          </a:p>
          <a:p>
            <a:pPr lvl="1"/>
            <a:endParaRPr lang="en-US" dirty="0" smtClean="0"/>
          </a:p>
          <a:p>
            <a:endParaRPr lang="en-US" dirty="0" smtClean="0"/>
          </a:p>
          <a:p>
            <a:endParaRPr lang="en-US" dirty="0" smtClean="0"/>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91</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Prior Year Validations</a:t>
            </a:r>
          </a:p>
        </p:txBody>
      </p:sp>
      <p:sp>
        <p:nvSpPr>
          <p:cNvPr id="39938" name="Content Placeholder 2"/>
          <p:cNvSpPr>
            <a:spLocks noGrp="1"/>
          </p:cNvSpPr>
          <p:nvPr>
            <p:ph idx="1"/>
          </p:nvPr>
        </p:nvSpPr>
        <p:spPr>
          <a:xfrm>
            <a:off x="2057400" y="1981200"/>
            <a:ext cx="6629400" cy="4419600"/>
          </a:xfrm>
        </p:spPr>
        <p:txBody>
          <a:bodyPr>
            <a:normAutofit/>
          </a:bodyPr>
          <a:lstStyle/>
          <a:p>
            <a:r>
              <a:rPr lang="en-US" sz="2400" i="1" dirty="0" smtClean="0"/>
              <a:t>More Than Four Years Prior</a:t>
            </a:r>
            <a:endParaRPr lang="en-US" sz="2400" dirty="0" smtClean="0"/>
          </a:p>
          <a:p>
            <a:pPr lvl="1"/>
            <a:r>
              <a:rPr lang="en-US" dirty="0" smtClean="0"/>
              <a:t>New Inventory - </a:t>
            </a:r>
            <a:r>
              <a:rPr lang="en-US" b="1" dirty="0" smtClean="0"/>
              <a:t>PARTIAL validations </a:t>
            </a:r>
            <a:r>
              <a:rPr lang="en-US" dirty="0" smtClean="0"/>
              <a:t>applied to </a:t>
            </a:r>
            <a:r>
              <a:rPr lang="en-US" b="1" dirty="0" smtClean="0"/>
              <a:t>ALL data fields</a:t>
            </a:r>
            <a:endParaRPr lang="en-US" dirty="0" smtClean="0"/>
          </a:p>
          <a:p>
            <a:pPr lvl="1"/>
            <a:r>
              <a:rPr lang="en-US" dirty="0" smtClean="0"/>
              <a:t>Revision - </a:t>
            </a:r>
            <a:r>
              <a:rPr lang="en-US" b="1" dirty="0" smtClean="0"/>
              <a:t>PARTIAL validations </a:t>
            </a:r>
            <a:r>
              <a:rPr lang="en-US" dirty="0" smtClean="0"/>
              <a:t>applied to </a:t>
            </a:r>
            <a:r>
              <a:rPr lang="en-US" b="1" dirty="0" smtClean="0"/>
              <a:t>CHANGED data fields</a:t>
            </a:r>
            <a:endParaRPr lang="en-US" dirty="0" smtClean="0"/>
          </a:p>
          <a:p>
            <a:r>
              <a:rPr lang="en-US" sz="2400" dirty="0" smtClean="0"/>
              <a:t>Current reporting year = 2012, therefore, this validation tier applies to 2007 and earlier</a:t>
            </a:r>
          </a:p>
          <a:p>
            <a:r>
              <a:rPr lang="en-US" sz="2400" dirty="0" smtClean="0"/>
              <a:t>List of partial validations in ERIC User Manual Appendix A</a:t>
            </a:r>
          </a:p>
          <a:p>
            <a:pPr lvl="1"/>
            <a:endParaRPr lang="en-US" dirty="0" smtClean="0"/>
          </a:p>
          <a:p>
            <a:endParaRPr lang="en-US" dirty="0" smtClean="0"/>
          </a:p>
          <a:p>
            <a:endParaRPr lang="en-US" dirty="0" smtClean="0"/>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92</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Prior Year Validations</a:t>
            </a:r>
          </a:p>
        </p:txBody>
      </p:sp>
      <p:sp>
        <p:nvSpPr>
          <p:cNvPr id="39938" name="Content Placeholder 2"/>
          <p:cNvSpPr>
            <a:spLocks noGrp="1"/>
          </p:cNvSpPr>
          <p:nvPr>
            <p:ph idx="1"/>
          </p:nvPr>
        </p:nvSpPr>
        <p:spPr>
          <a:xfrm>
            <a:off x="2057400" y="1981200"/>
            <a:ext cx="6629400" cy="4419600"/>
          </a:xfrm>
        </p:spPr>
        <p:txBody>
          <a:bodyPr>
            <a:normAutofit/>
          </a:bodyPr>
          <a:lstStyle/>
          <a:p>
            <a:pPr lvl="1"/>
            <a:endParaRPr lang="en-US" dirty="0" smtClean="0"/>
          </a:p>
          <a:p>
            <a:endParaRPr lang="en-US" dirty="0" smtClean="0"/>
          </a:p>
          <a:p>
            <a:endParaRPr lang="en-US" dirty="0" smtClean="0"/>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93</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graphicFrame>
        <p:nvGraphicFramePr>
          <p:cNvPr id="7" name="Table 6"/>
          <p:cNvGraphicFramePr>
            <a:graphicFrameLocks noGrp="1"/>
          </p:cNvGraphicFramePr>
          <p:nvPr/>
        </p:nvGraphicFramePr>
        <p:xfrm>
          <a:off x="2057400" y="2209800"/>
          <a:ext cx="6934200" cy="3017520"/>
        </p:xfrm>
        <a:graphic>
          <a:graphicData uri="http://schemas.openxmlformats.org/drawingml/2006/table">
            <a:tbl>
              <a:tblPr firstRow="1" bandRow="1">
                <a:tableStyleId>{2D5ABB26-0587-4C30-8999-92F81FD0307C}</a:tableStyleId>
              </a:tblPr>
              <a:tblGrid>
                <a:gridCol w="1600200"/>
                <a:gridCol w="1066800"/>
                <a:gridCol w="1066800"/>
                <a:gridCol w="1066800"/>
                <a:gridCol w="1066800"/>
                <a:gridCol w="1066800"/>
              </a:tblGrid>
              <a:tr h="647700">
                <a:tc>
                  <a:txBody>
                    <a:bodyPr/>
                    <a:lstStyle/>
                    <a:p>
                      <a:r>
                        <a:rPr lang="en-US" sz="1600" b="1" dirty="0" smtClean="0"/>
                        <a:t>Inventory</a:t>
                      </a:r>
                      <a:r>
                        <a:rPr lang="en-US" sz="1600" b="1" baseline="0" dirty="0" smtClean="0"/>
                        <a:t> Year</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t>Submittal Type</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t>Full Validation List</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t>Partial Validation List</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t>All Inventory</a:t>
                      </a:r>
                      <a:r>
                        <a:rPr lang="en-US" sz="1600" b="1" baseline="0" dirty="0" smtClean="0"/>
                        <a:t> Data</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600" b="1" dirty="0" smtClean="0"/>
                        <a:t>Changed Fields Only</a:t>
                      </a:r>
                      <a:endParaRPr lang="en-US" sz="1600" b="1"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365760">
                <a:tc>
                  <a:txBody>
                    <a:bodyPr/>
                    <a:lstStyle/>
                    <a:p>
                      <a:r>
                        <a:rPr lang="en-US" sz="1400" dirty="0" smtClean="0"/>
                        <a:t>Current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New</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365760">
                <a:tc>
                  <a:txBody>
                    <a:bodyPr/>
                    <a:lstStyle/>
                    <a:p>
                      <a:r>
                        <a:rPr lang="en-US" sz="1400" dirty="0" smtClean="0"/>
                        <a:t>Current</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Revision</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365760">
                <a:tc>
                  <a:txBody>
                    <a:bodyPr/>
                    <a:lstStyle/>
                    <a:p>
                      <a:r>
                        <a:rPr lang="en-US" sz="1400" dirty="0" smtClean="0"/>
                        <a:t>Up</a:t>
                      </a:r>
                      <a:r>
                        <a:rPr lang="en-US" sz="1400" baseline="0" dirty="0" smtClean="0"/>
                        <a:t> to 4 years prior</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New</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365760">
                <a:tc>
                  <a:txBody>
                    <a:bodyPr/>
                    <a:lstStyle/>
                    <a:p>
                      <a:r>
                        <a:rPr lang="en-US" sz="1400" dirty="0" smtClean="0"/>
                        <a:t>Up to 4 years prior</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Revision</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365760">
                <a:tc>
                  <a:txBody>
                    <a:bodyPr/>
                    <a:lstStyle/>
                    <a:p>
                      <a:r>
                        <a:rPr lang="en-US" sz="1400" dirty="0" smtClean="0"/>
                        <a:t>&gt;4 years</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New</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r h="365760">
                <a:tc>
                  <a:txBody>
                    <a:bodyPr/>
                    <a:lstStyle/>
                    <a:p>
                      <a:r>
                        <a:rPr lang="en-US" sz="1400" dirty="0" smtClean="0"/>
                        <a:t>&gt;4 years</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Revision</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400" dirty="0" smtClean="0"/>
                        <a:t>X</a:t>
                      </a:r>
                      <a:endParaRPr lang="en-US" sz="14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Public Reports</a:t>
            </a:r>
          </a:p>
        </p:txBody>
      </p:sp>
      <p:sp>
        <p:nvSpPr>
          <p:cNvPr id="39938" name="Content Placeholder 2"/>
          <p:cNvSpPr>
            <a:spLocks noGrp="1"/>
          </p:cNvSpPr>
          <p:nvPr>
            <p:ph idx="1"/>
          </p:nvPr>
        </p:nvSpPr>
        <p:spPr>
          <a:xfrm>
            <a:off x="2057400" y="1981200"/>
            <a:ext cx="6629400" cy="4144963"/>
          </a:xfrm>
        </p:spPr>
        <p:txBody>
          <a:bodyPr>
            <a:normAutofit fontScale="85000" lnSpcReduction="10000"/>
          </a:bodyPr>
          <a:lstStyle/>
          <a:p>
            <a:pPr>
              <a:lnSpc>
                <a:spcPct val="110000"/>
              </a:lnSpc>
              <a:spcBef>
                <a:spcPts val="1200"/>
              </a:spcBef>
            </a:pPr>
            <a:r>
              <a:rPr lang="en-US" sz="2400" dirty="0" smtClean="0"/>
              <a:t>Public Reports page is available</a:t>
            </a:r>
          </a:p>
          <a:p>
            <a:pPr>
              <a:lnSpc>
                <a:spcPct val="110000"/>
              </a:lnSpc>
              <a:spcBef>
                <a:spcPts val="1200"/>
              </a:spcBef>
            </a:pPr>
            <a:r>
              <a:rPr lang="en-US" sz="2400" dirty="0" smtClean="0"/>
              <a:t>Do not need a portal account nor an ERIC account to access the Public Reports page</a:t>
            </a:r>
          </a:p>
          <a:p>
            <a:pPr>
              <a:lnSpc>
                <a:spcPct val="110000"/>
              </a:lnSpc>
              <a:spcBef>
                <a:spcPts val="1200"/>
              </a:spcBef>
            </a:pPr>
            <a:r>
              <a:rPr lang="en-US" sz="2000" dirty="0" smtClean="0">
                <a:hlinkClick r:id="rId2"/>
              </a:rPr>
              <a:t>http://www.deq.louisiana.gov/portal/tabid/2703/Default.aspx</a:t>
            </a:r>
            <a:endParaRPr lang="en-US" sz="2000" dirty="0" smtClean="0"/>
          </a:p>
          <a:p>
            <a:pPr>
              <a:lnSpc>
                <a:spcPct val="110000"/>
              </a:lnSpc>
              <a:spcBef>
                <a:spcPts val="1200"/>
              </a:spcBef>
            </a:pPr>
            <a:r>
              <a:rPr lang="en-US" sz="2400" dirty="0" smtClean="0"/>
              <a:t>Three options:</a:t>
            </a:r>
          </a:p>
          <a:p>
            <a:pPr lvl="1">
              <a:lnSpc>
                <a:spcPct val="110000"/>
              </a:lnSpc>
              <a:spcBef>
                <a:spcPts val="1200"/>
              </a:spcBef>
            </a:pPr>
            <a:r>
              <a:rPr lang="en-US" sz="2000" dirty="0" smtClean="0"/>
              <a:t>Radius Search (actual emissions and permitted emissions)</a:t>
            </a:r>
          </a:p>
          <a:p>
            <a:pPr lvl="2">
              <a:lnSpc>
                <a:spcPct val="110000"/>
              </a:lnSpc>
            </a:pPr>
            <a:r>
              <a:rPr lang="en-US" sz="1600" dirty="0" smtClean="0"/>
              <a:t>Data used in modeling</a:t>
            </a:r>
          </a:p>
          <a:p>
            <a:pPr lvl="2">
              <a:lnSpc>
                <a:spcPct val="110000"/>
              </a:lnSpc>
            </a:pPr>
            <a:r>
              <a:rPr lang="en-US" sz="1600" dirty="0" smtClean="0"/>
              <a:t>Replaces the need for public records requests by AI or Parish</a:t>
            </a:r>
          </a:p>
          <a:p>
            <a:pPr lvl="1">
              <a:lnSpc>
                <a:spcPct val="110000"/>
              </a:lnSpc>
              <a:spcBef>
                <a:spcPts val="1200"/>
              </a:spcBef>
            </a:pPr>
            <a:r>
              <a:rPr lang="en-US" sz="2000" dirty="0" smtClean="0"/>
              <a:t>Emissions by Parish</a:t>
            </a:r>
          </a:p>
          <a:p>
            <a:pPr lvl="1">
              <a:lnSpc>
                <a:spcPct val="110000"/>
              </a:lnSpc>
              <a:spcBef>
                <a:spcPts val="1200"/>
              </a:spcBef>
            </a:pPr>
            <a:r>
              <a:rPr lang="en-US" sz="2000" dirty="0" smtClean="0"/>
              <a:t>Prior year data sets</a:t>
            </a:r>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94</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Oval 2"/>
          <p:cNvSpPr>
            <a:spLocks noChangeArrowheads="1"/>
          </p:cNvSpPr>
          <p:nvPr/>
        </p:nvSpPr>
        <p:spPr bwMode="auto">
          <a:xfrm>
            <a:off x="152400" y="4419600"/>
            <a:ext cx="2438400" cy="5334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5109" y="0"/>
            <a:ext cx="9138891" cy="6858000"/>
          </a:xfrm>
          <a:prstGeom prst="rect">
            <a:avLst/>
          </a:prstGeom>
          <a:noFill/>
          <a:ln w="9525">
            <a:noFill/>
            <a:miter lim="800000"/>
            <a:headEnd/>
            <a:tailEnd/>
          </a:ln>
        </p:spPr>
      </p:pic>
      <p:sp>
        <p:nvSpPr>
          <p:cNvPr id="8" name="Oval 2"/>
          <p:cNvSpPr>
            <a:spLocks noChangeArrowheads="1"/>
          </p:cNvSpPr>
          <p:nvPr/>
        </p:nvSpPr>
        <p:spPr bwMode="auto">
          <a:xfrm>
            <a:off x="609600" y="5486400"/>
            <a:ext cx="1371600" cy="4572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7010400" y="6351588"/>
            <a:ext cx="2133600" cy="365125"/>
          </a:xfrm>
          <a:prstGeom prst="rect">
            <a:avLst/>
          </a:prstGeom>
        </p:spPr>
        <p:txBody>
          <a:bodyPr/>
          <a:lstStyle/>
          <a:p>
            <a:r>
              <a:rPr lang="en-US" dirty="0" smtClean="0"/>
              <a:t>1/29/2013</a:t>
            </a:r>
            <a:endParaRPr lang="en-US" dirty="0"/>
          </a:p>
        </p:txBody>
      </p:sp>
      <p:sp>
        <p:nvSpPr>
          <p:cNvPr id="9" name="Slide Number Placeholder 8"/>
          <p:cNvSpPr>
            <a:spLocks noGrp="1"/>
          </p:cNvSpPr>
          <p:nvPr>
            <p:ph type="sldNum" sz="quarter" idx="12"/>
          </p:nvPr>
        </p:nvSpPr>
        <p:spPr>
          <a:xfrm>
            <a:off x="0" y="533400"/>
            <a:ext cx="762000" cy="609600"/>
          </a:xfrm>
          <a:prstGeom prst="rect">
            <a:avLst/>
          </a:prstGeom>
        </p:spPr>
        <p:txBody>
          <a:bodyPr/>
          <a:lstStyle/>
          <a:p>
            <a:endParaRPr lang="en-US" dirty="0"/>
          </a:p>
        </p:txBody>
      </p:sp>
      <p:sp>
        <p:nvSpPr>
          <p:cNvPr id="39939" name="Rectangle 3"/>
          <p:cNvSpPr>
            <a:spLocks noGrp="1" noChangeArrowheads="1"/>
          </p:cNvSpPr>
          <p:nvPr>
            <p:ph type="title" idx="4294967295"/>
          </p:nvPr>
        </p:nvSpPr>
        <p:spPr>
          <a:xfrm>
            <a:off x="2895600" y="228600"/>
            <a:ext cx="6248400" cy="1143000"/>
          </a:xfrm>
          <a:noFill/>
        </p:spPr>
        <p:txBody>
          <a:bodyPr/>
          <a:lstStyle/>
          <a:p>
            <a:pPr eaLnBrk="1" hangingPunct="1"/>
            <a:endParaRPr lang="en-US" b="1" dirty="0" smtClean="0"/>
          </a:p>
        </p:txBody>
      </p:sp>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Oval 2"/>
          <p:cNvSpPr>
            <a:spLocks noChangeArrowheads="1"/>
          </p:cNvSpPr>
          <p:nvPr/>
        </p:nvSpPr>
        <p:spPr bwMode="auto">
          <a:xfrm>
            <a:off x="152400" y="2209800"/>
            <a:ext cx="7924800" cy="685800"/>
          </a:xfrm>
          <a:prstGeom prst="ellipse">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Public Reports</a:t>
            </a:r>
          </a:p>
        </p:txBody>
      </p:sp>
      <p:sp>
        <p:nvSpPr>
          <p:cNvPr id="39938" name="Content Placeholder 2"/>
          <p:cNvSpPr>
            <a:spLocks noGrp="1"/>
          </p:cNvSpPr>
          <p:nvPr>
            <p:ph idx="1"/>
          </p:nvPr>
        </p:nvSpPr>
        <p:spPr>
          <a:xfrm>
            <a:off x="2057400" y="1981200"/>
            <a:ext cx="6629400" cy="4144963"/>
          </a:xfrm>
        </p:spPr>
        <p:txBody>
          <a:bodyPr>
            <a:normAutofit fontScale="92500" lnSpcReduction="10000"/>
          </a:bodyPr>
          <a:lstStyle/>
          <a:p>
            <a:pPr>
              <a:lnSpc>
                <a:spcPct val="110000"/>
              </a:lnSpc>
              <a:spcBef>
                <a:spcPts val="1200"/>
              </a:spcBef>
            </a:pPr>
            <a:r>
              <a:rPr lang="en-US" sz="2400" dirty="0" smtClean="0"/>
              <a:t>Actual emissions radius search:</a:t>
            </a:r>
          </a:p>
          <a:p>
            <a:pPr lvl="1">
              <a:lnSpc>
                <a:spcPct val="110000"/>
              </a:lnSpc>
              <a:spcBef>
                <a:spcPts val="1200"/>
              </a:spcBef>
            </a:pPr>
            <a:r>
              <a:rPr lang="en-US" sz="1800" dirty="0" smtClean="0"/>
              <a:t>Certified emissions data from ERIC</a:t>
            </a:r>
          </a:p>
          <a:p>
            <a:pPr lvl="1">
              <a:lnSpc>
                <a:spcPct val="110000"/>
              </a:lnSpc>
              <a:spcBef>
                <a:spcPts val="1200"/>
              </a:spcBef>
            </a:pPr>
            <a:r>
              <a:rPr lang="en-US" sz="1800" dirty="0" smtClean="0"/>
              <a:t>Last 5 years plus Baseline data</a:t>
            </a:r>
          </a:p>
          <a:p>
            <a:pPr lvl="1">
              <a:lnSpc>
                <a:spcPct val="110000"/>
              </a:lnSpc>
              <a:spcBef>
                <a:spcPts val="1200"/>
              </a:spcBef>
            </a:pPr>
            <a:r>
              <a:rPr lang="en-US" sz="1800" dirty="0" smtClean="0"/>
              <a:t>If you need a year not on the dropdown, submit a public records request: </a:t>
            </a:r>
            <a:r>
              <a:rPr lang="en-US" sz="1800" dirty="0" smtClean="0">
                <a:hlinkClick r:id="rId2"/>
              </a:rPr>
              <a:t>http://www.deq.louisiana.gov/portal/SERVICES/InformationRecords.aspx</a:t>
            </a:r>
            <a:endParaRPr lang="en-US" sz="1800" dirty="0" smtClean="0"/>
          </a:p>
          <a:p>
            <a:pPr>
              <a:lnSpc>
                <a:spcPct val="110000"/>
              </a:lnSpc>
              <a:spcBef>
                <a:spcPts val="1200"/>
              </a:spcBef>
            </a:pPr>
            <a:r>
              <a:rPr lang="en-US" dirty="0" smtClean="0"/>
              <a:t>Permitted emissions radius search:</a:t>
            </a:r>
          </a:p>
          <a:p>
            <a:pPr lvl="1">
              <a:lnSpc>
                <a:spcPct val="110000"/>
              </a:lnSpc>
              <a:spcBef>
                <a:spcPts val="1200"/>
              </a:spcBef>
            </a:pPr>
            <a:r>
              <a:rPr lang="en-US" dirty="0" smtClean="0"/>
              <a:t>Permitting data from TEMPO</a:t>
            </a:r>
          </a:p>
          <a:p>
            <a:pPr lvl="1">
              <a:lnSpc>
                <a:spcPct val="110000"/>
              </a:lnSpc>
              <a:spcBef>
                <a:spcPts val="1200"/>
              </a:spcBef>
            </a:pPr>
            <a:r>
              <a:rPr lang="en-US" dirty="0" smtClean="0"/>
              <a:t>Current operating permits only (not pending permit applications)</a:t>
            </a:r>
          </a:p>
          <a:p>
            <a:pPr lvl="1">
              <a:lnSpc>
                <a:spcPct val="110000"/>
              </a:lnSpc>
              <a:spcBef>
                <a:spcPts val="1200"/>
              </a:spcBef>
            </a:pPr>
            <a:endParaRPr lang="en-US" sz="1800" dirty="0" smtClean="0"/>
          </a:p>
          <a:p>
            <a:pPr>
              <a:spcBef>
                <a:spcPts val="0"/>
              </a:spcBef>
            </a:pPr>
            <a:endParaRPr lang="en-US" sz="2400" dirty="0" smtClean="0"/>
          </a:p>
          <a:p>
            <a:endParaRPr lang="en-US" sz="2000" dirty="0" smtClean="0"/>
          </a:p>
        </p:txBody>
      </p:sp>
      <p:sp>
        <p:nvSpPr>
          <p:cNvPr id="9" name="Slide Number Placeholder 8"/>
          <p:cNvSpPr>
            <a:spLocks noGrp="1"/>
          </p:cNvSpPr>
          <p:nvPr>
            <p:ph type="sldNum" sz="quarter" idx="12"/>
          </p:nvPr>
        </p:nvSpPr>
        <p:spPr/>
        <p:txBody>
          <a:bodyPr/>
          <a:lstStyle/>
          <a:p>
            <a:fld id="{DF28FB93-0A08-4E7D-8E63-9EFA29F1E093}" type="slidenum">
              <a:rPr lang="en-US" smtClean="0"/>
              <a:pPr/>
              <a:t>99</a:t>
            </a:fld>
            <a:endParaRPr lang="en-US" dirty="0"/>
          </a:p>
        </p:txBody>
      </p:sp>
      <p:sp>
        <p:nvSpPr>
          <p:cNvPr id="6" name="Date Placeholder 5"/>
          <p:cNvSpPr>
            <a:spLocks noGrp="1"/>
          </p:cNvSpPr>
          <p:nvPr>
            <p:ph type="dt" sz="half" idx="4294967295"/>
          </p:nvPr>
        </p:nvSpPr>
        <p:spPr>
          <a:xfrm>
            <a:off x="0" y="1905000"/>
            <a:ext cx="762000" cy="365125"/>
          </a:xfrm>
        </p:spPr>
        <p:txBody>
          <a:bodyPr/>
          <a:lstStyle/>
          <a:p>
            <a:r>
              <a:rPr lang="en-US" dirty="0" smtClean="0"/>
              <a:t>1/29/2013</a:t>
            </a:r>
            <a:endParaRPr lang="en-US" dirty="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RY2012 Changes</a:t>
            </a:r>
            <a:endParaRPr lang="en-US" sz="2400" dirty="0"/>
          </a:p>
        </p:txBody>
      </p:sp>
    </p:spTree>
  </p:cSld>
  <p:clrMapOvr>
    <a:masterClrMapping/>
  </p:clrMapOvr>
  <p:transition>
    <p:fade/>
  </p:transition>
</p:sld>
</file>

<file path=ppt/theme/theme1.xml><?xml version="1.0" encoding="utf-8"?>
<a:theme xmlns:a="http://schemas.openxmlformats.org/drawingml/2006/main" name="1_Light_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F2D80D-E46C-4045-8458-3B3FECFDB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1_Light_with Blue Bar Segoe Template</Template>
  <TotalTime>1040</TotalTime>
  <Words>8848</Words>
  <Application>Microsoft Office PowerPoint</Application>
  <PresentationFormat>On-screen Show (4:3)</PresentationFormat>
  <Paragraphs>1261</Paragraphs>
  <Slides>148</Slides>
  <Notes>1</Notes>
  <HiddenSlides>0</HiddenSlides>
  <MMClips>0</MMClips>
  <ScaleCrop>false</ScaleCrop>
  <HeadingPairs>
    <vt:vector size="4" baseType="variant">
      <vt:variant>
        <vt:lpstr>Theme</vt:lpstr>
      </vt:variant>
      <vt:variant>
        <vt:i4>4</vt:i4>
      </vt:variant>
      <vt:variant>
        <vt:lpstr>Slide Titles</vt:lpstr>
      </vt:variant>
      <vt:variant>
        <vt:i4>148</vt:i4>
      </vt:variant>
    </vt:vector>
  </HeadingPairs>
  <TitlesOfParts>
    <vt:vector size="152" baseType="lpstr">
      <vt:lpstr>1_Light_with Blue Bar Segoe Template</vt:lpstr>
      <vt:lpstr>White with Courier font for code slides</vt:lpstr>
      <vt:lpstr>Mod</vt:lpstr>
      <vt:lpstr>Custom Design</vt:lpstr>
      <vt:lpstr>USER TRAINING Reporting Year 2012</vt:lpstr>
      <vt:lpstr>Housekeeping</vt:lpstr>
      <vt:lpstr>Air Permits Staff</vt:lpstr>
      <vt:lpstr>Presentation Overview</vt:lpstr>
      <vt:lpstr>Slide 5</vt:lpstr>
      <vt:lpstr>Why an EI?</vt:lpstr>
      <vt:lpstr>Why an EI?</vt:lpstr>
      <vt:lpstr>Use of the EI</vt:lpstr>
      <vt:lpstr>Use of the EI</vt:lpstr>
      <vt:lpstr>Slide 10</vt:lpstr>
      <vt:lpstr>AQ300 – Revised EI Regulations</vt:lpstr>
      <vt:lpstr>AQ300 – Revised EI Regulations</vt:lpstr>
      <vt:lpstr>AQ300 – Revised EI Regulations</vt:lpstr>
      <vt:lpstr>AQ300 – Revised EI Regulations</vt:lpstr>
      <vt:lpstr>AQ300 – Revised EI Regulations</vt:lpstr>
      <vt:lpstr>AQ300 – Revised EI Regulations</vt:lpstr>
      <vt:lpstr>Changes in Applicability</vt:lpstr>
      <vt:lpstr>“Once in, Always In”</vt:lpstr>
      <vt:lpstr>“Once in, always in”</vt:lpstr>
      <vt:lpstr>Contiguous AIs</vt:lpstr>
      <vt:lpstr>Attainment Redesignations</vt:lpstr>
      <vt:lpstr>Attainment Redesignations</vt:lpstr>
      <vt:lpstr>New Definitions &amp; Requirements</vt:lpstr>
      <vt:lpstr>Supporting Information</vt:lpstr>
      <vt:lpstr>HRVOC and Ozone Requirements</vt:lpstr>
      <vt:lpstr>Change in Ownership</vt:lpstr>
      <vt:lpstr>Portable Sources</vt:lpstr>
      <vt:lpstr>Portable Sources</vt:lpstr>
      <vt:lpstr>MSOGs</vt:lpstr>
      <vt:lpstr>Reporting Deadlines</vt:lpstr>
      <vt:lpstr>Continuations</vt:lpstr>
      <vt:lpstr>AQ332 – Revised Toxic regulations </vt:lpstr>
      <vt:lpstr>Understanding the NEI </vt:lpstr>
      <vt:lpstr>NEI – National Emissions Inventory</vt:lpstr>
      <vt:lpstr>Normal Schedule</vt:lpstr>
      <vt:lpstr>Coordination</vt:lpstr>
      <vt:lpstr>Process</vt:lpstr>
      <vt:lpstr>Process</vt:lpstr>
      <vt:lpstr>Introducing ERIC -  Data Elements and Hierarchy </vt:lpstr>
      <vt:lpstr>What is ERIC?</vt:lpstr>
      <vt:lpstr>Account Home</vt:lpstr>
      <vt:lpstr>Data Entry Options</vt:lpstr>
      <vt:lpstr>Data Element Terminology</vt:lpstr>
      <vt:lpstr>Data Element Terminology</vt:lpstr>
      <vt:lpstr>Data Element Terminology</vt:lpstr>
      <vt:lpstr>Data Element Terminology</vt:lpstr>
      <vt:lpstr>Data Element Terminology </vt:lpstr>
      <vt:lpstr>Data Element Terminology</vt:lpstr>
      <vt:lpstr>Data Elements  Primary Identifiers</vt:lpstr>
      <vt:lpstr>Data Hierarchy</vt:lpstr>
      <vt:lpstr>Data Hierarchy</vt:lpstr>
      <vt:lpstr>Data Hierarchy</vt:lpstr>
      <vt:lpstr>Data Hierarchy</vt:lpstr>
      <vt:lpstr>Data Hierarchy</vt:lpstr>
      <vt:lpstr>Slide 55</vt:lpstr>
      <vt:lpstr>Slide 56</vt:lpstr>
      <vt:lpstr>Minimum Decimal Places And Reporting Thresholds</vt:lpstr>
      <vt:lpstr>Grouping Similar Sources</vt:lpstr>
      <vt:lpstr>Insignificant Activities</vt:lpstr>
      <vt:lpstr>GC XVII Emissions</vt:lpstr>
      <vt:lpstr>Fugitives</vt:lpstr>
      <vt:lpstr>Validation</vt:lpstr>
      <vt:lpstr>Asking for Help </vt:lpstr>
      <vt:lpstr>Asking for Help</vt:lpstr>
      <vt:lpstr>Asking for Help</vt:lpstr>
      <vt:lpstr>Asking for Help</vt:lpstr>
      <vt:lpstr>Asking for Help</vt:lpstr>
      <vt:lpstr>Reporting Year 2012 Emissions in ERIC</vt:lpstr>
      <vt:lpstr>Deadlines</vt:lpstr>
      <vt:lpstr>ERIC Enhancements</vt:lpstr>
      <vt:lpstr>ERIC/TEMPO Break</vt:lpstr>
      <vt:lpstr>ERIC/TEMPO Break</vt:lpstr>
      <vt:lpstr>Reconciliation Report</vt:lpstr>
      <vt:lpstr>Reconciliation Report</vt:lpstr>
      <vt:lpstr>Additional Validations</vt:lpstr>
      <vt:lpstr>Additional Validations</vt:lpstr>
      <vt:lpstr>Additional Validations</vt:lpstr>
      <vt:lpstr>Slide 78</vt:lpstr>
      <vt:lpstr>Updated Validations</vt:lpstr>
      <vt:lpstr>Locked Coordinates</vt:lpstr>
      <vt:lpstr>Locked Coordinates</vt:lpstr>
      <vt:lpstr>Locked Coordinates</vt:lpstr>
      <vt:lpstr>Locked Coordinates</vt:lpstr>
      <vt:lpstr>Slide 84</vt:lpstr>
      <vt:lpstr>Slide 85</vt:lpstr>
      <vt:lpstr>Locked Coordinates</vt:lpstr>
      <vt:lpstr>Locked Coordinates</vt:lpstr>
      <vt:lpstr>Locked Coordinates</vt:lpstr>
      <vt:lpstr>Prior Year Validations</vt:lpstr>
      <vt:lpstr>Prior Year Validations</vt:lpstr>
      <vt:lpstr>Prior Year Validations</vt:lpstr>
      <vt:lpstr>Prior Year Validations</vt:lpstr>
      <vt:lpstr>Prior Year Validations</vt:lpstr>
      <vt:lpstr>Public Reports</vt:lpstr>
      <vt:lpstr>Slide 95</vt:lpstr>
      <vt:lpstr>Slide 96</vt:lpstr>
      <vt:lpstr>Slide 97</vt:lpstr>
      <vt:lpstr>Slide 98</vt:lpstr>
      <vt:lpstr>Public Reports</vt:lpstr>
      <vt:lpstr>New User Manual</vt:lpstr>
      <vt:lpstr>Slide 101</vt:lpstr>
      <vt:lpstr>Affecting Change to ERIC</vt:lpstr>
      <vt:lpstr> Helpful Hints</vt:lpstr>
      <vt:lpstr>Helpful Hints</vt:lpstr>
      <vt:lpstr>Assistance with ERIC</vt:lpstr>
      <vt:lpstr>Access to ERIC</vt:lpstr>
      <vt:lpstr>Permits &amp; ERIC</vt:lpstr>
      <vt:lpstr>Permits &amp; ERIC</vt:lpstr>
      <vt:lpstr>Data Quality</vt:lpstr>
      <vt:lpstr>Data Quality</vt:lpstr>
      <vt:lpstr>Data Quality</vt:lpstr>
      <vt:lpstr>Data Quality</vt:lpstr>
      <vt:lpstr>Data Quality</vt:lpstr>
      <vt:lpstr>Data Quality</vt:lpstr>
      <vt:lpstr>Certification Statement</vt:lpstr>
      <vt:lpstr>Certification Statement</vt:lpstr>
      <vt:lpstr>Certification Statement</vt:lpstr>
      <vt:lpstr>Certification Statement</vt:lpstr>
      <vt:lpstr>Certification Statement</vt:lpstr>
      <vt:lpstr>Am I required to Report?</vt:lpstr>
      <vt:lpstr>Asking for Help</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Slide 130</vt:lpstr>
      <vt:lpstr>Slide 131</vt:lpstr>
      <vt:lpstr>Portal Accounts</vt:lpstr>
      <vt:lpstr>Slide 133</vt:lpstr>
      <vt:lpstr>Slide 134</vt:lpstr>
      <vt:lpstr>Slide 135</vt:lpstr>
      <vt:lpstr>ERIC Accounts</vt:lpstr>
      <vt:lpstr>Accessing ERIC Accounts</vt:lpstr>
      <vt:lpstr>Requesting Access from the Facility ERIC Administrator </vt:lpstr>
      <vt:lpstr>Slide 139</vt:lpstr>
      <vt:lpstr>Slide 140</vt:lpstr>
      <vt:lpstr>Slide 141</vt:lpstr>
      <vt:lpstr>Slide 142</vt:lpstr>
      <vt:lpstr>Slide 143</vt:lpstr>
      <vt:lpstr>Slide 144</vt:lpstr>
      <vt:lpstr>Important Note</vt:lpstr>
      <vt:lpstr>User Roles </vt:lpstr>
      <vt:lpstr>All of the necessary information is located:</vt:lpstr>
      <vt:lpstr>Slide 148</vt:lpstr>
    </vt:vector>
  </TitlesOfParts>
  <Company>Louisiana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Michael Vince</dc:creator>
  <cp:keywords/>
  <dc:description/>
  <cp:lastModifiedBy>jackie_s</cp:lastModifiedBy>
  <cp:revision>146</cp:revision>
  <dcterms:created xsi:type="dcterms:W3CDTF">2012-01-26T17:19:32Z</dcterms:created>
  <dcterms:modified xsi:type="dcterms:W3CDTF">2013-01-31T16:46:45Z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