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theme/themeOverride1.xml" ContentType="application/vnd.openxmlformats-officedocument.themeOverr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0" r:id="rId1"/>
  </p:sldMasterIdLst>
  <p:notesMasterIdLst>
    <p:notesMasterId r:id="rId205"/>
  </p:notesMasterIdLst>
  <p:handoutMasterIdLst>
    <p:handoutMasterId r:id="rId206"/>
  </p:handoutMasterIdLst>
  <p:sldIdLst>
    <p:sldId id="689" r:id="rId2"/>
    <p:sldId id="406" r:id="rId3"/>
    <p:sldId id="677" r:id="rId4"/>
    <p:sldId id="678" r:id="rId5"/>
    <p:sldId id="679" r:id="rId6"/>
    <p:sldId id="680" r:id="rId7"/>
    <p:sldId id="681" r:id="rId8"/>
    <p:sldId id="682" r:id="rId9"/>
    <p:sldId id="683" r:id="rId10"/>
    <p:sldId id="408" r:id="rId11"/>
    <p:sldId id="418" r:id="rId12"/>
    <p:sldId id="413" r:id="rId13"/>
    <p:sldId id="575" r:id="rId14"/>
    <p:sldId id="415" r:id="rId15"/>
    <p:sldId id="574" r:id="rId16"/>
    <p:sldId id="577" r:id="rId17"/>
    <p:sldId id="576" r:id="rId18"/>
    <p:sldId id="573" r:id="rId19"/>
    <p:sldId id="572" r:id="rId20"/>
    <p:sldId id="571" r:id="rId21"/>
    <p:sldId id="570" r:id="rId22"/>
    <p:sldId id="569" r:id="rId23"/>
    <p:sldId id="568" r:id="rId24"/>
    <p:sldId id="567" r:id="rId25"/>
    <p:sldId id="566" r:id="rId26"/>
    <p:sldId id="565" r:id="rId27"/>
    <p:sldId id="578" r:id="rId28"/>
    <p:sldId id="462" r:id="rId29"/>
    <p:sldId id="346" r:id="rId30"/>
    <p:sldId id="463" r:id="rId31"/>
    <p:sldId id="628" r:id="rId32"/>
    <p:sldId id="625" r:id="rId33"/>
    <p:sldId id="676" r:id="rId34"/>
    <p:sldId id="487" r:id="rId35"/>
    <p:sldId id="486" r:id="rId36"/>
    <p:sldId id="494" r:id="rId37"/>
    <p:sldId id="581" r:id="rId38"/>
    <p:sldId id="629" r:id="rId39"/>
    <p:sldId id="493" r:id="rId40"/>
    <p:sldId id="492" r:id="rId41"/>
    <p:sldId id="712" r:id="rId42"/>
    <p:sldId id="713" r:id="rId43"/>
    <p:sldId id="489" r:id="rId44"/>
    <p:sldId id="579" r:id="rId45"/>
    <p:sldId id="347" r:id="rId46"/>
    <p:sldId id="386" r:id="rId47"/>
    <p:sldId id="387" r:id="rId48"/>
    <p:sldId id="389" r:id="rId49"/>
    <p:sldId id="580" r:id="rId50"/>
    <p:sldId id="583" r:id="rId51"/>
    <p:sldId id="582" r:id="rId52"/>
    <p:sldId id="348" r:id="rId53"/>
    <p:sldId id="390" r:id="rId54"/>
    <p:sldId id="391" r:id="rId55"/>
    <p:sldId id="392" r:id="rId56"/>
    <p:sldId id="458" r:id="rId57"/>
    <p:sldId id="696" r:id="rId58"/>
    <p:sldId id="697" r:id="rId59"/>
    <p:sldId id="596" r:id="rId60"/>
    <p:sldId id="699" r:id="rId61"/>
    <p:sldId id="698" r:id="rId62"/>
    <p:sldId id="701" r:id="rId63"/>
    <p:sldId id="714" r:id="rId64"/>
    <p:sldId id="715" r:id="rId65"/>
    <p:sldId id="703" r:id="rId66"/>
    <p:sldId id="700" r:id="rId67"/>
    <p:sldId id="716" r:id="rId68"/>
    <p:sldId id="630" r:id="rId69"/>
    <p:sldId id="459" r:id="rId70"/>
    <p:sldId id="500" r:id="rId71"/>
    <p:sldId id="503" r:id="rId72"/>
    <p:sldId id="642" r:id="rId73"/>
    <p:sldId id="704" r:id="rId74"/>
    <p:sldId id="496" r:id="rId75"/>
    <p:sldId id="643" r:id="rId76"/>
    <p:sldId id="634" r:id="rId77"/>
    <p:sldId id="631" r:id="rId78"/>
    <p:sldId id="394" r:id="rId79"/>
    <p:sldId id="497" r:id="rId80"/>
    <p:sldId id="584" r:id="rId81"/>
    <p:sldId id="288" r:id="rId82"/>
    <p:sldId id="396" r:id="rId83"/>
    <p:sldId id="332" r:id="rId84"/>
    <p:sldId id="644" r:id="rId85"/>
    <p:sldId id="645" r:id="rId86"/>
    <p:sldId id="344" r:id="rId87"/>
    <p:sldId id="640" r:id="rId88"/>
    <p:sldId id="641" r:id="rId89"/>
    <p:sldId id="719" r:id="rId90"/>
    <p:sldId id="289" r:id="rId91"/>
    <p:sldId id="633" r:id="rId92"/>
    <p:sldId id="632" r:id="rId93"/>
    <p:sldId id="322" r:id="rId94"/>
    <p:sldId id="352" r:id="rId95"/>
    <p:sldId id="728" r:id="rId96"/>
    <p:sldId id="717" r:id="rId97"/>
    <p:sldId id="718" r:id="rId98"/>
    <p:sldId id="648" r:id="rId99"/>
    <p:sldId id="290" r:id="rId100"/>
    <p:sldId id="720" r:id="rId101"/>
    <p:sldId id="362" r:id="rId102"/>
    <p:sldId id="635" r:id="rId103"/>
    <p:sldId id="636" r:id="rId104"/>
    <p:sldId id="507" r:id="rId105"/>
    <p:sldId id="505" r:id="rId106"/>
    <p:sldId id="506" r:id="rId107"/>
    <p:sldId id="649" r:id="rId108"/>
    <p:sldId id="721" r:id="rId109"/>
    <p:sldId id="722" r:id="rId110"/>
    <p:sldId id="723" r:id="rId111"/>
    <p:sldId id="333" r:id="rId112"/>
    <p:sldId id="354" r:id="rId113"/>
    <p:sldId id="646" r:id="rId114"/>
    <p:sldId id="356" r:id="rId115"/>
    <p:sldId id="523" r:id="rId116"/>
    <p:sldId id="498" r:id="rId117"/>
    <p:sldId id="521" r:id="rId118"/>
    <p:sldId id="311" r:id="rId119"/>
    <p:sldId id="637" r:id="rId120"/>
    <p:sldId id="650" r:id="rId121"/>
    <p:sldId id="638" r:id="rId122"/>
    <p:sldId id="343" r:id="rId123"/>
    <p:sldId id="509" r:id="rId124"/>
    <p:sldId id="515" r:id="rId125"/>
    <p:sldId id="724" r:id="rId126"/>
    <p:sldId id="516" r:id="rId127"/>
    <p:sldId id="726" r:id="rId128"/>
    <p:sldId id="727" r:id="rId129"/>
    <p:sldId id="729" r:id="rId130"/>
    <p:sldId id="730" r:id="rId131"/>
    <p:sldId id="734" r:id="rId132"/>
    <p:sldId id="733" r:id="rId133"/>
    <p:sldId id="732" r:id="rId134"/>
    <p:sldId id="735" r:id="rId135"/>
    <p:sldId id="736" r:id="rId136"/>
    <p:sldId id="737" r:id="rId137"/>
    <p:sldId id="524" r:id="rId138"/>
    <p:sldId id="525" r:id="rId139"/>
    <p:sldId id="725" r:id="rId140"/>
    <p:sldId id="336" r:id="rId141"/>
    <p:sldId id="361" r:id="rId142"/>
    <p:sldId id="655" r:id="rId143"/>
    <p:sldId id="659" r:id="rId144"/>
    <p:sldId id="656" r:id="rId145"/>
    <p:sldId id="518" r:id="rId146"/>
    <p:sldId id="738" r:id="rId147"/>
    <p:sldId id="355" r:id="rId148"/>
    <p:sldId id="300" r:id="rId149"/>
    <p:sldId id="739" r:id="rId150"/>
    <p:sldId id="740" r:id="rId151"/>
    <p:sldId id="741" r:id="rId152"/>
    <p:sldId id="742" r:id="rId153"/>
    <p:sldId id="743" r:id="rId154"/>
    <p:sldId id="744" r:id="rId155"/>
    <p:sldId id="745" r:id="rId156"/>
    <p:sldId id="746" r:id="rId157"/>
    <p:sldId id="301" r:id="rId158"/>
    <p:sldId id="339" r:id="rId159"/>
    <p:sldId id="358" r:id="rId160"/>
    <p:sldId id="657" r:id="rId161"/>
    <p:sldId id="658" r:id="rId162"/>
    <p:sldId id="705" r:id="rId163"/>
    <p:sldId id="526" r:id="rId164"/>
    <p:sldId id="527" r:id="rId165"/>
    <p:sldId id="340" r:id="rId166"/>
    <p:sldId id="363" r:id="rId167"/>
    <p:sldId id="748" r:id="rId168"/>
    <p:sldId id="750" r:id="rId169"/>
    <p:sldId id="747" r:id="rId170"/>
    <p:sldId id="660" r:id="rId171"/>
    <p:sldId id="315" r:id="rId172"/>
    <p:sldId id="369" r:id="rId173"/>
    <p:sldId id="370" r:id="rId174"/>
    <p:sldId id="751" r:id="rId175"/>
    <p:sldId id="372" r:id="rId176"/>
    <p:sldId id="308" r:id="rId177"/>
    <p:sldId id="302" r:id="rId178"/>
    <p:sldId id="342" r:id="rId179"/>
    <p:sldId id="593" r:id="rId180"/>
    <p:sldId id="328" r:id="rId181"/>
    <p:sldId id="552" r:id="rId182"/>
    <p:sldId id="564" r:id="rId183"/>
    <p:sldId id="661" r:id="rId184"/>
    <p:sldId id="695" r:id="rId185"/>
    <p:sldId id="707" r:id="rId186"/>
    <p:sldId id="690" r:id="rId187"/>
    <p:sldId id="691" r:id="rId188"/>
    <p:sldId id="708" r:id="rId189"/>
    <p:sldId id="692" r:id="rId190"/>
    <p:sldId id="693" r:id="rId191"/>
    <p:sldId id="706" r:id="rId192"/>
    <p:sldId id="694" r:id="rId193"/>
    <p:sldId id="710" r:id="rId194"/>
    <p:sldId id="709" r:id="rId195"/>
    <p:sldId id="753" r:id="rId196"/>
    <p:sldId id="754" r:id="rId197"/>
    <p:sldId id="755" r:id="rId198"/>
    <p:sldId id="662" r:id="rId199"/>
    <p:sldId id="663" r:id="rId200"/>
    <p:sldId id="687" r:id="rId201"/>
    <p:sldId id="685" r:id="rId202"/>
    <p:sldId id="686" r:id="rId203"/>
    <p:sldId id="752" r:id="rId204"/>
  </p:sldIdLst>
  <p:sldSz cx="9144000" cy="6858000" type="screen4x3"/>
  <p:notesSz cx="6858000" cy="9207500"/>
  <p:defaultTextStyle>
    <a:defPPr>
      <a:defRPr lang="en-US"/>
    </a:defPPr>
    <a:lvl1pPr algn="ctr" rtl="0" fontAlgn="base">
      <a:spcBef>
        <a:spcPct val="0"/>
      </a:spcBef>
      <a:spcAft>
        <a:spcPct val="0"/>
      </a:spcAft>
      <a:defRPr sz="2800" b="1" kern="1200">
        <a:solidFill>
          <a:schemeClr val="tx1"/>
        </a:solidFill>
        <a:latin typeface="Times New Roman" panose="02020603050405020304" pitchFamily="18" charset="0"/>
        <a:ea typeface="+mn-ea"/>
        <a:cs typeface="+mn-cs"/>
      </a:defRPr>
    </a:lvl1pPr>
    <a:lvl2pPr marL="457200" algn="ctr" rtl="0" fontAlgn="base">
      <a:spcBef>
        <a:spcPct val="0"/>
      </a:spcBef>
      <a:spcAft>
        <a:spcPct val="0"/>
      </a:spcAft>
      <a:defRPr sz="2800" b="1" kern="1200">
        <a:solidFill>
          <a:schemeClr val="tx1"/>
        </a:solidFill>
        <a:latin typeface="Times New Roman" panose="02020603050405020304" pitchFamily="18" charset="0"/>
        <a:ea typeface="+mn-ea"/>
        <a:cs typeface="+mn-cs"/>
      </a:defRPr>
    </a:lvl2pPr>
    <a:lvl3pPr marL="914400" algn="ctr" rtl="0" fontAlgn="base">
      <a:spcBef>
        <a:spcPct val="0"/>
      </a:spcBef>
      <a:spcAft>
        <a:spcPct val="0"/>
      </a:spcAft>
      <a:defRPr sz="2800" b="1" kern="1200">
        <a:solidFill>
          <a:schemeClr val="tx1"/>
        </a:solidFill>
        <a:latin typeface="Times New Roman" panose="02020603050405020304" pitchFamily="18" charset="0"/>
        <a:ea typeface="+mn-ea"/>
        <a:cs typeface="+mn-cs"/>
      </a:defRPr>
    </a:lvl3pPr>
    <a:lvl4pPr marL="1371600" algn="ctr" rtl="0" fontAlgn="base">
      <a:spcBef>
        <a:spcPct val="0"/>
      </a:spcBef>
      <a:spcAft>
        <a:spcPct val="0"/>
      </a:spcAft>
      <a:defRPr sz="2800" b="1" kern="1200">
        <a:solidFill>
          <a:schemeClr val="tx1"/>
        </a:solidFill>
        <a:latin typeface="Times New Roman" panose="02020603050405020304" pitchFamily="18" charset="0"/>
        <a:ea typeface="+mn-ea"/>
        <a:cs typeface="+mn-cs"/>
      </a:defRPr>
    </a:lvl4pPr>
    <a:lvl5pPr marL="1828800" algn="ctr" rtl="0" fontAlgn="base">
      <a:spcBef>
        <a:spcPct val="0"/>
      </a:spcBef>
      <a:spcAft>
        <a:spcPct val="0"/>
      </a:spcAft>
      <a:defRPr sz="2800" b="1" kern="1200">
        <a:solidFill>
          <a:schemeClr val="tx1"/>
        </a:solidFill>
        <a:latin typeface="Times New Roman" panose="02020603050405020304" pitchFamily="18" charset="0"/>
        <a:ea typeface="+mn-ea"/>
        <a:cs typeface="+mn-cs"/>
      </a:defRPr>
    </a:lvl5pPr>
    <a:lvl6pPr marL="2286000" algn="l" defTabSz="914400" rtl="0" eaLnBrk="1" latinLnBrk="0" hangingPunct="1">
      <a:defRPr sz="2800" b="1" kern="1200">
        <a:solidFill>
          <a:schemeClr val="tx1"/>
        </a:solidFill>
        <a:latin typeface="Times New Roman" panose="02020603050405020304" pitchFamily="18" charset="0"/>
        <a:ea typeface="+mn-ea"/>
        <a:cs typeface="+mn-cs"/>
      </a:defRPr>
    </a:lvl6pPr>
    <a:lvl7pPr marL="2743200" algn="l" defTabSz="914400" rtl="0" eaLnBrk="1" latinLnBrk="0" hangingPunct="1">
      <a:defRPr sz="2800" b="1" kern="1200">
        <a:solidFill>
          <a:schemeClr val="tx1"/>
        </a:solidFill>
        <a:latin typeface="Times New Roman" panose="02020603050405020304" pitchFamily="18" charset="0"/>
        <a:ea typeface="+mn-ea"/>
        <a:cs typeface="+mn-cs"/>
      </a:defRPr>
    </a:lvl7pPr>
    <a:lvl8pPr marL="3200400" algn="l" defTabSz="914400" rtl="0" eaLnBrk="1" latinLnBrk="0" hangingPunct="1">
      <a:defRPr sz="2800" b="1" kern="1200">
        <a:solidFill>
          <a:schemeClr val="tx1"/>
        </a:solidFill>
        <a:latin typeface="Times New Roman" panose="02020603050405020304" pitchFamily="18" charset="0"/>
        <a:ea typeface="+mn-ea"/>
        <a:cs typeface="+mn-cs"/>
      </a:defRPr>
    </a:lvl8pPr>
    <a:lvl9pPr marL="3657600" algn="l" defTabSz="914400" rtl="0" eaLnBrk="1" latinLnBrk="0" hangingPunct="1">
      <a:defRPr sz="2800" b="1"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016">
          <p15:clr>
            <a:srgbClr val="A4A3A4"/>
          </p15:clr>
        </p15:guide>
        <p15:guide id="2" pos="278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present/>
    <p:sldAll/>
    <p:penClr>
      <a:srgbClr val="00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CC"/>
    <a:srgbClr val="FF99FF"/>
    <a:srgbClr val="0000FF"/>
    <a:srgbClr val="008000"/>
    <a:srgbClr val="FF0000"/>
    <a:srgbClr val="99FFCC"/>
    <a:srgbClr val="CCCC00"/>
    <a:srgbClr val="00CC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78" autoAdjust="0"/>
    <p:restoredTop sz="86403" autoAdjust="0"/>
  </p:normalViewPr>
  <p:slideViewPr>
    <p:cSldViewPr>
      <p:cViewPr varScale="1">
        <p:scale>
          <a:sx n="113" d="100"/>
          <a:sy n="113" d="100"/>
        </p:scale>
        <p:origin x="330" y="102"/>
      </p:cViewPr>
      <p:guideLst>
        <p:guide orient="horz" pos="2016"/>
        <p:guide pos="2784"/>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43656"/>
    </p:cViewPr>
  </p:sorter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notesMaster" Target="notesMasters/notesMaster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181" Type="http://schemas.openxmlformats.org/officeDocument/2006/relationships/slide" Target="slides/slide180.xml"/><Relationship Id="rId186" Type="http://schemas.openxmlformats.org/officeDocument/2006/relationships/slide" Target="slides/slide185.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slide" Target="slides/slide175.xml"/><Relationship Id="rId192" Type="http://schemas.openxmlformats.org/officeDocument/2006/relationships/slide" Target="slides/slide191.xml"/><Relationship Id="rId197" Type="http://schemas.openxmlformats.org/officeDocument/2006/relationships/slide" Target="slides/slide196.xml"/><Relationship Id="rId206" Type="http://schemas.openxmlformats.org/officeDocument/2006/relationships/handoutMaster" Target="handoutMasters/handoutMaster1.xml"/><Relationship Id="rId201" Type="http://schemas.openxmlformats.org/officeDocument/2006/relationships/slide" Target="slides/slide200.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slide" Target="slides/slide181.xml"/><Relationship Id="rId187" Type="http://schemas.openxmlformats.org/officeDocument/2006/relationships/slide" Target="slides/slide186.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172" Type="http://schemas.openxmlformats.org/officeDocument/2006/relationships/slide" Target="slides/slide171.xml"/><Relationship Id="rId193" Type="http://schemas.openxmlformats.org/officeDocument/2006/relationships/slide" Target="slides/slide192.xml"/><Relationship Id="rId202" Type="http://schemas.openxmlformats.org/officeDocument/2006/relationships/slide" Target="slides/slide201.xml"/><Relationship Id="rId207" Type="http://schemas.openxmlformats.org/officeDocument/2006/relationships/presProps" Target="pres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slide" Target="slides/slide198.xml"/><Relationship Id="rId203" Type="http://schemas.openxmlformats.org/officeDocument/2006/relationships/slide" Target="slides/slide202.xml"/><Relationship Id="rId208"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theme" Target="theme/theme1.xml"/><Relationship Id="rId190" Type="http://schemas.openxmlformats.org/officeDocument/2006/relationships/slide" Target="slides/slide189.xml"/><Relationship Id="rId204" Type="http://schemas.openxmlformats.org/officeDocument/2006/relationships/slide" Target="slides/slide203.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tableStyles" Target="tableStyles.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s>
</file>

<file path=ppt/_rels/viewProps.xml.rels><?xml version="1.0" encoding="UTF-8" standalone="yes"?>
<Relationships xmlns="http://schemas.openxmlformats.org/package/2006/relationships"><Relationship Id="rId1" Type="http://schemas.openxmlformats.org/officeDocument/2006/relationships/slide" Target="slides/slide13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1588"/>
            <a:ext cx="2971800" cy="4603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91" tIns="47030" rIns="92491" bIns="47030" numCol="1" anchor="t" anchorCtr="0" compatLnSpc="1">
            <a:prstTxWarp prst="textNoShape">
              <a:avLst/>
            </a:prstTxWarp>
          </a:bodyPr>
          <a:lstStyle>
            <a:lvl1pPr algn="l" defTabSz="938213" eaLnBrk="0" hangingPunct="0">
              <a:defRPr sz="1200" b="0"/>
            </a:lvl1pPr>
          </a:lstStyle>
          <a:p>
            <a:endParaRPr lang="en-US" altLang="en-US"/>
          </a:p>
        </p:txBody>
      </p:sp>
      <p:sp>
        <p:nvSpPr>
          <p:cNvPr id="4099" name="Rectangle 3"/>
          <p:cNvSpPr>
            <a:spLocks noGrp="1" noChangeArrowheads="1"/>
          </p:cNvSpPr>
          <p:nvPr>
            <p:ph type="dt" sz="quarter" idx="1"/>
          </p:nvPr>
        </p:nvSpPr>
        <p:spPr bwMode="auto">
          <a:xfrm>
            <a:off x="3886200" y="-1588"/>
            <a:ext cx="2971800" cy="4603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91" tIns="47030" rIns="92491" bIns="47030" numCol="1" anchor="t" anchorCtr="0" compatLnSpc="1">
            <a:prstTxWarp prst="textNoShape">
              <a:avLst/>
            </a:prstTxWarp>
          </a:bodyPr>
          <a:lstStyle>
            <a:lvl1pPr algn="r" defTabSz="938213" eaLnBrk="0" hangingPunct="0">
              <a:defRPr sz="1200" b="0"/>
            </a:lvl1pPr>
          </a:lstStyle>
          <a:p>
            <a:endParaRPr lang="en-US" altLang="en-US"/>
          </a:p>
        </p:txBody>
      </p:sp>
      <p:sp>
        <p:nvSpPr>
          <p:cNvPr id="4100" name="Rectangle 4"/>
          <p:cNvSpPr>
            <a:spLocks noGrp="1" noChangeArrowheads="1"/>
          </p:cNvSpPr>
          <p:nvPr>
            <p:ph type="ftr" sz="quarter" idx="2"/>
          </p:nvPr>
        </p:nvSpPr>
        <p:spPr bwMode="auto">
          <a:xfrm>
            <a:off x="0" y="8748713"/>
            <a:ext cx="297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91" tIns="47030" rIns="92491" bIns="47030" numCol="1" anchor="b" anchorCtr="0" compatLnSpc="1">
            <a:prstTxWarp prst="textNoShape">
              <a:avLst/>
            </a:prstTxWarp>
          </a:bodyPr>
          <a:lstStyle>
            <a:lvl1pPr algn="l" defTabSz="938213" eaLnBrk="0" hangingPunct="0">
              <a:defRPr sz="1200" b="0"/>
            </a:lvl1pPr>
          </a:lstStyle>
          <a:p>
            <a:endParaRPr lang="en-US" altLang="en-US"/>
          </a:p>
        </p:txBody>
      </p:sp>
      <p:sp>
        <p:nvSpPr>
          <p:cNvPr id="4101" name="Rectangle 5"/>
          <p:cNvSpPr>
            <a:spLocks noGrp="1" noChangeArrowheads="1"/>
          </p:cNvSpPr>
          <p:nvPr>
            <p:ph type="sldNum" sz="quarter" idx="3"/>
          </p:nvPr>
        </p:nvSpPr>
        <p:spPr bwMode="auto">
          <a:xfrm>
            <a:off x="3886200" y="8748713"/>
            <a:ext cx="297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91" tIns="47030" rIns="92491" bIns="47030" numCol="1" anchor="b" anchorCtr="0" compatLnSpc="1">
            <a:prstTxWarp prst="textNoShape">
              <a:avLst/>
            </a:prstTxWarp>
          </a:bodyPr>
          <a:lstStyle>
            <a:lvl1pPr algn="r" defTabSz="938213" eaLnBrk="0" hangingPunct="0">
              <a:defRPr sz="1200" b="0"/>
            </a:lvl1pPr>
          </a:lstStyle>
          <a:p>
            <a:fld id="{6DC3B411-A46D-4C29-9360-FD04AD678F01}"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7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72.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73.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74.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75.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76.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77.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78.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79.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80.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8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82.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8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ChangeArrowheads="1" noTextEdit="1"/>
          </p:cNvSpPr>
          <p:nvPr>
            <p:ph type="sldImg"/>
          </p:nvPr>
        </p:nvSpPr>
        <p:spPr bwMode="auto">
          <a:xfrm>
            <a:off x="1147763" y="693738"/>
            <a:ext cx="4562475" cy="3422650"/>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66915"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215" tIns="46107" rIns="92215" bIns="46107"/>
          <a:lstStyle/>
          <a:p>
            <a:pPr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42" name="Rectangle 2"/>
          <p:cNvSpPr>
            <a:spLocks noChangeArrowheads="1" noTextEdit="1"/>
          </p:cNvSpPr>
          <p:nvPr>
            <p:ph type="sldImg"/>
          </p:nvPr>
        </p:nvSpPr>
        <p:spPr bwMode="auto">
          <a:xfrm>
            <a:off x="1146175" y="695325"/>
            <a:ext cx="4562475" cy="3421063"/>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9843"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208" tIns="46103" rIns="92208" bIns="46103"/>
          <a:lstStyle/>
          <a:p>
            <a:pPr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7778"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87779"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5106"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5107"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898"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36899"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02"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203"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1250"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21251"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5346"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25347"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7394"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27395"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8658"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38659"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6610"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36611"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1490"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31491"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434"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30435"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8802"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88803"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62"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48163"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7154"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7155"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9826"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89827"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0850"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90851"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8850"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8851"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3970"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23971"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0"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39971"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6850"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46851"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6994"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96995"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770" name="Rectangle 2"/>
          <p:cNvSpPr>
            <a:spLocks noChangeArrowheads="1" noTextEdit="1"/>
          </p:cNvSpPr>
          <p:nvPr>
            <p:ph type="sldImg"/>
          </p:nvPr>
        </p:nvSpPr>
        <p:spPr bwMode="auto">
          <a:xfrm>
            <a:off x="1146175" y="695325"/>
            <a:ext cx="4562475" cy="3421063"/>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6771"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208" tIns="46103" rIns="92208" bIns="46103"/>
          <a:lstStyle/>
          <a:p>
            <a:pPr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23"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8898"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48899"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0946"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50947"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2994"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52995"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5042"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55043"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7090"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57091"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62"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60163"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2210"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62211"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4258"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64259"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2771"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722" name="Rectangle 2"/>
          <p:cNvSpPr>
            <a:spLocks noChangeArrowheads="1" noTextEdit="1"/>
          </p:cNvSpPr>
          <p:nvPr>
            <p:ph type="sldImg"/>
          </p:nvPr>
        </p:nvSpPr>
        <p:spPr bwMode="auto">
          <a:xfrm>
            <a:off x="1146175" y="695325"/>
            <a:ext cx="4562475" cy="3421063"/>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4723"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208" tIns="46103" rIns="92208" bIns="46103"/>
          <a:lstStyle/>
          <a:p>
            <a:pPr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1090"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01091"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0115"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2114"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02115"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51235"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3138"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03139"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62"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04163"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8354"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68355"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2450"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72451"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6306"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66307"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3011"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674" name="Rectangle 2"/>
          <p:cNvSpPr>
            <a:spLocks noChangeArrowheads="1" noTextEdit="1"/>
          </p:cNvSpPr>
          <p:nvPr>
            <p:ph type="sldImg"/>
          </p:nvPr>
        </p:nvSpPr>
        <p:spPr bwMode="auto">
          <a:xfrm>
            <a:off x="1146175" y="695325"/>
            <a:ext cx="4562475" cy="3421063"/>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2675"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208" tIns="46103" rIns="92208" bIns="46103"/>
          <a:lstStyle/>
          <a:p>
            <a:pPr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4451"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6499"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4498"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74499"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3378"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3379"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6083"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8131"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9522"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9523"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7666"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97667"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0546"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20547"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6" name="Rectangle 1026"/>
          <p:cNvSpPr>
            <a:spLocks noChangeArrowheads="1" noTextEdit="1"/>
          </p:cNvSpPr>
          <p:nvPr>
            <p:ph type="sldImg"/>
          </p:nvPr>
        </p:nvSpPr>
        <p:spPr bwMode="auto">
          <a:xfrm>
            <a:off x="1147763" y="685800"/>
            <a:ext cx="4562475" cy="3421063"/>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85027" name="Rectangle 1027"/>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115" tIns="46058" rIns="92115" bIns="46058"/>
          <a:lstStyle/>
          <a:p>
            <a:pPr eaLnBrk="0" hangingPunct="0">
              <a:spcBef>
                <a:spcPct val="0"/>
              </a:spcBef>
            </a:pPr>
            <a:r>
              <a:rPr lang="en-US" altLang="en-US" sz="2400">
                <a:latin typeface="Times New Roman" panose="02020603050405020304" pitchFamily="18" charset="0"/>
              </a:rPr>
              <a:t>I’d like to give you a brief overview of the RECAP Program and then Dr. Sutherlin will present a more detailed review.</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626" name="Rectangle 2"/>
          <p:cNvSpPr>
            <a:spLocks noChangeArrowheads="1" noTextEdit="1"/>
          </p:cNvSpPr>
          <p:nvPr>
            <p:ph type="sldImg"/>
          </p:nvPr>
        </p:nvSpPr>
        <p:spPr bwMode="auto">
          <a:xfrm>
            <a:off x="1146175" y="695325"/>
            <a:ext cx="4562475" cy="3421063"/>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627"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208" tIns="46103" rIns="92208" bIns="46103"/>
          <a:lstStyle/>
          <a:p>
            <a:pPr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82"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34883"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8066"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28067"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8578" name="Rectangle 2"/>
          <p:cNvSpPr>
            <a:spLocks noChangeArrowheads="1" noTextEdit="1"/>
          </p:cNvSpPr>
          <p:nvPr>
            <p:ph type="sldImg"/>
          </p:nvPr>
        </p:nvSpPr>
        <p:spPr bwMode="auto">
          <a:xfrm>
            <a:off x="1146175" y="695325"/>
            <a:ext cx="4562475" cy="3421063"/>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08579"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208" tIns="46103" rIns="92208" bIns="46103"/>
          <a:lstStyle/>
          <a:p>
            <a:pPr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6530" name="Rectangle 2"/>
          <p:cNvSpPr>
            <a:spLocks noChangeArrowheads="1" noTextEdit="1"/>
          </p:cNvSpPr>
          <p:nvPr>
            <p:ph type="sldImg"/>
          </p:nvPr>
        </p:nvSpPr>
        <p:spPr bwMode="auto">
          <a:xfrm>
            <a:off x="1146175" y="695325"/>
            <a:ext cx="4562475" cy="3421063"/>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06531"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208" tIns="46103" rIns="92208" bIns="46103"/>
          <a:lstStyle/>
          <a:p>
            <a:pPr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1458"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31459"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9234"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79235"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ChangeArrowheads="1" noTextEdit="1"/>
          </p:cNvSpPr>
          <p:nvPr>
            <p:ph type="sldImg"/>
          </p:nvPr>
        </p:nvSpPr>
        <p:spPr bwMode="auto">
          <a:xfrm>
            <a:off x="1146175" y="693738"/>
            <a:ext cx="4562475" cy="3422650"/>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71011"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215" tIns="46107" rIns="92215" bIns="46107"/>
          <a:lstStyle/>
          <a:p>
            <a:pPr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66243"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7587"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68291"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7650"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67651"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8434"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58435"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8546"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48547"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Rectangle 2"/>
          <p:cNvSpPr>
            <a:spLocks noChangeArrowheads="1"/>
          </p:cNvSpPr>
          <p:nvPr>
            <p:ph type="sldImg"/>
          </p:nvPr>
        </p:nvSpPr>
        <p:spPr bwMode="auto">
          <a:xfrm>
            <a:off x="1139825" y="685800"/>
            <a:ext cx="4578350" cy="3433763"/>
          </a:xfrm>
          <a:prstGeom prst="rect">
            <a:avLst/>
          </a:prstGeom>
          <a:solidFill>
            <a:srgbClr val="FFFFFF"/>
          </a:solidFill>
          <a:ln>
            <a:solidFill>
              <a:srgbClr val="000000"/>
            </a:solidFill>
            <a:miter lim="800000"/>
            <a:headEnd/>
            <a:tailEnd/>
          </a:ln>
        </p:spPr>
      </p:sp>
      <p:sp>
        <p:nvSpPr>
          <p:cNvPr id="297987" name="Rectangle 3"/>
          <p:cNvSpPr>
            <a:spLocks noChangeArrowheads="1"/>
          </p:cNvSpPr>
          <p:nvPr>
            <p:ph type="body" idx="1"/>
          </p:nvPr>
        </p:nvSpPr>
        <p:spPr bwMode="auto">
          <a:xfrm>
            <a:off x="914400" y="4346575"/>
            <a:ext cx="5029200" cy="4194175"/>
          </a:xfrm>
          <a:prstGeom prst="rect">
            <a:avLst/>
          </a:prstGeom>
          <a:solidFill>
            <a:srgbClr val="FFFFFF"/>
          </a:solidFill>
          <a:ln>
            <a:solidFill>
              <a:srgbClr val="000000"/>
            </a:solidFill>
            <a:miter lim="800000"/>
            <a:headEnd/>
            <a:tailEnd/>
          </a:ln>
        </p:spPr>
        <p:txBody>
          <a:bodyPr lIns="91480" tIns="45740" rIns="91480" bIns="45740"/>
          <a:lstStyle/>
          <a:p>
            <a:pPr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82"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32483"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3746"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43747"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4770"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44771"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ChangeArrowheads="1" noTextEdit="1"/>
          </p:cNvSpPr>
          <p:nvPr>
            <p:ph type="sldImg"/>
          </p:nvPr>
        </p:nvSpPr>
        <p:spPr bwMode="auto">
          <a:xfrm>
            <a:off x="1146175" y="693738"/>
            <a:ext cx="4562475" cy="3422650"/>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91491"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215" tIns="46107" rIns="92215" bIns="46107"/>
          <a:lstStyle/>
          <a:p>
            <a:pPr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9698"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69699"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5794"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45795"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6818"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46819"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9506"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89507"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1554"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91555"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9890"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49891"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0914"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50915"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050"/>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683" name="Rectangle 2051"/>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6195"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1026"/>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8243" name="Rectangle 1027"/>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ChangeArrowheads="1" noTextEdit="1"/>
          </p:cNvSpPr>
          <p:nvPr>
            <p:ph type="sldImg"/>
          </p:nvPr>
        </p:nvSpPr>
        <p:spPr bwMode="auto">
          <a:xfrm>
            <a:off x="1146175" y="693738"/>
            <a:ext cx="4562475" cy="3422650"/>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81251"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215" tIns="46107" rIns="92215" bIns="46107"/>
          <a:lstStyle/>
          <a:p>
            <a:pPr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1938"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51939"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62"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52963"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986"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53987"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5010"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55011"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3731"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2339"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1026"/>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4387" name="Rectangle 1027"/>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6435"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6034"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56035"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7058"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57059"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3938" name="Rectangle 2"/>
          <p:cNvSpPr>
            <a:spLocks noChangeArrowheads="1" noTextEdit="1"/>
          </p:cNvSpPr>
          <p:nvPr>
            <p:ph type="sldImg"/>
          </p:nvPr>
        </p:nvSpPr>
        <p:spPr bwMode="auto">
          <a:xfrm>
            <a:off x="1146175" y="695325"/>
            <a:ext cx="4562475" cy="3421063"/>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23939"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208" tIns="46103" rIns="92208" bIns="46103"/>
          <a:lstStyle/>
          <a:p>
            <a:pPr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7698"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97699"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9746"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99747"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1746"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71747"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60099"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8082"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58083"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1154"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61155"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6274"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66275"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22"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96323"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1986"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81987"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2178"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62179"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ChangeArrowheads="1" noTextEdit="1"/>
          </p:cNvSpPr>
          <p:nvPr>
            <p:ph type="sldImg"/>
          </p:nvPr>
        </p:nvSpPr>
        <p:spPr bwMode="auto">
          <a:xfrm>
            <a:off x="1146175" y="693738"/>
            <a:ext cx="4562475" cy="3422650"/>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85347"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215" tIns="46107" rIns="92215" bIns="46107"/>
          <a:lstStyle/>
          <a:p>
            <a:pPr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02"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63203"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4226"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64227"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1"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1555"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5250"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65251"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8370"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98371"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0418"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00419"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3491"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363"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9938"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79939"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1890" name="Rectangle 2"/>
          <p:cNvSpPr>
            <a:spLocks noChangeArrowheads="1" noTextEdit="1"/>
          </p:cNvSpPr>
          <p:nvPr>
            <p:ph type="sldImg"/>
          </p:nvPr>
        </p:nvSpPr>
        <p:spPr bwMode="auto">
          <a:xfrm>
            <a:off x="1146175" y="695325"/>
            <a:ext cx="4562475" cy="3421063"/>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21891"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208" tIns="46103" rIns="92208" bIns="46103"/>
          <a:lstStyle/>
          <a:p>
            <a:pPr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7890"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77891"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7298"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67299"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8322"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68323"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3298"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23299"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2818"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02819"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5538"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05539"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8435"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6914"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06915"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6259"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4034"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84035"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8034" name="Rectangle 2"/>
          <p:cNvSpPr>
            <a:spLocks noChangeArrowheads="1" noTextEdit="1"/>
          </p:cNvSpPr>
          <p:nvPr>
            <p:ph type="sldImg"/>
          </p:nvPr>
        </p:nvSpPr>
        <p:spPr bwMode="auto">
          <a:xfrm>
            <a:off x="1146175" y="695325"/>
            <a:ext cx="4562475" cy="3421063"/>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28035"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208" tIns="46103" rIns="92208" bIns="46103"/>
          <a:lstStyle/>
          <a:p>
            <a:pPr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82"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86083"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9346"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69347"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0370"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70371"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20515"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0658"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0659"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62"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08963"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1010"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1011"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3058"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3059"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42"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73443"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4466"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74467"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5986" name="Rectangle 2"/>
          <p:cNvSpPr>
            <a:spLocks noChangeArrowheads="1" noTextEdit="1"/>
          </p:cNvSpPr>
          <p:nvPr>
            <p:ph type="sldImg"/>
          </p:nvPr>
        </p:nvSpPr>
        <p:spPr bwMode="auto">
          <a:xfrm>
            <a:off x="1146175" y="695325"/>
            <a:ext cx="4562475" cy="3421063"/>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25987"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208" tIns="46103" rIns="92208" bIns="46103"/>
          <a:lstStyle/>
          <a:p>
            <a:pPr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2466"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02467"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1026"/>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6019" name="Rectangle 1027"/>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5490"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75491"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10275"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8562" name="Rectangle 2"/>
          <p:cNvSpPr>
            <a:spLocks noRo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78563"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3555"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8130"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88131"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0178"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90179"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43"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Rectangle 2"/>
          <p:cNvSpPr>
            <a:spLocks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25635"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7346" name="Group 2"/>
          <p:cNvGrpSpPr>
            <a:grpSpLocks/>
          </p:cNvGrpSpPr>
          <p:nvPr/>
        </p:nvGrpSpPr>
        <p:grpSpPr bwMode="auto">
          <a:xfrm>
            <a:off x="457200" y="2363788"/>
            <a:ext cx="8153400" cy="1600200"/>
            <a:chOff x="288" y="1489"/>
            <a:chExt cx="5136" cy="1008"/>
          </a:xfrm>
        </p:grpSpPr>
        <p:sp>
          <p:nvSpPr>
            <p:cNvPr id="57347" name="Arc 3"/>
            <p:cNvSpPr>
              <a:spLocks/>
            </p:cNvSpPr>
            <p:nvPr/>
          </p:nvSpPr>
          <p:spPr bwMode="invGray">
            <a:xfrm>
              <a:off x="3595" y="1489"/>
              <a:ext cx="1829" cy="1008"/>
            </a:xfrm>
            <a:custGeom>
              <a:avLst/>
              <a:gdLst>
                <a:gd name="G0" fmla="+- 312 0 0"/>
                <a:gd name="G1" fmla="+- 21600 0 0"/>
                <a:gd name="G2" fmla="+- 21600 0 0"/>
                <a:gd name="T0" fmla="*/ 300 w 21912"/>
                <a:gd name="T1" fmla="*/ 0 h 43200"/>
                <a:gd name="T2" fmla="*/ 0 w 21912"/>
                <a:gd name="T3" fmla="*/ 43198 h 43200"/>
                <a:gd name="T4" fmla="*/ 312 w 21912"/>
                <a:gd name="T5" fmla="*/ 21600 h 43200"/>
              </a:gdLst>
              <a:ahLst/>
              <a:cxnLst>
                <a:cxn ang="0">
                  <a:pos x="T0" y="T1"/>
                </a:cxn>
                <a:cxn ang="0">
                  <a:pos x="T2" y="T3"/>
                </a:cxn>
                <a:cxn ang="0">
                  <a:pos x="T4" y="T5"/>
                </a:cxn>
              </a:cxnLst>
              <a:rect l="0" t="0" r="r" b="b"/>
              <a:pathLst>
                <a:path w="21912" h="43200" fill="none" extrusionOk="0">
                  <a:moveTo>
                    <a:pt x="300" y="0"/>
                  </a:moveTo>
                  <a:cubicBezTo>
                    <a:pt x="304" y="0"/>
                    <a:pt x="308" y="0"/>
                    <a:pt x="312" y="0"/>
                  </a:cubicBezTo>
                  <a:cubicBezTo>
                    <a:pt x="12241" y="0"/>
                    <a:pt x="21912" y="9670"/>
                    <a:pt x="21912" y="21600"/>
                  </a:cubicBezTo>
                  <a:cubicBezTo>
                    <a:pt x="21912" y="33529"/>
                    <a:pt x="12241" y="43200"/>
                    <a:pt x="312" y="43200"/>
                  </a:cubicBezTo>
                  <a:cubicBezTo>
                    <a:pt x="207" y="43200"/>
                    <a:pt x="103" y="43199"/>
                    <a:pt x="0" y="43197"/>
                  </a:cubicBezTo>
                </a:path>
                <a:path w="21912" h="43200" stroke="0" extrusionOk="0">
                  <a:moveTo>
                    <a:pt x="300" y="0"/>
                  </a:moveTo>
                  <a:cubicBezTo>
                    <a:pt x="304" y="0"/>
                    <a:pt x="308" y="0"/>
                    <a:pt x="312" y="0"/>
                  </a:cubicBezTo>
                  <a:cubicBezTo>
                    <a:pt x="12241" y="0"/>
                    <a:pt x="21912" y="9670"/>
                    <a:pt x="21912" y="21600"/>
                  </a:cubicBezTo>
                  <a:cubicBezTo>
                    <a:pt x="21912" y="33529"/>
                    <a:pt x="12241" y="43200"/>
                    <a:pt x="312" y="43200"/>
                  </a:cubicBezTo>
                  <a:cubicBezTo>
                    <a:pt x="207" y="43200"/>
                    <a:pt x="103" y="43199"/>
                    <a:pt x="0" y="43197"/>
                  </a:cubicBezTo>
                  <a:lnTo>
                    <a:pt x="312" y="21600"/>
                  </a:lnTo>
                  <a:close/>
                </a:path>
              </a:pathLst>
            </a:custGeom>
            <a:gradFill rotWithShape="0">
              <a:gsLst>
                <a:gs pos="0">
                  <a:schemeClr val="bg1"/>
                </a:gs>
                <a:gs pos="100000">
                  <a:srgbClr val="6633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48" name="Arc 4"/>
            <p:cNvSpPr>
              <a:spLocks/>
            </p:cNvSpPr>
            <p:nvPr/>
          </p:nvSpPr>
          <p:spPr bwMode="invGray">
            <a:xfrm>
              <a:off x="3548" y="1593"/>
              <a:ext cx="1831" cy="800"/>
            </a:xfrm>
            <a:custGeom>
              <a:avLst/>
              <a:gdLst>
                <a:gd name="G0" fmla="+- 324 0 0"/>
                <a:gd name="G1" fmla="+- 21600 0 0"/>
                <a:gd name="G2" fmla="+- 21600 0 0"/>
                <a:gd name="T0" fmla="*/ 312 w 21924"/>
                <a:gd name="T1" fmla="*/ 0 h 43200"/>
                <a:gd name="T2" fmla="*/ 0 w 21924"/>
                <a:gd name="T3" fmla="*/ 43198 h 43200"/>
                <a:gd name="T4" fmla="*/ 324 w 21924"/>
                <a:gd name="T5" fmla="*/ 21600 h 43200"/>
              </a:gdLst>
              <a:ahLst/>
              <a:cxnLst>
                <a:cxn ang="0">
                  <a:pos x="T0" y="T1"/>
                </a:cxn>
                <a:cxn ang="0">
                  <a:pos x="T2" y="T3"/>
                </a:cxn>
                <a:cxn ang="0">
                  <a:pos x="T4" y="T5"/>
                </a:cxn>
              </a:cxnLst>
              <a:rect l="0" t="0" r="r" b="b"/>
              <a:pathLst>
                <a:path w="21924" h="43200" fill="none" extrusionOk="0">
                  <a:moveTo>
                    <a:pt x="312" y="0"/>
                  </a:moveTo>
                  <a:cubicBezTo>
                    <a:pt x="316" y="0"/>
                    <a:pt x="320" y="0"/>
                    <a:pt x="324" y="0"/>
                  </a:cubicBezTo>
                  <a:cubicBezTo>
                    <a:pt x="12253" y="0"/>
                    <a:pt x="21924" y="9670"/>
                    <a:pt x="21924" y="21600"/>
                  </a:cubicBezTo>
                  <a:cubicBezTo>
                    <a:pt x="21924" y="33529"/>
                    <a:pt x="12253" y="43200"/>
                    <a:pt x="324" y="43200"/>
                  </a:cubicBezTo>
                  <a:cubicBezTo>
                    <a:pt x="215" y="43200"/>
                    <a:pt x="107" y="43199"/>
                    <a:pt x="0" y="43197"/>
                  </a:cubicBezTo>
                </a:path>
                <a:path w="21924" h="43200" stroke="0" extrusionOk="0">
                  <a:moveTo>
                    <a:pt x="312" y="0"/>
                  </a:moveTo>
                  <a:cubicBezTo>
                    <a:pt x="316" y="0"/>
                    <a:pt x="320" y="0"/>
                    <a:pt x="324" y="0"/>
                  </a:cubicBezTo>
                  <a:cubicBezTo>
                    <a:pt x="12253" y="0"/>
                    <a:pt x="21924" y="9670"/>
                    <a:pt x="21924" y="21600"/>
                  </a:cubicBezTo>
                  <a:cubicBezTo>
                    <a:pt x="21924" y="33529"/>
                    <a:pt x="12253" y="43200"/>
                    <a:pt x="324" y="43200"/>
                  </a:cubicBezTo>
                  <a:cubicBezTo>
                    <a:pt x="215" y="43200"/>
                    <a:pt x="107" y="43199"/>
                    <a:pt x="0" y="43197"/>
                  </a:cubicBezTo>
                  <a:lnTo>
                    <a:pt x="324" y="21600"/>
                  </a:lnTo>
                  <a:close/>
                </a:path>
              </a:pathLst>
            </a:custGeom>
            <a:gradFill rotWithShape="0">
              <a:gsLst>
                <a:gs pos="0">
                  <a:schemeClr val="bg1"/>
                </a:gs>
                <a:gs pos="100000">
                  <a:srgbClr val="8944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49" name="Arc 5"/>
            <p:cNvSpPr>
              <a:spLocks/>
            </p:cNvSpPr>
            <p:nvPr/>
          </p:nvSpPr>
          <p:spPr bwMode="invGray">
            <a:xfrm>
              <a:off x="3521" y="1732"/>
              <a:ext cx="1830" cy="522"/>
            </a:xfrm>
            <a:custGeom>
              <a:avLst/>
              <a:gdLst>
                <a:gd name="G0" fmla="+- 325 0 0"/>
                <a:gd name="G1" fmla="+- 21600 0 0"/>
                <a:gd name="G2" fmla="+- 21600 0 0"/>
                <a:gd name="T0" fmla="*/ 313 w 21925"/>
                <a:gd name="T1" fmla="*/ 0 h 43200"/>
                <a:gd name="T2" fmla="*/ 0 w 21925"/>
                <a:gd name="T3" fmla="*/ 43198 h 43200"/>
                <a:gd name="T4" fmla="*/ 325 w 21925"/>
                <a:gd name="T5" fmla="*/ 21600 h 43200"/>
              </a:gdLst>
              <a:ahLst/>
              <a:cxnLst>
                <a:cxn ang="0">
                  <a:pos x="T0" y="T1"/>
                </a:cxn>
                <a:cxn ang="0">
                  <a:pos x="T2" y="T3"/>
                </a:cxn>
                <a:cxn ang="0">
                  <a:pos x="T4" y="T5"/>
                </a:cxn>
              </a:cxnLst>
              <a:rect l="0" t="0" r="r" b="b"/>
              <a:pathLst>
                <a:path w="21925" h="43200" fill="none" extrusionOk="0">
                  <a:moveTo>
                    <a:pt x="313" y="0"/>
                  </a:moveTo>
                  <a:cubicBezTo>
                    <a:pt x="317" y="0"/>
                    <a:pt x="321" y="0"/>
                    <a:pt x="325" y="0"/>
                  </a:cubicBezTo>
                  <a:cubicBezTo>
                    <a:pt x="12254" y="0"/>
                    <a:pt x="21925" y="9670"/>
                    <a:pt x="21925" y="21600"/>
                  </a:cubicBezTo>
                  <a:cubicBezTo>
                    <a:pt x="21925" y="33529"/>
                    <a:pt x="12254" y="43200"/>
                    <a:pt x="325" y="43200"/>
                  </a:cubicBezTo>
                  <a:cubicBezTo>
                    <a:pt x="216" y="43200"/>
                    <a:pt x="108" y="43199"/>
                    <a:pt x="0" y="43197"/>
                  </a:cubicBezTo>
                </a:path>
                <a:path w="21925" h="43200" stroke="0" extrusionOk="0">
                  <a:moveTo>
                    <a:pt x="313" y="0"/>
                  </a:moveTo>
                  <a:cubicBezTo>
                    <a:pt x="317" y="0"/>
                    <a:pt x="321" y="0"/>
                    <a:pt x="325" y="0"/>
                  </a:cubicBezTo>
                  <a:cubicBezTo>
                    <a:pt x="12254" y="0"/>
                    <a:pt x="21925" y="9670"/>
                    <a:pt x="21925" y="21600"/>
                  </a:cubicBezTo>
                  <a:cubicBezTo>
                    <a:pt x="21925" y="33529"/>
                    <a:pt x="12254" y="43200"/>
                    <a:pt x="325" y="43200"/>
                  </a:cubicBezTo>
                  <a:cubicBezTo>
                    <a:pt x="216" y="43200"/>
                    <a:pt x="108" y="43199"/>
                    <a:pt x="0" y="43197"/>
                  </a:cubicBezTo>
                  <a:lnTo>
                    <a:pt x="325" y="21600"/>
                  </a:lnTo>
                  <a:close/>
                </a:path>
              </a:pathLst>
            </a:custGeom>
            <a:gradFill rotWithShape="0">
              <a:gsLst>
                <a:gs pos="0">
                  <a:schemeClr val="bg1"/>
                </a:gs>
                <a:gs pos="100000">
                  <a:srgbClr val="B75B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50" name="AutoShape 6"/>
            <p:cNvSpPr>
              <a:spLocks noChangeArrowheads="1"/>
            </p:cNvSpPr>
            <p:nvPr/>
          </p:nvSpPr>
          <p:spPr bwMode="invGray">
            <a:xfrm>
              <a:off x="288" y="1940"/>
              <a:ext cx="4988" cy="104"/>
            </a:xfrm>
            <a:prstGeom prst="roundRect">
              <a:avLst>
                <a:gd name="adj" fmla="val 49995"/>
              </a:avLst>
            </a:prstGeom>
            <a:gradFill rotWithShape="0">
              <a:gsLst>
                <a:gs pos="0">
                  <a:srgbClr val="000000"/>
                </a:gs>
                <a:gs pos="20000">
                  <a:srgbClr val="000040"/>
                </a:gs>
                <a:gs pos="50000">
                  <a:srgbClr val="400040"/>
                </a:gs>
                <a:gs pos="75000">
                  <a:srgbClr val="8F0040"/>
                </a:gs>
                <a:gs pos="89999">
                  <a:srgbClr val="F27300"/>
                </a:gs>
                <a:gs pos="100000">
                  <a:srgbClr val="FFBF0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57351" name="Rectangle 7"/>
          <p:cNvSpPr>
            <a:spLocks noGrp="1" noChangeArrowheads="1"/>
          </p:cNvSpPr>
          <p:nvPr>
            <p:ph type="ctrTitle" sz="quarter"/>
          </p:nvPr>
        </p:nvSpPr>
        <p:spPr>
          <a:xfrm>
            <a:off x="685800" y="1447800"/>
            <a:ext cx="7772400" cy="1143000"/>
          </a:xfrm>
        </p:spPr>
        <p:txBody>
          <a:bodyPr/>
          <a:lstStyle>
            <a:lvl1pPr>
              <a:defRPr/>
            </a:lvl1pPr>
          </a:lstStyle>
          <a:p>
            <a:pPr lvl="0"/>
            <a:r>
              <a:rPr lang="en-US" altLang="en-US" noProof="0" smtClean="0"/>
              <a:t>Click to edit Master title style</a:t>
            </a:r>
          </a:p>
        </p:txBody>
      </p:sp>
      <p:sp>
        <p:nvSpPr>
          <p:cNvPr id="57352" name="Rectangle 8"/>
          <p:cNvSpPr>
            <a:spLocks noGrp="1" noChangeArrowheads="1"/>
          </p:cNvSpPr>
          <p:nvPr>
            <p:ph type="subTitle" sz="quarter" idx="1"/>
          </p:nvPr>
        </p:nvSpPr>
        <p:spPr>
          <a:xfrm>
            <a:off x="1371600" y="3733800"/>
            <a:ext cx="6400800" cy="1752600"/>
          </a:xfrm>
        </p:spPr>
        <p:txBody>
          <a:bodyPr/>
          <a:lstStyle>
            <a:lvl1pPr marL="0" indent="0" algn="ctr">
              <a:buFontTx/>
              <a:buNone/>
              <a:defRPr/>
            </a:lvl1pPr>
          </a:lstStyle>
          <a:p>
            <a:pPr lvl="0"/>
            <a:r>
              <a:rPr lang="en-US" altLang="en-US" noProof="0" smtClean="0"/>
              <a:t>Click to edit Master subtitle style</a:t>
            </a:r>
          </a:p>
        </p:txBody>
      </p:sp>
      <p:sp>
        <p:nvSpPr>
          <p:cNvPr id="57353" name="Rectangle 9"/>
          <p:cNvSpPr>
            <a:spLocks noGrp="1" noChangeArrowheads="1"/>
          </p:cNvSpPr>
          <p:nvPr>
            <p:ph type="dt" sz="quarter" idx="2"/>
          </p:nvPr>
        </p:nvSpPr>
        <p:spPr/>
        <p:txBody>
          <a:bodyPr/>
          <a:lstStyle>
            <a:lvl1pPr>
              <a:defRPr/>
            </a:lvl1pPr>
          </a:lstStyle>
          <a:p>
            <a:endParaRPr lang="en-US" altLang="en-US"/>
          </a:p>
        </p:txBody>
      </p:sp>
      <p:sp>
        <p:nvSpPr>
          <p:cNvPr id="57354" name="Rectangle 10"/>
          <p:cNvSpPr>
            <a:spLocks noGrp="1" noChangeArrowheads="1"/>
          </p:cNvSpPr>
          <p:nvPr>
            <p:ph type="ftr" sz="quarter" idx="3"/>
          </p:nvPr>
        </p:nvSpPr>
        <p:spPr/>
        <p:txBody>
          <a:bodyPr/>
          <a:lstStyle>
            <a:lvl1pPr>
              <a:defRPr/>
            </a:lvl1pPr>
          </a:lstStyle>
          <a:p>
            <a:endParaRPr lang="en-US" altLang="en-US"/>
          </a:p>
        </p:txBody>
      </p:sp>
      <p:sp>
        <p:nvSpPr>
          <p:cNvPr id="57355" name="Rectangle 11"/>
          <p:cNvSpPr>
            <a:spLocks noGrp="1" noChangeArrowheads="1"/>
          </p:cNvSpPr>
          <p:nvPr>
            <p:ph type="sldNum" sz="quarter" idx="4"/>
          </p:nvPr>
        </p:nvSpPr>
        <p:spPr/>
        <p:txBody>
          <a:bodyPr/>
          <a:lstStyle>
            <a:lvl1pPr>
              <a:defRPr/>
            </a:lvl1pPr>
          </a:lstStyle>
          <a:p>
            <a:fld id="{93238F28-4E51-402D-944F-D4CA7E42F681}" type="slidenum">
              <a:rPr lang="en-US" altLang="en-US"/>
              <a:pPr/>
              <a:t>‹#›</a:t>
            </a:fld>
            <a:endParaRPr lang="en-US" altLang="en-US"/>
          </a:p>
        </p:txBody>
      </p:sp>
    </p:spTree>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B89A853-7C4E-4AC9-B814-1BE8CA589C20}" type="slidenum">
              <a:rPr lang="en-US" altLang="en-US"/>
              <a:pPr/>
              <a:t>‹#›</a:t>
            </a:fld>
            <a:endParaRPr lang="en-US" altLang="en-US"/>
          </a:p>
        </p:txBody>
      </p:sp>
    </p:spTree>
    <p:extLst>
      <p:ext uri="{BB962C8B-B14F-4D97-AF65-F5344CB8AC3E}">
        <p14:creationId xmlns:p14="http://schemas.microsoft.com/office/powerpoint/2010/main" val="3818631602"/>
      </p:ext>
    </p:extLst>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81000"/>
            <a:ext cx="19431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81000"/>
            <a:ext cx="5676900" cy="5791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CC04530-DFD3-4EE1-AE68-15FCDE21BC97}" type="slidenum">
              <a:rPr lang="en-US" altLang="en-US"/>
              <a:pPr/>
              <a:t>‹#›</a:t>
            </a:fld>
            <a:endParaRPr lang="en-US" altLang="en-US"/>
          </a:p>
        </p:txBody>
      </p:sp>
    </p:spTree>
    <p:extLst>
      <p:ext uri="{BB962C8B-B14F-4D97-AF65-F5344CB8AC3E}">
        <p14:creationId xmlns:p14="http://schemas.microsoft.com/office/powerpoint/2010/main" val="904335384"/>
      </p:ext>
    </p:extLst>
  </p:cSld>
  <p:clrMapOvr>
    <a:masterClrMapping/>
  </p:clrMapOvr>
  <p:transition>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2057400"/>
            <a:ext cx="381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057400"/>
            <a:ext cx="381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324600"/>
            <a:ext cx="19050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3246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324600"/>
            <a:ext cx="1905000" cy="457200"/>
          </a:xfrm>
        </p:spPr>
        <p:txBody>
          <a:bodyPr/>
          <a:lstStyle>
            <a:lvl1pPr>
              <a:defRPr/>
            </a:lvl1pPr>
          </a:lstStyle>
          <a:p>
            <a:fld id="{ECDBFA07-BCD4-4ADA-830D-045684881073}" type="slidenum">
              <a:rPr lang="en-US" altLang="en-US"/>
              <a:pPr/>
              <a:t>‹#›</a:t>
            </a:fld>
            <a:endParaRPr lang="en-US" altLang="en-US"/>
          </a:p>
        </p:txBody>
      </p:sp>
    </p:spTree>
    <p:extLst>
      <p:ext uri="{BB962C8B-B14F-4D97-AF65-F5344CB8AC3E}">
        <p14:creationId xmlns:p14="http://schemas.microsoft.com/office/powerpoint/2010/main" val="1879166217"/>
      </p:ext>
    </p:extLst>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00FC55A-06F1-4DFD-B930-8C79AF06CDD2}" type="slidenum">
              <a:rPr lang="en-US" altLang="en-US"/>
              <a:pPr/>
              <a:t>‹#›</a:t>
            </a:fld>
            <a:endParaRPr lang="en-US" altLang="en-US"/>
          </a:p>
        </p:txBody>
      </p:sp>
    </p:spTree>
    <p:extLst>
      <p:ext uri="{BB962C8B-B14F-4D97-AF65-F5344CB8AC3E}">
        <p14:creationId xmlns:p14="http://schemas.microsoft.com/office/powerpoint/2010/main" val="901474666"/>
      </p:ext>
    </p:extLst>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D862625-C86B-49CC-84E2-C308FB09A311}" type="slidenum">
              <a:rPr lang="en-US" altLang="en-US"/>
              <a:pPr/>
              <a:t>‹#›</a:t>
            </a:fld>
            <a:endParaRPr lang="en-US" altLang="en-US"/>
          </a:p>
        </p:txBody>
      </p:sp>
    </p:spTree>
    <p:extLst>
      <p:ext uri="{BB962C8B-B14F-4D97-AF65-F5344CB8AC3E}">
        <p14:creationId xmlns:p14="http://schemas.microsoft.com/office/powerpoint/2010/main" val="2828439591"/>
      </p:ext>
    </p:extLst>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057400"/>
            <a:ext cx="381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057400"/>
            <a:ext cx="381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7FB419DC-E1B6-4E16-A257-B0DA0AAB4F32}" type="slidenum">
              <a:rPr lang="en-US" altLang="en-US"/>
              <a:pPr/>
              <a:t>‹#›</a:t>
            </a:fld>
            <a:endParaRPr lang="en-US" altLang="en-US"/>
          </a:p>
        </p:txBody>
      </p:sp>
    </p:spTree>
    <p:extLst>
      <p:ext uri="{BB962C8B-B14F-4D97-AF65-F5344CB8AC3E}">
        <p14:creationId xmlns:p14="http://schemas.microsoft.com/office/powerpoint/2010/main" val="722080584"/>
      </p:ext>
    </p:extLst>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2405AAE6-184F-49FF-9A75-1E25BA3791F7}" type="slidenum">
              <a:rPr lang="en-US" altLang="en-US"/>
              <a:pPr/>
              <a:t>‹#›</a:t>
            </a:fld>
            <a:endParaRPr lang="en-US" altLang="en-US"/>
          </a:p>
        </p:txBody>
      </p:sp>
    </p:spTree>
    <p:extLst>
      <p:ext uri="{BB962C8B-B14F-4D97-AF65-F5344CB8AC3E}">
        <p14:creationId xmlns:p14="http://schemas.microsoft.com/office/powerpoint/2010/main" val="3749894920"/>
      </p:ext>
    </p:extLst>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E0008232-DEF4-4CDA-B816-A9E9E0BCFCD2}" type="slidenum">
              <a:rPr lang="en-US" altLang="en-US"/>
              <a:pPr/>
              <a:t>‹#›</a:t>
            </a:fld>
            <a:endParaRPr lang="en-US" altLang="en-US"/>
          </a:p>
        </p:txBody>
      </p:sp>
    </p:spTree>
    <p:extLst>
      <p:ext uri="{BB962C8B-B14F-4D97-AF65-F5344CB8AC3E}">
        <p14:creationId xmlns:p14="http://schemas.microsoft.com/office/powerpoint/2010/main" val="2954206895"/>
      </p:ext>
    </p:extLst>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04334263-5B88-436E-9CC2-33225AC0F094}" type="slidenum">
              <a:rPr lang="en-US" altLang="en-US"/>
              <a:pPr/>
              <a:t>‹#›</a:t>
            </a:fld>
            <a:endParaRPr lang="en-US" altLang="en-US"/>
          </a:p>
        </p:txBody>
      </p:sp>
    </p:spTree>
    <p:extLst>
      <p:ext uri="{BB962C8B-B14F-4D97-AF65-F5344CB8AC3E}">
        <p14:creationId xmlns:p14="http://schemas.microsoft.com/office/powerpoint/2010/main" val="3957123120"/>
      </p:ext>
    </p:extLst>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84E020ED-16F1-4438-B3C1-B179EA7B0AF2}" type="slidenum">
              <a:rPr lang="en-US" altLang="en-US"/>
              <a:pPr/>
              <a:t>‹#›</a:t>
            </a:fld>
            <a:endParaRPr lang="en-US" altLang="en-US"/>
          </a:p>
        </p:txBody>
      </p:sp>
    </p:spTree>
    <p:extLst>
      <p:ext uri="{BB962C8B-B14F-4D97-AF65-F5344CB8AC3E}">
        <p14:creationId xmlns:p14="http://schemas.microsoft.com/office/powerpoint/2010/main" val="1367226947"/>
      </p:ext>
    </p:extLst>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C91666A9-070A-405A-A3DF-B21B45739A9C}" type="slidenum">
              <a:rPr lang="en-US" altLang="en-US"/>
              <a:pPr/>
              <a:t>‹#›</a:t>
            </a:fld>
            <a:endParaRPr lang="en-US" altLang="en-US"/>
          </a:p>
        </p:txBody>
      </p:sp>
    </p:spTree>
    <p:extLst>
      <p:ext uri="{BB962C8B-B14F-4D97-AF65-F5344CB8AC3E}">
        <p14:creationId xmlns:p14="http://schemas.microsoft.com/office/powerpoint/2010/main" val="3819674462"/>
      </p:ext>
    </p:extLst>
  </p:cSld>
  <p:clrMapOvr>
    <a:masterClrMapping/>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6322" name="Group 1026"/>
          <p:cNvGrpSpPr>
            <a:grpSpLocks/>
          </p:cNvGrpSpPr>
          <p:nvPr/>
        </p:nvGrpSpPr>
        <p:grpSpPr bwMode="auto">
          <a:xfrm>
            <a:off x="457200" y="992188"/>
            <a:ext cx="8153400" cy="1600200"/>
            <a:chOff x="288" y="625"/>
            <a:chExt cx="5136" cy="1008"/>
          </a:xfrm>
        </p:grpSpPr>
        <p:sp>
          <p:nvSpPr>
            <p:cNvPr id="56323" name="Arc 1027"/>
            <p:cNvSpPr>
              <a:spLocks/>
            </p:cNvSpPr>
            <p:nvPr/>
          </p:nvSpPr>
          <p:spPr bwMode="invGray">
            <a:xfrm>
              <a:off x="3595" y="625"/>
              <a:ext cx="1829" cy="1008"/>
            </a:xfrm>
            <a:custGeom>
              <a:avLst/>
              <a:gdLst>
                <a:gd name="G0" fmla="+- 312 0 0"/>
                <a:gd name="G1" fmla="+- 21600 0 0"/>
                <a:gd name="G2" fmla="+- 21600 0 0"/>
                <a:gd name="T0" fmla="*/ 300 w 21912"/>
                <a:gd name="T1" fmla="*/ 0 h 43200"/>
                <a:gd name="T2" fmla="*/ 0 w 21912"/>
                <a:gd name="T3" fmla="*/ 43198 h 43200"/>
                <a:gd name="T4" fmla="*/ 312 w 21912"/>
                <a:gd name="T5" fmla="*/ 21600 h 43200"/>
              </a:gdLst>
              <a:ahLst/>
              <a:cxnLst>
                <a:cxn ang="0">
                  <a:pos x="T0" y="T1"/>
                </a:cxn>
                <a:cxn ang="0">
                  <a:pos x="T2" y="T3"/>
                </a:cxn>
                <a:cxn ang="0">
                  <a:pos x="T4" y="T5"/>
                </a:cxn>
              </a:cxnLst>
              <a:rect l="0" t="0" r="r" b="b"/>
              <a:pathLst>
                <a:path w="21912" h="43200" fill="none" extrusionOk="0">
                  <a:moveTo>
                    <a:pt x="300" y="0"/>
                  </a:moveTo>
                  <a:cubicBezTo>
                    <a:pt x="304" y="0"/>
                    <a:pt x="308" y="0"/>
                    <a:pt x="312" y="0"/>
                  </a:cubicBezTo>
                  <a:cubicBezTo>
                    <a:pt x="12241" y="0"/>
                    <a:pt x="21912" y="9670"/>
                    <a:pt x="21912" y="21600"/>
                  </a:cubicBezTo>
                  <a:cubicBezTo>
                    <a:pt x="21912" y="33529"/>
                    <a:pt x="12241" y="43200"/>
                    <a:pt x="312" y="43200"/>
                  </a:cubicBezTo>
                  <a:cubicBezTo>
                    <a:pt x="207" y="43200"/>
                    <a:pt x="103" y="43199"/>
                    <a:pt x="0" y="43197"/>
                  </a:cubicBezTo>
                </a:path>
                <a:path w="21912" h="43200" stroke="0" extrusionOk="0">
                  <a:moveTo>
                    <a:pt x="300" y="0"/>
                  </a:moveTo>
                  <a:cubicBezTo>
                    <a:pt x="304" y="0"/>
                    <a:pt x="308" y="0"/>
                    <a:pt x="312" y="0"/>
                  </a:cubicBezTo>
                  <a:cubicBezTo>
                    <a:pt x="12241" y="0"/>
                    <a:pt x="21912" y="9670"/>
                    <a:pt x="21912" y="21600"/>
                  </a:cubicBezTo>
                  <a:cubicBezTo>
                    <a:pt x="21912" y="33529"/>
                    <a:pt x="12241" y="43200"/>
                    <a:pt x="312" y="43200"/>
                  </a:cubicBezTo>
                  <a:cubicBezTo>
                    <a:pt x="207" y="43200"/>
                    <a:pt x="103" y="43199"/>
                    <a:pt x="0" y="43197"/>
                  </a:cubicBezTo>
                  <a:lnTo>
                    <a:pt x="312" y="21600"/>
                  </a:lnTo>
                  <a:close/>
                </a:path>
              </a:pathLst>
            </a:custGeom>
            <a:gradFill rotWithShape="0">
              <a:gsLst>
                <a:gs pos="0">
                  <a:schemeClr val="bg1"/>
                </a:gs>
                <a:gs pos="100000">
                  <a:srgbClr val="6633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24" name="Arc 1028"/>
            <p:cNvSpPr>
              <a:spLocks/>
            </p:cNvSpPr>
            <p:nvPr/>
          </p:nvSpPr>
          <p:spPr bwMode="invGray">
            <a:xfrm>
              <a:off x="3548" y="729"/>
              <a:ext cx="1831" cy="800"/>
            </a:xfrm>
            <a:custGeom>
              <a:avLst/>
              <a:gdLst>
                <a:gd name="G0" fmla="+- 324 0 0"/>
                <a:gd name="G1" fmla="+- 21600 0 0"/>
                <a:gd name="G2" fmla="+- 21600 0 0"/>
                <a:gd name="T0" fmla="*/ 312 w 21924"/>
                <a:gd name="T1" fmla="*/ 0 h 43200"/>
                <a:gd name="T2" fmla="*/ 0 w 21924"/>
                <a:gd name="T3" fmla="*/ 43198 h 43200"/>
                <a:gd name="T4" fmla="*/ 324 w 21924"/>
                <a:gd name="T5" fmla="*/ 21600 h 43200"/>
              </a:gdLst>
              <a:ahLst/>
              <a:cxnLst>
                <a:cxn ang="0">
                  <a:pos x="T0" y="T1"/>
                </a:cxn>
                <a:cxn ang="0">
                  <a:pos x="T2" y="T3"/>
                </a:cxn>
                <a:cxn ang="0">
                  <a:pos x="T4" y="T5"/>
                </a:cxn>
              </a:cxnLst>
              <a:rect l="0" t="0" r="r" b="b"/>
              <a:pathLst>
                <a:path w="21924" h="43200" fill="none" extrusionOk="0">
                  <a:moveTo>
                    <a:pt x="312" y="0"/>
                  </a:moveTo>
                  <a:cubicBezTo>
                    <a:pt x="316" y="0"/>
                    <a:pt x="320" y="0"/>
                    <a:pt x="324" y="0"/>
                  </a:cubicBezTo>
                  <a:cubicBezTo>
                    <a:pt x="12253" y="0"/>
                    <a:pt x="21924" y="9670"/>
                    <a:pt x="21924" y="21600"/>
                  </a:cubicBezTo>
                  <a:cubicBezTo>
                    <a:pt x="21924" y="33529"/>
                    <a:pt x="12253" y="43200"/>
                    <a:pt x="324" y="43200"/>
                  </a:cubicBezTo>
                  <a:cubicBezTo>
                    <a:pt x="215" y="43200"/>
                    <a:pt x="107" y="43199"/>
                    <a:pt x="0" y="43197"/>
                  </a:cubicBezTo>
                </a:path>
                <a:path w="21924" h="43200" stroke="0" extrusionOk="0">
                  <a:moveTo>
                    <a:pt x="312" y="0"/>
                  </a:moveTo>
                  <a:cubicBezTo>
                    <a:pt x="316" y="0"/>
                    <a:pt x="320" y="0"/>
                    <a:pt x="324" y="0"/>
                  </a:cubicBezTo>
                  <a:cubicBezTo>
                    <a:pt x="12253" y="0"/>
                    <a:pt x="21924" y="9670"/>
                    <a:pt x="21924" y="21600"/>
                  </a:cubicBezTo>
                  <a:cubicBezTo>
                    <a:pt x="21924" y="33529"/>
                    <a:pt x="12253" y="43200"/>
                    <a:pt x="324" y="43200"/>
                  </a:cubicBezTo>
                  <a:cubicBezTo>
                    <a:pt x="215" y="43200"/>
                    <a:pt x="107" y="43199"/>
                    <a:pt x="0" y="43197"/>
                  </a:cubicBezTo>
                  <a:lnTo>
                    <a:pt x="324" y="21600"/>
                  </a:lnTo>
                  <a:close/>
                </a:path>
              </a:pathLst>
            </a:custGeom>
            <a:gradFill rotWithShape="0">
              <a:gsLst>
                <a:gs pos="0">
                  <a:schemeClr val="bg1"/>
                </a:gs>
                <a:gs pos="100000">
                  <a:srgbClr val="8944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25" name="Arc 1029"/>
            <p:cNvSpPr>
              <a:spLocks/>
            </p:cNvSpPr>
            <p:nvPr/>
          </p:nvSpPr>
          <p:spPr bwMode="invGray">
            <a:xfrm>
              <a:off x="3521" y="868"/>
              <a:ext cx="1830" cy="522"/>
            </a:xfrm>
            <a:custGeom>
              <a:avLst/>
              <a:gdLst>
                <a:gd name="G0" fmla="+- 325 0 0"/>
                <a:gd name="G1" fmla="+- 21600 0 0"/>
                <a:gd name="G2" fmla="+- 21600 0 0"/>
                <a:gd name="T0" fmla="*/ 313 w 21925"/>
                <a:gd name="T1" fmla="*/ 0 h 43200"/>
                <a:gd name="T2" fmla="*/ 0 w 21925"/>
                <a:gd name="T3" fmla="*/ 43198 h 43200"/>
                <a:gd name="T4" fmla="*/ 325 w 21925"/>
                <a:gd name="T5" fmla="*/ 21600 h 43200"/>
              </a:gdLst>
              <a:ahLst/>
              <a:cxnLst>
                <a:cxn ang="0">
                  <a:pos x="T0" y="T1"/>
                </a:cxn>
                <a:cxn ang="0">
                  <a:pos x="T2" y="T3"/>
                </a:cxn>
                <a:cxn ang="0">
                  <a:pos x="T4" y="T5"/>
                </a:cxn>
              </a:cxnLst>
              <a:rect l="0" t="0" r="r" b="b"/>
              <a:pathLst>
                <a:path w="21925" h="43200" fill="none" extrusionOk="0">
                  <a:moveTo>
                    <a:pt x="313" y="0"/>
                  </a:moveTo>
                  <a:cubicBezTo>
                    <a:pt x="317" y="0"/>
                    <a:pt x="321" y="0"/>
                    <a:pt x="325" y="0"/>
                  </a:cubicBezTo>
                  <a:cubicBezTo>
                    <a:pt x="12254" y="0"/>
                    <a:pt x="21925" y="9670"/>
                    <a:pt x="21925" y="21600"/>
                  </a:cubicBezTo>
                  <a:cubicBezTo>
                    <a:pt x="21925" y="33529"/>
                    <a:pt x="12254" y="43200"/>
                    <a:pt x="325" y="43200"/>
                  </a:cubicBezTo>
                  <a:cubicBezTo>
                    <a:pt x="216" y="43200"/>
                    <a:pt x="108" y="43199"/>
                    <a:pt x="0" y="43197"/>
                  </a:cubicBezTo>
                </a:path>
                <a:path w="21925" h="43200" stroke="0" extrusionOk="0">
                  <a:moveTo>
                    <a:pt x="313" y="0"/>
                  </a:moveTo>
                  <a:cubicBezTo>
                    <a:pt x="317" y="0"/>
                    <a:pt x="321" y="0"/>
                    <a:pt x="325" y="0"/>
                  </a:cubicBezTo>
                  <a:cubicBezTo>
                    <a:pt x="12254" y="0"/>
                    <a:pt x="21925" y="9670"/>
                    <a:pt x="21925" y="21600"/>
                  </a:cubicBezTo>
                  <a:cubicBezTo>
                    <a:pt x="21925" y="33529"/>
                    <a:pt x="12254" y="43200"/>
                    <a:pt x="325" y="43200"/>
                  </a:cubicBezTo>
                  <a:cubicBezTo>
                    <a:pt x="216" y="43200"/>
                    <a:pt x="108" y="43199"/>
                    <a:pt x="0" y="43197"/>
                  </a:cubicBezTo>
                  <a:lnTo>
                    <a:pt x="325" y="21600"/>
                  </a:lnTo>
                  <a:close/>
                </a:path>
              </a:pathLst>
            </a:custGeom>
            <a:gradFill rotWithShape="0">
              <a:gsLst>
                <a:gs pos="0">
                  <a:schemeClr val="bg1"/>
                </a:gs>
                <a:gs pos="100000">
                  <a:srgbClr val="B75B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26" name="AutoShape 1030"/>
            <p:cNvSpPr>
              <a:spLocks noChangeArrowheads="1"/>
            </p:cNvSpPr>
            <p:nvPr/>
          </p:nvSpPr>
          <p:spPr bwMode="invGray">
            <a:xfrm>
              <a:off x="288" y="1076"/>
              <a:ext cx="4988" cy="104"/>
            </a:xfrm>
            <a:prstGeom prst="roundRect">
              <a:avLst>
                <a:gd name="adj" fmla="val 49995"/>
              </a:avLst>
            </a:prstGeom>
            <a:gradFill rotWithShape="0">
              <a:gsLst>
                <a:gs pos="0">
                  <a:srgbClr val="000000"/>
                </a:gs>
                <a:gs pos="20000">
                  <a:srgbClr val="000040"/>
                </a:gs>
                <a:gs pos="50000">
                  <a:srgbClr val="400040"/>
                </a:gs>
                <a:gs pos="75000">
                  <a:srgbClr val="8F0040"/>
                </a:gs>
                <a:gs pos="89999">
                  <a:srgbClr val="F27300"/>
                </a:gs>
                <a:gs pos="100000">
                  <a:srgbClr val="FFBF0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56327" name="Rectangle 1031"/>
          <p:cNvSpPr>
            <a:spLocks noGrp="1" noChangeArrowheads="1"/>
          </p:cNvSpPr>
          <p:nvPr>
            <p:ph type="title"/>
          </p:nvPr>
        </p:nvSpPr>
        <p:spPr bwMode="auto">
          <a:xfrm>
            <a:off x="685800" y="3810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b" anchorCtr="0" compatLnSpc="1">
            <a:prstTxWarp prst="textNoShape">
              <a:avLst/>
            </a:prstTxWarp>
          </a:bodyPr>
          <a:lstStyle/>
          <a:p>
            <a:pPr lvl="0"/>
            <a:r>
              <a:rPr lang="en-US" altLang="en-US" smtClean="0"/>
              <a:t>Click to edit Master title style</a:t>
            </a:r>
          </a:p>
        </p:txBody>
      </p:sp>
      <p:sp>
        <p:nvSpPr>
          <p:cNvPr id="56328" name="Rectangle 1032"/>
          <p:cNvSpPr>
            <a:spLocks noGrp="1" noChangeArrowheads="1"/>
          </p:cNvSpPr>
          <p:nvPr>
            <p:ph type="body" idx="1"/>
          </p:nvPr>
        </p:nvSpPr>
        <p:spPr bwMode="auto">
          <a:xfrm>
            <a:off x="685800" y="20574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6329" name="Rectangle 1033"/>
          <p:cNvSpPr>
            <a:spLocks noGrp="1" noChangeArrowheads="1"/>
          </p:cNvSpPr>
          <p:nvPr>
            <p:ph type="dt" sz="half" idx="2"/>
          </p:nvPr>
        </p:nvSpPr>
        <p:spPr bwMode="auto">
          <a:xfrm>
            <a:off x="6858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l" eaLnBrk="0" hangingPunct="0">
              <a:defRPr sz="1400" b="0">
                <a:latin typeface="Arial" panose="020B0604020202020204" pitchFamily="34" charset="0"/>
              </a:defRPr>
            </a:lvl1pPr>
          </a:lstStyle>
          <a:p>
            <a:endParaRPr lang="en-US" altLang="en-US"/>
          </a:p>
        </p:txBody>
      </p:sp>
      <p:sp>
        <p:nvSpPr>
          <p:cNvPr id="56330" name="Rectangle 1034"/>
          <p:cNvSpPr>
            <a:spLocks noGrp="1" noChangeArrowheads="1"/>
          </p:cNvSpPr>
          <p:nvPr>
            <p:ph type="ftr" sz="quarter" idx="3"/>
          </p:nvPr>
        </p:nvSpPr>
        <p:spPr bwMode="auto">
          <a:xfrm>
            <a:off x="3124200" y="63246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eaLnBrk="0" hangingPunct="0">
              <a:defRPr sz="1400" b="0">
                <a:latin typeface="Arial" panose="020B0604020202020204" pitchFamily="34" charset="0"/>
              </a:defRPr>
            </a:lvl1pPr>
          </a:lstStyle>
          <a:p>
            <a:endParaRPr lang="en-US" altLang="en-US"/>
          </a:p>
        </p:txBody>
      </p:sp>
      <p:sp>
        <p:nvSpPr>
          <p:cNvPr id="56331" name="Rectangle 1035"/>
          <p:cNvSpPr>
            <a:spLocks noGrp="1" noChangeArrowheads="1"/>
          </p:cNvSpPr>
          <p:nvPr>
            <p:ph type="sldNum" sz="quarter" idx="4"/>
          </p:nvPr>
        </p:nvSpPr>
        <p:spPr bwMode="auto">
          <a:xfrm>
            <a:off x="65532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r" eaLnBrk="0" hangingPunct="0">
              <a:defRPr sz="1400" b="0">
                <a:latin typeface="Arial" panose="020B0604020202020204" pitchFamily="34" charset="0"/>
              </a:defRPr>
            </a:lvl1pPr>
          </a:lstStyle>
          <a:p>
            <a:fld id="{64DD3B30-CD74-4B4A-AF7B-E0CA44DD28D4}"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Lst>
  <p:transition>
    <p:random/>
  </p:transition>
  <p:hf hdr="0" ftr="0" dt="0"/>
  <p:txStyles>
    <p:titleStyle>
      <a:lvl1pPr algn="r" rtl="0" eaLnBrk="0" fontAlgn="base" hangingPunct="0">
        <a:spcBef>
          <a:spcPct val="0"/>
        </a:spcBef>
        <a:spcAft>
          <a:spcPct val="0"/>
        </a:spcAft>
        <a:defRPr sz="4400" i="1" kern="1200">
          <a:solidFill>
            <a:schemeClr val="tx2"/>
          </a:solidFill>
          <a:latin typeface="+mj-lt"/>
          <a:ea typeface="+mj-ea"/>
          <a:cs typeface="+mj-cs"/>
        </a:defRPr>
      </a:lvl1pPr>
      <a:lvl2pPr algn="r" rtl="0" eaLnBrk="0" fontAlgn="base" hangingPunct="0">
        <a:spcBef>
          <a:spcPct val="0"/>
        </a:spcBef>
        <a:spcAft>
          <a:spcPct val="0"/>
        </a:spcAft>
        <a:defRPr sz="4400" i="1">
          <a:solidFill>
            <a:schemeClr val="tx2"/>
          </a:solidFill>
          <a:latin typeface="Times New Roman" panose="02020603050405020304" pitchFamily="18" charset="0"/>
        </a:defRPr>
      </a:lvl2pPr>
      <a:lvl3pPr algn="r" rtl="0" eaLnBrk="0" fontAlgn="base" hangingPunct="0">
        <a:spcBef>
          <a:spcPct val="0"/>
        </a:spcBef>
        <a:spcAft>
          <a:spcPct val="0"/>
        </a:spcAft>
        <a:defRPr sz="4400" i="1">
          <a:solidFill>
            <a:schemeClr val="tx2"/>
          </a:solidFill>
          <a:latin typeface="Times New Roman" panose="02020603050405020304" pitchFamily="18" charset="0"/>
        </a:defRPr>
      </a:lvl3pPr>
      <a:lvl4pPr algn="r" rtl="0" eaLnBrk="0" fontAlgn="base" hangingPunct="0">
        <a:spcBef>
          <a:spcPct val="0"/>
        </a:spcBef>
        <a:spcAft>
          <a:spcPct val="0"/>
        </a:spcAft>
        <a:defRPr sz="4400" i="1">
          <a:solidFill>
            <a:schemeClr val="tx2"/>
          </a:solidFill>
          <a:latin typeface="Times New Roman" panose="02020603050405020304" pitchFamily="18" charset="0"/>
        </a:defRPr>
      </a:lvl4pPr>
      <a:lvl5pPr algn="r" rtl="0" eaLnBrk="0" fontAlgn="base" hangingPunct="0">
        <a:spcBef>
          <a:spcPct val="0"/>
        </a:spcBef>
        <a:spcAft>
          <a:spcPct val="0"/>
        </a:spcAft>
        <a:defRPr sz="4400" i="1">
          <a:solidFill>
            <a:schemeClr val="tx2"/>
          </a:solidFill>
          <a:latin typeface="Times New Roman" panose="02020603050405020304" pitchFamily="18" charset="0"/>
        </a:defRPr>
      </a:lvl5pPr>
      <a:lvl6pPr marL="457200" algn="r" rtl="0" eaLnBrk="0" fontAlgn="base" hangingPunct="0">
        <a:spcBef>
          <a:spcPct val="0"/>
        </a:spcBef>
        <a:spcAft>
          <a:spcPct val="0"/>
        </a:spcAft>
        <a:defRPr sz="4400" i="1">
          <a:solidFill>
            <a:schemeClr val="tx2"/>
          </a:solidFill>
          <a:latin typeface="Times New Roman" panose="02020603050405020304" pitchFamily="18" charset="0"/>
        </a:defRPr>
      </a:lvl6pPr>
      <a:lvl7pPr marL="914400" algn="r" rtl="0" eaLnBrk="0" fontAlgn="base" hangingPunct="0">
        <a:spcBef>
          <a:spcPct val="0"/>
        </a:spcBef>
        <a:spcAft>
          <a:spcPct val="0"/>
        </a:spcAft>
        <a:defRPr sz="4400" i="1">
          <a:solidFill>
            <a:schemeClr val="tx2"/>
          </a:solidFill>
          <a:latin typeface="Times New Roman" panose="02020603050405020304" pitchFamily="18" charset="0"/>
        </a:defRPr>
      </a:lvl7pPr>
      <a:lvl8pPr marL="1371600" algn="r" rtl="0" eaLnBrk="0" fontAlgn="base" hangingPunct="0">
        <a:spcBef>
          <a:spcPct val="0"/>
        </a:spcBef>
        <a:spcAft>
          <a:spcPct val="0"/>
        </a:spcAft>
        <a:defRPr sz="4400" i="1">
          <a:solidFill>
            <a:schemeClr val="tx2"/>
          </a:solidFill>
          <a:latin typeface="Times New Roman" panose="02020603050405020304" pitchFamily="18" charset="0"/>
        </a:defRPr>
      </a:lvl8pPr>
      <a:lvl9pPr marL="1828800" algn="r" rtl="0" eaLnBrk="0" fontAlgn="base" hangingPunct="0">
        <a:spcBef>
          <a:spcPct val="0"/>
        </a:spcBef>
        <a:spcAft>
          <a:spcPct val="0"/>
        </a:spcAft>
        <a:defRPr sz="4400" i="1">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lr>
          <a:schemeClr val="tx2"/>
        </a:buClr>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tx2"/>
        </a:buClr>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tx2"/>
        </a:buClr>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2"/>
        </a:buClr>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3" Type="http://schemas.openxmlformats.org/officeDocument/2006/relationships/notesSlide" Target="../notesSlides/notesSlide109.xml"/><Relationship Id="rId2" Type="http://schemas.openxmlformats.org/officeDocument/2006/relationships/slideLayout" Target="../slideLayouts/slideLayout12.xml"/><Relationship Id="rId1" Type="http://schemas.openxmlformats.org/officeDocument/2006/relationships/vmlDrawing" Target="../drawings/vmlDrawing3.vml"/><Relationship Id="rId5" Type="http://schemas.openxmlformats.org/officeDocument/2006/relationships/image" Target="../media/image5.emf"/><Relationship Id="rId4" Type="http://schemas.openxmlformats.org/officeDocument/2006/relationships/oleObject" Target="../embeddings/oleObject3.bin"/></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3" Type="http://schemas.openxmlformats.org/officeDocument/2006/relationships/notesSlide" Target="../notesSlides/notesSlide125.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6.wmf"/><Relationship Id="rId4" Type="http://schemas.openxmlformats.org/officeDocument/2006/relationships/oleObject" Target="../embeddings/oleObject4.bin"/></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3" Type="http://schemas.openxmlformats.org/officeDocument/2006/relationships/notesSlide" Target="../notesSlides/notesSlide128.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6.wmf"/><Relationship Id="rId4" Type="http://schemas.openxmlformats.org/officeDocument/2006/relationships/oleObject" Target="../embeddings/oleObject5.bin"/></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149.xml"/><Relationship Id="rId1" Type="http://schemas.openxmlformats.org/officeDocument/2006/relationships/slideLayout" Target="../slideLayouts/slideLayout6.xml"/></Relationships>
</file>

<file path=ppt/slides/_rels/slide182.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_rels/slide190.xml.rels><?xml version="1.0" encoding="UTF-8" standalone="yes"?>
<Relationships xmlns="http://schemas.openxmlformats.org/package/2006/relationships"><Relationship Id="rId2" Type="http://schemas.openxmlformats.org/officeDocument/2006/relationships/hyperlink" Target="http://www.epa.gov/iris/subst/index.html" TargetMode="External"/><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3" Type="http://schemas.openxmlformats.org/officeDocument/2006/relationships/hyperlink" Target="http://www.deq.louisiana.gov/portal/LinkClick.aspx?link=planning%2fregs%2ftitle33%2f2007ercform.pdf" TargetMode="External"/><Relationship Id="rId2" Type="http://schemas.openxmlformats.org/officeDocument/2006/relationships/hyperlink" Target="http://www.deq.louisiana.gov/portal/Default.aspx?tabid=1569" TargetMode="External"/><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2" Type="http://schemas.openxmlformats.org/officeDocument/2006/relationships/hyperlink" Target="http://www.deq.louisiana.gov/portal/Portals/0/technology/recap/RECAP-2003-FAQs.pdf" TargetMode="External"/><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2" Type="http://schemas.openxmlformats.org/officeDocument/2006/relationships/hyperlink" Target="http://www.deq.louisiana.gov/portal/default.aspx?tabid=1567" TargetMode="External"/><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notesSlide" Target="../notesSlides/notesSlide48.xml"/><Relationship Id="rId2" Type="http://schemas.openxmlformats.org/officeDocument/2006/relationships/slideLayout" Target="../slideLayouts/slideLayout6.xml"/><Relationship Id="rId1" Type="http://schemas.openxmlformats.org/officeDocument/2006/relationships/themeOverride" Target="../theme/themeOverride1.xml"/><Relationship Id="rId4" Type="http://schemas.openxmlformats.org/officeDocument/2006/relationships/image" Target="../media/image3.jpeg"/></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wmf"/></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hyperlink" Target="http://www.epa.gov/iris/subst/index.html" TargetMode="Externa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3581400"/>
            <a:ext cx="7772400" cy="1143000"/>
          </a:xfrm>
        </p:spPr>
        <p:txBody>
          <a:bodyPr/>
          <a:lstStyle/>
          <a:p>
            <a:pPr algn="ctr"/>
            <a:r>
              <a:rPr lang="en-US" altLang="en-US" sz="6000" dirty="0"/>
              <a:t>INTRODUCTION TO</a:t>
            </a:r>
            <a:br>
              <a:rPr lang="en-US" altLang="en-US" sz="6000" dirty="0"/>
            </a:br>
            <a:r>
              <a:rPr lang="en-US" altLang="en-US" sz="6000" dirty="0"/>
              <a:t>RECAP</a:t>
            </a:r>
            <a:br>
              <a:rPr lang="en-US" altLang="en-US" sz="6000" dirty="0"/>
            </a:br>
            <a:r>
              <a:rPr lang="en-US" altLang="en-US" sz="6000" dirty="0"/>
              <a:t>WORKSHOP</a:t>
            </a:r>
            <a:br>
              <a:rPr lang="en-US" altLang="en-US" sz="6000" dirty="0"/>
            </a:br>
            <a:endParaRPr lang="en-US" sz="6000" dirty="0"/>
          </a:p>
        </p:txBody>
      </p:sp>
      <p:pic>
        <p:nvPicPr>
          <p:cNvPr id="763908" name="Picture 4" descr="j029912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38600" y="4343400"/>
            <a:ext cx="1100138" cy="18049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random/>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a:xfrm>
            <a:off x="0" y="381000"/>
            <a:ext cx="7772400" cy="1143000"/>
          </a:xfrm>
          <a:noFill/>
          <a:ln/>
        </p:spPr>
        <p:txBody>
          <a:bodyPr anchor="ctr"/>
          <a:lstStyle/>
          <a:p>
            <a:r>
              <a:rPr lang="en-US" altLang="en-US"/>
              <a:t>LDEQ’s RECAP</a:t>
            </a:r>
            <a:endParaRPr lang="en-US" altLang="en-US" sz="7200"/>
          </a:p>
        </p:txBody>
      </p:sp>
      <p:sp>
        <p:nvSpPr>
          <p:cNvPr id="169987" name="Rectangle 3"/>
          <p:cNvSpPr>
            <a:spLocks noGrp="1" noChangeArrowheads="1"/>
          </p:cNvSpPr>
          <p:nvPr>
            <p:ph type="body" idx="1"/>
          </p:nvPr>
        </p:nvSpPr>
        <p:spPr>
          <a:xfrm>
            <a:off x="685800" y="2590800"/>
            <a:ext cx="7772400" cy="4114800"/>
          </a:xfrm>
          <a:noFill/>
          <a:ln/>
        </p:spPr>
        <p:txBody>
          <a:bodyPr/>
          <a:lstStyle/>
          <a:p>
            <a:pPr algn="ctr">
              <a:buFontTx/>
              <a:buNone/>
            </a:pPr>
            <a:r>
              <a:rPr lang="en-US" altLang="en-US"/>
              <a:t>   RECAP is a consistent decision-making process for the assessment of, and the response to, environmental contamination that is based on the protection of human health and the environment.</a:t>
            </a:r>
          </a:p>
        </p:txBody>
      </p:sp>
    </p:spTree>
  </p:cSld>
  <p:clrMapOvr>
    <a:masterClrMapping/>
  </p:clrMapOvr>
  <p:transition>
    <p:random/>
  </p:transition>
</p:sld>
</file>

<file path=ppt/slides/slide10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05890" name="Rectangle 2"/>
          <p:cNvSpPr>
            <a:spLocks noGrp="1" noChangeArrowheads="1"/>
          </p:cNvSpPr>
          <p:nvPr>
            <p:ph type="title"/>
          </p:nvPr>
        </p:nvSpPr>
        <p:spPr>
          <a:xfrm>
            <a:off x="152400" y="2819400"/>
            <a:ext cx="7772400" cy="1143000"/>
          </a:xfrm>
          <a:ln/>
        </p:spPr>
        <p:txBody>
          <a:bodyPr anchor="ctr"/>
          <a:lstStyle/>
          <a:p>
            <a:pPr marL="741363" lvl="1" indent="-284163">
              <a:lnSpc>
                <a:spcPct val="120000"/>
              </a:lnSpc>
              <a:spcBef>
                <a:spcPct val="20000"/>
              </a:spcBef>
            </a:pPr>
            <a:r>
              <a:rPr kumimoji="0" lang="en-US" altLang="en-US" sz="6000" b="0" i="0" u="none" strike="noStrike" kern="1200" cap="none" spc="0" normalizeH="0" baseline="0" noProof="0" dirty="0" smtClean="0">
                <a:ln>
                  <a:noFill/>
                </a:ln>
                <a:solidFill>
                  <a:srgbClr val="FF3399"/>
                </a:solidFill>
                <a:effectLst/>
                <a:uLnTx/>
                <a:uFillTx/>
                <a:latin typeface="Times New Roman"/>
                <a:ea typeface="+mn-ea"/>
                <a:cs typeface="+mn-cs"/>
              </a:rPr>
              <a:t>Screening Option</a:t>
            </a:r>
            <a:r>
              <a:rPr kumimoji="0" lang="en-US" altLang="en-US" sz="6000" b="0" i="0" u="none" strike="noStrike" kern="1200" cap="none" spc="0" normalizeH="0" baseline="0" noProof="0" dirty="0" smtClean="0">
                <a:ln>
                  <a:noFill/>
                </a:ln>
                <a:solidFill>
                  <a:srgbClr val="FFFFCC"/>
                </a:solidFill>
                <a:effectLst/>
                <a:uLnTx/>
                <a:uFillTx/>
                <a:latin typeface="Times New Roman"/>
                <a:ea typeface="+mn-ea"/>
                <a:cs typeface="+mn-cs"/>
              </a:rPr>
              <a:t> </a:t>
            </a:r>
            <a:br>
              <a:rPr kumimoji="0" lang="en-US" altLang="en-US" sz="6000" b="0" i="0" u="none" strike="noStrike" kern="1200" cap="none" spc="0" normalizeH="0" baseline="0" noProof="0" dirty="0" smtClean="0">
                <a:ln>
                  <a:noFill/>
                </a:ln>
                <a:solidFill>
                  <a:srgbClr val="FFFFCC"/>
                </a:solidFill>
                <a:effectLst/>
                <a:uLnTx/>
                <a:uFillTx/>
                <a:latin typeface="Times New Roman"/>
                <a:ea typeface="+mn-ea"/>
                <a:cs typeface="+mn-cs"/>
              </a:rPr>
            </a:br>
            <a:r>
              <a:rPr kumimoji="0" lang="en-US" altLang="en-US" sz="6000" b="0" i="0" u="none" strike="noStrike" kern="1200" cap="none" spc="0" normalizeH="0" baseline="0" noProof="0" dirty="0" smtClean="0">
                <a:ln>
                  <a:noFill/>
                </a:ln>
                <a:solidFill>
                  <a:srgbClr val="FFFFCC"/>
                </a:solidFill>
                <a:effectLst/>
                <a:uLnTx/>
                <a:uFillTx/>
                <a:latin typeface="Times New Roman"/>
                <a:ea typeface="+mn-ea"/>
                <a:cs typeface="+mn-cs"/>
              </a:rPr>
              <a:t>GROUNDWATER</a:t>
            </a:r>
            <a:endParaRPr kumimoji="0" lang="en-US" altLang="en-US" sz="6000" b="0" i="0" u="none" strike="noStrike" kern="1200" cap="none" spc="0" normalizeH="0" baseline="0" noProof="0" dirty="0">
              <a:ln>
                <a:noFill/>
              </a:ln>
              <a:solidFill>
                <a:srgbClr val="FFFFCC"/>
              </a:solidFill>
              <a:effectLst/>
              <a:uLnTx/>
              <a:uFillTx/>
              <a:latin typeface="Times New Roman"/>
              <a:ea typeface="+mn-ea"/>
              <a:cs typeface="+mn-cs"/>
            </a:endParaRPr>
          </a:p>
        </p:txBody>
      </p:sp>
    </p:spTree>
  </p:cSld>
  <p:clrMapOvr>
    <a:masterClrMapping/>
  </p:clrMapOvr>
  <p:transition>
    <p:random/>
  </p:transition>
</p:sld>
</file>

<file path=ppt/slides/slide10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noFill/>
          <a:ln/>
        </p:spPr>
        <p:txBody>
          <a:bodyPr anchor="ctr"/>
          <a:lstStyle/>
          <a:p>
            <a:r>
              <a:rPr lang="en-US" altLang="en-US"/>
              <a:t>Groundwater Screening Standard</a:t>
            </a:r>
            <a:br>
              <a:rPr lang="en-US" altLang="en-US"/>
            </a:br>
            <a:r>
              <a:rPr lang="en-US" altLang="en-US"/>
              <a:t>Table 1</a:t>
            </a:r>
          </a:p>
        </p:txBody>
      </p:sp>
      <p:sp>
        <p:nvSpPr>
          <p:cNvPr id="95235" name="Rectangle 3"/>
          <p:cNvSpPr>
            <a:spLocks noGrp="1" noChangeArrowheads="1"/>
          </p:cNvSpPr>
          <p:nvPr>
            <p:ph type="body" idx="1"/>
          </p:nvPr>
        </p:nvSpPr>
        <p:spPr>
          <a:xfrm>
            <a:off x="685800" y="2057400"/>
            <a:ext cx="8458200" cy="4114800"/>
          </a:xfrm>
          <a:noFill/>
          <a:ln/>
        </p:spPr>
        <p:txBody>
          <a:bodyPr/>
          <a:lstStyle/>
          <a:p>
            <a:pPr>
              <a:buSzPct val="75000"/>
              <a:buFont typeface="Wingdings" panose="05000000000000000000" pitchFamily="2" charset="2"/>
              <a:buChar char="n"/>
            </a:pPr>
            <a:r>
              <a:rPr lang="en-US" altLang="en-US">
                <a:solidFill>
                  <a:schemeClr val="tx2"/>
                </a:solidFill>
              </a:rPr>
              <a:t>GW</a:t>
            </a:r>
            <a:r>
              <a:rPr lang="en-US" altLang="en-US" baseline="-25000">
                <a:solidFill>
                  <a:schemeClr val="tx2"/>
                </a:solidFill>
              </a:rPr>
              <a:t>SS</a:t>
            </a:r>
            <a:endParaRPr lang="en-US" altLang="en-US" baseline="-25000"/>
          </a:p>
          <a:p>
            <a:pPr lvl="1">
              <a:buSzPct val="75000"/>
              <a:buFont typeface="Wingdings" panose="05000000000000000000" pitchFamily="2" charset="2"/>
              <a:buChar char="à"/>
            </a:pPr>
            <a:r>
              <a:rPr lang="en-US" altLang="en-US"/>
              <a:t>risk-based (MCL or ingestion, inhalation)</a:t>
            </a:r>
          </a:p>
          <a:p>
            <a:pPr lvl="1">
              <a:buSzPct val="75000"/>
              <a:buFont typeface="Wingdings" panose="05000000000000000000" pitchFamily="2" charset="2"/>
              <a:buChar char="à"/>
            </a:pPr>
            <a:r>
              <a:rPr lang="en-US" altLang="en-US"/>
              <a:t>protective of GW 1 zone</a:t>
            </a:r>
          </a:p>
          <a:p>
            <a:pPr lvl="1">
              <a:buSzPct val="75000"/>
              <a:buFont typeface="Wingdings" panose="05000000000000000000" pitchFamily="2" charset="2"/>
              <a:buChar char="à"/>
            </a:pPr>
            <a:r>
              <a:rPr lang="en-US" altLang="en-US"/>
              <a:t>applicable to all zones regardless of classification</a:t>
            </a:r>
          </a:p>
          <a:p>
            <a:pPr>
              <a:buSzPct val="75000"/>
              <a:buFont typeface="Wingdings" panose="05000000000000000000" pitchFamily="2" charset="2"/>
              <a:buChar char="n"/>
            </a:pPr>
            <a:r>
              <a:rPr lang="en-US" altLang="en-US"/>
              <a:t>(Water</a:t>
            </a:r>
            <a:r>
              <a:rPr lang="en-US" altLang="en-US" baseline="-25000"/>
              <a:t>sol</a:t>
            </a:r>
            <a:r>
              <a:rPr lang="en-US" altLang="en-US"/>
              <a:t>)</a:t>
            </a:r>
          </a:p>
          <a:p>
            <a:pPr lvl="1">
              <a:buSzPct val="75000"/>
              <a:buFont typeface="Wingdings" panose="05000000000000000000" pitchFamily="2" charset="2"/>
              <a:buChar char="à"/>
            </a:pPr>
            <a:r>
              <a:rPr lang="en-US" altLang="en-US"/>
              <a:t> water solubility</a:t>
            </a:r>
          </a:p>
          <a:p>
            <a:pPr lvl="1">
              <a:buSzPct val="75000"/>
              <a:buFont typeface="Wingdings" panose="05000000000000000000" pitchFamily="2" charset="2"/>
              <a:buChar char="à"/>
            </a:pPr>
            <a:r>
              <a:rPr lang="en-US" altLang="en-US"/>
              <a:t>based on aesthetics – prevention of NAPL</a:t>
            </a:r>
          </a:p>
          <a:p>
            <a:pPr lvl="1">
              <a:buSzPct val="75000"/>
              <a:buFont typeface="Wingdings" panose="05000000000000000000" pitchFamily="2" charset="2"/>
              <a:buChar char="à"/>
            </a:pPr>
            <a:r>
              <a:rPr lang="en-US" altLang="en-US"/>
              <a:t> not a separate SS</a:t>
            </a:r>
          </a:p>
          <a:p>
            <a:pPr>
              <a:buSzPct val="75000"/>
              <a:buFont typeface="Wingdings" panose="05000000000000000000" pitchFamily="2" charset="2"/>
              <a:buChar char="n"/>
            </a:pPr>
            <a:endParaRPr lang="en-US" altLang="en-US"/>
          </a:p>
          <a:p>
            <a:pPr>
              <a:buFontTx/>
              <a:buNone/>
            </a:pPr>
            <a:endParaRPr lang="en-US" altLang="en-US"/>
          </a:p>
          <a:p>
            <a:pPr>
              <a:buFont typeface="Monotype Sorts" pitchFamily="2" charset="2"/>
              <a:buNone/>
            </a:pPr>
            <a:endParaRPr lang="en-US" altLang="en-US"/>
          </a:p>
        </p:txBody>
      </p:sp>
    </p:spTree>
  </p:cSld>
  <p:clrMapOvr>
    <a:masterClrMapping/>
  </p:clrMapOvr>
  <p:transition>
    <p:random/>
  </p:transition>
</p:sld>
</file>

<file path=ppt/slides/slide10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3010" name="Rectangle 2"/>
          <p:cNvSpPr>
            <a:spLocks noGrp="1" noChangeArrowheads="1"/>
          </p:cNvSpPr>
          <p:nvPr>
            <p:ph type="title"/>
          </p:nvPr>
        </p:nvSpPr>
        <p:spPr>
          <a:noFill/>
          <a:ln/>
        </p:spPr>
        <p:txBody>
          <a:bodyPr anchor="ctr"/>
          <a:lstStyle/>
          <a:p>
            <a:r>
              <a:rPr lang="en-US" altLang="en-US"/>
              <a:t>Groundwater Screening Standard</a:t>
            </a:r>
            <a:br>
              <a:rPr lang="en-US" altLang="en-US"/>
            </a:br>
            <a:r>
              <a:rPr lang="en-US" altLang="en-US"/>
              <a:t>Other considerations</a:t>
            </a:r>
          </a:p>
        </p:txBody>
      </p:sp>
      <p:sp>
        <p:nvSpPr>
          <p:cNvPr id="683011" name="Rectangle 3"/>
          <p:cNvSpPr>
            <a:spLocks noGrp="1" noChangeArrowheads="1"/>
          </p:cNvSpPr>
          <p:nvPr>
            <p:ph type="body" idx="1"/>
          </p:nvPr>
        </p:nvSpPr>
        <p:spPr>
          <a:xfrm>
            <a:off x="381000" y="2362200"/>
            <a:ext cx="8458200" cy="4114800"/>
          </a:xfrm>
          <a:noFill/>
          <a:ln/>
        </p:spPr>
        <p:txBody>
          <a:bodyPr/>
          <a:lstStyle/>
          <a:p>
            <a:pPr>
              <a:buSzPct val="75000"/>
              <a:buFont typeface="Wingdings" panose="05000000000000000000" pitchFamily="2" charset="2"/>
              <a:buChar char="n"/>
            </a:pPr>
            <a:r>
              <a:rPr lang="en-US" altLang="en-US"/>
              <a:t>Background levels</a:t>
            </a:r>
          </a:p>
          <a:p>
            <a:pPr>
              <a:buSzPct val="75000"/>
              <a:buFont typeface="Wingdings" panose="05000000000000000000" pitchFamily="2" charset="2"/>
              <a:buChar char="n"/>
            </a:pPr>
            <a:r>
              <a:rPr lang="en-US" altLang="en-US"/>
              <a:t>Quantitation Limits</a:t>
            </a:r>
          </a:p>
          <a:p>
            <a:pPr>
              <a:buFontTx/>
              <a:buNone/>
            </a:pPr>
            <a:endParaRPr lang="en-US" altLang="en-US"/>
          </a:p>
          <a:p>
            <a:pPr>
              <a:buFont typeface="Monotype Sorts" pitchFamily="2" charset="2"/>
              <a:buNone/>
            </a:pPr>
            <a:endParaRPr lang="en-US" altLang="en-US"/>
          </a:p>
        </p:txBody>
      </p:sp>
    </p:spTree>
  </p:cSld>
  <p:clrMapOvr>
    <a:masterClrMapping/>
  </p:clrMapOvr>
  <p:transition>
    <p:random/>
  </p:transition>
</p:sld>
</file>

<file path=ppt/slides/slide10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5058" name="Rectangle 2"/>
          <p:cNvSpPr>
            <a:spLocks noGrp="1" noChangeArrowheads="1"/>
          </p:cNvSpPr>
          <p:nvPr>
            <p:ph type="title"/>
          </p:nvPr>
        </p:nvSpPr>
        <p:spPr>
          <a:xfrm>
            <a:off x="-1219200" y="3200400"/>
            <a:ext cx="7772400" cy="1143000"/>
          </a:xfrm>
          <a:ln/>
        </p:spPr>
        <p:txBody>
          <a:bodyPr anchor="ctr"/>
          <a:lstStyle/>
          <a:p>
            <a:r>
              <a:rPr lang="en-US" altLang="en-US" dirty="0">
                <a:solidFill>
                  <a:srgbClr val="FF3399"/>
                </a:solidFill>
              </a:rPr>
              <a:t>Screening Option</a:t>
            </a:r>
            <a:br>
              <a:rPr lang="en-US" altLang="en-US" dirty="0">
                <a:solidFill>
                  <a:srgbClr val="FF3399"/>
                </a:solidFill>
              </a:rPr>
            </a:br>
            <a:r>
              <a:rPr lang="en-US" altLang="en-US" dirty="0"/>
              <a:t>Groundwater </a:t>
            </a:r>
            <a:br>
              <a:rPr lang="en-US" altLang="en-US" dirty="0"/>
            </a:br>
            <a:r>
              <a:rPr lang="en-US" altLang="en-US" dirty="0"/>
              <a:t>Screening Process</a:t>
            </a:r>
            <a:br>
              <a:rPr lang="en-US" altLang="en-US" dirty="0"/>
            </a:br>
            <a:endParaRPr lang="en-US" altLang="en-US" dirty="0"/>
          </a:p>
        </p:txBody>
      </p:sp>
    </p:spTree>
  </p:cSld>
  <p:clrMapOvr>
    <a:masterClrMapping/>
  </p:clrMapOvr>
  <p:transition>
    <p:random/>
  </p:transition>
</p:sld>
</file>

<file path=ppt/slides/slide10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1538" name="Rectangle 1026"/>
          <p:cNvSpPr>
            <a:spLocks noGrp="1" noChangeArrowheads="1"/>
          </p:cNvSpPr>
          <p:nvPr>
            <p:ph type="title"/>
          </p:nvPr>
        </p:nvSpPr>
        <p:spPr>
          <a:xfrm>
            <a:off x="762000" y="228600"/>
            <a:ext cx="7696200" cy="1447800"/>
          </a:xfrm>
          <a:noFill/>
          <a:ln/>
        </p:spPr>
        <p:txBody>
          <a:bodyPr anchor="ctr"/>
          <a:lstStyle/>
          <a:p>
            <a:r>
              <a:rPr lang="en-US" altLang="en-US"/>
              <a:t/>
            </a:r>
            <a:br>
              <a:rPr lang="en-US" altLang="en-US"/>
            </a:br>
            <a:r>
              <a:rPr lang="en-US" altLang="en-US"/>
              <a:t>Identification of the GW </a:t>
            </a:r>
            <a:br>
              <a:rPr lang="en-US" altLang="en-US"/>
            </a:br>
            <a:r>
              <a:rPr lang="en-US" altLang="en-US">
                <a:solidFill>
                  <a:srgbClr val="FF3399"/>
                </a:solidFill>
              </a:rPr>
              <a:t>Limiting Screening Standard</a:t>
            </a:r>
            <a:br>
              <a:rPr lang="en-US" altLang="en-US">
                <a:solidFill>
                  <a:srgbClr val="FF3399"/>
                </a:solidFill>
              </a:rPr>
            </a:br>
            <a:endParaRPr lang="en-US" altLang="en-US">
              <a:solidFill>
                <a:srgbClr val="FF3399"/>
              </a:solidFill>
            </a:endParaRPr>
          </a:p>
        </p:txBody>
      </p:sp>
      <p:sp>
        <p:nvSpPr>
          <p:cNvPr id="321539" name="Rectangle 1027"/>
          <p:cNvSpPr>
            <a:spLocks noGrp="1" noChangeArrowheads="1"/>
          </p:cNvSpPr>
          <p:nvPr>
            <p:ph type="body" idx="1"/>
          </p:nvPr>
        </p:nvSpPr>
        <p:spPr>
          <a:xfrm>
            <a:off x="533400" y="2514600"/>
            <a:ext cx="7848600" cy="3810000"/>
          </a:xfrm>
          <a:noFill/>
          <a:ln/>
        </p:spPr>
        <p:txBody>
          <a:bodyPr/>
          <a:lstStyle/>
          <a:p>
            <a:pPr>
              <a:lnSpc>
                <a:spcPct val="120000"/>
              </a:lnSpc>
              <a:buFontTx/>
              <a:buNone/>
            </a:pPr>
            <a:r>
              <a:rPr lang="en-US" altLang="en-US" u="sng">
                <a:solidFill>
                  <a:schemeClr val="tx2"/>
                </a:solidFill>
              </a:rPr>
              <a:t>Identification of the </a:t>
            </a:r>
            <a:r>
              <a:rPr lang="en-US" altLang="en-US" u="sng">
                <a:solidFill>
                  <a:srgbClr val="FF3399"/>
                </a:solidFill>
              </a:rPr>
              <a:t>Limiting Groundwater SS</a:t>
            </a:r>
          </a:p>
          <a:p>
            <a:pPr>
              <a:lnSpc>
                <a:spcPct val="120000"/>
              </a:lnSpc>
              <a:buFontTx/>
              <a:buNone/>
            </a:pPr>
            <a:r>
              <a:rPr lang="en-US" altLang="en-US" u="sng"/>
              <a:t>How to use Table 1:</a:t>
            </a:r>
            <a:endParaRPr lang="en-US" altLang="en-US"/>
          </a:p>
          <a:p>
            <a:pPr>
              <a:lnSpc>
                <a:spcPct val="120000"/>
              </a:lnSpc>
              <a:buFontTx/>
              <a:buNone/>
            </a:pPr>
            <a:r>
              <a:rPr lang="en-US" altLang="en-US"/>
              <a:t>1. Identify the GW</a:t>
            </a:r>
            <a:r>
              <a:rPr lang="en-US" altLang="en-US" baseline="-25000"/>
              <a:t>SS</a:t>
            </a:r>
            <a:r>
              <a:rPr lang="en-US" altLang="en-US"/>
              <a:t>  </a:t>
            </a:r>
          </a:p>
          <a:p>
            <a:pPr lvl="1">
              <a:lnSpc>
                <a:spcPct val="120000"/>
              </a:lnSpc>
              <a:buSzPct val="75000"/>
              <a:buFont typeface="Wingdings" panose="05000000000000000000" pitchFamily="2" charset="2"/>
              <a:buChar char="à"/>
            </a:pPr>
            <a:r>
              <a:rPr lang="en-US" altLang="en-US"/>
              <a:t> This value is the </a:t>
            </a:r>
            <a:r>
              <a:rPr lang="en-US" altLang="en-US">
                <a:solidFill>
                  <a:srgbClr val="FF3399"/>
                </a:solidFill>
              </a:rPr>
              <a:t>limiting groundwater SS</a:t>
            </a:r>
          </a:p>
          <a:p>
            <a:pPr>
              <a:buFontTx/>
              <a:buNone/>
            </a:pPr>
            <a:endParaRPr lang="en-US" altLang="en-US" baseline="-25000"/>
          </a:p>
        </p:txBody>
      </p:sp>
    </p:spTree>
  </p:cSld>
  <p:clrMapOvr>
    <a:masterClrMapping/>
  </p:clrMapOvr>
  <p:transition>
    <p:random/>
  </p:transition>
</p:sld>
</file>

<file path=ppt/slides/slide10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8466" name="Rectangle 1026"/>
          <p:cNvSpPr>
            <a:spLocks noGrp="1" noChangeArrowheads="1"/>
          </p:cNvSpPr>
          <p:nvPr>
            <p:ph type="title"/>
          </p:nvPr>
        </p:nvSpPr>
        <p:spPr>
          <a:xfrm>
            <a:off x="762000" y="228600"/>
            <a:ext cx="7696200" cy="1447800"/>
          </a:xfrm>
          <a:noFill/>
          <a:ln/>
        </p:spPr>
        <p:txBody>
          <a:bodyPr anchor="ctr"/>
          <a:lstStyle/>
          <a:p>
            <a:r>
              <a:rPr lang="en-US" altLang="en-US"/>
              <a:t/>
            </a:r>
            <a:br>
              <a:rPr lang="en-US" altLang="en-US"/>
            </a:br>
            <a:r>
              <a:rPr lang="en-US" altLang="en-US">
                <a:solidFill>
                  <a:srgbClr val="FF3399"/>
                </a:solidFill>
              </a:rPr>
              <a:t>SO</a:t>
            </a:r>
            <a:r>
              <a:rPr lang="en-US" altLang="en-US"/>
              <a:t>: Identification of the </a:t>
            </a:r>
            <a:br>
              <a:rPr lang="en-US" altLang="en-US"/>
            </a:br>
            <a:r>
              <a:rPr lang="en-US" altLang="en-US">
                <a:solidFill>
                  <a:srgbClr val="00CC99"/>
                </a:solidFill>
              </a:rPr>
              <a:t>Compliance Concentration</a:t>
            </a:r>
            <a:r>
              <a:rPr lang="en-US" altLang="en-US"/>
              <a:t/>
            </a:r>
            <a:br>
              <a:rPr lang="en-US" altLang="en-US"/>
            </a:br>
            <a:endParaRPr lang="en-US" altLang="en-US"/>
          </a:p>
        </p:txBody>
      </p:sp>
      <p:sp>
        <p:nvSpPr>
          <p:cNvPr id="318467" name="Rectangle 1027"/>
          <p:cNvSpPr>
            <a:spLocks noGrp="1" noChangeArrowheads="1"/>
          </p:cNvSpPr>
          <p:nvPr>
            <p:ph type="body" idx="1"/>
          </p:nvPr>
        </p:nvSpPr>
        <p:spPr>
          <a:xfrm>
            <a:off x="533400" y="2514600"/>
            <a:ext cx="7848600" cy="3810000"/>
          </a:xfrm>
          <a:noFill/>
          <a:ln/>
        </p:spPr>
        <p:txBody>
          <a:bodyPr/>
          <a:lstStyle/>
          <a:p>
            <a:pPr>
              <a:buFontTx/>
              <a:buNone/>
            </a:pPr>
            <a:endParaRPr lang="en-US" altLang="en-US" baseline="-25000"/>
          </a:p>
          <a:p>
            <a:pPr>
              <a:buFontTx/>
              <a:buNone/>
            </a:pPr>
            <a:r>
              <a:rPr lang="en-US" altLang="en-US" u="sng"/>
              <a:t>Id of </a:t>
            </a:r>
            <a:r>
              <a:rPr lang="en-US" altLang="en-US" u="sng">
                <a:solidFill>
                  <a:srgbClr val="00CC99"/>
                </a:solidFill>
              </a:rPr>
              <a:t>Compliance Concentration (CC)</a:t>
            </a:r>
            <a:r>
              <a:rPr lang="en-US" altLang="en-US"/>
              <a:t>:  </a:t>
            </a:r>
          </a:p>
          <a:p>
            <a:pPr lvl="1">
              <a:buSzPct val="75000"/>
              <a:buFont typeface="Wingdings" panose="05000000000000000000" pitchFamily="2" charset="2"/>
              <a:buChar char="à"/>
            </a:pPr>
            <a:r>
              <a:rPr lang="en-US" altLang="en-US"/>
              <a:t> Concentration detected at the POC </a:t>
            </a:r>
          </a:p>
          <a:p>
            <a:pPr lvl="1">
              <a:buSzPct val="75000"/>
              <a:buFont typeface="Wingdings" panose="05000000000000000000" pitchFamily="2" charset="2"/>
              <a:buChar char="à"/>
            </a:pPr>
            <a:r>
              <a:rPr lang="en-US" altLang="en-US"/>
              <a:t> = </a:t>
            </a:r>
            <a:r>
              <a:rPr lang="en-US" altLang="en-US">
                <a:solidFill>
                  <a:srgbClr val="00CC99"/>
                </a:solidFill>
              </a:rPr>
              <a:t>maximum concentration</a:t>
            </a:r>
            <a:r>
              <a:rPr lang="en-US" altLang="en-US"/>
              <a:t> at the AOI</a:t>
            </a:r>
          </a:p>
          <a:p>
            <a:pPr lvl="1">
              <a:buSzPct val="75000"/>
              <a:buFont typeface="Wingdings" panose="05000000000000000000" pitchFamily="2" charset="2"/>
              <a:buChar char="à"/>
            </a:pPr>
            <a:r>
              <a:rPr lang="en-US" altLang="en-US"/>
              <a:t> </a:t>
            </a:r>
            <a:r>
              <a:rPr lang="en-US" altLang="en-US">
                <a:solidFill>
                  <a:srgbClr val="FF0000"/>
                </a:solidFill>
              </a:rPr>
              <a:t>NOT</a:t>
            </a:r>
            <a:r>
              <a:rPr lang="en-US" altLang="en-US"/>
              <a:t> the 95%UCL-AM concentration</a:t>
            </a:r>
          </a:p>
          <a:p>
            <a:pPr>
              <a:buFontTx/>
              <a:buNone/>
            </a:pPr>
            <a:endParaRPr lang="en-US" altLang="en-US"/>
          </a:p>
        </p:txBody>
      </p:sp>
    </p:spTree>
  </p:cSld>
  <p:clrMapOvr>
    <a:masterClrMapping/>
  </p:clrMapOvr>
  <p:transition>
    <p:random/>
  </p:transition>
</p:sld>
</file>

<file path=ppt/slides/slide10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9490" name="Rectangle 2"/>
          <p:cNvSpPr>
            <a:spLocks noGrp="1" noChangeArrowheads="1"/>
          </p:cNvSpPr>
          <p:nvPr>
            <p:ph type="title"/>
          </p:nvPr>
        </p:nvSpPr>
        <p:spPr>
          <a:noFill/>
          <a:ln/>
        </p:spPr>
        <p:txBody>
          <a:bodyPr anchor="ctr"/>
          <a:lstStyle/>
          <a:p>
            <a:r>
              <a:rPr lang="en-US" altLang="en-US"/>
              <a:t>GW Screening Process</a:t>
            </a:r>
          </a:p>
        </p:txBody>
      </p:sp>
      <p:sp>
        <p:nvSpPr>
          <p:cNvPr id="319491" name="Rectangle 3"/>
          <p:cNvSpPr>
            <a:spLocks noGrp="1" noChangeArrowheads="1"/>
          </p:cNvSpPr>
          <p:nvPr>
            <p:ph type="body" idx="1"/>
          </p:nvPr>
        </p:nvSpPr>
        <p:spPr>
          <a:xfrm>
            <a:off x="533400" y="1676400"/>
            <a:ext cx="8077200" cy="4114800"/>
          </a:xfrm>
          <a:noFill/>
          <a:ln/>
        </p:spPr>
        <p:txBody>
          <a:bodyPr/>
          <a:lstStyle/>
          <a:p>
            <a:pPr>
              <a:lnSpc>
                <a:spcPct val="140000"/>
              </a:lnSpc>
              <a:buSzPct val="75000"/>
              <a:buFont typeface="Wingdings" panose="05000000000000000000" pitchFamily="2" charset="2"/>
              <a:buChar char="n"/>
            </a:pPr>
            <a:r>
              <a:rPr lang="en-US" altLang="en-US"/>
              <a:t>Compare </a:t>
            </a:r>
            <a:r>
              <a:rPr lang="en-US" altLang="en-US">
                <a:solidFill>
                  <a:srgbClr val="00CC99"/>
                </a:solidFill>
              </a:rPr>
              <a:t>compliance concentration</a:t>
            </a:r>
            <a:r>
              <a:rPr lang="en-US" altLang="en-US"/>
              <a:t> to</a:t>
            </a:r>
            <a:r>
              <a:rPr lang="en-US" altLang="en-US">
                <a:solidFill>
                  <a:srgbClr val="FF3399"/>
                </a:solidFill>
              </a:rPr>
              <a:t> LSS</a:t>
            </a:r>
            <a:r>
              <a:rPr lang="en-US" altLang="en-US"/>
              <a:t>:</a:t>
            </a:r>
          </a:p>
          <a:p>
            <a:pPr lvl="1">
              <a:lnSpc>
                <a:spcPct val="140000"/>
              </a:lnSpc>
              <a:buSzPct val="75000"/>
              <a:buFont typeface="Wingdings" panose="05000000000000000000" pitchFamily="2" charset="2"/>
              <a:buChar char="à"/>
            </a:pPr>
            <a:r>
              <a:rPr lang="en-US" altLang="en-US"/>
              <a:t>If  </a:t>
            </a:r>
            <a:r>
              <a:rPr lang="en-US" altLang="en-US">
                <a:solidFill>
                  <a:srgbClr val="00CC99"/>
                </a:solidFill>
              </a:rPr>
              <a:t>CC</a:t>
            </a:r>
            <a:r>
              <a:rPr lang="en-US" altLang="en-US"/>
              <a:t> </a:t>
            </a:r>
            <a:r>
              <a:rPr lang="en-US" altLang="en-US" u="sng"/>
              <a:t>&lt;</a:t>
            </a:r>
            <a:r>
              <a:rPr lang="en-US" altLang="en-US"/>
              <a:t> </a:t>
            </a:r>
            <a:r>
              <a:rPr lang="en-US" altLang="en-US">
                <a:solidFill>
                  <a:srgbClr val="FF3399"/>
                </a:solidFill>
              </a:rPr>
              <a:t>LSS</a:t>
            </a:r>
            <a:r>
              <a:rPr lang="en-US" altLang="en-US"/>
              <a:t> for all chemicals, then NFA</a:t>
            </a:r>
          </a:p>
          <a:p>
            <a:pPr lvl="1">
              <a:lnSpc>
                <a:spcPct val="110000"/>
              </a:lnSpc>
              <a:buSzPct val="75000"/>
              <a:buFont typeface="Wingdings" panose="05000000000000000000" pitchFamily="2" charset="2"/>
              <a:buChar char="à"/>
            </a:pPr>
            <a:r>
              <a:rPr lang="en-US" altLang="en-US"/>
              <a:t> If  </a:t>
            </a:r>
            <a:r>
              <a:rPr lang="en-US" altLang="en-US">
                <a:solidFill>
                  <a:srgbClr val="00CC99"/>
                </a:solidFill>
              </a:rPr>
              <a:t>CC</a:t>
            </a:r>
            <a:r>
              <a:rPr lang="en-US" altLang="en-US"/>
              <a:t> &gt; </a:t>
            </a:r>
            <a:r>
              <a:rPr lang="en-US" altLang="en-US">
                <a:solidFill>
                  <a:srgbClr val="FF3399"/>
                </a:solidFill>
              </a:rPr>
              <a:t>LSS</a:t>
            </a:r>
            <a:r>
              <a:rPr lang="en-US" altLang="en-US"/>
              <a:t>, then the COC is evaluated under MO-1, 2, or 3 (or remediated to </a:t>
            </a:r>
            <a:r>
              <a:rPr lang="en-US" altLang="en-US">
                <a:solidFill>
                  <a:srgbClr val="FF3399"/>
                </a:solidFill>
              </a:rPr>
              <a:t>LSS</a:t>
            </a:r>
            <a:r>
              <a:rPr lang="en-US" altLang="en-US"/>
              <a:t>)</a:t>
            </a:r>
          </a:p>
          <a:p>
            <a:pPr lvl="1">
              <a:lnSpc>
                <a:spcPct val="120000"/>
              </a:lnSpc>
              <a:buSzPct val="75000"/>
              <a:buFont typeface="Wingdings" panose="05000000000000000000" pitchFamily="2" charset="2"/>
              <a:buChar char="à"/>
            </a:pPr>
            <a:r>
              <a:rPr lang="en-US" altLang="en-US"/>
              <a:t>If the max concentration for a chemical </a:t>
            </a:r>
            <a:r>
              <a:rPr lang="en-US" altLang="en-US" u="sng"/>
              <a:t>&lt;</a:t>
            </a:r>
            <a:r>
              <a:rPr lang="en-US" altLang="en-US"/>
              <a:t> 	</a:t>
            </a:r>
            <a:r>
              <a:rPr lang="en-US" altLang="en-US">
                <a:solidFill>
                  <a:srgbClr val="FF3399"/>
                </a:solidFill>
              </a:rPr>
              <a:t>LSS</a:t>
            </a:r>
            <a:r>
              <a:rPr lang="en-US" altLang="en-US"/>
              <a:t>, then that chemical is </a:t>
            </a:r>
            <a:r>
              <a:rPr lang="en-US" altLang="en-US">
                <a:solidFill>
                  <a:srgbClr val="FFCC00"/>
                </a:solidFill>
              </a:rPr>
              <a:t>“screened out”</a:t>
            </a:r>
            <a:endParaRPr lang="en-US" altLang="en-US"/>
          </a:p>
          <a:p>
            <a:pPr lvl="1">
              <a:lnSpc>
                <a:spcPct val="110000"/>
              </a:lnSpc>
              <a:buFontTx/>
              <a:buNone/>
            </a:pPr>
            <a:endParaRPr lang="en-US" altLang="en-US"/>
          </a:p>
        </p:txBody>
      </p:sp>
    </p:spTree>
  </p:cSld>
  <p:clrMapOvr>
    <a:masterClrMapping/>
  </p:clrMapOvr>
  <p:transition>
    <p:random/>
  </p:transition>
</p:sld>
</file>

<file path=ppt/slides/slide10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09634" name="Rectangle 2"/>
          <p:cNvSpPr>
            <a:spLocks noGrp="1" noChangeArrowheads="1"/>
          </p:cNvSpPr>
          <p:nvPr>
            <p:ph type="title"/>
          </p:nvPr>
        </p:nvSpPr>
        <p:spPr>
          <a:xfrm>
            <a:off x="762000" y="228600"/>
            <a:ext cx="7696200" cy="1447800"/>
          </a:xfrm>
          <a:noFill/>
          <a:ln/>
        </p:spPr>
        <p:txBody>
          <a:bodyPr anchor="ctr"/>
          <a:lstStyle/>
          <a:p>
            <a:r>
              <a:rPr lang="en-US" altLang="en-US"/>
              <a:t/>
            </a:r>
            <a:br>
              <a:rPr lang="en-US" altLang="en-US"/>
            </a:br>
            <a:r>
              <a:rPr lang="en-US" altLang="en-US">
                <a:solidFill>
                  <a:srgbClr val="FF3399"/>
                </a:solidFill>
              </a:rPr>
              <a:t>SO </a:t>
            </a:r>
            <a:r>
              <a:rPr lang="en-US" altLang="en-US"/>
              <a:t>GW Screening Example</a:t>
            </a:r>
            <a:br>
              <a:rPr lang="en-US" altLang="en-US"/>
            </a:br>
            <a:endParaRPr lang="en-US" altLang="en-US"/>
          </a:p>
        </p:txBody>
      </p:sp>
      <p:sp>
        <p:nvSpPr>
          <p:cNvPr id="709635" name="Rectangle 3"/>
          <p:cNvSpPr>
            <a:spLocks noGrp="1" noChangeArrowheads="1"/>
          </p:cNvSpPr>
          <p:nvPr>
            <p:ph type="body" idx="1"/>
          </p:nvPr>
        </p:nvSpPr>
        <p:spPr>
          <a:xfrm>
            <a:off x="228600" y="1676400"/>
            <a:ext cx="8915400" cy="4724400"/>
          </a:xfrm>
          <a:noFill/>
          <a:ln/>
        </p:spPr>
        <p:txBody>
          <a:bodyPr/>
          <a:lstStyle/>
          <a:p>
            <a:pPr>
              <a:lnSpc>
                <a:spcPct val="120000"/>
              </a:lnSpc>
              <a:buFontTx/>
              <a:buNone/>
            </a:pPr>
            <a:r>
              <a:rPr lang="en-US" altLang="en-US" sz="2400"/>
              <a:t>XYZ Facility: release of acetone to soil that has impacted shallow GW</a:t>
            </a:r>
          </a:p>
          <a:p>
            <a:pPr>
              <a:lnSpc>
                <a:spcPct val="120000"/>
              </a:lnSpc>
              <a:buFontTx/>
              <a:buNone/>
            </a:pPr>
            <a:r>
              <a:rPr lang="en-US" altLang="en-US" sz="2400"/>
              <a:t>	</a:t>
            </a:r>
            <a:r>
              <a:rPr lang="en-US" altLang="en-US" sz="2400" u="sng"/>
              <a:t>GW data</a:t>
            </a:r>
            <a:r>
              <a:rPr lang="en-US" altLang="en-US" sz="2400"/>
              <a:t>:</a:t>
            </a:r>
          </a:p>
          <a:p>
            <a:pPr>
              <a:lnSpc>
                <a:spcPct val="120000"/>
              </a:lnSpc>
              <a:buFontTx/>
              <a:buNone/>
            </a:pPr>
            <a:r>
              <a:rPr lang="en-US" altLang="en-US" sz="2400"/>
              <a:t>	SB-1	55 mg/l</a:t>
            </a:r>
          </a:p>
          <a:p>
            <a:pPr>
              <a:lnSpc>
                <a:spcPct val="120000"/>
              </a:lnSpc>
              <a:buFontTx/>
              <a:buNone/>
            </a:pPr>
            <a:r>
              <a:rPr lang="en-US" altLang="en-US" sz="2400"/>
              <a:t>	SB-2	45 mg/l</a:t>
            </a:r>
          </a:p>
          <a:p>
            <a:pPr>
              <a:lnSpc>
                <a:spcPct val="120000"/>
              </a:lnSpc>
              <a:buFontTx/>
              <a:buNone/>
            </a:pPr>
            <a:r>
              <a:rPr lang="en-US" altLang="en-US" sz="2400"/>
              <a:t>	SB-3	30 mg/l</a:t>
            </a:r>
          </a:p>
          <a:p>
            <a:pPr>
              <a:lnSpc>
                <a:spcPct val="120000"/>
              </a:lnSpc>
              <a:buFontTx/>
              <a:buNone/>
            </a:pPr>
            <a:r>
              <a:rPr lang="en-US" altLang="en-US" sz="2400"/>
              <a:t>	SB-4	10 mg/l</a:t>
            </a:r>
          </a:p>
          <a:p>
            <a:pPr>
              <a:lnSpc>
                <a:spcPct val="120000"/>
              </a:lnSpc>
              <a:buFontTx/>
              <a:buNone/>
            </a:pPr>
            <a:r>
              <a:rPr lang="en-US" altLang="en-US" sz="2400"/>
              <a:t>	SB-5	3 mg/l</a:t>
            </a:r>
          </a:p>
          <a:p>
            <a:pPr>
              <a:lnSpc>
                <a:spcPct val="120000"/>
              </a:lnSpc>
              <a:buFontTx/>
              <a:buNone/>
            </a:pPr>
            <a:r>
              <a:rPr lang="en-US" altLang="en-US" sz="2400"/>
              <a:t>	SB-6	0.75 mg/l</a:t>
            </a:r>
          </a:p>
          <a:p>
            <a:pPr>
              <a:lnSpc>
                <a:spcPct val="90000"/>
              </a:lnSpc>
              <a:buFontTx/>
              <a:buNone/>
            </a:pPr>
            <a:endParaRPr lang="en-US" altLang="en-US" sz="2400" baseline="-25000"/>
          </a:p>
        </p:txBody>
      </p:sp>
    </p:spTree>
  </p:cSld>
  <p:clrMapOvr>
    <a:masterClrMapping/>
  </p:clrMapOvr>
  <p:transition>
    <p:random/>
  </p:transition>
</p:sld>
</file>

<file path=ppt/slides/slide10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07938" name="Rectangle 2"/>
          <p:cNvSpPr>
            <a:spLocks noGrp="1" noChangeArrowheads="1"/>
          </p:cNvSpPr>
          <p:nvPr>
            <p:ph type="title"/>
          </p:nvPr>
        </p:nvSpPr>
        <p:spPr>
          <a:xfrm>
            <a:off x="762000" y="228600"/>
            <a:ext cx="7696200" cy="1447800"/>
          </a:xfrm>
          <a:noFill/>
          <a:ln/>
        </p:spPr>
        <p:txBody>
          <a:bodyPr anchor="ctr"/>
          <a:lstStyle/>
          <a:p>
            <a:r>
              <a:rPr lang="en-US" altLang="en-US"/>
              <a:t/>
            </a:r>
            <a:br>
              <a:rPr lang="en-US" altLang="en-US"/>
            </a:br>
            <a:r>
              <a:rPr lang="en-US" altLang="en-US"/>
              <a:t>Identification of the GW </a:t>
            </a:r>
            <a:br>
              <a:rPr lang="en-US" altLang="en-US"/>
            </a:br>
            <a:r>
              <a:rPr lang="en-US" altLang="en-US">
                <a:solidFill>
                  <a:srgbClr val="00CC99"/>
                </a:solidFill>
              </a:rPr>
              <a:t>Compliance Concentration</a:t>
            </a:r>
            <a:r>
              <a:rPr lang="en-US" altLang="en-US"/>
              <a:t/>
            </a:r>
            <a:br>
              <a:rPr lang="en-US" altLang="en-US"/>
            </a:br>
            <a:endParaRPr lang="en-US" altLang="en-US"/>
          </a:p>
        </p:txBody>
      </p:sp>
      <p:sp>
        <p:nvSpPr>
          <p:cNvPr id="807939" name="Rectangle 3"/>
          <p:cNvSpPr>
            <a:spLocks noGrp="1" noChangeArrowheads="1"/>
          </p:cNvSpPr>
          <p:nvPr>
            <p:ph type="body" idx="1"/>
          </p:nvPr>
        </p:nvSpPr>
        <p:spPr>
          <a:xfrm>
            <a:off x="304800" y="1981200"/>
            <a:ext cx="8458200" cy="4419600"/>
          </a:xfrm>
          <a:noFill/>
          <a:ln/>
        </p:spPr>
        <p:txBody>
          <a:bodyPr/>
          <a:lstStyle/>
          <a:p>
            <a:pPr marL="609600" indent="-609600">
              <a:lnSpc>
                <a:spcPct val="90000"/>
              </a:lnSpc>
              <a:buFontTx/>
              <a:buAutoNum type="arabicPeriod"/>
            </a:pPr>
            <a:r>
              <a:rPr lang="en-US" altLang="en-US" sz="2400"/>
              <a:t>Identification of </a:t>
            </a:r>
            <a:r>
              <a:rPr lang="en-US" altLang="en-US" sz="2400">
                <a:solidFill>
                  <a:srgbClr val="66FF33"/>
                </a:solidFill>
              </a:rPr>
              <a:t>POC</a:t>
            </a:r>
          </a:p>
          <a:p>
            <a:pPr marL="609600" indent="-609600">
              <a:lnSpc>
                <a:spcPct val="90000"/>
              </a:lnSpc>
              <a:buFontTx/>
              <a:buAutoNum type="arabicPeriod"/>
            </a:pPr>
            <a:r>
              <a:rPr lang="en-US" altLang="en-US" sz="2400"/>
              <a:t>Identification of the </a:t>
            </a:r>
            <a:r>
              <a:rPr lang="en-US" altLang="en-US" sz="2400">
                <a:solidFill>
                  <a:srgbClr val="00CC99"/>
                </a:solidFill>
              </a:rPr>
              <a:t>CC</a:t>
            </a:r>
            <a:r>
              <a:rPr lang="en-US" altLang="en-US" sz="2400"/>
              <a:t> (COC concentration at  POC)</a:t>
            </a:r>
          </a:p>
          <a:p>
            <a:pPr marL="609600" indent="-609600">
              <a:lnSpc>
                <a:spcPct val="120000"/>
              </a:lnSpc>
              <a:buFontTx/>
              <a:buNone/>
            </a:pPr>
            <a:r>
              <a:rPr lang="en-US" altLang="en-US" sz="2400"/>
              <a:t>	</a:t>
            </a:r>
            <a:r>
              <a:rPr lang="en-US" altLang="en-US" sz="2400" u="sng"/>
              <a:t>GW data</a:t>
            </a:r>
            <a:r>
              <a:rPr lang="en-US" altLang="en-US" sz="2400"/>
              <a:t>:</a:t>
            </a:r>
          </a:p>
          <a:p>
            <a:pPr marL="609600" indent="-609600">
              <a:lnSpc>
                <a:spcPct val="120000"/>
              </a:lnSpc>
              <a:buFontTx/>
              <a:buNone/>
            </a:pPr>
            <a:r>
              <a:rPr lang="en-US" altLang="en-US" sz="2400"/>
              <a:t>	</a:t>
            </a:r>
            <a:r>
              <a:rPr lang="en-US" altLang="en-US" sz="2400">
                <a:solidFill>
                  <a:srgbClr val="66FF33"/>
                </a:solidFill>
              </a:rPr>
              <a:t>SB-1</a:t>
            </a:r>
            <a:r>
              <a:rPr lang="en-US" altLang="en-US" sz="2400"/>
              <a:t>	</a:t>
            </a:r>
            <a:r>
              <a:rPr lang="en-US" altLang="en-US" sz="2400">
                <a:solidFill>
                  <a:srgbClr val="00CC99"/>
                </a:solidFill>
              </a:rPr>
              <a:t>55 mg/l</a:t>
            </a:r>
          </a:p>
          <a:p>
            <a:pPr marL="609600" indent="-609600">
              <a:lnSpc>
                <a:spcPct val="120000"/>
              </a:lnSpc>
              <a:buFontTx/>
              <a:buNone/>
            </a:pPr>
            <a:r>
              <a:rPr lang="en-US" altLang="en-US" sz="2400"/>
              <a:t>	SB-2	45 mg/l</a:t>
            </a:r>
          </a:p>
          <a:p>
            <a:pPr marL="609600" indent="-609600">
              <a:lnSpc>
                <a:spcPct val="120000"/>
              </a:lnSpc>
              <a:buFontTx/>
              <a:buNone/>
            </a:pPr>
            <a:r>
              <a:rPr lang="en-US" altLang="en-US" sz="2400"/>
              <a:t>	SB-3	30 mg/l</a:t>
            </a:r>
          </a:p>
          <a:p>
            <a:pPr marL="609600" indent="-609600">
              <a:lnSpc>
                <a:spcPct val="120000"/>
              </a:lnSpc>
              <a:buFontTx/>
              <a:buNone/>
            </a:pPr>
            <a:r>
              <a:rPr lang="en-US" altLang="en-US" sz="2400"/>
              <a:t>	SB-4	10 mg/l</a:t>
            </a:r>
          </a:p>
          <a:p>
            <a:pPr marL="609600" indent="-609600">
              <a:lnSpc>
                <a:spcPct val="120000"/>
              </a:lnSpc>
              <a:buFontTx/>
              <a:buNone/>
            </a:pPr>
            <a:r>
              <a:rPr lang="en-US" altLang="en-US" sz="2400"/>
              <a:t>	SB-5	3 mg/l</a:t>
            </a:r>
          </a:p>
          <a:p>
            <a:pPr marL="609600" indent="-609600">
              <a:lnSpc>
                <a:spcPct val="120000"/>
              </a:lnSpc>
              <a:buFontTx/>
              <a:buNone/>
            </a:pPr>
            <a:r>
              <a:rPr lang="en-US" altLang="en-US" sz="2400"/>
              <a:t>	SB-6	0.75 mg/l</a:t>
            </a:r>
          </a:p>
          <a:p>
            <a:pPr marL="609600" indent="-609600">
              <a:lnSpc>
                <a:spcPct val="90000"/>
              </a:lnSpc>
              <a:buFontTx/>
              <a:buNone/>
            </a:pPr>
            <a:endParaRPr lang="en-US" altLang="en-US" sz="2400"/>
          </a:p>
        </p:txBody>
      </p:sp>
    </p:spTree>
  </p:cSld>
  <p:clrMapOvr>
    <a:masterClrMapping/>
  </p:clrMapOvr>
  <p:transition>
    <p:random/>
  </p:transition>
</p:sld>
</file>

<file path=ppt/slides/slide10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09986" name="Rectangle 2"/>
          <p:cNvSpPr>
            <a:spLocks noGrp="1" noChangeArrowheads="1"/>
          </p:cNvSpPr>
          <p:nvPr>
            <p:ph type="title"/>
          </p:nvPr>
        </p:nvSpPr>
        <p:spPr>
          <a:xfrm>
            <a:off x="762000" y="228600"/>
            <a:ext cx="7696200" cy="1447800"/>
          </a:xfrm>
          <a:noFill/>
          <a:ln/>
        </p:spPr>
        <p:txBody>
          <a:bodyPr anchor="ctr"/>
          <a:lstStyle/>
          <a:p>
            <a:r>
              <a:rPr lang="en-US" altLang="en-US"/>
              <a:t/>
            </a:r>
            <a:br>
              <a:rPr lang="en-US" altLang="en-US"/>
            </a:br>
            <a:r>
              <a:rPr lang="en-US" altLang="en-US"/>
              <a:t>Identification of the GW </a:t>
            </a:r>
            <a:br>
              <a:rPr lang="en-US" altLang="en-US"/>
            </a:br>
            <a:r>
              <a:rPr lang="en-US" altLang="en-US">
                <a:solidFill>
                  <a:srgbClr val="FF3399"/>
                </a:solidFill>
              </a:rPr>
              <a:t>Limiting Screening Standard</a:t>
            </a:r>
            <a:r>
              <a:rPr lang="en-US" altLang="en-US"/>
              <a:t/>
            </a:r>
            <a:br>
              <a:rPr lang="en-US" altLang="en-US"/>
            </a:br>
            <a:endParaRPr lang="en-US" altLang="en-US"/>
          </a:p>
        </p:txBody>
      </p:sp>
      <p:sp>
        <p:nvSpPr>
          <p:cNvPr id="809987" name="Rectangle 3"/>
          <p:cNvSpPr>
            <a:spLocks noGrp="1" noChangeArrowheads="1"/>
          </p:cNvSpPr>
          <p:nvPr>
            <p:ph type="body" idx="1"/>
          </p:nvPr>
        </p:nvSpPr>
        <p:spPr>
          <a:xfrm>
            <a:off x="304800" y="1981200"/>
            <a:ext cx="8458200" cy="3810000"/>
          </a:xfrm>
          <a:noFill/>
          <a:ln/>
        </p:spPr>
        <p:txBody>
          <a:bodyPr/>
          <a:lstStyle/>
          <a:p>
            <a:pPr>
              <a:lnSpc>
                <a:spcPct val="120000"/>
              </a:lnSpc>
              <a:buFontTx/>
              <a:buNone/>
            </a:pPr>
            <a:r>
              <a:rPr lang="en-US" altLang="en-US">
                <a:solidFill>
                  <a:schemeClr val="hlink"/>
                </a:solidFill>
              </a:rPr>
              <a:t>COC = acetone</a:t>
            </a:r>
          </a:p>
          <a:p>
            <a:pPr>
              <a:lnSpc>
                <a:spcPct val="120000"/>
              </a:lnSpc>
              <a:buFontTx/>
              <a:buNone/>
            </a:pPr>
            <a:r>
              <a:rPr lang="en-US" altLang="en-US" u="sng"/>
              <a:t>Table 1</a:t>
            </a:r>
            <a:r>
              <a:rPr lang="en-US" altLang="en-US"/>
              <a:t>:</a:t>
            </a:r>
          </a:p>
          <a:p>
            <a:pPr>
              <a:lnSpc>
                <a:spcPct val="120000"/>
              </a:lnSpc>
              <a:buFontTx/>
              <a:buNone/>
            </a:pPr>
            <a:r>
              <a:rPr lang="en-US" altLang="en-US"/>
              <a:t>1. Identify the GW</a:t>
            </a:r>
            <a:r>
              <a:rPr lang="en-US" altLang="en-US" baseline="-25000"/>
              <a:t>SS</a:t>
            </a:r>
            <a:r>
              <a:rPr lang="en-US" altLang="en-US"/>
              <a:t>  = </a:t>
            </a:r>
            <a:r>
              <a:rPr lang="en-US" altLang="en-US">
                <a:solidFill>
                  <a:srgbClr val="FF3399"/>
                </a:solidFill>
              </a:rPr>
              <a:t>0.1 mg/l</a:t>
            </a:r>
          </a:p>
          <a:p>
            <a:pPr lvl="1">
              <a:lnSpc>
                <a:spcPct val="120000"/>
              </a:lnSpc>
              <a:buSzPct val="75000"/>
              <a:buFont typeface="Wingdings" panose="05000000000000000000" pitchFamily="2" charset="2"/>
              <a:buChar char="à"/>
            </a:pPr>
            <a:r>
              <a:rPr lang="en-US" altLang="en-US"/>
              <a:t> This value is the </a:t>
            </a:r>
            <a:r>
              <a:rPr lang="en-US" altLang="en-US">
                <a:solidFill>
                  <a:srgbClr val="FF3399"/>
                </a:solidFill>
              </a:rPr>
              <a:t>limiting groundwater SS</a:t>
            </a:r>
          </a:p>
          <a:p>
            <a:pPr>
              <a:buFontTx/>
              <a:buNone/>
            </a:pPr>
            <a:endParaRPr lang="en-US" altLang="en-US" baseline="-25000">
              <a:solidFill>
                <a:srgbClr val="FF3399"/>
              </a:solidFill>
            </a:endParaRPr>
          </a:p>
        </p:txBody>
      </p:sp>
    </p:spTree>
  </p:cSld>
  <p:clrMapOvr>
    <a:masterClrMapping/>
  </p:clrMapOvr>
  <p:transition>
    <p:random/>
  </p:transition>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0466" name="Rectangle 2"/>
          <p:cNvSpPr>
            <a:spLocks noGrp="1" noChangeArrowheads="1"/>
          </p:cNvSpPr>
          <p:nvPr>
            <p:ph type="title"/>
          </p:nvPr>
        </p:nvSpPr>
        <p:spPr>
          <a:xfrm>
            <a:off x="1371600" y="914400"/>
            <a:ext cx="7772400" cy="990600"/>
          </a:xfrm>
          <a:noFill/>
          <a:ln/>
        </p:spPr>
        <p:txBody>
          <a:bodyPr anchor="ctr"/>
          <a:lstStyle/>
          <a:p>
            <a:pPr algn="ctr"/>
            <a:r>
              <a:rPr lang="en-US" altLang="en-US"/>
              <a:t>Use of LDEQ’s RECAP</a:t>
            </a:r>
            <a:br>
              <a:rPr lang="en-US" altLang="en-US"/>
            </a:br>
            <a:r>
              <a:rPr lang="en-US" altLang="en-US"/>
              <a:t/>
            </a:r>
            <a:br>
              <a:rPr lang="en-US" altLang="en-US"/>
            </a:br>
            <a:endParaRPr lang="en-US" altLang="en-US"/>
          </a:p>
        </p:txBody>
      </p:sp>
      <p:sp>
        <p:nvSpPr>
          <p:cNvPr id="190467" name="Rectangle 3"/>
          <p:cNvSpPr>
            <a:spLocks noGrp="1" noChangeArrowheads="1"/>
          </p:cNvSpPr>
          <p:nvPr>
            <p:ph type="body" idx="1"/>
          </p:nvPr>
        </p:nvSpPr>
        <p:spPr>
          <a:xfrm>
            <a:off x="457200" y="2133600"/>
            <a:ext cx="8077200" cy="4114800"/>
          </a:xfrm>
          <a:noFill/>
          <a:ln/>
        </p:spPr>
        <p:txBody>
          <a:bodyPr/>
          <a:lstStyle/>
          <a:p>
            <a:pPr>
              <a:lnSpc>
                <a:spcPct val="130000"/>
              </a:lnSpc>
              <a:buSzPct val="75000"/>
              <a:buFont typeface="Wingdings" panose="05000000000000000000" pitchFamily="2" charset="2"/>
              <a:buChar char="n"/>
            </a:pPr>
            <a:r>
              <a:rPr lang="en-US" altLang="en-US"/>
              <a:t>No Further Action at this time determination</a:t>
            </a:r>
          </a:p>
          <a:p>
            <a:pPr>
              <a:lnSpc>
                <a:spcPct val="130000"/>
              </a:lnSpc>
              <a:buSzPct val="75000"/>
              <a:buFont typeface="Wingdings" panose="05000000000000000000" pitchFamily="2" charset="2"/>
              <a:buChar char="n"/>
            </a:pPr>
            <a:r>
              <a:rPr lang="en-US" altLang="en-US"/>
              <a:t>Certification of Completion</a:t>
            </a:r>
          </a:p>
          <a:p>
            <a:pPr>
              <a:lnSpc>
                <a:spcPct val="130000"/>
              </a:lnSpc>
              <a:buSzPct val="75000"/>
              <a:buFont typeface="Wingdings" panose="05000000000000000000" pitchFamily="2" charset="2"/>
              <a:buChar char="n"/>
            </a:pPr>
            <a:r>
              <a:rPr lang="en-US" altLang="en-US"/>
              <a:t>Corrective Action Plan approval</a:t>
            </a:r>
          </a:p>
          <a:p>
            <a:pPr>
              <a:lnSpc>
                <a:spcPct val="130000"/>
              </a:lnSpc>
              <a:buSzPct val="75000"/>
              <a:buFont typeface="Wingdings" panose="05000000000000000000" pitchFamily="2" charset="2"/>
              <a:buChar char="n"/>
            </a:pPr>
            <a:r>
              <a:rPr lang="en-US" altLang="en-US"/>
              <a:t>Approval of a Closure Plan for a Waste Management Unit</a:t>
            </a:r>
          </a:p>
        </p:txBody>
      </p:sp>
    </p:spTree>
  </p:cSld>
  <p:clrMapOvr>
    <a:masterClrMapping/>
  </p:clrMapOvr>
  <p:transition>
    <p:random/>
  </p:transition>
</p:sld>
</file>

<file path=ppt/slides/slide1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2034" name="Rectangle 2"/>
          <p:cNvSpPr>
            <a:spLocks noGrp="1" noChangeArrowheads="1"/>
          </p:cNvSpPr>
          <p:nvPr>
            <p:ph type="title"/>
          </p:nvPr>
        </p:nvSpPr>
        <p:spPr>
          <a:xfrm>
            <a:off x="762000" y="228600"/>
            <a:ext cx="7696200" cy="1447800"/>
          </a:xfrm>
          <a:noFill/>
          <a:ln/>
        </p:spPr>
        <p:txBody>
          <a:bodyPr anchor="ctr"/>
          <a:lstStyle/>
          <a:p>
            <a:r>
              <a:rPr lang="en-US" altLang="en-US"/>
              <a:t/>
            </a:r>
            <a:br>
              <a:rPr lang="en-US" altLang="en-US"/>
            </a:br>
            <a:r>
              <a:rPr lang="en-US" altLang="en-US">
                <a:solidFill>
                  <a:srgbClr val="FF3399"/>
                </a:solidFill>
              </a:rPr>
              <a:t>SO</a:t>
            </a:r>
            <a:r>
              <a:rPr lang="en-US" altLang="en-US"/>
              <a:t> GW Screening </a:t>
            </a:r>
            <a:br>
              <a:rPr lang="en-US" altLang="en-US"/>
            </a:br>
            <a:endParaRPr lang="en-US" altLang="en-US"/>
          </a:p>
        </p:txBody>
      </p:sp>
      <p:sp>
        <p:nvSpPr>
          <p:cNvPr id="812035" name="Rectangle 3"/>
          <p:cNvSpPr>
            <a:spLocks noGrp="1" noChangeArrowheads="1"/>
          </p:cNvSpPr>
          <p:nvPr>
            <p:ph type="body" idx="1"/>
          </p:nvPr>
        </p:nvSpPr>
        <p:spPr>
          <a:xfrm>
            <a:off x="304800" y="1981200"/>
            <a:ext cx="8458200" cy="3810000"/>
          </a:xfrm>
          <a:noFill/>
          <a:ln/>
        </p:spPr>
        <p:txBody>
          <a:bodyPr/>
          <a:lstStyle/>
          <a:p>
            <a:pPr>
              <a:lnSpc>
                <a:spcPct val="140000"/>
              </a:lnSpc>
              <a:buSzPct val="75000"/>
              <a:buFont typeface="Wingdings" panose="05000000000000000000" pitchFamily="2" charset="2"/>
              <a:buNone/>
            </a:pPr>
            <a:r>
              <a:rPr lang="en-US" altLang="en-US" sz="2800"/>
              <a:t>Compare </a:t>
            </a:r>
            <a:r>
              <a:rPr lang="en-US" altLang="en-US" sz="2800">
                <a:solidFill>
                  <a:srgbClr val="00CC99"/>
                </a:solidFill>
              </a:rPr>
              <a:t>compliance concentration</a:t>
            </a:r>
            <a:r>
              <a:rPr lang="en-US" altLang="en-US" sz="2800"/>
              <a:t> to</a:t>
            </a:r>
            <a:r>
              <a:rPr lang="en-US" altLang="en-US" sz="2800">
                <a:solidFill>
                  <a:srgbClr val="FF3399"/>
                </a:solidFill>
              </a:rPr>
              <a:t> LSS</a:t>
            </a:r>
            <a:r>
              <a:rPr lang="en-US" altLang="en-US" sz="2800"/>
              <a:t>:</a:t>
            </a:r>
          </a:p>
          <a:p>
            <a:pPr lvl="1">
              <a:lnSpc>
                <a:spcPct val="140000"/>
              </a:lnSpc>
              <a:buSzPct val="75000"/>
              <a:buFont typeface="Wingdings" panose="05000000000000000000" pitchFamily="2" charset="2"/>
              <a:buChar char="à"/>
            </a:pPr>
            <a:r>
              <a:rPr lang="en-US" altLang="en-US" sz="2400">
                <a:solidFill>
                  <a:srgbClr val="00CC99"/>
                </a:solidFill>
              </a:rPr>
              <a:t>CC</a:t>
            </a:r>
            <a:r>
              <a:rPr lang="en-US" altLang="en-US" sz="2400"/>
              <a:t> </a:t>
            </a:r>
            <a:r>
              <a:rPr lang="en-US" altLang="en-US" sz="2400">
                <a:solidFill>
                  <a:srgbClr val="00CC99"/>
                </a:solidFill>
              </a:rPr>
              <a:t>= 55 mg/l</a:t>
            </a:r>
          </a:p>
          <a:p>
            <a:pPr lvl="1">
              <a:lnSpc>
                <a:spcPct val="140000"/>
              </a:lnSpc>
              <a:buSzPct val="75000"/>
              <a:buFont typeface="Wingdings" panose="05000000000000000000" pitchFamily="2" charset="2"/>
              <a:buChar char="à"/>
            </a:pPr>
            <a:r>
              <a:rPr lang="en-US" altLang="en-US" sz="2400">
                <a:solidFill>
                  <a:srgbClr val="FF3399"/>
                </a:solidFill>
              </a:rPr>
              <a:t>LSS = 0.1 mg/l</a:t>
            </a:r>
            <a:r>
              <a:rPr lang="en-US" altLang="en-US" sz="2400"/>
              <a:t> </a:t>
            </a:r>
          </a:p>
          <a:p>
            <a:pPr lvl="1">
              <a:lnSpc>
                <a:spcPct val="140000"/>
              </a:lnSpc>
              <a:buSzPct val="75000"/>
              <a:buFont typeface="Wingdings" panose="05000000000000000000" pitchFamily="2" charset="2"/>
              <a:buChar char="à"/>
            </a:pPr>
            <a:r>
              <a:rPr lang="en-US" altLang="en-US" sz="2400">
                <a:solidFill>
                  <a:srgbClr val="00CC99"/>
                </a:solidFill>
              </a:rPr>
              <a:t>55 mg/l</a:t>
            </a:r>
            <a:r>
              <a:rPr lang="en-US" altLang="en-US" sz="2400"/>
              <a:t> &gt; </a:t>
            </a:r>
            <a:r>
              <a:rPr lang="en-US" altLang="en-US" sz="2400">
                <a:solidFill>
                  <a:srgbClr val="FF3399"/>
                </a:solidFill>
              </a:rPr>
              <a:t>0.1 mg/l</a:t>
            </a:r>
            <a:r>
              <a:rPr lang="en-US" altLang="en-US" sz="2400"/>
              <a:t>, therefore acetone needs to be evaluated under MO-1, 2, or 3 (or remediated to </a:t>
            </a:r>
            <a:r>
              <a:rPr lang="en-US" altLang="en-US" sz="2400">
                <a:solidFill>
                  <a:srgbClr val="FF3399"/>
                </a:solidFill>
              </a:rPr>
              <a:t>LSS</a:t>
            </a:r>
            <a:r>
              <a:rPr lang="en-US" altLang="en-US" sz="2400"/>
              <a:t>)</a:t>
            </a:r>
          </a:p>
          <a:p>
            <a:pPr>
              <a:buFontTx/>
              <a:buNone/>
            </a:pPr>
            <a:endParaRPr lang="en-US" altLang="en-US" sz="2800" baseline="-25000">
              <a:solidFill>
                <a:srgbClr val="FF3399"/>
              </a:solidFill>
            </a:endParaRPr>
          </a:p>
        </p:txBody>
      </p:sp>
    </p:spTree>
  </p:cSld>
  <p:clrMapOvr>
    <a:masterClrMapping/>
  </p:clrMapOvr>
  <p:transition>
    <p:random/>
  </p:transition>
</p:sld>
</file>

<file path=ppt/slides/slide1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09600" y="457200"/>
            <a:ext cx="7848600" cy="990600"/>
          </a:xfrm>
          <a:noFill/>
          <a:ln/>
        </p:spPr>
        <p:txBody>
          <a:bodyPr anchor="ctr"/>
          <a:lstStyle/>
          <a:p>
            <a:r>
              <a:rPr lang="en-US" altLang="en-US"/>
              <a:t/>
            </a:r>
            <a:br>
              <a:rPr lang="en-US" altLang="en-US"/>
            </a:br>
            <a:r>
              <a:rPr lang="en-US" altLang="en-US"/>
              <a:t/>
            </a:r>
            <a:br>
              <a:rPr lang="en-US" altLang="en-US"/>
            </a:br>
            <a:r>
              <a:rPr lang="en-US" altLang="en-US"/>
              <a:t/>
            </a:r>
            <a:br>
              <a:rPr lang="en-US" altLang="en-US"/>
            </a:br>
            <a:r>
              <a:rPr lang="en-US" altLang="en-US"/>
              <a:t/>
            </a:r>
            <a:br>
              <a:rPr lang="en-US" altLang="en-US"/>
            </a:br>
            <a:r>
              <a:rPr lang="en-US" altLang="en-US"/>
              <a:t/>
            </a:r>
            <a:br>
              <a:rPr lang="en-US" altLang="en-US"/>
            </a:br>
            <a:r>
              <a:rPr lang="en-US" altLang="en-US"/>
              <a:t/>
            </a:r>
            <a:br>
              <a:rPr lang="en-US" altLang="en-US"/>
            </a:br>
            <a:r>
              <a:rPr lang="en-US" altLang="en-US"/>
              <a:t/>
            </a:r>
            <a:br>
              <a:rPr lang="en-US" altLang="en-US"/>
            </a:br>
            <a:r>
              <a:rPr lang="en-US" altLang="en-US"/>
              <a:t/>
            </a:r>
            <a:br>
              <a:rPr lang="en-US" altLang="en-US"/>
            </a:br>
            <a:r>
              <a:rPr lang="en-US" altLang="en-US"/>
              <a:t/>
            </a:r>
            <a:br>
              <a:rPr lang="en-US" altLang="en-US"/>
            </a:br>
            <a:r>
              <a:rPr lang="en-US" altLang="en-US"/>
              <a:t/>
            </a:r>
            <a:br>
              <a:rPr lang="en-US" altLang="en-US"/>
            </a:br>
            <a:endParaRPr lang="en-US" altLang="en-US"/>
          </a:p>
        </p:txBody>
      </p:sp>
      <p:sp>
        <p:nvSpPr>
          <p:cNvPr id="21507" name="Rectangle 3"/>
          <p:cNvSpPr>
            <a:spLocks noGrp="1" noChangeArrowheads="1"/>
          </p:cNvSpPr>
          <p:nvPr>
            <p:ph type="body" idx="1"/>
          </p:nvPr>
        </p:nvSpPr>
        <p:spPr>
          <a:xfrm>
            <a:off x="685800" y="2286000"/>
            <a:ext cx="7772400" cy="3962400"/>
          </a:xfrm>
          <a:noFill/>
          <a:ln/>
        </p:spPr>
        <p:txBody>
          <a:bodyPr/>
          <a:lstStyle/>
          <a:p>
            <a:pPr>
              <a:buFontTx/>
              <a:buNone/>
            </a:pPr>
            <a:endParaRPr lang="en-US" altLang="en-US"/>
          </a:p>
          <a:p>
            <a:pPr algn="r">
              <a:buFontTx/>
              <a:buNone/>
            </a:pPr>
            <a:r>
              <a:rPr lang="en-US" altLang="en-US" sz="4400" i="1">
                <a:solidFill>
                  <a:schemeClr val="hlink"/>
                </a:solidFill>
              </a:rPr>
              <a:t>Management Option 1</a:t>
            </a:r>
          </a:p>
          <a:p>
            <a:pPr algn="r">
              <a:buFontTx/>
              <a:buNone/>
            </a:pPr>
            <a:r>
              <a:rPr lang="en-US" altLang="en-US" sz="4400" i="1">
                <a:solidFill>
                  <a:srgbClr val="FFCC00"/>
                </a:solidFill>
              </a:rPr>
              <a:t>Section 4.0</a:t>
            </a:r>
          </a:p>
          <a:p>
            <a:pPr algn="r">
              <a:buFontTx/>
              <a:buNone/>
            </a:pPr>
            <a:r>
              <a:rPr lang="en-US" altLang="en-US" sz="4400" i="1">
                <a:solidFill>
                  <a:srgbClr val="FFCC00"/>
                </a:solidFill>
              </a:rPr>
              <a:t>Appendix H</a:t>
            </a:r>
            <a:br>
              <a:rPr lang="en-US" altLang="en-US" sz="4400" i="1">
                <a:solidFill>
                  <a:srgbClr val="FFCC00"/>
                </a:solidFill>
              </a:rPr>
            </a:br>
            <a:endParaRPr lang="en-US" altLang="en-US"/>
          </a:p>
        </p:txBody>
      </p:sp>
      <p:sp>
        <p:nvSpPr>
          <p:cNvPr id="21508" name="Text Box 4"/>
          <p:cNvSpPr txBox="1">
            <a:spLocks noChangeArrowheads="1"/>
          </p:cNvSpPr>
          <p:nvPr/>
        </p:nvSpPr>
        <p:spPr bwMode="auto">
          <a:xfrm>
            <a:off x="5638800" y="533400"/>
            <a:ext cx="2640013"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6000" b="0">
                <a:solidFill>
                  <a:schemeClr val="tx2"/>
                </a:solidFill>
              </a:rPr>
              <a:t>RECAP</a:t>
            </a:r>
            <a:r>
              <a:rPr lang="en-US" altLang="en-US" sz="2400" b="0"/>
              <a:t/>
            </a:r>
            <a:br>
              <a:rPr lang="en-US" altLang="en-US" sz="2400" b="0"/>
            </a:br>
            <a:endParaRPr lang="en-US" altLang="en-US" sz="2400" b="0"/>
          </a:p>
        </p:txBody>
      </p:sp>
    </p:spTree>
  </p:cSld>
  <p:clrMapOvr>
    <a:masterClrMapping/>
  </p:clrMapOvr>
  <p:transition>
    <p:random/>
  </p:transition>
</p:sld>
</file>

<file path=ppt/slides/slide1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609600" y="457200"/>
            <a:ext cx="7848600" cy="990600"/>
          </a:xfrm>
          <a:noFill/>
          <a:ln/>
        </p:spPr>
        <p:txBody>
          <a:bodyPr anchor="ctr"/>
          <a:lstStyle/>
          <a:p>
            <a:r>
              <a:rPr lang="en-US" altLang="en-US"/>
              <a:t/>
            </a:r>
            <a:br>
              <a:rPr lang="en-US" altLang="en-US"/>
            </a:br>
            <a:r>
              <a:rPr lang="en-US" altLang="en-US">
                <a:solidFill>
                  <a:schemeClr val="hlink"/>
                </a:solidFill>
              </a:rPr>
              <a:t>Management Option 1</a:t>
            </a:r>
            <a:br>
              <a:rPr lang="en-US" altLang="en-US">
                <a:solidFill>
                  <a:schemeClr val="hlink"/>
                </a:solidFill>
              </a:rPr>
            </a:br>
            <a:r>
              <a:rPr lang="en-US" altLang="en-US"/>
              <a:t>Criteria for Management</a:t>
            </a:r>
            <a:br>
              <a:rPr lang="en-US" altLang="en-US"/>
            </a:br>
            <a:endParaRPr lang="en-US" altLang="en-US"/>
          </a:p>
        </p:txBody>
      </p:sp>
      <p:sp>
        <p:nvSpPr>
          <p:cNvPr id="82947" name="Rectangle 3"/>
          <p:cNvSpPr>
            <a:spLocks noGrp="1" noChangeArrowheads="1"/>
          </p:cNvSpPr>
          <p:nvPr>
            <p:ph type="body" idx="1"/>
          </p:nvPr>
        </p:nvSpPr>
        <p:spPr>
          <a:xfrm>
            <a:off x="381000" y="2133600"/>
            <a:ext cx="8458200" cy="3962400"/>
          </a:xfrm>
          <a:noFill/>
          <a:ln/>
        </p:spPr>
        <p:txBody>
          <a:bodyPr/>
          <a:lstStyle/>
          <a:p>
            <a:pPr marL="609600" indent="-609600">
              <a:buClr>
                <a:schemeClr val="tx1"/>
              </a:buClr>
              <a:buFontTx/>
              <a:buAutoNum type="arabicPeriod"/>
            </a:pPr>
            <a:r>
              <a:rPr lang="en-US" altLang="en-US" sz="2800"/>
              <a:t>Soil and GW only</a:t>
            </a:r>
          </a:p>
          <a:p>
            <a:pPr marL="990600" lvl="1" indent="-533400">
              <a:buFont typeface="Wingdings" panose="05000000000000000000" pitchFamily="2" charset="2"/>
              <a:buChar char="Ø"/>
            </a:pPr>
            <a:r>
              <a:rPr lang="en-US" altLang="en-US" sz="2400"/>
              <a:t>Air emissions from soil and gw addressed</a:t>
            </a:r>
          </a:p>
          <a:p>
            <a:pPr marL="609600" indent="-609600">
              <a:buFontTx/>
              <a:buNone/>
            </a:pPr>
            <a:r>
              <a:rPr lang="en-US" altLang="en-US" sz="2800"/>
              <a:t>2. No COC discharge to SW via GW</a:t>
            </a:r>
          </a:p>
          <a:p>
            <a:pPr marL="990600" lvl="1" indent="-533400">
              <a:buFont typeface="Wingdings" panose="05000000000000000000" pitchFamily="2" charset="2"/>
              <a:buChar char="Ø"/>
            </a:pPr>
            <a:r>
              <a:rPr lang="en-US" altLang="en-US" sz="2400"/>
              <a:t>RECAP standards do not allow COC discharge to SW</a:t>
            </a:r>
          </a:p>
          <a:p>
            <a:pPr marL="609600" indent="-609600">
              <a:buFontTx/>
              <a:buNone/>
            </a:pPr>
            <a:r>
              <a:rPr lang="en-US" altLang="en-US" sz="2800"/>
              <a:t>3. Area of soil investigation </a:t>
            </a:r>
            <a:r>
              <a:rPr lang="en-US" altLang="en-US" sz="2800" u="sng"/>
              <a:t>&lt;</a:t>
            </a:r>
            <a:r>
              <a:rPr lang="en-US" altLang="en-US" sz="2800"/>
              <a:t> 0.5 acre</a:t>
            </a:r>
          </a:p>
          <a:p>
            <a:pPr marL="990600" lvl="1" indent="-533400">
              <a:buFont typeface="Wingdings" panose="05000000000000000000" pitchFamily="2" charset="2"/>
              <a:buChar char="Ø"/>
            </a:pPr>
            <a:r>
              <a:rPr lang="en-US" altLang="en-US" sz="2400"/>
              <a:t>Q/C and DF2 and DF3</a:t>
            </a:r>
          </a:p>
          <a:p>
            <a:pPr marL="990600" lvl="1" indent="-533400">
              <a:buFont typeface="Wingdings" panose="05000000000000000000" pitchFamily="2" charset="2"/>
              <a:buChar char="Ø"/>
            </a:pPr>
            <a:r>
              <a:rPr lang="en-US" altLang="en-US" sz="2400"/>
              <a:t>Exceptions: inorganics; LRS based on QL, saturation level, ceiling value, bg level, Soil</a:t>
            </a:r>
            <a:r>
              <a:rPr lang="en-US" altLang="en-US" sz="2400" baseline="-25000"/>
              <a:t>gw1</a:t>
            </a:r>
          </a:p>
          <a:p>
            <a:pPr marL="609600" indent="-609600">
              <a:buFontTx/>
              <a:buNone/>
            </a:pPr>
            <a:endParaRPr lang="en-US" altLang="en-US" sz="2800" i="1"/>
          </a:p>
          <a:p>
            <a:pPr marL="990600" lvl="1" indent="-533400">
              <a:buFont typeface="Wingdings" panose="05000000000000000000" pitchFamily="2" charset="2"/>
              <a:buChar char="Ø"/>
            </a:pPr>
            <a:endParaRPr lang="en-US" altLang="en-US" sz="2400" baseline="-25000"/>
          </a:p>
          <a:p>
            <a:pPr marL="609600" indent="-609600">
              <a:buFontTx/>
              <a:buNone/>
            </a:pPr>
            <a:endParaRPr lang="en-US" altLang="en-US" sz="2800" i="1"/>
          </a:p>
          <a:p>
            <a:pPr marL="609600" indent="-609600">
              <a:buFontTx/>
              <a:buNone/>
            </a:pPr>
            <a:endParaRPr lang="en-US" altLang="en-US"/>
          </a:p>
        </p:txBody>
      </p:sp>
    </p:spTree>
  </p:cSld>
  <p:clrMapOvr>
    <a:masterClrMapping/>
  </p:clrMapOvr>
  <p:transition>
    <p:random/>
  </p:transition>
</p:sld>
</file>

<file path=ppt/slides/slide1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01442" name="Rectangle 2"/>
          <p:cNvSpPr>
            <a:spLocks noGrp="1" noChangeArrowheads="1"/>
          </p:cNvSpPr>
          <p:nvPr>
            <p:ph type="title"/>
          </p:nvPr>
        </p:nvSpPr>
        <p:spPr>
          <a:xfrm>
            <a:off x="609600" y="457200"/>
            <a:ext cx="7848600" cy="990600"/>
          </a:xfrm>
          <a:noFill/>
          <a:ln/>
        </p:spPr>
        <p:txBody>
          <a:bodyPr anchor="ctr"/>
          <a:lstStyle/>
          <a:p>
            <a:r>
              <a:rPr lang="en-US" altLang="en-US"/>
              <a:t/>
            </a:r>
            <a:br>
              <a:rPr lang="en-US" altLang="en-US"/>
            </a:br>
            <a:r>
              <a:rPr lang="en-US" altLang="en-US">
                <a:solidFill>
                  <a:schemeClr val="hlink"/>
                </a:solidFill>
              </a:rPr>
              <a:t>Management Option 1</a:t>
            </a:r>
            <a:r>
              <a:rPr lang="en-US" altLang="en-US"/>
              <a:t/>
            </a:r>
            <a:br>
              <a:rPr lang="en-US" altLang="en-US"/>
            </a:br>
            <a:r>
              <a:rPr lang="en-US" altLang="en-US"/>
              <a:t>Criteria for Management</a:t>
            </a:r>
            <a:br>
              <a:rPr lang="en-US" altLang="en-US"/>
            </a:br>
            <a:endParaRPr lang="en-US" altLang="en-US"/>
          </a:p>
        </p:txBody>
      </p:sp>
      <p:sp>
        <p:nvSpPr>
          <p:cNvPr id="701443" name="Rectangle 3"/>
          <p:cNvSpPr>
            <a:spLocks noGrp="1" noChangeArrowheads="1"/>
          </p:cNvSpPr>
          <p:nvPr>
            <p:ph type="body" idx="1"/>
          </p:nvPr>
        </p:nvSpPr>
        <p:spPr>
          <a:xfrm>
            <a:off x="304800" y="1981200"/>
            <a:ext cx="8610600" cy="4495800"/>
          </a:xfrm>
          <a:noFill/>
          <a:ln/>
        </p:spPr>
        <p:txBody>
          <a:bodyPr/>
          <a:lstStyle/>
          <a:p>
            <a:pPr>
              <a:lnSpc>
                <a:spcPct val="90000"/>
              </a:lnSpc>
              <a:buFontTx/>
              <a:buNone/>
            </a:pPr>
            <a:r>
              <a:rPr lang="en-US" altLang="en-US" sz="2400"/>
              <a:t>4. Declining conditions</a:t>
            </a:r>
          </a:p>
          <a:p>
            <a:pPr lvl="1">
              <a:lnSpc>
                <a:spcPct val="90000"/>
              </a:lnSpc>
              <a:buFont typeface="Wingdings" panose="05000000000000000000" pitchFamily="2" charset="2"/>
              <a:buChar char="Ø"/>
            </a:pPr>
            <a:r>
              <a:rPr lang="en-US" altLang="en-US" sz="2000"/>
              <a:t>Source removed/COC mass is not increasing</a:t>
            </a:r>
          </a:p>
          <a:p>
            <a:pPr>
              <a:lnSpc>
                <a:spcPct val="90000"/>
              </a:lnSpc>
              <a:buFontTx/>
              <a:buNone/>
            </a:pPr>
            <a:r>
              <a:rPr lang="en-US" altLang="en-US" sz="2400"/>
              <a:t>5. Non-industrial or industrial</a:t>
            </a:r>
          </a:p>
          <a:p>
            <a:pPr lvl="1">
              <a:lnSpc>
                <a:spcPct val="90000"/>
              </a:lnSpc>
              <a:buFont typeface="Wingdings" panose="05000000000000000000" pitchFamily="2" charset="2"/>
              <a:buChar char="Ø"/>
            </a:pPr>
            <a:r>
              <a:rPr lang="en-US" altLang="en-US" sz="2000"/>
              <a:t>No other exposure scenarios may be evaluated under MO-1</a:t>
            </a:r>
          </a:p>
          <a:p>
            <a:pPr>
              <a:lnSpc>
                <a:spcPct val="90000"/>
              </a:lnSpc>
              <a:buFontTx/>
              <a:buNone/>
            </a:pPr>
            <a:r>
              <a:rPr lang="en-US" altLang="en-US" sz="2400"/>
              <a:t>6. No other exposure pathways</a:t>
            </a:r>
          </a:p>
          <a:p>
            <a:pPr lvl="1">
              <a:lnSpc>
                <a:spcPct val="90000"/>
              </a:lnSpc>
              <a:buFont typeface="Wingdings" panose="05000000000000000000" pitchFamily="2" charset="2"/>
              <a:buChar char="Ø"/>
            </a:pPr>
            <a:r>
              <a:rPr lang="en-US" altLang="en-US" sz="2000"/>
              <a:t>MO-1 RS only address direct contact with soil and household use of groundwater</a:t>
            </a:r>
          </a:p>
          <a:p>
            <a:pPr lvl="1">
              <a:lnSpc>
                <a:spcPct val="90000"/>
              </a:lnSpc>
              <a:buFont typeface="Wingdings" panose="05000000000000000000" pitchFamily="2" charset="2"/>
              <a:buChar char="Ø"/>
            </a:pPr>
            <a:r>
              <a:rPr lang="en-US" altLang="en-US" sz="2000"/>
              <a:t>Does not address particulate emissions, surface water, sediment, etc. </a:t>
            </a:r>
          </a:p>
          <a:p>
            <a:pPr>
              <a:lnSpc>
                <a:spcPct val="90000"/>
              </a:lnSpc>
              <a:buFontTx/>
              <a:buNone/>
            </a:pPr>
            <a:r>
              <a:rPr lang="en-US" altLang="en-US" sz="2400"/>
              <a:t>7. No unusual site conditions</a:t>
            </a:r>
          </a:p>
          <a:p>
            <a:pPr>
              <a:lnSpc>
                <a:spcPct val="90000"/>
              </a:lnSpc>
              <a:buFontTx/>
              <a:buNone/>
            </a:pPr>
            <a:endParaRPr lang="en-US" altLang="en-US" sz="2400" i="1"/>
          </a:p>
          <a:p>
            <a:pPr>
              <a:lnSpc>
                <a:spcPct val="90000"/>
              </a:lnSpc>
              <a:buFontTx/>
              <a:buNone/>
            </a:pPr>
            <a:r>
              <a:rPr lang="en-US" altLang="en-US" sz="2000" i="1"/>
              <a:t>Refer to Section 4.1 for more info</a:t>
            </a:r>
          </a:p>
          <a:p>
            <a:pPr>
              <a:lnSpc>
                <a:spcPct val="90000"/>
              </a:lnSpc>
              <a:buFontTx/>
              <a:buNone/>
            </a:pPr>
            <a:endParaRPr lang="en-US" altLang="en-US" sz="2400"/>
          </a:p>
          <a:p>
            <a:pPr>
              <a:lnSpc>
                <a:spcPct val="90000"/>
              </a:lnSpc>
              <a:buFontTx/>
              <a:buNone/>
            </a:pPr>
            <a:endParaRPr lang="en-US" altLang="en-US" sz="2400" i="1"/>
          </a:p>
          <a:p>
            <a:pPr>
              <a:lnSpc>
                <a:spcPct val="90000"/>
              </a:lnSpc>
              <a:buFontTx/>
              <a:buNone/>
            </a:pPr>
            <a:endParaRPr lang="en-US" altLang="en-US" sz="2800"/>
          </a:p>
        </p:txBody>
      </p:sp>
    </p:spTree>
  </p:cSld>
  <p:clrMapOvr>
    <a:masterClrMapping/>
  </p:clrMapOvr>
  <p:transition>
    <p:random/>
  </p:transition>
</p:sld>
</file>

<file path=ppt/slides/slide1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noFill/>
          <a:ln/>
        </p:spPr>
        <p:txBody>
          <a:bodyPr anchor="ctr"/>
          <a:lstStyle/>
          <a:p>
            <a:r>
              <a:rPr lang="en-US" altLang="en-US"/>
              <a:t/>
            </a:r>
            <a:br>
              <a:rPr lang="en-US" altLang="en-US"/>
            </a:br>
            <a:r>
              <a:rPr lang="en-US" altLang="en-US">
                <a:solidFill>
                  <a:schemeClr val="hlink"/>
                </a:solidFill>
              </a:rPr>
              <a:t>Management Option 1</a:t>
            </a:r>
            <a:r>
              <a:rPr lang="en-US" altLang="en-US"/>
              <a:t/>
            </a:r>
            <a:br>
              <a:rPr lang="en-US" altLang="en-US"/>
            </a:br>
            <a:r>
              <a:rPr lang="en-US" altLang="en-US"/>
              <a:t>RECAP Standards</a:t>
            </a:r>
            <a:br>
              <a:rPr lang="en-US" altLang="en-US"/>
            </a:br>
            <a:endParaRPr lang="en-US" altLang="en-US"/>
          </a:p>
        </p:txBody>
      </p:sp>
      <p:sp>
        <p:nvSpPr>
          <p:cNvPr id="84995" name="Rectangle 3"/>
          <p:cNvSpPr>
            <a:spLocks noGrp="1" noChangeArrowheads="1"/>
          </p:cNvSpPr>
          <p:nvPr>
            <p:ph type="body" idx="1"/>
          </p:nvPr>
        </p:nvSpPr>
        <p:spPr>
          <a:noFill/>
          <a:ln/>
        </p:spPr>
        <p:txBody>
          <a:bodyPr/>
          <a:lstStyle/>
          <a:p>
            <a:pPr>
              <a:lnSpc>
                <a:spcPct val="130000"/>
              </a:lnSpc>
              <a:buSzPct val="75000"/>
              <a:buFont typeface="Wingdings" panose="05000000000000000000" pitchFamily="2" charset="2"/>
              <a:buChar char="n"/>
            </a:pPr>
            <a:r>
              <a:rPr lang="en-US" altLang="en-US" sz="2800"/>
              <a:t>Soil and Groundwater RS</a:t>
            </a:r>
          </a:p>
          <a:p>
            <a:pPr>
              <a:lnSpc>
                <a:spcPct val="130000"/>
              </a:lnSpc>
              <a:buSzPct val="75000"/>
              <a:buFont typeface="Wingdings" panose="05000000000000000000" pitchFamily="2" charset="2"/>
              <a:buChar char="n"/>
            </a:pPr>
            <a:r>
              <a:rPr lang="en-US" altLang="en-US" sz="2800"/>
              <a:t>Industrial and non-industrial land use</a:t>
            </a:r>
          </a:p>
          <a:p>
            <a:pPr>
              <a:lnSpc>
                <a:spcPct val="130000"/>
              </a:lnSpc>
              <a:buSzPct val="75000"/>
              <a:buFont typeface="Wingdings" panose="05000000000000000000" pitchFamily="2" charset="2"/>
              <a:buChar char="n"/>
            </a:pPr>
            <a:r>
              <a:rPr lang="en-US" altLang="en-US" sz="2800"/>
              <a:t>Soil RS - Table 2 </a:t>
            </a:r>
          </a:p>
          <a:p>
            <a:pPr>
              <a:lnSpc>
                <a:spcPct val="130000"/>
              </a:lnSpc>
              <a:buSzPct val="75000"/>
              <a:buFont typeface="Wingdings" panose="05000000000000000000" pitchFamily="2" charset="2"/>
              <a:buChar char="n"/>
            </a:pPr>
            <a:r>
              <a:rPr lang="en-US" altLang="en-US" sz="2800"/>
              <a:t>Groundwater RS - Table 3 </a:t>
            </a:r>
          </a:p>
          <a:p>
            <a:pPr>
              <a:lnSpc>
                <a:spcPct val="130000"/>
              </a:lnSpc>
              <a:buSzPct val="75000"/>
              <a:buFont typeface="Wingdings" panose="05000000000000000000" pitchFamily="2" charset="2"/>
              <a:buChar char="n"/>
            </a:pPr>
            <a:r>
              <a:rPr lang="en-US" altLang="en-US" sz="2800"/>
              <a:t>If a COC is not in Tables 2 and 3 - Appendix H</a:t>
            </a:r>
          </a:p>
        </p:txBody>
      </p:sp>
    </p:spTree>
  </p:cSld>
  <p:clrMapOvr>
    <a:masterClrMapping/>
  </p:clrMapOvr>
  <p:transition>
    <p:random/>
  </p:transition>
</p:sld>
</file>

<file path=ppt/slides/slide1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5090" name="Rectangle 2"/>
          <p:cNvSpPr>
            <a:spLocks noGrp="1" noChangeArrowheads="1"/>
          </p:cNvSpPr>
          <p:nvPr>
            <p:ph type="title"/>
          </p:nvPr>
        </p:nvSpPr>
        <p:spPr>
          <a:xfrm>
            <a:off x="533400" y="3352800"/>
            <a:ext cx="7772400" cy="1143000"/>
          </a:xfrm>
        </p:spPr>
        <p:txBody>
          <a:bodyPr/>
          <a:lstStyle/>
          <a:p>
            <a:pPr algn="ctr"/>
            <a:r>
              <a:rPr lang="en-US" altLang="en-US" sz="4800" i="0" dirty="0">
                <a:solidFill>
                  <a:schemeClr val="hlink"/>
                </a:solidFill>
              </a:rPr>
              <a:t>MO-1</a:t>
            </a:r>
            <a:br>
              <a:rPr lang="en-US" altLang="en-US" sz="4800" i="0" dirty="0">
                <a:solidFill>
                  <a:schemeClr val="hlink"/>
                </a:solidFill>
              </a:rPr>
            </a:br>
            <a:r>
              <a:rPr lang="en-US" altLang="en-US" sz="4800" i="0" dirty="0"/>
              <a:t>Soil Assessment</a:t>
            </a:r>
            <a:r>
              <a:rPr lang="en-US" altLang="en-US" i="0" dirty="0"/>
              <a:t/>
            </a:r>
            <a:br>
              <a:rPr lang="en-US" altLang="en-US" i="0" dirty="0"/>
            </a:br>
            <a:endParaRPr lang="en-US" altLang="en-US" i="0" dirty="0">
              <a:solidFill>
                <a:schemeClr val="hlink"/>
              </a:solidFill>
            </a:endParaRPr>
          </a:p>
        </p:txBody>
      </p:sp>
    </p:spTree>
  </p:cSld>
  <p:clrMapOvr>
    <a:masterClrMapping/>
  </p:clrMapOvr>
  <p:transition>
    <p:random/>
  </p:transition>
</p:sld>
</file>

<file path=ppt/slides/slide1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9250" name="Rectangle 2"/>
          <p:cNvSpPr>
            <a:spLocks noGrp="1" noChangeArrowheads="1"/>
          </p:cNvSpPr>
          <p:nvPr>
            <p:ph type="title"/>
          </p:nvPr>
        </p:nvSpPr>
        <p:spPr>
          <a:noFill/>
          <a:ln/>
        </p:spPr>
        <p:txBody>
          <a:bodyPr anchor="ctr"/>
          <a:lstStyle/>
          <a:p>
            <a:r>
              <a:rPr lang="en-US" altLang="en-US"/>
              <a:t/>
            </a:r>
            <a:br>
              <a:rPr lang="en-US" altLang="en-US"/>
            </a:br>
            <a:r>
              <a:rPr lang="en-US" altLang="en-US">
                <a:solidFill>
                  <a:schemeClr val="hlink"/>
                </a:solidFill>
              </a:rPr>
              <a:t>MO-1</a:t>
            </a:r>
            <a:r>
              <a:rPr lang="en-US" altLang="en-US"/>
              <a:t>: Id of the Soil COC</a:t>
            </a:r>
            <a:br>
              <a:rPr lang="en-US" altLang="en-US"/>
            </a:br>
            <a:endParaRPr lang="en-US" altLang="en-US"/>
          </a:p>
        </p:txBody>
      </p:sp>
      <p:sp>
        <p:nvSpPr>
          <p:cNvPr id="309251" name="Rectangle 3"/>
          <p:cNvSpPr>
            <a:spLocks noGrp="1" noChangeArrowheads="1"/>
          </p:cNvSpPr>
          <p:nvPr>
            <p:ph type="body" idx="1"/>
          </p:nvPr>
        </p:nvSpPr>
        <p:spPr>
          <a:xfrm>
            <a:off x="685800" y="2362200"/>
            <a:ext cx="7772400" cy="3124200"/>
          </a:xfrm>
          <a:noFill/>
          <a:ln/>
        </p:spPr>
        <p:txBody>
          <a:bodyPr/>
          <a:lstStyle/>
          <a:p>
            <a:pPr algn="ctr">
              <a:lnSpc>
                <a:spcPct val="120000"/>
              </a:lnSpc>
              <a:buFontTx/>
              <a:buNone/>
            </a:pPr>
            <a:r>
              <a:rPr lang="en-US" altLang="en-US" sz="3600"/>
              <a:t>COC for the </a:t>
            </a:r>
            <a:r>
              <a:rPr lang="en-US" altLang="en-US" sz="3600">
                <a:solidFill>
                  <a:schemeClr val="hlink"/>
                </a:solidFill>
              </a:rPr>
              <a:t>MO-1</a:t>
            </a:r>
            <a:r>
              <a:rPr lang="en-US" altLang="en-US" sz="3600"/>
              <a:t> soil assessment: </a:t>
            </a:r>
          </a:p>
          <a:p>
            <a:pPr algn="ctr">
              <a:lnSpc>
                <a:spcPct val="120000"/>
              </a:lnSpc>
              <a:buFontTx/>
              <a:buNone/>
            </a:pPr>
            <a:r>
              <a:rPr lang="en-US" altLang="en-US" sz="3600"/>
              <a:t>All chemicals whose </a:t>
            </a:r>
            <a:r>
              <a:rPr lang="en-US" altLang="en-US" sz="3600">
                <a:solidFill>
                  <a:srgbClr val="0000FF"/>
                </a:solidFill>
              </a:rPr>
              <a:t>max concentration</a:t>
            </a:r>
            <a:r>
              <a:rPr lang="en-US" altLang="en-US" sz="3600"/>
              <a:t> in soil &gt; </a:t>
            </a:r>
            <a:r>
              <a:rPr lang="en-US" altLang="en-US" sz="3600">
                <a:solidFill>
                  <a:srgbClr val="FF3399"/>
                </a:solidFill>
              </a:rPr>
              <a:t>limiting soil SS</a:t>
            </a:r>
            <a:endParaRPr lang="en-US" altLang="en-US">
              <a:solidFill>
                <a:srgbClr val="FF3399"/>
              </a:solidFill>
            </a:endParaRPr>
          </a:p>
          <a:p>
            <a:pPr>
              <a:lnSpc>
                <a:spcPct val="120000"/>
              </a:lnSpc>
              <a:buFontTx/>
              <a:buNone/>
            </a:pPr>
            <a:endParaRPr lang="en-US" altLang="en-US" sz="2800"/>
          </a:p>
          <a:p>
            <a:pPr>
              <a:buFontTx/>
              <a:buNone/>
            </a:pPr>
            <a:endParaRPr lang="en-US" altLang="en-US"/>
          </a:p>
        </p:txBody>
      </p:sp>
    </p:spTree>
  </p:cSld>
  <p:clrMapOvr>
    <a:masterClrMapping/>
  </p:clrMapOvr>
  <p:transition>
    <p:random/>
  </p:transition>
</p:sld>
</file>

<file path=ppt/slides/slide1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3042" name="Rectangle 2"/>
          <p:cNvSpPr>
            <a:spLocks noGrp="1" noChangeArrowheads="1"/>
          </p:cNvSpPr>
          <p:nvPr>
            <p:ph type="title"/>
          </p:nvPr>
        </p:nvSpPr>
        <p:spPr/>
        <p:txBody>
          <a:bodyPr/>
          <a:lstStyle/>
          <a:p>
            <a:r>
              <a:rPr lang="en-US" altLang="en-US">
                <a:solidFill>
                  <a:schemeClr val="hlink"/>
                </a:solidFill>
              </a:rPr>
              <a:t>Management Option 1</a:t>
            </a:r>
          </a:p>
        </p:txBody>
      </p:sp>
      <p:sp>
        <p:nvSpPr>
          <p:cNvPr id="343043" name="Rectangle 3"/>
          <p:cNvSpPr>
            <a:spLocks noGrp="1" noChangeArrowheads="1"/>
          </p:cNvSpPr>
          <p:nvPr>
            <p:ph type="body" idx="1"/>
          </p:nvPr>
        </p:nvSpPr>
        <p:spPr>
          <a:xfrm>
            <a:off x="685800" y="2362200"/>
            <a:ext cx="7772400" cy="3810000"/>
          </a:xfrm>
        </p:spPr>
        <p:txBody>
          <a:bodyPr/>
          <a:lstStyle/>
          <a:p>
            <a:pPr algn="r">
              <a:buFontTx/>
              <a:buNone/>
            </a:pPr>
            <a:r>
              <a:rPr lang="en-US" altLang="en-US" sz="4000">
                <a:solidFill>
                  <a:schemeClr val="tx2"/>
                </a:solidFill>
              </a:rPr>
              <a:t>Identification and Application of the </a:t>
            </a:r>
          </a:p>
          <a:p>
            <a:pPr algn="r">
              <a:buFontTx/>
              <a:buNone/>
            </a:pPr>
            <a:r>
              <a:rPr lang="en-US" altLang="en-US" sz="4000">
                <a:solidFill>
                  <a:srgbClr val="FF3399"/>
                </a:solidFill>
              </a:rPr>
              <a:t>Limiting Soil RECAP Standard</a:t>
            </a:r>
          </a:p>
          <a:p>
            <a:pPr algn="r">
              <a:buFontTx/>
              <a:buNone/>
            </a:pPr>
            <a:r>
              <a:rPr lang="en-US" altLang="en-US" sz="4000"/>
              <a:t>Table 2  </a:t>
            </a:r>
          </a:p>
          <a:p>
            <a:pPr algn="r">
              <a:buFontTx/>
              <a:buNone/>
            </a:pPr>
            <a:r>
              <a:rPr lang="en-US" altLang="en-US" sz="4000"/>
              <a:t>Appendix H  </a:t>
            </a:r>
          </a:p>
          <a:p>
            <a:pPr algn="r">
              <a:buFontTx/>
              <a:buNone/>
            </a:pPr>
            <a:endParaRPr lang="en-US" altLang="en-US" sz="4000"/>
          </a:p>
        </p:txBody>
      </p:sp>
    </p:spTree>
  </p:cSld>
  <p:clrMapOvr>
    <a:masterClrMapping/>
  </p:clrMapOvr>
  <p:transition>
    <p:random/>
  </p:transition>
</p:sld>
</file>

<file path=ppt/slides/slide1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a:ln/>
        </p:spPr>
        <p:txBody>
          <a:bodyPr anchor="ctr"/>
          <a:lstStyle/>
          <a:p>
            <a:r>
              <a:rPr lang="en-US" altLang="en-US"/>
              <a:t/>
            </a:r>
            <a:br>
              <a:rPr lang="en-US" altLang="en-US"/>
            </a:br>
            <a:r>
              <a:rPr lang="en-US" altLang="en-US">
                <a:solidFill>
                  <a:schemeClr val="hlink"/>
                </a:solidFill>
              </a:rPr>
              <a:t>MO-1</a:t>
            </a:r>
            <a:r>
              <a:rPr lang="en-US" altLang="en-US"/>
              <a:t> Soil RECAP Standards</a:t>
            </a:r>
            <a:br>
              <a:rPr lang="en-US" altLang="en-US"/>
            </a:br>
            <a:r>
              <a:rPr lang="en-US" altLang="en-US"/>
              <a:t>Section 4.2.1 </a:t>
            </a:r>
            <a:br>
              <a:rPr lang="en-US" altLang="en-US"/>
            </a:br>
            <a:endParaRPr lang="en-US" altLang="en-US"/>
          </a:p>
        </p:txBody>
      </p:sp>
      <p:sp>
        <p:nvSpPr>
          <p:cNvPr id="22531" name="Rectangle 3"/>
          <p:cNvSpPr>
            <a:spLocks noGrp="1" noChangeArrowheads="1"/>
          </p:cNvSpPr>
          <p:nvPr>
            <p:ph type="body" idx="1"/>
          </p:nvPr>
        </p:nvSpPr>
        <p:spPr>
          <a:xfrm>
            <a:off x="381000" y="1981200"/>
            <a:ext cx="8458200" cy="4191000"/>
          </a:xfrm>
          <a:noFill/>
          <a:ln/>
        </p:spPr>
        <p:txBody>
          <a:bodyPr/>
          <a:lstStyle/>
          <a:p>
            <a:pPr>
              <a:buSzPct val="75000"/>
              <a:buFont typeface="Wingdings" panose="05000000000000000000" pitchFamily="2" charset="2"/>
              <a:buChar char="n"/>
            </a:pPr>
            <a:r>
              <a:rPr lang="en-US" altLang="en-US" sz="2800">
                <a:solidFill>
                  <a:schemeClr val="hlink"/>
                </a:solidFill>
              </a:rPr>
              <a:t>Soil</a:t>
            </a:r>
            <a:r>
              <a:rPr lang="en-US" altLang="en-US" sz="2800" baseline="-25000">
                <a:solidFill>
                  <a:schemeClr val="hlink"/>
                </a:solidFill>
              </a:rPr>
              <a:t>ni</a:t>
            </a:r>
            <a:r>
              <a:rPr lang="en-US" altLang="en-US" sz="2800">
                <a:solidFill>
                  <a:schemeClr val="hlink"/>
                </a:solidFill>
              </a:rPr>
              <a:t> or Soil</a:t>
            </a:r>
            <a:r>
              <a:rPr lang="en-US" altLang="en-US" sz="2800" baseline="-25000">
                <a:solidFill>
                  <a:schemeClr val="hlink"/>
                </a:solidFill>
              </a:rPr>
              <a:t>i</a:t>
            </a:r>
          </a:p>
          <a:p>
            <a:pPr lvl="1">
              <a:lnSpc>
                <a:spcPct val="160000"/>
              </a:lnSpc>
              <a:buSzPct val="75000"/>
              <a:buFont typeface="Wingdings" panose="05000000000000000000" pitchFamily="2" charset="2"/>
              <a:buChar char="à"/>
            </a:pPr>
            <a:r>
              <a:rPr lang="en-US" altLang="en-US" sz="2400"/>
              <a:t>Soil</a:t>
            </a:r>
            <a:r>
              <a:rPr lang="en-US" altLang="en-US" sz="2400" baseline="-25000"/>
              <a:t>ni</a:t>
            </a:r>
            <a:r>
              <a:rPr lang="en-US" altLang="en-US" sz="2400"/>
              <a:t> = soil standard for non-industrial land use</a:t>
            </a:r>
          </a:p>
          <a:p>
            <a:pPr lvl="1">
              <a:lnSpc>
                <a:spcPct val="160000"/>
              </a:lnSpc>
              <a:buSzPct val="75000"/>
              <a:buFont typeface="Wingdings" panose="05000000000000000000" pitchFamily="2" charset="2"/>
              <a:buChar char="à"/>
            </a:pPr>
            <a:r>
              <a:rPr lang="en-US" altLang="en-US" sz="2400"/>
              <a:t>Soil</a:t>
            </a:r>
            <a:r>
              <a:rPr lang="en-US" altLang="en-US" sz="2400" baseline="-25000"/>
              <a:t>i</a:t>
            </a:r>
            <a:r>
              <a:rPr lang="en-US" altLang="en-US" sz="2400"/>
              <a:t> = soil standard for industrial land use </a:t>
            </a:r>
          </a:p>
          <a:p>
            <a:pPr lvl="1">
              <a:lnSpc>
                <a:spcPct val="160000"/>
              </a:lnSpc>
              <a:buSzPct val="75000"/>
              <a:buFont typeface="Wingdings" panose="05000000000000000000" pitchFamily="2" charset="2"/>
              <a:buChar char="à"/>
            </a:pPr>
            <a:r>
              <a:rPr lang="en-US" altLang="en-US" sz="2400"/>
              <a:t>risk-based (inhalation, ingestion, dermal contact)</a:t>
            </a:r>
          </a:p>
          <a:p>
            <a:pPr lvl="1">
              <a:lnSpc>
                <a:spcPct val="160000"/>
              </a:lnSpc>
              <a:buSzPct val="75000"/>
              <a:buFont typeface="Wingdings" panose="05000000000000000000" pitchFamily="2" charset="2"/>
              <a:buChar char="à"/>
            </a:pPr>
            <a:r>
              <a:rPr lang="en-US" altLang="en-US" sz="2400"/>
              <a:t>must consider additive effects for noncarcinogens, foonoted with “N”</a:t>
            </a:r>
          </a:p>
        </p:txBody>
      </p:sp>
    </p:spTree>
  </p:cSld>
  <p:clrMapOvr>
    <a:masterClrMapping/>
  </p:clrMapOvr>
  <p:transition>
    <p:random/>
  </p:transition>
</p:sld>
</file>

<file path=ppt/slides/slide1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7106" name="Rectangle 2"/>
          <p:cNvSpPr>
            <a:spLocks noGrp="1" noChangeArrowheads="1"/>
          </p:cNvSpPr>
          <p:nvPr>
            <p:ph type="title"/>
          </p:nvPr>
        </p:nvSpPr>
        <p:spPr>
          <a:noFill/>
          <a:ln/>
        </p:spPr>
        <p:txBody>
          <a:bodyPr anchor="ctr"/>
          <a:lstStyle/>
          <a:p>
            <a:r>
              <a:rPr lang="en-US" altLang="en-US"/>
              <a:t/>
            </a:r>
            <a:br>
              <a:rPr lang="en-US" altLang="en-US"/>
            </a:br>
            <a:r>
              <a:rPr lang="en-US" altLang="en-US"/>
              <a:t>MO-1 Soil RECAP Standards</a:t>
            </a:r>
            <a:br>
              <a:rPr lang="en-US" altLang="en-US"/>
            </a:br>
            <a:r>
              <a:rPr lang="en-US" altLang="en-US"/>
              <a:t>Section 4.2.1 </a:t>
            </a:r>
            <a:br>
              <a:rPr lang="en-US" altLang="en-US"/>
            </a:br>
            <a:endParaRPr lang="en-US" altLang="en-US"/>
          </a:p>
        </p:txBody>
      </p:sp>
      <p:sp>
        <p:nvSpPr>
          <p:cNvPr id="687107" name="Rectangle 3"/>
          <p:cNvSpPr>
            <a:spLocks noGrp="1" noChangeArrowheads="1"/>
          </p:cNvSpPr>
          <p:nvPr>
            <p:ph type="body" idx="1"/>
          </p:nvPr>
        </p:nvSpPr>
        <p:spPr>
          <a:xfrm>
            <a:off x="0" y="1981200"/>
            <a:ext cx="8839200" cy="4191000"/>
          </a:xfrm>
          <a:noFill/>
          <a:ln/>
        </p:spPr>
        <p:txBody>
          <a:bodyPr/>
          <a:lstStyle/>
          <a:p>
            <a:pPr>
              <a:lnSpc>
                <a:spcPct val="90000"/>
              </a:lnSpc>
              <a:buSzPct val="75000"/>
              <a:buFont typeface="Wingdings" panose="05000000000000000000" pitchFamily="2" charset="2"/>
              <a:buNone/>
            </a:pPr>
            <a:endParaRPr lang="en-US" altLang="en-US" sz="2400" baseline="-25000">
              <a:solidFill>
                <a:schemeClr val="hlink"/>
              </a:solidFill>
            </a:endParaRPr>
          </a:p>
          <a:p>
            <a:pPr>
              <a:lnSpc>
                <a:spcPct val="90000"/>
              </a:lnSpc>
              <a:buFont typeface="Wingdings" panose="05000000000000000000" pitchFamily="2" charset="2"/>
              <a:buChar char="§"/>
            </a:pPr>
            <a:r>
              <a:rPr lang="en-US" altLang="en-US" sz="2400">
                <a:solidFill>
                  <a:schemeClr val="hlink"/>
                </a:solidFill>
              </a:rPr>
              <a:t>Soil</a:t>
            </a:r>
            <a:r>
              <a:rPr lang="en-US" altLang="en-US" sz="2400" baseline="-25000">
                <a:solidFill>
                  <a:schemeClr val="hlink"/>
                </a:solidFill>
              </a:rPr>
              <a:t>GW1</a:t>
            </a:r>
            <a:r>
              <a:rPr lang="en-US" altLang="en-US" sz="2400"/>
              <a:t>= soil standard protective of groundwater 1 zone</a:t>
            </a:r>
          </a:p>
          <a:p>
            <a:pPr>
              <a:lnSpc>
                <a:spcPct val="90000"/>
              </a:lnSpc>
              <a:buFont typeface="Wingdings" panose="05000000000000000000" pitchFamily="2" charset="2"/>
              <a:buChar char="§"/>
            </a:pPr>
            <a:endParaRPr lang="en-US" altLang="en-US" sz="2400" baseline="-25000"/>
          </a:p>
          <a:p>
            <a:pPr>
              <a:lnSpc>
                <a:spcPct val="90000"/>
              </a:lnSpc>
              <a:buFont typeface="Wingdings" panose="05000000000000000000" pitchFamily="2" charset="2"/>
              <a:buChar char="§"/>
            </a:pPr>
            <a:r>
              <a:rPr lang="en-US" altLang="en-US" sz="2400">
                <a:solidFill>
                  <a:schemeClr val="hlink"/>
                </a:solidFill>
              </a:rPr>
              <a:t>Soil</a:t>
            </a:r>
            <a:r>
              <a:rPr lang="en-US" altLang="en-US" sz="2400" baseline="-25000">
                <a:solidFill>
                  <a:schemeClr val="hlink"/>
                </a:solidFill>
              </a:rPr>
              <a:t>GW2</a:t>
            </a:r>
            <a:r>
              <a:rPr lang="en-US" altLang="en-US" sz="2400" baseline="-25000"/>
              <a:t> </a:t>
            </a:r>
            <a:r>
              <a:rPr lang="en-US" altLang="en-US" sz="2400">
                <a:solidFill>
                  <a:schemeClr val="hlink"/>
                </a:solidFill>
              </a:rPr>
              <a:t>x DF2</a:t>
            </a:r>
            <a:r>
              <a:rPr lang="en-US" altLang="en-US" sz="2400"/>
              <a:t> = soil standard protective of groundwater 2 zone</a:t>
            </a:r>
          </a:p>
          <a:p>
            <a:pPr>
              <a:lnSpc>
                <a:spcPct val="90000"/>
              </a:lnSpc>
              <a:buFont typeface="Wingdings" panose="05000000000000000000" pitchFamily="2" charset="2"/>
              <a:buNone/>
            </a:pPr>
            <a:endParaRPr lang="en-US" altLang="en-US" sz="2400" baseline="-25000"/>
          </a:p>
          <a:p>
            <a:pPr>
              <a:lnSpc>
                <a:spcPct val="90000"/>
              </a:lnSpc>
              <a:buFont typeface="Wingdings" panose="05000000000000000000" pitchFamily="2" charset="2"/>
              <a:buChar char="§"/>
            </a:pPr>
            <a:r>
              <a:rPr lang="en-US" altLang="en-US" sz="2400">
                <a:solidFill>
                  <a:schemeClr val="hlink"/>
                </a:solidFill>
              </a:rPr>
              <a:t>Soil</a:t>
            </a:r>
            <a:r>
              <a:rPr lang="en-US" altLang="en-US" sz="2400" baseline="-25000">
                <a:solidFill>
                  <a:schemeClr val="hlink"/>
                </a:solidFill>
              </a:rPr>
              <a:t>GW3DW </a:t>
            </a:r>
            <a:r>
              <a:rPr lang="en-US" altLang="en-US" sz="2400">
                <a:solidFill>
                  <a:schemeClr val="hlink"/>
                </a:solidFill>
              </a:rPr>
              <a:t>x DF3</a:t>
            </a:r>
            <a:r>
              <a:rPr lang="en-US" altLang="en-US" sz="2400" baseline="-25000"/>
              <a:t> </a:t>
            </a:r>
            <a:r>
              <a:rPr lang="en-US" altLang="en-US" sz="2400"/>
              <a:t>= soil standard protective of groundwater 3 zone that potentially discharges to a surface water body classified for as a drinking water source</a:t>
            </a:r>
            <a:endParaRPr lang="en-US" altLang="en-US" sz="2400" baseline="-25000"/>
          </a:p>
          <a:p>
            <a:pPr>
              <a:lnSpc>
                <a:spcPct val="90000"/>
              </a:lnSpc>
              <a:buFont typeface="Wingdings" panose="05000000000000000000" pitchFamily="2" charset="2"/>
              <a:buChar char="§"/>
            </a:pPr>
            <a:endParaRPr lang="en-US" altLang="en-US" sz="2400" baseline="-25000"/>
          </a:p>
          <a:p>
            <a:pPr>
              <a:lnSpc>
                <a:spcPct val="90000"/>
              </a:lnSpc>
              <a:buFont typeface="Wingdings" panose="05000000000000000000" pitchFamily="2" charset="2"/>
              <a:buChar char="§"/>
            </a:pPr>
            <a:r>
              <a:rPr lang="en-US" altLang="en-US" sz="2400">
                <a:solidFill>
                  <a:schemeClr val="hlink"/>
                </a:solidFill>
              </a:rPr>
              <a:t>Soil</a:t>
            </a:r>
            <a:r>
              <a:rPr lang="en-US" altLang="en-US" sz="2400" baseline="-25000">
                <a:solidFill>
                  <a:schemeClr val="hlink"/>
                </a:solidFill>
              </a:rPr>
              <a:t>GW3NDW </a:t>
            </a:r>
            <a:r>
              <a:rPr lang="en-US" altLang="en-US" sz="2400">
                <a:solidFill>
                  <a:schemeClr val="hlink"/>
                </a:solidFill>
              </a:rPr>
              <a:t>x DF3</a:t>
            </a:r>
            <a:r>
              <a:rPr lang="en-US" altLang="en-US" sz="2400" baseline="-25000"/>
              <a:t> </a:t>
            </a:r>
            <a:r>
              <a:rPr lang="en-US" altLang="en-US" sz="2400"/>
              <a:t>= soil standard protective of groundwater 3 zone that potentially discharges to a surface water body classified for as a non-drinking water source</a:t>
            </a:r>
            <a:endParaRPr lang="en-US" altLang="en-US" sz="2400" baseline="-25000"/>
          </a:p>
          <a:p>
            <a:pPr>
              <a:lnSpc>
                <a:spcPct val="90000"/>
              </a:lnSpc>
              <a:buFontTx/>
              <a:buNone/>
            </a:pPr>
            <a:endParaRPr lang="en-US" altLang="en-US" sz="2400"/>
          </a:p>
          <a:p>
            <a:pPr lvl="1">
              <a:lnSpc>
                <a:spcPct val="90000"/>
              </a:lnSpc>
              <a:buSzPct val="75000"/>
              <a:buFont typeface="Wingdings" panose="05000000000000000000" pitchFamily="2" charset="2"/>
              <a:buNone/>
            </a:pPr>
            <a:endParaRPr lang="en-US" altLang="en-US" sz="2000"/>
          </a:p>
        </p:txBody>
      </p:sp>
    </p:spTree>
  </p:cSld>
  <p:clrMapOvr>
    <a:masterClrMapping/>
  </p:clrMapOvr>
  <p:transition>
    <p:random/>
  </p:transition>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a:xfrm>
            <a:off x="1371600" y="762000"/>
            <a:ext cx="7772400" cy="990600"/>
          </a:xfrm>
          <a:noFill/>
          <a:ln/>
        </p:spPr>
        <p:txBody>
          <a:bodyPr anchor="ctr"/>
          <a:lstStyle/>
          <a:p>
            <a:pPr algn="ctr"/>
            <a:r>
              <a:rPr lang="en-US" altLang="en-US"/>
              <a:t>Overview of LDEQ’s RECAP</a:t>
            </a:r>
            <a:br>
              <a:rPr lang="en-US" altLang="en-US"/>
            </a:br>
            <a:endParaRPr lang="en-US" altLang="en-US"/>
          </a:p>
        </p:txBody>
      </p:sp>
      <p:sp>
        <p:nvSpPr>
          <p:cNvPr id="180227" name="Rectangle 3"/>
          <p:cNvSpPr>
            <a:spLocks noGrp="1" noChangeArrowheads="1"/>
          </p:cNvSpPr>
          <p:nvPr>
            <p:ph type="body" idx="1"/>
          </p:nvPr>
        </p:nvSpPr>
        <p:spPr>
          <a:noFill/>
          <a:ln/>
        </p:spPr>
        <p:txBody>
          <a:bodyPr/>
          <a:lstStyle/>
          <a:p>
            <a:pPr>
              <a:buSzPct val="75000"/>
              <a:buFont typeface="Wingdings" panose="05000000000000000000" pitchFamily="2" charset="2"/>
              <a:buChar char="n"/>
            </a:pPr>
            <a:r>
              <a:rPr lang="en-US" altLang="en-US"/>
              <a:t> Based on national health risk assessment   	principles/methods</a:t>
            </a:r>
          </a:p>
          <a:p>
            <a:pPr>
              <a:buSzPct val="75000"/>
              <a:buFont typeface="Wingdings" panose="05000000000000000000" pitchFamily="2" charset="2"/>
              <a:buChar char="n"/>
            </a:pPr>
            <a:r>
              <a:rPr lang="en-US" altLang="en-US"/>
              <a:t> Tiered framework</a:t>
            </a:r>
          </a:p>
          <a:p>
            <a:pPr>
              <a:buSzPct val="75000"/>
              <a:buFont typeface="Wingdings" panose="05000000000000000000" pitchFamily="2" charset="2"/>
              <a:buChar char="n"/>
            </a:pPr>
            <a:r>
              <a:rPr lang="en-US" altLang="en-US"/>
              <a:t> Lower  tiers</a:t>
            </a:r>
          </a:p>
          <a:p>
            <a:pPr lvl="1">
              <a:buFont typeface="Wingdings" panose="05000000000000000000" pitchFamily="2" charset="2"/>
              <a:buChar char="à"/>
            </a:pPr>
            <a:r>
              <a:rPr lang="en-US" altLang="en-US"/>
              <a:t> require less information</a:t>
            </a:r>
          </a:p>
          <a:p>
            <a:pPr lvl="1">
              <a:buFont typeface="Wingdings" panose="05000000000000000000" pitchFamily="2" charset="2"/>
              <a:buChar char="à"/>
            </a:pPr>
            <a:r>
              <a:rPr lang="en-US" altLang="en-US"/>
              <a:t> protective assumptions</a:t>
            </a:r>
          </a:p>
          <a:p>
            <a:pPr lvl="1">
              <a:buFont typeface="Wingdings" panose="05000000000000000000" pitchFamily="2" charset="2"/>
              <a:buChar char="à"/>
            </a:pPr>
            <a:r>
              <a:rPr lang="en-US" altLang="en-US"/>
              <a:t> generic risk-based levels</a:t>
            </a:r>
          </a:p>
          <a:p>
            <a:pPr lvl="1">
              <a:buFont typeface="Wingdings" panose="05000000000000000000" pitchFamily="2" charset="2"/>
              <a:buChar char="à"/>
            </a:pPr>
            <a:r>
              <a:rPr lang="en-US" altLang="en-US"/>
              <a:t> often used for screening</a:t>
            </a:r>
          </a:p>
        </p:txBody>
      </p:sp>
    </p:spTree>
  </p:cSld>
  <p:clrMapOvr>
    <a:masterClrMapping/>
  </p:clrMapOvr>
  <p:transition>
    <p:random/>
  </p:transition>
</p:sld>
</file>

<file path=ppt/slides/slide1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1682" name="Rectangle 2"/>
          <p:cNvSpPr>
            <a:spLocks noGrp="1" noChangeArrowheads="1"/>
          </p:cNvSpPr>
          <p:nvPr>
            <p:ph type="title"/>
          </p:nvPr>
        </p:nvSpPr>
        <p:spPr/>
        <p:txBody>
          <a:bodyPr/>
          <a:lstStyle/>
          <a:p>
            <a:r>
              <a:rPr lang="en-US" altLang="en-US"/>
              <a:t>MO-1 Dilution factors</a:t>
            </a:r>
          </a:p>
        </p:txBody>
      </p:sp>
      <p:sp>
        <p:nvSpPr>
          <p:cNvPr id="711683" name="Rectangle 3"/>
          <p:cNvSpPr>
            <a:spLocks noGrp="1" noChangeArrowheads="1"/>
          </p:cNvSpPr>
          <p:nvPr>
            <p:ph type="body" idx="1"/>
          </p:nvPr>
        </p:nvSpPr>
        <p:spPr>
          <a:xfrm>
            <a:off x="609600" y="2057400"/>
            <a:ext cx="7772400" cy="4114800"/>
          </a:xfrm>
        </p:spPr>
        <p:txBody>
          <a:bodyPr/>
          <a:lstStyle/>
          <a:p>
            <a:pPr>
              <a:buFont typeface="Wingdings" panose="05000000000000000000" pitchFamily="2" charset="2"/>
              <a:buChar char="Ø"/>
            </a:pPr>
            <a:r>
              <a:rPr lang="en-US" altLang="en-US" sz="2800">
                <a:solidFill>
                  <a:schemeClr val="hlink"/>
                </a:solidFill>
              </a:rPr>
              <a:t>DF2</a:t>
            </a:r>
            <a:r>
              <a:rPr lang="en-US" altLang="en-US" sz="2800"/>
              <a:t> = dilution factor to account for dilution of COC concentration in a groundwater 2 zone due to migration from the source to nearest downgradient property boundary</a:t>
            </a:r>
          </a:p>
          <a:p>
            <a:pPr>
              <a:buFont typeface="Wingdings" panose="05000000000000000000" pitchFamily="2" charset="2"/>
              <a:buChar char="Ø"/>
            </a:pPr>
            <a:r>
              <a:rPr lang="en-US" altLang="en-US" sz="2800">
                <a:solidFill>
                  <a:schemeClr val="hlink"/>
                </a:solidFill>
              </a:rPr>
              <a:t>DF3</a:t>
            </a:r>
            <a:r>
              <a:rPr lang="en-US" altLang="en-US" sz="2800"/>
              <a:t> = dilution factor to account for dilution of COC concentration in a groundwater 3 zone due to migration from the source to nearest downgradient surface water body</a:t>
            </a:r>
          </a:p>
          <a:p>
            <a:pPr>
              <a:buFont typeface="Wingdings" panose="05000000000000000000" pitchFamily="2" charset="2"/>
              <a:buChar char="§"/>
            </a:pPr>
            <a:endParaRPr lang="en-US" altLang="en-US"/>
          </a:p>
          <a:p>
            <a:pPr>
              <a:buFont typeface="Wingdings" panose="05000000000000000000" pitchFamily="2" charset="2"/>
              <a:buChar char="§"/>
            </a:pPr>
            <a:endParaRPr lang="en-US" altLang="en-US"/>
          </a:p>
        </p:txBody>
      </p:sp>
    </p:spTree>
  </p:cSld>
  <p:clrMapOvr>
    <a:masterClrMapping/>
  </p:clrMapOvr>
  <p:transition>
    <p:random/>
  </p:transition>
</p:sld>
</file>

<file path=ppt/slides/slide1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9154" name="Rectangle 2"/>
          <p:cNvSpPr>
            <a:spLocks noGrp="1" noChangeArrowheads="1"/>
          </p:cNvSpPr>
          <p:nvPr>
            <p:ph type="title"/>
          </p:nvPr>
        </p:nvSpPr>
        <p:spPr>
          <a:noFill/>
          <a:ln/>
        </p:spPr>
        <p:txBody>
          <a:bodyPr anchor="ctr"/>
          <a:lstStyle/>
          <a:p>
            <a:r>
              <a:rPr lang="en-US" altLang="en-US"/>
              <a:t/>
            </a:r>
            <a:br>
              <a:rPr lang="en-US" altLang="en-US"/>
            </a:br>
            <a:r>
              <a:rPr lang="en-US" altLang="en-US"/>
              <a:t>MO-1 Soil RECAP Standards</a:t>
            </a:r>
            <a:br>
              <a:rPr lang="en-US" altLang="en-US"/>
            </a:br>
            <a:r>
              <a:rPr lang="en-US" altLang="en-US"/>
              <a:t>Section 4.2.1 </a:t>
            </a:r>
            <a:br>
              <a:rPr lang="en-US" altLang="en-US"/>
            </a:br>
            <a:endParaRPr lang="en-US" altLang="en-US"/>
          </a:p>
        </p:txBody>
      </p:sp>
      <p:sp>
        <p:nvSpPr>
          <p:cNvPr id="689155" name="Rectangle 3"/>
          <p:cNvSpPr>
            <a:spLocks noGrp="1" noChangeArrowheads="1"/>
          </p:cNvSpPr>
          <p:nvPr>
            <p:ph type="body" idx="1"/>
          </p:nvPr>
        </p:nvSpPr>
        <p:spPr>
          <a:xfrm>
            <a:off x="0" y="1752600"/>
            <a:ext cx="9144000" cy="4876800"/>
          </a:xfrm>
          <a:noFill/>
          <a:ln/>
        </p:spPr>
        <p:txBody>
          <a:bodyPr/>
          <a:lstStyle/>
          <a:p>
            <a:pPr lvl="1">
              <a:lnSpc>
                <a:spcPct val="80000"/>
              </a:lnSpc>
              <a:buSzPct val="75000"/>
              <a:buFont typeface="Wingdings" panose="05000000000000000000" pitchFamily="2" charset="2"/>
              <a:buChar char="à"/>
            </a:pPr>
            <a:endParaRPr lang="en-US" altLang="en-US" sz="2400"/>
          </a:p>
          <a:p>
            <a:pPr>
              <a:lnSpc>
                <a:spcPct val="80000"/>
              </a:lnSpc>
              <a:buSzPct val="75000"/>
              <a:buFont typeface="Wingdings" panose="05000000000000000000" pitchFamily="2" charset="2"/>
              <a:buChar char="n"/>
            </a:pPr>
            <a:r>
              <a:rPr lang="en-US" altLang="en-US" sz="2800">
                <a:solidFill>
                  <a:schemeClr val="hlink"/>
                </a:solidFill>
              </a:rPr>
              <a:t>Soil</a:t>
            </a:r>
            <a:r>
              <a:rPr lang="en-US" altLang="en-US" sz="2800" baseline="-25000">
                <a:solidFill>
                  <a:schemeClr val="hlink"/>
                </a:solidFill>
              </a:rPr>
              <a:t>sat</a:t>
            </a:r>
            <a:endParaRPr lang="en-US" altLang="en-US" sz="2800">
              <a:solidFill>
                <a:schemeClr val="hlink"/>
              </a:solidFill>
            </a:endParaRPr>
          </a:p>
          <a:p>
            <a:pPr lvl="1">
              <a:lnSpc>
                <a:spcPct val="80000"/>
              </a:lnSpc>
              <a:buSzPct val="75000"/>
              <a:buFont typeface="Wingdings" panose="05000000000000000000" pitchFamily="2" charset="2"/>
              <a:buChar char="à"/>
            </a:pPr>
            <a:r>
              <a:rPr lang="en-US" altLang="en-US" sz="2400"/>
              <a:t> Soil</a:t>
            </a:r>
            <a:r>
              <a:rPr lang="en-US" altLang="en-US" sz="2400" baseline="-25000"/>
              <a:t>sat</a:t>
            </a:r>
            <a:r>
              <a:rPr lang="en-US" altLang="en-US" sz="2400"/>
              <a:t> =  soil saturation </a:t>
            </a:r>
          </a:p>
          <a:p>
            <a:pPr lvl="1">
              <a:lnSpc>
                <a:spcPct val="80000"/>
              </a:lnSpc>
              <a:buSzPct val="75000"/>
              <a:buFont typeface="Wingdings" panose="05000000000000000000" pitchFamily="2" charset="2"/>
              <a:buChar char="à"/>
            </a:pPr>
            <a:r>
              <a:rPr lang="en-US" altLang="en-US" sz="2400"/>
              <a:t>Based on protection of resource aesthetics – prevention of NAPL</a:t>
            </a:r>
          </a:p>
          <a:p>
            <a:pPr>
              <a:lnSpc>
                <a:spcPct val="140000"/>
              </a:lnSpc>
              <a:buSzPct val="75000"/>
              <a:buFont typeface="Wingdings" panose="05000000000000000000" pitchFamily="2" charset="2"/>
              <a:buChar char="n"/>
            </a:pPr>
            <a:r>
              <a:rPr lang="en-US" altLang="en-US" sz="2800">
                <a:solidFill>
                  <a:schemeClr val="hlink"/>
                </a:solidFill>
              </a:rPr>
              <a:t>Soil</a:t>
            </a:r>
            <a:r>
              <a:rPr lang="en-US" altLang="en-US" sz="2800" baseline="-25000">
                <a:solidFill>
                  <a:schemeClr val="hlink"/>
                </a:solidFill>
              </a:rPr>
              <a:t>es</a:t>
            </a:r>
          </a:p>
          <a:p>
            <a:pPr lvl="1">
              <a:lnSpc>
                <a:spcPct val="80000"/>
              </a:lnSpc>
              <a:buSzPct val="75000"/>
              <a:buFont typeface="Wingdings" panose="05000000000000000000" pitchFamily="2" charset="2"/>
              <a:buChar char="Ø"/>
            </a:pPr>
            <a:r>
              <a:rPr lang="en-US" altLang="en-US" sz="2400"/>
              <a:t>Standard for volatile emissions from soil to an enclosed structure</a:t>
            </a:r>
          </a:p>
          <a:p>
            <a:pPr lvl="1">
              <a:lnSpc>
                <a:spcPct val="80000"/>
              </a:lnSpc>
              <a:buFont typeface="Wingdings" panose="05000000000000000000" pitchFamily="2" charset="2"/>
              <a:buChar char="Ø"/>
            </a:pPr>
            <a:r>
              <a:rPr lang="en-US" altLang="en-US" sz="2000"/>
              <a:t>Enclosed structure - an occupied (or potentially occupied) [i.e., one or more receptors spend a significant portion of the day (or workday) within the enclosed structure] structure on a slab foundation that has a roof and walls on all sides which prevent the free exchange of indoor air with outdoor (ambient) air.</a:t>
            </a:r>
            <a:endParaRPr lang="en-US" altLang="en-US" sz="2400"/>
          </a:p>
          <a:p>
            <a:pPr lvl="1">
              <a:lnSpc>
                <a:spcPct val="80000"/>
              </a:lnSpc>
              <a:buSzPct val="75000"/>
              <a:buFont typeface="Wingdings" panose="05000000000000000000" pitchFamily="2" charset="2"/>
              <a:buChar char="Ø"/>
            </a:pPr>
            <a:r>
              <a:rPr lang="en-US" altLang="en-US" sz="2400"/>
              <a:t>In general, applicable to soil </a:t>
            </a:r>
            <a:r>
              <a:rPr lang="en-US" altLang="en-US" sz="2400" u="sng"/>
              <a:t>&lt;</a:t>
            </a:r>
            <a:r>
              <a:rPr lang="en-US" altLang="en-US" sz="2400"/>
              <a:t> 15 ft bgs</a:t>
            </a:r>
          </a:p>
          <a:p>
            <a:pPr lvl="1">
              <a:lnSpc>
                <a:spcPct val="80000"/>
              </a:lnSpc>
              <a:buSzPct val="75000"/>
              <a:buFont typeface="Wingdings" panose="05000000000000000000" pitchFamily="2" charset="2"/>
              <a:buChar char="Ø"/>
            </a:pPr>
            <a:r>
              <a:rPr lang="en-US" altLang="en-US" sz="2400"/>
              <a:t>In general, volatile = HLC &gt; 1E-05 atm-m</a:t>
            </a:r>
            <a:r>
              <a:rPr lang="en-US" altLang="en-US" sz="2400" baseline="30000"/>
              <a:t>3</a:t>
            </a:r>
            <a:r>
              <a:rPr lang="en-US" altLang="en-US" sz="2400"/>
              <a:t>/mole and mw &lt; 200 g/mole</a:t>
            </a:r>
          </a:p>
          <a:p>
            <a:pPr lvl="1">
              <a:lnSpc>
                <a:spcPct val="80000"/>
              </a:lnSpc>
              <a:buSzPct val="75000"/>
              <a:buFont typeface="Wingdings" panose="05000000000000000000" pitchFamily="2" charset="2"/>
              <a:buNone/>
            </a:pPr>
            <a:endParaRPr lang="en-US" altLang="en-US" sz="2400"/>
          </a:p>
          <a:p>
            <a:pPr lvl="1">
              <a:lnSpc>
                <a:spcPct val="110000"/>
              </a:lnSpc>
              <a:buFontTx/>
              <a:buNone/>
            </a:pPr>
            <a:endParaRPr lang="en-US" altLang="en-US" sz="2400"/>
          </a:p>
        </p:txBody>
      </p:sp>
    </p:spTree>
  </p:cSld>
  <p:clrMapOvr>
    <a:masterClrMapping/>
  </p:clrMapOvr>
  <p:transition>
    <p:random/>
  </p:transition>
</p:sld>
</file>

<file path=ppt/slides/slide1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noFill/>
          <a:ln/>
        </p:spPr>
        <p:txBody>
          <a:bodyPr anchor="ctr"/>
          <a:lstStyle/>
          <a:p>
            <a:r>
              <a:rPr lang="en-US" altLang="en-US"/>
              <a:t/>
            </a:r>
            <a:br>
              <a:rPr lang="en-US" altLang="en-US"/>
            </a:br>
            <a:r>
              <a:rPr lang="en-US" altLang="en-US"/>
              <a:t>MO-1 Soil RECAP Standards </a:t>
            </a:r>
            <a:br>
              <a:rPr lang="en-US" altLang="en-US"/>
            </a:br>
            <a:r>
              <a:rPr lang="en-US" altLang="en-US"/>
              <a:t>Section 4.2.1</a:t>
            </a:r>
            <a:br>
              <a:rPr lang="en-US" altLang="en-US"/>
            </a:br>
            <a:endParaRPr lang="en-US" altLang="en-US"/>
          </a:p>
        </p:txBody>
      </p:sp>
      <p:sp>
        <p:nvSpPr>
          <p:cNvPr id="60419" name="Rectangle 3"/>
          <p:cNvSpPr>
            <a:spLocks noGrp="1" noChangeArrowheads="1"/>
          </p:cNvSpPr>
          <p:nvPr>
            <p:ph type="body" idx="1"/>
          </p:nvPr>
        </p:nvSpPr>
        <p:spPr>
          <a:xfrm>
            <a:off x="685800" y="2057400"/>
            <a:ext cx="7772400" cy="4191000"/>
          </a:xfrm>
          <a:noFill/>
          <a:ln/>
        </p:spPr>
        <p:txBody>
          <a:bodyPr/>
          <a:lstStyle/>
          <a:p>
            <a:pPr>
              <a:lnSpc>
                <a:spcPct val="140000"/>
              </a:lnSpc>
              <a:buSzPct val="75000"/>
              <a:buFont typeface="Wingdings" panose="05000000000000000000" pitchFamily="2" charset="2"/>
              <a:buChar char="n"/>
            </a:pPr>
            <a:r>
              <a:rPr lang="en-US" altLang="en-US" sz="2000"/>
              <a:t>Background levels</a:t>
            </a:r>
          </a:p>
          <a:p>
            <a:pPr lvl="1">
              <a:lnSpc>
                <a:spcPct val="140000"/>
              </a:lnSpc>
              <a:buSzPct val="75000"/>
              <a:buFont typeface="Wingdings" panose="05000000000000000000" pitchFamily="2" charset="2"/>
              <a:buChar char="Ø"/>
            </a:pPr>
            <a:r>
              <a:rPr lang="en-US" altLang="en-US" sz="1800"/>
              <a:t>If MO-1 LRS for inorganic COC &lt; BG</a:t>
            </a:r>
          </a:p>
          <a:p>
            <a:pPr lvl="1">
              <a:lnSpc>
                <a:spcPct val="140000"/>
              </a:lnSpc>
              <a:buSzPct val="75000"/>
              <a:buFont typeface="Wingdings" panose="05000000000000000000" pitchFamily="2" charset="2"/>
              <a:buChar char="Ø"/>
            </a:pPr>
            <a:r>
              <a:rPr lang="en-US" altLang="en-US" sz="1800"/>
              <a:t>Comply with Section 2.13</a:t>
            </a:r>
          </a:p>
          <a:p>
            <a:pPr>
              <a:lnSpc>
                <a:spcPct val="140000"/>
              </a:lnSpc>
              <a:buSzPct val="75000"/>
              <a:buFont typeface="Wingdings" panose="05000000000000000000" pitchFamily="2" charset="2"/>
              <a:buChar char="n"/>
            </a:pPr>
            <a:r>
              <a:rPr lang="en-US" altLang="en-US" sz="2000"/>
              <a:t>Quantitation limits</a:t>
            </a:r>
          </a:p>
          <a:p>
            <a:pPr lvl="1">
              <a:lnSpc>
                <a:spcPct val="140000"/>
              </a:lnSpc>
              <a:buSzPct val="75000"/>
              <a:buFont typeface="Wingdings" panose="05000000000000000000" pitchFamily="2" charset="2"/>
              <a:buChar char="Ø"/>
            </a:pPr>
            <a:r>
              <a:rPr lang="en-US" altLang="en-US" sz="1800"/>
              <a:t>If MO-1 RS &lt; QL, then default to QL</a:t>
            </a:r>
          </a:p>
          <a:p>
            <a:pPr lvl="1">
              <a:lnSpc>
                <a:spcPct val="140000"/>
              </a:lnSpc>
              <a:buSzPct val="75000"/>
              <a:buFont typeface="Wingdings" panose="05000000000000000000" pitchFamily="2" charset="2"/>
              <a:buChar char="Ø"/>
            </a:pPr>
            <a:r>
              <a:rPr lang="en-US" altLang="en-US" sz="1800"/>
              <a:t>QL subject to Dept approval</a:t>
            </a:r>
          </a:p>
          <a:p>
            <a:pPr>
              <a:lnSpc>
                <a:spcPct val="140000"/>
              </a:lnSpc>
              <a:buSzPct val="75000"/>
              <a:buFont typeface="Wingdings" panose="05000000000000000000" pitchFamily="2" charset="2"/>
              <a:buChar char="n"/>
            </a:pPr>
            <a:r>
              <a:rPr lang="en-US" altLang="en-US" sz="2000"/>
              <a:t>Ceiling values</a:t>
            </a:r>
          </a:p>
          <a:p>
            <a:pPr lvl="1">
              <a:lnSpc>
                <a:spcPct val="140000"/>
              </a:lnSpc>
              <a:buSzPct val="75000"/>
              <a:buFont typeface="Wingdings" panose="05000000000000000000" pitchFamily="2" charset="2"/>
              <a:buChar char="Ø"/>
            </a:pPr>
            <a:r>
              <a:rPr lang="en-US" altLang="en-US" sz="1800"/>
              <a:t> TPH - 10,000 ppm</a:t>
            </a:r>
          </a:p>
          <a:p>
            <a:pPr lvl="1">
              <a:lnSpc>
                <a:spcPct val="80000"/>
              </a:lnSpc>
            </a:pPr>
            <a:endParaRPr lang="en-US" altLang="en-US" sz="1800" baseline="-25000"/>
          </a:p>
          <a:p>
            <a:pPr lvl="1">
              <a:lnSpc>
                <a:spcPct val="80000"/>
              </a:lnSpc>
              <a:buFontTx/>
              <a:buNone/>
            </a:pPr>
            <a:endParaRPr lang="en-US" altLang="en-US" sz="1800" baseline="-25000"/>
          </a:p>
          <a:p>
            <a:pPr>
              <a:lnSpc>
                <a:spcPct val="80000"/>
              </a:lnSpc>
              <a:buFont typeface="Monotype Sorts" pitchFamily="2" charset="2"/>
              <a:buNone/>
            </a:pPr>
            <a:endParaRPr lang="en-US" altLang="en-US" sz="2000">
              <a:solidFill>
                <a:srgbClr val="FFCC00"/>
              </a:solidFill>
            </a:endParaRPr>
          </a:p>
        </p:txBody>
      </p:sp>
    </p:spTree>
  </p:cSld>
  <p:clrMapOvr>
    <a:masterClrMapping/>
  </p:clrMapOvr>
  <p:transition>
    <p:random/>
  </p:transition>
</p:sld>
</file>

<file path=ppt/slides/slide1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4610" name="Rectangle 2"/>
          <p:cNvSpPr>
            <a:spLocks noGrp="1" noChangeArrowheads="1"/>
          </p:cNvSpPr>
          <p:nvPr>
            <p:ph type="title"/>
          </p:nvPr>
        </p:nvSpPr>
        <p:spPr>
          <a:xfrm>
            <a:off x="228600" y="381000"/>
            <a:ext cx="8915400" cy="1143000"/>
          </a:xfrm>
          <a:noFill/>
          <a:ln/>
        </p:spPr>
        <p:txBody>
          <a:bodyPr anchor="ctr"/>
          <a:lstStyle/>
          <a:p>
            <a:r>
              <a:rPr lang="en-US" altLang="en-US"/>
              <a:t/>
            </a:r>
            <a:br>
              <a:rPr lang="en-US" altLang="en-US"/>
            </a:br>
            <a:r>
              <a:rPr lang="en-US" altLang="en-US" sz="3600"/>
              <a:t>Id of the limiting MO-1 Soil RECAP Standard</a:t>
            </a:r>
            <a:r>
              <a:rPr lang="en-US" altLang="en-US"/>
              <a:t> </a:t>
            </a:r>
            <a:br>
              <a:rPr lang="en-US" altLang="en-US"/>
            </a:br>
            <a:r>
              <a:rPr lang="en-US" altLang="en-US" sz="3600"/>
              <a:t>Table 2</a:t>
            </a:r>
            <a:r>
              <a:rPr lang="en-US" altLang="en-US"/>
              <a:t/>
            </a:r>
            <a:br>
              <a:rPr lang="en-US" altLang="en-US"/>
            </a:br>
            <a:endParaRPr lang="en-US" altLang="en-US"/>
          </a:p>
        </p:txBody>
      </p:sp>
      <p:sp>
        <p:nvSpPr>
          <p:cNvPr id="324611" name="Rectangle 3"/>
          <p:cNvSpPr>
            <a:spLocks noGrp="1" noChangeArrowheads="1"/>
          </p:cNvSpPr>
          <p:nvPr>
            <p:ph type="body" idx="1"/>
          </p:nvPr>
        </p:nvSpPr>
        <p:spPr>
          <a:xfrm>
            <a:off x="685800" y="1600200"/>
            <a:ext cx="7924800" cy="4953000"/>
          </a:xfrm>
          <a:noFill/>
          <a:ln/>
        </p:spPr>
        <p:txBody>
          <a:bodyPr/>
          <a:lstStyle/>
          <a:p>
            <a:pPr marL="114300" lvl="1" indent="0">
              <a:lnSpc>
                <a:spcPct val="90000"/>
              </a:lnSpc>
              <a:buFont typeface="Marlett" pitchFamily="2" charset="2"/>
              <a:buNone/>
            </a:pPr>
            <a:r>
              <a:rPr lang="en-US" altLang="en-US" sz="2400"/>
              <a:t>Soil</a:t>
            </a:r>
            <a:r>
              <a:rPr lang="en-US" altLang="en-US" sz="2400" baseline="-25000"/>
              <a:t>i</a:t>
            </a:r>
            <a:r>
              <a:rPr lang="en-US" altLang="en-US" sz="2400"/>
              <a:t>  (Footnote N)</a:t>
            </a:r>
          </a:p>
          <a:p>
            <a:pPr marL="114300" lvl="1" indent="0">
              <a:lnSpc>
                <a:spcPct val="90000"/>
              </a:lnSpc>
              <a:buFont typeface="Marlett" pitchFamily="2" charset="2"/>
              <a:buNone/>
            </a:pPr>
            <a:r>
              <a:rPr lang="en-US" altLang="en-US" sz="2400"/>
              <a:t>Soil</a:t>
            </a:r>
            <a:r>
              <a:rPr lang="en-US" altLang="en-US" sz="2400" baseline="-25000"/>
              <a:t>ni</a:t>
            </a:r>
            <a:r>
              <a:rPr lang="en-US" altLang="en-US" sz="2400"/>
              <a:t> (Footnote N)</a:t>
            </a:r>
          </a:p>
          <a:p>
            <a:pPr marL="114300" lvl="1" indent="0">
              <a:lnSpc>
                <a:spcPct val="90000"/>
              </a:lnSpc>
              <a:buFont typeface="Marlett" pitchFamily="2" charset="2"/>
              <a:buNone/>
            </a:pPr>
            <a:endParaRPr lang="en-US" altLang="en-US" sz="2400"/>
          </a:p>
          <a:p>
            <a:pPr marL="114300" lvl="1" indent="0">
              <a:lnSpc>
                <a:spcPct val="90000"/>
              </a:lnSpc>
              <a:buFont typeface="Marlett" pitchFamily="2" charset="2"/>
              <a:buNone/>
            </a:pPr>
            <a:r>
              <a:rPr lang="en-US" altLang="en-US" sz="2400"/>
              <a:t>Soil</a:t>
            </a:r>
            <a:r>
              <a:rPr lang="en-US" altLang="en-US" sz="2400" baseline="-25000"/>
              <a:t>GW1</a:t>
            </a:r>
            <a:endParaRPr lang="en-US" altLang="en-US" sz="2400"/>
          </a:p>
          <a:p>
            <a:pPr marL="114300" lvl="1" indent="0">
              <a:lnSpc>
                <a:spcPct val="90000"/>
              </a:lnSpc>
              <a:buFont typeface="Marlett" pitchFamily="2" charset="2"/>
              <a:buNone/>
            </a:pPr>
            <a:r>
              <a:rPr lang="en-US" altLang="en-US" sz="2400"/>
              <a:t>Soil</a:t>
            </a:r>
            <a:r>
              <a:rPr lang="en-US" altLang="en-US" sz="2400" baseline="-25000"/>
              <a:t>GW2</a:t>
            </a:r>
            <a:r>
              <a:rPr lang="en-US" altLang="en-US" sz="2400"/>
              <a:t>  (Footnote x DF2)</a:t>
            </a:r>
          </a:p>
          <a:p>
            <a:pPr marL="114300" lvl="1" indent="0">
              <a:lnSpc>
                <a:spcPct val="90000"/>
              </a:lnSpc>
              <a:buFont typeface="Marlett" pitchFamily="2" charset="2"/>
              <a:buNone/>
            </a:pPr>
            <a:r>
              <a:rPr lang="en-US" altLang="en-US" sz="2400"/>
              <a:t>Soil</a:t>
            </a:r>
            <a:r>
              <a:rPr lang="en-US" altLang="en-US" sz="2400" baseline="-25000"/>
              <a:t>GW3</a:t>
            </a:r>
            <a:r>
              <a:rPr lang="en-US" altLang="en-US" sz="2400"/>
              <a:t>  (Footnote x DF3)</a:t>
            </a:r>
          </a:p>
          <a:p>
            <a:pPr marL="114300" lvl="1" indent="0">
              <a:lnSpc>
                <a:spcPct val="90000"/>
              </a:lnSpc>
              <a:buFont typeface="Marlett" pitchFamily="2" charset="2"/>
              <a:buNone/>
            </a:pPr>
            <a:endParaRPr lang="en-US" altLang="en-US" sz="2400"/>
          </a:p>
          <a:p>
            <a:pPr marL="114300" lvl="1" indent="0">
              <a:lnSpc>
                <a:spcPct val="90000"/>
              </a:lnSpc>
              <a:buFont typeface="Marlett" pitchFamily="2" charset="2"/>
              <a:buNone/>
            </a:pPr>
            <a:r>
              <a:rPr lang="en-US" altLang="en-US" sz="2400"/>
              <a:t>Soil</a:t>
            </a:r>
            <a:r>
              <a:rPr lang="en-US" altLang="en-US" sz="2400" baseline="-25000"/>
              <a:t>sat </a:t>
            </a:r>
          </a:p>
          <a:p>
            <a:pPr marL="114300" lvl="1" indent="0">
              <a:lnSpc>
                <a:spcPct val="90000"/>
              </a:lnSpc>
              <a:buFontTx/>
              <a:buNone/>
            </a:pPr>
            <a:endParaRPr lang="en-US" altLang="en-US" sz="2400" baseline="-25000"/>
          </a:p>
          <a:p>
            <a:pPr marL="0" indent="0">
              <a:lnSpc>
                <a:spcPct val="90000"/>
              </a:lnSpc>
              <a:buFont typeface="Monotype Sorts" pitchFamily="2" charset="2"/>
              <a:buNone/>
            </a:pPr>
            <a:r>
              <a:rPr lang="en-US" altLang="en-US" sz="2800">
                <a:solidFill>
                  <a:schemeClr val="hlink"/>
                </a:solidFill>
              </a:rPr>
              <a:t> </a:t>
            </a:r>
            <a:r>
              <a:rPr lang="en-US" altLang="en-US" sz="2400"/>
              <a:t>+/- Soil</a:t>
            </a:r>
            <a:r>
              <a:rPr lang="en-US" altLang="en-US" sz="2400" baseline="-25000"/>
              <a:t>es</a:t>
            </a:r>
          </a:p>
          <a:p>
            <a:pPr marL="0" indent="0">
              <a:lnSpc>
                <a:spcPct val="90000"/>
              </a:lnSpc>
              <a:buFont typeface="Monotype Sorts" pitchFamily="2" charset="2"/>
              <a:buNone/>
            </a:pPr>
            <a:endParaRPr lang="en-US" altLang="en-US" sz="2800">
              <a:solidFill>
                <a:schemeClr val="hlink"/>
              </a:solidFill>
            </a:endParaRPr>
          </a:p>
          <a:p>
            <a:pPr marL="0" indent="0">
              <a:lnSpc>
                <a:spcPct val="90000"/>
              </a:lnSpc>
              <a:buFont typeface="Monotype Sorts" pitchFamily="2" charset="2"/>
              <a:buNone/>
            </a:pPr>
            <a:r>
              <a:rPr lang="en-US" altLang="en-US" sz="2800">
                <a:solidFill>
                  <a:schemeClr val="hlink"/>
                </a:solidFill>
              </a:rPr>
              <a:t>Limiting RS = lower of these 3 RS</a:t>
            </a:r>
          </a:p>
        </p:txBody>
      </p:sp>
      <p:sp>
        <p:nvSpPr>
          <p:cNvPr id="324612" name="AutoShape 4" descr="bracket"/>
          <p:cNvSpPr>
            <a:spLocks/>
          </p:cNvSpPr>
          <p:nvPr/>
        </p:nvSpPr>
        <p:spPr bwMode="auto">
          <a:xfrm>
            <a:off x="4267200" y="3200400"/>
            <a:ext cx="152400" cy="914400"/>
          </a:xfrm>
          <a:prstGeom prst="rightBrace">
            <a:avLst>
              <a:gd name="adj1" fmla="val 50000"/>
              <a:gd name="adj2" fmla="val 50000"/>
            </a:avLst>
          </a:prstGeom>
          <a:noFill/>
          <a:ln w="12700">
            <a:solidFill>
              <a:schemeClr val="tx1"/>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4613" name="AutoShape 5" descr="bracket"/>
          <p:cNvSpPr>
            <a:spLocks/>
          </p:cNvSpPr>
          <p:nvPr/>
        </p:nvSpPr>
        <p:spPr bwMode="auto">
          <a:xfrm>
            <a:off x="3733800" y="1600200"/>
            <a:ext cx="228600" cy="990600"/>
          </a:xfrm>
          <a:prstGeom prst="rightBrace">
            <a:avLst>
              <a:gd name="adj1" fmla="val 36111"/>
              <a:gd name="adj2" fmla="val 50000"/>
            </a:avLst>
          </a:prstGeom>
          <a:noFill/>
          <a:ln w="12700">
            <a:solidFill>
              <a:schemeClr val="tx1"/>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4614" name="Text Box 6"/>
          <p:cNvSpPr txBox="1">
            <a:spLocks noChangeArrowheads="1"/>
          </p:cNvSpPr>
          <p:nvPr/>
        </p:nvSpPr>
        <p:spPr bwMode="auto">
          <a:xfrm>
            <a:off x="4191000" y="1676400"/>
            <a:ext cx="21986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400" b="0"/>
              <a:t>Additivity</a:t>
            </a:r>
          </a:p>
          <a:p>
            <a:r>
              <a:rPr lang="en-US" altLang="en-US" sz="2400" b="0"/>
              <a:t>See Appendix G</a:t>
            </a:r>
          </a:p>
        </p:txBody>
      </p:sp>
      <p:sp>
        <p:nvSpPr>
          <p:cNvPr id="324615" name="Text Box 7"/>
          <p:cNvSpPr txBox="1">
            <a:spLocks noChangeArrowheads="1"/>
          </p:cNvSpPr>
          <p:nvPr/>
        </p:nvSpPr>
        <p:spPr bwMode="auto">
          <a:xfrm>
            <a:off x="4800600" y="3200400"/>
            <a:ext cx="229393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400" b="0"/>
              <a:t>See Appendix H</a:t>
            </a:r>
          </a:p>
          <a:p>
            <a:r>
              <a:rPr lang="en-US" altLang="en-US" sz="2400" b="0"/>
              <a:t>for DF2 and DF3</a:t>
            </a:r>
          </a:p>
        </p:txBody>
      </p:sp>
      <p:sp>
        <p:nvSpPr>
          <p:cNvPr id="324617" name="AutoShape 9" descr="bracket"/>
          <p:cNvSpPr>
            <a:spLocks/>
          </p:cNvSpPr>
          <p:nvPr/>
        </p:nvSpPr>
        <p:spPr bwMode="auto">
          <a:xfrm>
            <a:off x="1828800" y="4419600"/>
            <a:ext cx="152400" cy="381000"/>
          </a:xfrm>
          <a:prstGeom prst="rightBrace">
            <a:avLst>
              <a:gd name="adj1" fmla="val 20833"/>
              <a:gd name="adj2" fmla="val 50000"/>
            </a:avLst>
          </a:prstGeom>
          <a:noFill/>
          <a:ln w="12700">
            <a:solidFill>
              <a:schemeClr val="tx1"/>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4618" name="Text Box 10"/>
          <p:cNvSpPr txBox="1">
            <a:spLocks noChangeArrowheads="1"/>
          </p:cNvSpPr>
          <p:nvPr/>
        </p:nvSpPr>
        <p:spPr bwMode="auto">
          <a:xfrm>
            <a:off x="2133600" y="4343400"/>
            <a:ext cx="27368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altLang="en-US" sz="2400" b="0"/>
              <a:t>Applicable to liquids</a:t>
            </a:r>
          </a:p>
        </p:txBody>
      </p:sp>
    </p:spTree>
  </p:cSld>
  <p:clrMapOvr>
    <a:masterClrMapping/>
  </p:clrMapOvr>
  <p:transition>
    <p:random/>
  </p:transition>
</p:sld>
</file>

<file path=ppt/slides/slide1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4850" name="Rectangle 2"/>
          <p:cNvSpPr>
            <a:spLocks noGrp="1" noChangeArrowheads="1"/>
          </p:cNvSpPr>
          <p:nvPr>
            <p:ph type="title"/>
          </p:nvPr>
        </p:nvSpPr>
        <p:spPr>
          <a:xfrm>
            <a:off x="762000" y="838200"/>
            <a:ext cx="7772400" cy="1143000"/>
          </a:xfrm>
          <a:noFill/>
          <a:ln/>
        </p:spPr>
        <p:txBody>
          <a:bodyPr anchor="ctr"/>
          <a:lstStyle/>
          <a:p>
            <a:r>
              <a:rPr lang="en-US" altLang="en-US">
                <a:solidFill>
                  <a:schemeClr val="hlink"/>
                </a:solidFill>
              </a:rPr>
              <a:t>Management Option 1</a:t>
            </a:r>
            <a:r>
              <a:rPr lang="en-US" altLang="en-US"/>
              <a:t/>
            </a:r>
            <a:br>
              <a:rPr lang="en-US" altLang="en-US"/>
            </a:br>
            <a:endParaRPr lang="en-US" altLang="en-US"/>
          </a:p>
        </p:txBody>
      </p:sp>
      <p:sp>
        <p:nvSpPr>
          <p:cNvPr id="334851" name="Rectangle 3"/>
          <p:cNvSpPr>
            <a:spLocks noGrp="1" noChangeArrowheads="1"/>
          </p:cNvSpPr>
          <p:nvPr>
            <p:ph type="body" idx="1"/>
          </p:nvPr>
        </p:nvSpPr>
        <p:spPr>
          <a:xfrm>
            <a:off x="228600" y="2743200"/>
            <a:ext cx="8610600" cy="4114800"/>
          </a:xfrm>
          <a:noFill/>
          <a:ln/>
        </p:spPr>
        <p:txBody>
          <a:bodyPr/>
          <a:lstStyle/>
          <a:p>
            <a:pPr algn="r">
              <a:buFontTx/>
              <a:buNone/>
            </a:pPr>
            <a:r>
              <a:rPr lang="en-US" altLang="en-US" sz="4400"/>
              <a:t>Identification of the Soil </a:t>
            </a:r>
            <a:r>
              <a:rPr lang="en-US" altLang="en-US" sz="4400">
                <a:solidFill>
                  <a:srgbClr val="0000FF"/>
                </a:solidFill>
              </a:rPr>
              <a:t>AOIC</a:t>
            </a:r>
          </a:p>
          <a:p>
            <a:pPr algn="r">
              <a:buFontTx/>
              <a:buNone/>
            </a:pPr>
            <a:r>
              <a:rPr lang="en-US" altLang="en-US" sz="4400"/>
              <a:t>Section 2.8.2</a:t>
            </a:r>
            <a:r>
              <a:rPr lang="en-US" altLang="en-US"/>
              <a:t> </a:t>
            </a:r>
          </a:p>
          <a:p>
            <a:pPr>
              <a:buFontTx/>
              <a:buNone/>
            </a:pPr>
            <a:endParaRPr lang="en-US" altLang="en-US"/>
          </a:p>
          <a:p>
            <a:pPr>
              <a:buFontTx/>
              <a:buNone/>
            </a:pPr>
            <a:endParaRPr lang="en-US" altLang="en-US" sz="2800"/>
          </a:p>
        </p:txBody>
      </p:sp>
    </p:spTree>
  </p:cSld>
  <p:clrMapOvr>
    <a:masterClrMapping/>
  </p:clrMapOvr>
  <p:transition>
    <p:random/>
  </p:transition>
</p:sld>
</file>

<file path=ppt/slides/slide1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4082" name="Rectangle 2"/>
          <p:cNvSpPr>
            <a:spLocks noGrp="1" noChangeArrowheads="1"/>
          </p:cNvSpPr>
          <p:nvPr>
            <p:ph type="title"/>
          </p:nvPr>
        </p:nvSpPr>
        <p:spPr>
          <a:xfrm>
            <a:off x="762000" y="838200"/>
            <a:ext cx="7772400" cy="1143000"/>
          </a:xfrm>
          <a:noFill/>
          <a:ln/>
        </p:spPr>
        <p:txBody>
          <a:bodyPr anchor="ctr"/>
          <a:lstStyle/>
          <a:p>
            <a:r>
              <a:rPr lang="en-US" altLang="en-US">
                <a:solidFill>
                  <a:schemeClr val="hlink"/>
                </a:solidFill>
              </a:rPr>
              <a:t>Management Option 1</a:t>
            </a:r>
            <a:r>
              <a:rPr lang="en-US" altLang="en-US"/>
              <a:t/>
            </a:r>
            <a:br>
              <a:rPr lang="en-US" altLang="en-US"/>
            </a:br>
            <a:endParaRPr lang="en-US" altLang="en-US"/>
          </a:p>
        </p:txBody>
      </p:sp>
      <p:sp>
        <p:nvSpPr>
          <p:cNvPr id="814083" name="Rectangle 3"/>
          <p:cNvSpPr>
            <a:spLocks noGrp="1" noChangeArrowheads="1"/>
          </p:cNvSpPr>
          <p:nvPr>
            <p:ph type="body" idx="1"/>
          </p:nvPr>
        </p:nvSpPr>
        <p:spPr>
          <a:xfrm>
            <a:off x="228600" y="2743200"/>
            <a:ext cx="8610600" cy="4114800"/>
          </a:xfrm>
          <a:noFill/>
          <a:ln/>
        </p:spPr>
        <p:txBody>
          <a:bodyPr/>
          <a:lstStyle/>
          <a:p>
            <a:pPr>
              <a:buFontTx/>
              <a:buNone/>
            </a:pPr>
            <a:r>
              <a:rPr lang="en-US" altLang="en-US" u="sng">
                <a:solidFill>
                  <a:schemeClr val="tx2"/>
                </a:solidFill>
              </a:rPr>
              <a:t>MO-1 Soil </a:t>
            </a:r>
            <a:r>
              <a:rPr lang="en-US" altLang="en-US" u="sng">
                <a:solidFill>
                  <a:srgbClr val="0066FF"/>
                </a:solidFill>
              </a:rPr>
              <a:t>AOIC</a:t>
            </a:r>
            <a:r>
              <a:rPr lang="en-US" altLang="en-US"/>
              <a:t>:  </a:t>
            </a:r>
          </a:p>
          <a:p>
            <a:pPr lvl="1">
              <a:buSzPct val="75000"/>
              <a:buFont typeface="Wingdings" panose="05000000000000000000" pitchFamily="2" charset="2"/>
              <a:buChar char="à"/>
            </a:pPr>
            <a:r>
              <a:rPr lang="en-US" altLang="en-US"/>
              <a:t> 95% UCL-AM concentration </a:t>
            </a:r>
          </a:p>
          <a:p>
            <a:pPr lvl="1">
              <a:buSzPct val="75000"/>
              <a:buFont typeface="Wingdings" panose="05000000000000000000" pitchFamily="2" charset="2"/>
              <a:buChar char="à"/>
            </a:pPr>
            <a:r>
              <a:rPr lang="en-US" altLang="en-US"/>
              <a:t> If 95%UCL-AM &gt; Maximum concentration, then maximum concentration shall be used as the AOIC</a:t>
            </a:r>
          </a:p>
          <a:p>
            <a:pPr>
              <a:buFontTx/>
              <a:buNone/>
            </a:pPr>
            <a:endParaRPr lang="en-US" altLang="en-US"/>
          </a:p>
          <a:p>
            <a:pPr>
              <a:buFontTx/>
              <a:buNone/>
            </a:pPr>
            <a:endParaRPr lang="en-US" altLang="en-US"/>
          </a:p>
          <a:p>
            <a:pPr>
              <a:buFontTx/>
              <a:buNone/>
            </a:pPr>
            <a:endParaRPr lang="en-US" altLang="en-US" sz="2800"/>
          </a:p>
        </p:txBody>
      </p:sp>
    </p:spTree>
  </p:cSld>
  <p:clrMapOvr>
    <a:masterClrMapping/>
  </p:clrMapOvr>
  <p:transition>
    <p:random/>
  </p:transition>
</p:sld>
</file>

<file path=ppt/slides/slide1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5874" name="Rectangle 2"/>
          <p:cNvSpPr>
            <a:spLocks noGrp="1" noChangeArrowheads="1"/>
          </p:cNvSpPr>
          <p:nvPr>
            <p:ph type="title"/>
          </p:nvPr>
        </p:nvSpPr>
        <p:spPr>
          <a:xfrm>
            <a:off x="685800" y="609600"/>
            <a:ext cx="7772400" cy="1143000"/>
          </a:xfrm>
          <a:noFill/>
          <a:ln/>
        </p:spPr>
        <p:txBody>
          <a:bodyPr anchor="ctr"/>
          <a:lstStyle/>
          <a:p>
            <a:r>
              <a:rPr lang="en-US" altLang="en-US">
                <a:solidFill>
                  <a:schemeClr val="hlink"/>
                </a:solidFill>
              </a:rPr>
              <a:t>Management Option 1</a:t>
            </a:r>
            <a:r>
              <a:rPr lang="en-US" altLang="en-US"/>
              <a:t/>
            </a:r>
            <a:br>
              <a:rPr lang="en-US" altLang="en-US"/>
            </a:br>
            <a:r>
              <a:rPr lang="en-US" altLang="en-US"/>
              <a:t>Soil Screening</a:t>
            </a:r>
            <a:br>
              <a:rPr lang="en-US" altLang="en-US"/>
            </a:br>
            <a:endParaRPr lang="en-US" altLang="en-US"/>
          </a:p>
        </p:txBody>
      </p:sp>
      <p:sp>
        <p:nvSpPr>
          <p:cNvPr id="335875" name="Rectangle 3"/>
          <p:cNvSpPr>
            <a:spLocks noGrp="1" noChangeArrowheads="1"/>
          </p:cNvSpPr>
          <p:nvPr>
            <p:ph type="body" idx="1"/>
          </p:nvPr>
        </p:nvSpPr>
        <p:spPr>
          <a:xfrm>
            <a:off x="685800" y="2514600"/>
            <a:ext cx="7772400" cy="4114800"/>
          </a:xfrm>
          <a:noFill/>
          <a:ln/>
        </p:spPr>
        <p:txBody>
          <a:bodyPr/>
          <a:lstStyle/>
          <a:p>
            <a:pPr marL="0" indent="0">
              <a:lnSpc>
                <a:spcPct val="90000"/>
              </a:lnSpc>
              <a:buFontTx/>
              <a:buNone/>
            </a:pPr>
            <a:r>
              <a:rPr lang="en-US" altLang="en-US" u="sng">
                <a:solidFill>
                  <a:schemeClr val="hlink"/>
                </a:solidFill>
              </a:rPr>
              <a:t>MO-1</a:t>
            </a:r>
            <a:r>
              <a:rPr lang="en-US" altLang="en-US" u="sng">
                <a:solidFill>
                  <a:schemeClr val="tx2"/>
                </a:solidFill>
              </a:rPr>
              <a:t> Screening</a:t>
            </a:r>
            <a:r>
              <a:rPr lang="en-US" altLang="en-US">
                <a:solidFill>
                  <a:schemeClr val="tx2"/>
                </a:solidFill>
              </a:rPr>
              <a:t>:</a:t>
            </a:r>
            <a:r>
              <a:rPr lang="en-US" altLang="en-US"/>
              <a:t>  Compare the soil </a:t>
            </a:r>
            <a:r>
              <a:rPr lang="en-US" altLang="en-US">
                <a:solidFill>
                  <a:srgbClr val="0066FF"/>
                </a:solidFill>
              </a:rPr>
              <a:t>AOIC</a:t>
            </a:r>
            <a:r>
              <a:rPr lang="en-US" altLang="en-US"/>
              <a:t> to the </a:t>
            </a:r>
            <a:r>
              <a:rPr lang="en-US" altLang="en-US">
                <a:solidFill>
                  <a:srgbClr val="FF3399"/>
                </a:solidFill>
              </a:rPr>
              <a:t>limiting soil RS</a:t>
            </a:r>
            <a:r>
              <a:rPr lang="en-US" altLang="en-US"/>
              <a:t>:</a:t>
            </a:r>
          </a:p>
          <a:p>
            <a:pPr marL="0" indent="0">
              <a:lnSpc>
                <a:spcPct val="90000"/>
              </a:lnSpc>
              <a:buFontTx/>
              <a:buNone/>
            </a:pPr>
            <a:endParaRPr lang="en-US" altLang="en-US"/>
          </a:p>
          <a:p>
            <a:pPr lvl="1">
              <a:lnSpc>
                <a:spcPct val="90000"/>
              </a:lnSpc>
              <a:buSzPct val="75000"/>
              <a:buFont typeface="Wingdings" panose="05000000000000000000" pitchFamily="2" charset="2"/>
              <a:buChar char="à"/>
            </a:pPr>
            <a:r>
              <a:rPr lang="en-US" altLang="en-US"/>
              <a:t>If </a:t>
            </a:r>
            <a:r>
              <a:rPr lang="en-US" altLang="en-US">
                <a:solidFill>
                  <a:srgbClr val="0066FF"/>
                </a:solidFill>
              </a:rPr>
              <a:t>AOIC </a:t>
            </a:r>
            <a:r>
              <a:rPr lang="en-US" altLang="en-US" u="sng"/>
              <a:t>&lt;</a:t>
            </a:r>
            <a:r>
              <a:rPr lang="en-US" altLang="en-US"/>
              <a:t> </a:t>
            </a:r>
            <a:r>
              <a:rPr lang="en-US" altLang="en-US">
                <a:solidFill>
                  <a:srgbClr val="FF3399"/>
                </a:solidFill>
              </a:rPr>
              <a:t>limiting RS</a:t>
            </a:r>
            <a:r>
              <a:rPr lang="en-US" altLang="en-US"/>
              <a:t> for all COC, then NFA</a:t>
            </a:r>
          </a:p>
          <a:p>
            <a:pPr lvl="1">
              <a:lnSpc>
                <a:spcPct val="70000"/>
              </a:lnSpc>
              <a:buSzPct val="75000"/>
              <a:buFont typeface="Wingdings" panose="05000000000000000000" pitchFamily="2" charset="2"/>
              <a:buChar char="à"/>
            </a:pPr>
            <a:endParaRPr lang="en-US" altLang="en-US"/>
          </a:p>
          <a:p>
            <a:pPr lvl="1">
              <a:lnSpc>
                <a:spcPct val="130000"/>
              </a:lnSpc>
              <a:buSzPct val="75000"/>
              <a:buFont typeface="Wingdings" panose="05000000000000000000" pitchFamily="2" charset="2"/>
              <a:buChar char="à"/>
            </a:pPr>
            <a:r>
              <a:rPr lang="en-US" altLang="en-US"/>
              <a:t>If </a:t>
            </a:r>
            <a:r>
              <a:rPr lang="en-US" altLang="en-US">
                <a:solidFill>
                  <a:srgbClr val="0066FF"/>
                </a:solidFill>
              </a:rPr>
              <a:t>AOIC</a:t>
            </a:r>
            <a:r>
              <a:rPr lang="en-US" altLang="en-US"/>
              <a:t> &gt; </a:t>
            </a:r>
            <a:r>
              <a:rPr lang="en-US" altLang="en-US">
                <a:solidFill>
                  <a:srgbClr val="FF3399"/>
                </a:solidFill>
              </a:rPr>
              <a:t>limiting RS</a:t>
            </a:r>
            <a:r>
              <a:rPr lang="en-US" altLang="en-US"/>
              <a:t>, then proceed to MO-2 		       or 3 </a:t>
            </a:r>
            <a:r>
              <a:rPr lang="en-US" altLang="en-US" u="sng"/>
              <a:t>or</a:t>
            </a:r>
            <a:r>
              <a:rPr lang="en-US" altLang="en-US"/>
              <a:t> remediate to MO-1 </a:t>
            </a:r>
            <a:r>
              <a:rPr lang="en-US" altLang="en-US">
                <a:solidFill>
                  <a:srgbClr val="FF3399"/>
                </a:solidFill>
              </a:rPr>
              <a:t>LRS</a:t>
            </a:r>
          </a:p>
        </p:txBody>
      </p:sp>
    </p:spTree>
  </p:cSld>
  <p:clrMapOvr>
    <a:masterClrMapping/>
  </p:clrMapOvr>
  <p:transition>
    <p:random/>
  </p:transition>
</p:sld>
</file>

<file path=ppt/slides/slide1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8178" name="Rectangle 2"/>
          <p:cNvSpPr>
            <a:spLocks noGrp="1" noChangeArrowheads="1"/>
          </p:cNvSpPr>
          <p:nvPr>
            <p:ph type="title"/>
          </p:nvPr>
        </p:nvSpPr>
        <p:spPr>
          <a:xfrm>
            <a:off x="762000" y="762000"/>
            <a:ext cx="7772400" cy="1143000"/>
          </a:xfrm>
        </p:spPr>
        <p:txBody>
          <a:bodyPr/>
          <a:lstStyle/>
          <a:p>
            <a:r>
              <a:rPr lang="en-US" altLang="en-US"/>
              <a:t>Soil to Groundwater Pathway</a:t>
            </a:r>
            <a:br>
              <a:rPr lang="en-US" altLang="en-US"/>
            </a:br>
            <a:r>
              <a:rPr lang="en-US" altLang="en-US"/>
              <a:t>SPLP Data</a:t>
            </a:r>
          </a:p>
        </p:txBody>
      </p:sp>
      <p:sp>
        <p:nvSpPr>
          <p:cNvPr id="818179" name="Rectangle 3"/>
          <p:cNvSpPr>
            <a:spLocks noGrp="1" noChangeArrowheads="1"/>
          </p:cNvSpPr>
          <p:nvPr>
            <p:ph type="body" idx="1"/>
          </p:nvPr>
        </p:nvSpPr>
        <p:spPr>
          <a:xfrm>
            <a:off x="0" y="2057400"/>
            <a:ext cx="8686800" cy="4114800"/>
          </a:xfrm>
        </p:spPr>
        <p:txBody>
          <a:bodyPr/>
          <a:lstStyle/>
          <a:p>
            <a:pPr>
              <a:lnSpc>
                <a:spcPct val="140000"/>
              </a:lnSpc>
              <a:buFont typeface="Monotype Sorts" pitchFamily="2" charset="2"/>
              <a:buChar char="n"/>
            </a:pPr>
            <a:r>
              <a:rPr lang="en-US" altLang="en-US" sz="2800"/>
              <a:t>SPLP data should be representative of max concentration</a:t>
            </a:r>
          </a:p>
          <a:p>
            <a:pPr>
              <a:lnSpc>
                <a:spcPct val="140000"/>
              </a:lnSpc>
              <a:buFont typeface="Monotype Sorts" pitchFamily="2" charset="2"/>
              <a:buChar char="n"/>
            </a:pPr>
            <a:r>
              <a:rPr lang="en-US" altLang="en-US" sz="2800"/>
              <a:t>How is the SPLP data used to evaluate the soil to  gw pathway?</a:t>
            </a:r>
          </a:p>
          <a:p>
            <a:pPr lvl="1">
              <a:lnSpc>
                <a:spcPct val="140000"/>
              </a:lnSpc>
              <a:buClr>
                <a:schemeClr val="folHlink"/>
              </a:buClr>
              <a:buFont typeface="Marlett" pitchFamily="2" charset="2"/>
              <a:buChar char="p"/>
            </a:pPr>
            <a:r>
              <a:rPr lang="en-US" altLang="en-US" sz="2400"/>
              <a:t> Soil</a:t>
            </a:r>
            <a:r>
              <a:rPr lang="en-US" altLang="en-US" sz="2400" baseline="-25000"/>
              <a:t>GW1</a:t>
            </a:r>
            <a:r>
              <a:rPr lang="en-US" altLang="en-US" sz="2400"/>
              <a:t>: Compare SPLP to GW</a:t>
            </a:r>
            <a:r>
              <a:rPr lang="en-US" altLang="en-US" sz="2400" baseline="-25000"/>
              <a:t>1</a:t>
            </a:r>
            <a:r>
              <a:rPr lang="en-US" altLang="en-US" sz="2400"/>
              <a:t> x DF</a:t>
            </a:r>
            <a:r>
              <a:rPr lang="en-US" altLang="en-US" sz="2400" baseline="-25000"/>
              <a:t>Summers</a:t>
            </a:r>
          </a:p>
          <a:p>
            <a:pPr lvl="1">
              <a:lnSpc>
                <a:spcPct val="140000"/>
              </a:lnSpc>
              <a:buClr>
                <a:schemeClr val="folHlink"/>
              </a:buClr>
              <a:buFont typeface="Marlett" pitchFamily="2" charset="2"/>
              <a:buChar char="p"/>
            </a:pPr>
            <a:r>
              <a:rPr lang="en-US" altLang="en-US" sz="2400" baseline="-25000"/>
              <a:t> </a:t>
            </a:r>
            <a:r>
              <a:rPr lang="en-US" altLang="en-US" sz="2400"/>
              <a:t>Soil</a:t>
            </a:r>
            <a:r>
              <a:rPr lang="en-US" altLang="en-US" sz="2400" baseline="-25000"/>
              <a:t>GW2</a:t>
            </a:r>
            <a:r>
              <a:rPr lang="en-US" altLang="en-US" sz="2400"/>
              <a:t>: Compare SPLP to GW</a:t>
            </a:r>
            <a:r>
              <a:rPr lang="en-US" altLang="en-US" sz="2400" baseline="-25000"/>
              <a:t>2</a:t>
            </a:r>
            <a:r>
              <a:rPr lang="en-US" altLang="en-US" sz="2400"/>
              <a:t> x DF</a:t>
            </a:r>
            <a:r>
              <a:rPr lang="en-US" altLang="en-US" sz="2400" baseline="-25000"/>
              <a:t>Summers</a:t>
            </a:r>
            <a:r>
              <a:rPr lang="en-US" altLang="en-US" sz="2400"/>
              <a:t> x DF2</a:t>
            </a:r>
          </a:p>
          <a:p>
            <a:pPr lvl="1">
              <a:lnSpc>
                <a:spcPct val="140000"/>
              </a:lnSpc>
              <a:buClr>
                <a:schemeClr val="folHlink"/>
              </a:buClr>
              <a:buFont typeface="Marlett" pitchFamily="2" charset="2"/>
              <a:buChar char="p"/>
            </a:pPr>
            <a:r>
              <a:rPr lang="en-US" altLang="en-US" sz="2400"/>
              <a:t> Soil</a:t>
            </a:r>
            <a:r>
              <a:rPr lang="en-US" altLang="en-US" sz="2400" baseline="-25000"/>
              <a:t>GW3</a:t>
            </a:r>
            <a:r>
              <a:rPr lang="en-US" altLang="en-US" sz="2400"/>
              <a:t>: Compare SPLP to GW</a:t>
            </a:r>
            <a:r>
              <a:rPr lang="en-US" altLang="en-US" sz="2400" baseline="-25000"/>
              <a:t>3</a:t>
            </a:r>
            <a:r>
              <a:rPr lang="en-US" altLang="en-US" sz="2400"/>
              <a:t> x DF</a:t>
            </a:r>
            <a:r>
              <a:rPr lang="en-US" altLang="en-US" sz="2400" baseline="-25000"/>
              <a:t>Summers</a:t>
            </a:r>
            <a:r>
              <a:rPr lang="en-US" altLang="en-US" sz="2400"/>
              <a:t> x DF3</a:t>
            </a:r>
          </a:p>
          <a:p>
            <a:pPr lvl="1">
              <a:lnSpc>
                <a:spcPct val="80000"/>
              </a:lnSpc>
              <a:buClr>
                <a:schemeClr val="folHlink"/>
              </a:buClr>
              <a:buFont typeface="Marlett" pitchFamily="2" charset="2"/>
              <a:buNone/>
            </a:pPr>
            <a:r>
              <a:rPr lang="en-US" altLang="en-US" sz="2400"/>
              <a:t> </a:t>
            </a:r>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0226" name="Rectangle 2"/>
          <p:cNvSpPr>
            <a:spLocks noGrp="1" noChangeArrowheads="1"/>
          </p:cNvSpPr>
          <p:nvPr>
            <p:ph type="title"/>
          </p:nvPr>
        </p:nvSpPr>
        <p:spPr>
          <a:xfrm>
            <a:off x="685800" y="381000"/>
            <a:ext cx="7772400" cy="1524000"/>
          </a:xfrm>
        </p:spPr>
        <p:txBody>
          <a:bodyPr/>
          <a:lstStyle/>
          <a:p>
            <a:r>
              <a:rPr lang="en-US" altLang="en-US"/>
              <a:t>Soil to Groundwater Pathway</a:t>
            </a:r>
            <a:br>
              <a:rPr lang="en-US" altLang="en-US"/>
            </a:br>
            <a:r>
              <a:rPr lang="en-US" altLang="en-US"/>
              <a:t>SPLP Data</a:t>
            </a:r>
          </a:p>
        </p:txBody>
      </p:sp>
      <p:sp>
        <p:nvSpPr>
          <p:cNvPr id="820227" name="Rectangle 3"/>
          <p:cNvSpPr>
            <a:spLocks noGrp="1" noChangeArrowheads="1"/>
          </p:cNvSpPr>
          <p:nvPr>
            <p:ph type="body" idx="1"/>
          </p:nvPr>
        </p:nvSpPr>
        <p:spPr>
          <a:xfrm>
            <a:off x="228600" y="2133600"/>
            <a:ext cx="8686800" cy="4114800"/>
          </a:xfrm>
        </p:spPr>
        <p:txBody>
          <a:bodyPr/>
          <a:lstStyle/>
          <a:p>
            <a:pPr lvl="1">
              <a:lnSpc>
                <a:spcPct val="160000"/>
              </a:lnSpc>
              <a:buClr>
                <a:schemeClr val="folHlink"/>
              </a:buClr>
              <a:buFont typeface="Marlett" pitchFamily="2" charset="2"/>
              <a:buChar char="p"/>
            </a:pPr>
            <a:r>
              <a:rPr lang="en-US" altLang="en-US"/>
              <a:t> </a:t>
            </a:r>
            <a:r>
              <a:rPr lang="en-US" altLang="en-US" sz="3200"/>
              <a:t>If SPLP </a:t>
            </a:r>
            <a:r>
              <a:rPr lang="en-US" altLang="en-US" sz="3200" u="sng"/>
              <a:t>&lt;</a:t>
            </a:r>
            <a:r>
              <a:rPr lang="en-US" altLang="en-US" sz="3200"/>
              <a:t>, then screen out soil to gw pathway</a:t>
            </a:r>
          </a:p>
          <a:p>
            <a:pPr lvl="1">
              <a:lnSpc>
                <a:spcPct val="160000"/>
              </a:lnSpc>
              <a:buClr>
                <a:schemeClr val="folHlink"/>
              </a:buClr>
              <a:buFont typeface="Marlett" pitchFamily="2" charset="2"/>
              <a:buChar char="p"/>
            </a:pPr>
            <a:r>
              <a:rPr lang="en-US" altLang="en-US" sz="3200"/>
              <a:t> If SPLP &gt;, then delineate area of concern</a:t>
            </a:r>
          </a:p>
          <a:p>
            <a:pPr lvl="1">
              <a:lnSpc>
                <a:spcPct val="160000"/>
              </a:lnSpc>
              <a:buClr>
                <a:schemeClr val="folHlink"/>
              </a:buClr>
              <a:buFont typeface="Marlett" pitchFamily="2" charset="2"/>
              <a:buChar char="p"/>
            </a:pPr>
            <a:r>
              <a:rPr lang="en-US" altLang="en-US" sz="3200"/>
              <a:t> SPLP vs TCLP</a:t>
            </a:r>
          </a:p>
          <a:p>
            <a:pPr lvl="1">
              <a:lnSpc>
                <a:spcPct val="160000"/>
              </a:lnSpc>
              <a:buClr>
                <a:schemeClr val="folHlink"/>
              </a:buClr>
              <a:buFont typeface="Marlett" pitchFamily="2" charset="2"/>
              <a:buChar char="p"/>
            </a:pPr>
            <a:r>
              <a:rPr lang="en-US" altLang="en-US" sz="3200"/>
              <a:t> SPLP vs LRS</a:t>
            </a:r>
            <a:r>
              <a:rPr lang="en-US" altLang="en-US"/>
              <a:t> </a:t>
            </a:r>
          </a:p>
          <a:p>
            <a:pPr lvl="1">
              <a:lnSpc>
                <a:spcPct val="160000"/>
              </a:lnSpc>
              <a:buClr>
                <a:schemeClr val="folHlink"/>
              </a:buClr>
              <a:buFont typeface="Marlett" pitchFamily="2" charset="2"/>
              <a:buChar char="p"/>
            </a:pPr>
            <a:r>
              <a:rPr lang="en-US" altLang="en-US"/>
              <a:t> Appendix H </a:t>
            </a:r>
          </a:p>
          <a:p>
            <a:pPr>
              <a:lnSpc>
                <a:spcPct val="140000"/>
              </a:lnSpc>
              <a:buFont typeface="Monotype Sorts" pitchFamily="2" charset="2"/>
              <a:buChar char="n"/>
            </a:pPr>
            <a:endParaRPr lang="en-US" altLang="en-US"/>
          </a:p>
          <a:p>
            <a:pPr lvl="1">
              <a:buClr>
                <a:schemeClr val="folHlink"/>
              </a:buClr>
              <a:buFont typeface="Marlett" pitchFamily="2" charset="2"/>
              <a:buNone/>
            </a:pPr>
            <a:r>
              <a:rPr lang="en-US" altLang="en-US"/>
              <a:t> </a:t>
            </a:r>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4322" name="Rectangle 2"/>
          <p:cNvSpPr>
            <a:spLocks noGrp="1" noChangeArrowheads="1"/>
          </p:cNvSpPr>
          <p:nvPr>
            <p:ph type="title"/>
          </p:nvPr>
        </p:nvSpPr>
        <p:spPr/>
        <p:txBody>
          <a:bodyPr/>
          <a:lstStyle/>
          <a:p>
            <a:r>
              <a:rPr lang="en-US" altLang="en-US">
                <a:solidFill>
                  <a:schemeClr val="hlink"/>
                </a:solidFill>
              </a:rPr>
              <a:t>MO-1</a:t>
            </a:r>
            <a:r>
              <a:rPr lang="en-US" altLang="en-US"/>
              <a:t> Soil Screening Example</a:t>
            </a:r>
          </a:p>
        </p:txBody>
      </p:sp>
      <p:sp>
        <p:nvSpPr>
          <p:cNvPr id="824323" name="Rectangle 3"/>
          <p:cNvSpPr>
            <a:spLocks noGrp="1" noChangeArrowheads="1"/>
          </p:cNvSpPr>
          <p:nvPr>
            <p:ph type="body" idx="1"/>
          </p:nvPr>
        </p:nvSpPr>
        <p:spPr>
          <a:xfrm>
            <a:off x="228600" y="2133600"/>
            <a:ext cx="8686800" cy="4114800"/>
          </a:xfrm>
        </p:spPr>
        <p:txBody>
          <a:bodyPr/>
          <a:lstStyle/>
          <a:p>
            <a:pPr lvl="1">
              <a:lnSpc>
                <a:spcPct val="160000"/>
              </a:lnSpc>
              <a:buClr>
                <a:schemeClr val="folHlink"/>
              </a:buClr>
              <a:buFont typeface="Wingdings" panose="05000000000000000000" pitchFamily="2" charset="2"/>
              <a:buChar char="Ø"/>
            </a:pPr>
            <a:r>
              <a:rPr lang="en-US" altLang="en-US"/>
              <a:t>ABC Facility had a release of toluene to soil</a:t>
            </a:r>
          </a:p>
          <a:p>
            <a:pPr lvl="1">
              <a:lnSpc>
                <a:spcPct val="160000"/>
              </a:lnSpc>
              <a:buClr>
                <a:schemeClr val="folHlink"/>
              </a:buClr>
              <a:buFont typeface="Wingdings" panose="05000000000000000000" pitchFamily="2" charset="2"/>
              <a:buChar char="Ø"/>
            </a:pPr>
            <a:r>
              <a:rPr lang="en-US" altLang="en-US"/>
              <a:t>First zone is classified as a GW</a:t>
            </a:r>
            <a:r>
              <a:rPr lang="en-US" altLang="en-US" baseline="-25000"/>
              <a:t>3</a:t>
            </a:r>
            <a:r>
              <a:rPr lang="en-US" altLang="en-US"/>
              <a:t> aquifer </a:t>
            </a:r>
          </a:p>
          <a:p>
            <a:pPr lvl="1">
              <a:lnSpc>
                <a:spcPct val="160000"/>
              </a:lnSpc>
              <a:buClr>
                <a:schemeClr val="folHlink"/>
              </a:buClr>
              <a:buFont typeface="Wingdings" panose="05000000000000000000" pitchFamily="2" charset="2"/>
              <a:buChar char="Ø"/>
            </a:pPr>
            <a:r>
              <a:rPr lang="en-US" altLang="en-US"/>
              <a:t>Thickness of the groundwater plume is 5 ft (Sd = 5 ft)</a:t>
            </a:r>
          </a:p>
          <a:p>
            <a:pPr lvl="1">
              <a:lnSpc>
                <a:spcPct val="160000"/>
              </a:lnSpc>
              <a:buClr>
                <a:schemeClr val="folHlink"/>
              </a:buClr>
              <a:buFont typeface="Wingdings" panose="05000000000000000000" pitchFamily="2" charset="2"/>
              <a:buChar char="Ø"/>
            </a:pPr>
            <a:r>
              <a:rPr lang="en-US" altLang="en-US"/>
              <a:t>Distance from source to SW is1200 ft</a:t>
            </a:r>
          </a:p>
          <a:p>
            <a:pPr lvl="1">
              <a:lnSpc>
                <a:spcPct val="160000"/>
              </a:lnSpc>
              <a:buClr>
                <a:schemeClr val="folHlink"/>
              </a:buClr>
              <a:buFont typeface="Wingdings" panose="05000000000000000000" pitchFamily="2" charset="2"/>
              <a:buChar char="Ø"/>
            </a:pPr>
            <a:r>
              <a:rPr lang="en-US" altLang="en-US"/>
              <a:t>Surface water body has a drinking water designation</a:t>
            </a:r>
          </a:p>
          <a:p>
            <a:pPr>
              <a:lnSpc>
                <a:spcPct val="70000"/>
              </a:lnSpc>
              <a:buFontTx/>
              <a:buNone/>
            </a:pPr>
            <a:endParaRPr lang="en-US" altLang="en-US"/>
          </a:p>
          <a:p>
            <a:pPr lvl="1">
              <a:buClr>
                <a:schemeClr val="folHlink"/>
              </a:buClr>
              <a:buFont typeface="Marlett" pitchFamily="2" charset="2"/>
              <a:buNone/>
            </a:pPr>
            <a:r>
              <a:rPr lang="en-US" altLang="en-US"/>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22914" name="Rectangle 1026"/>
          <p:cNvSpPr>
            <a:spLocks noGrp="1" noChangeArrowheads="1"/>
          </p:cNvSpPr>
          <p:nvPr>
            <p:ph type="title"/>
          </p:nvPr>
        </p:nvSpPr>
        <p:spPr>
          <a:xfrm>
            <a:off x="1143000" y="457200"/>
            <a:ext cx="7772400" cy="1219200"/>
          </a:xfrm>
          <a:noFill/>
          <a:ln/>
        </p:spPr>
        <p:txBody>
          <a:bodyPr anchor="ctr"/>
          <a:lstStyle/>
          <a:p>
            <a:pPr algn="ctr"/>
            <a:r>
              <a:rPr lang="en-US" altLang="en-US"/>
              <a:t>Overview of LDEQ’s RECAP</a:t>
            </a:r>
          </a:p>
        </p:txBody>
      </p:sp>
      <p:sp>
        <p:nvSpPr>
          <p:cNvPr id="422915" name="Rectangle 1027"/>
          <p:cNvSpPr>
            <a:spLocks noGrp="1" noChangeArrowheads="1"/>
          </p:cNvSpPr>
          <p:nvPr>
            <p:ph type="body" idx="1"/>
          </p:nvPr>
        </p:nvSpPr>
        <p:spPr>
          <a:xfrm>
            <a:off x="685800" y="2209800"/>
            <a:ext cx="7772400" cy="4114800"/>
          </a:xfrm>
          <a:noFill/>
          <a:ln/>
        </p:spPr>
        <p:txBody>
          <a:bodyPr/>
          <a:lstStyle/>
          <a:p>
            <a:pPr>
              <a:buSzPct val="75000"/>
              <a:buFont typeface="Wingdings" panose="05000000000000000000" pitchFamily="2" charset="2"/>
              <a:buChar char="n"/>
            </a:pPr>
            <a:r>
              <a:rPr lang="en-US" altLang="en-US"/>
              <a:t>Higher tiers:</a:t>
            </a:r>
          </a:p>
          <a:p>
            <a:pPr lvl="1">
              <a:lnSpc>
                <a:spcPct val="120000"/>
              </a:lnSpc>
              <a:buFont typeface="Wingdings" panose="05000000000000000000" pitchFamily="2" charset="2"/>
              <a:buChar char="à"/>
            </a:pPr>
            <a:r>
              <a:rPr lang="en-US" altLang="en-US"/>
              <a:t> require more site information</a:t>
            </a:r>
          </a:p>
          <a:p>
            <a:pPr lvl="1">
              <a:lnSpc>
                <a:spcPct val="120000"/>
              </a:lnSpc>
              <a:buFont typeface="Wingdings" panose="05000000000000000000" pitchFamily="2" charset="2"/>
              <a:buChar char="à"/>
            </a:pPr>
            <a:r>
              <a:rPr lang="en-US" altLang="en-US"/>
              <a:t> site-specific EF&amp;T data</a:t>
            </a:r>
          </a:p>
          <a:p>
            <a:pPr lvl="2">
              <a:lnSpc>
                <a:spcPct val="120000"/>
              </a:lnSpc>
              <a:buFont typeface="Wingdings" panose="05000000000000000000" pitchFamily="2" charset="2"/>
              <a:buNone/>
            </a:pPr>
            <a:r>
              <a:rPr lang="en-US" altLang="en-US" sz="2800">
                <a:sym typeface="Wingdings" panose="05000000000000000000" pitchFamily="2" charset="2"/>
              </a:rPr>
              <a:t> Management Option 2 (MO-2)</a:t>
            </a:r>
            <a:endParaRPr lang="en-US" altLang="en-US"/>
          </a:p>
          <a:p>
            <a:pPr lvl="1">
              <a:lnSpc>
                <a:spcPct val="120000"/>
              </a:lnSpc>
              <a:buFont typeface="Wingdings" panose="05000000000000000000" pitchFamily="2" charset="2"/>
              <a:buChar char="à"/>
            </a:pPr>
            <a:r>
              <a:rPr lang="en-US" altLang="en-US"/>
              <a:t> site-specific EF&amp;T and exposure data</a:t>
            </a:r>
          </a:p>
          <a:p>
            <a:pPr lvl="2">
              <a:lnSpc>
                <a:spcPct val="120000"/>
              </a:lnSpc>
              <a:buFont typeface="Wingdings" panose="05000000000000000000" pitchFamily="2" charset="2"/>
              <a:buNone/>
            </a:pPr>
            <a:r>
              <a:rPr lang="en-US" altLang="en-US" sz="2800">
                <a:sym typeface="Wingdings" panose="05000000000000000000" pitchFamily="2" charset="2"/>
              </a:rPr>
              <a:t> Management Option 3 (MO-3)</a:t>
            </a:r>
            <a:endParaRPr lang="en-US" altLang="en-US"/>
          </a:p>
          <a:p>
            <a:pPr lvl="1">
              <a:buFont typeface="Wingdings" panose="05000000000000000000" pitchFamily="2" charset="2"/>
              <a:buNone/>
            </a:pPr>
            <a:endParaRPr lang="en-US" altLang="en-US"/>
          </a:p>
        </p:txBody>
      </p:sp>
    </p:spTree>
  </p:cSld>
  <p:clrMapOvr>
    <a:masterClrMapping/>
  </p:clrMapOvr>
  <p:transition>
    <p:random/>
  </p:transition>
</p:sld>
</file>

<file path=ppt/slides/slide1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6370" name="Rectangle 2"/>
          <p:cNvSpPr>
            <a:spLocks noGrp="1" noChangeArrowheads="1"/>
          </p:cNvSpPr>
          <p:nvPr>
            <p:ph type="title"/>
          </p:nvPr>
        </p:nvSpPr>
        <p:spPr>
          <a:noFill/>
          <a:ln/>
        </p:spPr>
        <p:txBody>
          <a:bodyPr anchor="ctr"/>
          <a:lstStyle/>
          <a:p>
            <a:r>
              <a:rPr lang="en-US" altLang="en-US"/>
              <a:t/>
            </a:r>
            <a:br>
              <a:rPr lang="en-US" altLang="en-US"/>
            </a:br>
            <a:r>
              <a:rPr lang="en-US" altLang="en-US">
                <a:solidFill>
                  <a:schemeClr val="hlink"/>
                </a:solidFill>
              </a:rPr>
              <a:t>MO-1 </a:t>
            </a:r>
            <a:r>
              <a:rPr lang="en-US" altLang="en-US"/>
              <a:t>Soil Screening Example</a:t>
            </a:r>
            <a:br>
              <a:rPr lang="en-US" altLang="en-US"/>
            </a:br>
            <a:endParaRPr lang="en-US" altLang="en-US"/>
          </a:p>
        </p:txBody>
      </p:sp>
      <p:sp>
        <p:nvSpPr>
          <p:cNvPr id="826371" name="Rectangle 3"/>
          <p:cNvSpPr>
            <a:spLocks noGrp="1" noChangeArrowheads="1"/>
          </p:cNvSpPr>
          <p:nvPr>
            <p:ph type="body" idx="1"/>
          </p:nvPr>
        </p:nvSpPr>
        <p:spPr>
          <a:xfrm>
            <a:off x="457200" y="1752600"/>
            <a:ext cx="8458200" cy="4572000"/>
          </a:xfrm>
          <a:noFill/>
          <a:ln/>
        </p:spPr>
        <p:txBody>
          <a:bodyPr/>
          <a:lstStyle/>
          <a:p>
            <a:pPr>
              <a:lnSpc>
                <a:spcPct val="70000"/>
              </a:lnSpc>
              <a:buFontTx/>
              <a:buNone/>
              <a:tabLst>
                <a:tab pos="1376363" algn="l"/>
              </a:tabLst>
            </a:pPr>
            <a:r>
              <a:rPr lang="en-US" altLang="en-US" sz="2800" u="sng"/>
              <a:t>Soil data (mg/kg)</a:t>
            </a:r>
            <a:r>
              <a:rPr lang="en-US" altLang="en-US" sz="2800"/>
              <a:t>:</a:t>
            </a:r>
          </a:p>
          <a:p>
            <a:pPr>
              <a:lnSpc>
                <a:spcPct val="70000"/>
              </a:lnSpc>
              <a:buFontTx/>
              <a:buNone/>
              <a:tabLst>
                <a:tab pos="1376363" algn="l"/>
              </a:tabLst>
            </a:pPr>
            <a:r>
              <a:rPr lang="en-US" altLang="en-US" sz="2800"/>
              <a:t>SB-1	210</a:t>
            </a:r>
          </a:p>
          <a:p>
            <a:pPr>
              <a:lnSpc>
                <a:spcPct val="70000"/>
              </a:lnSpc>
              <a:buFontTx/>
              <a:buNone/>
              <a:tabLst>
                <a:tab pos="1376363" algn="l"/>
              </a:tabLst>
            </a:pPr>
            <a:r>
              <a:rPr lang="en-US" altLang="en-US" sz="2800"/>
              <a:t>SB-2	350</a:t>
            </a:r>
          </a:p>
          <a:p>
            <a:pPr>
              <a:lnSpc>
                <a:spcPct val="70000"/>
              </a:lnSpc>
              <a:buFontTx/>
              <a:buNone/>
              <a:tabLst>
                <a:tab pos="1376363" algn="l"/>
              </a:tabLst>
            </a:pPr>
            <a:r>
              <a:rPr lang="en-US" altLang="en-US" sz="2800"/>
              <a:t>SB-3	530</a:t>
            </a:r>
          </a:p>
          <a:p>
            <a:pPr>
              <a:lnSpc>
                <a:spcPct val="70000"/>
              </a:lnSpc>
              <a:buFontTx/>
              <a:buNone/>
              <a:tabLst>
                <a:tab pos="1376363" algn="l"/>
              </a:tabLst>
            </a:pPr>
            <a:r>
              <a:rPr lang="en-US" altLang="en-US" sz="2800"/>
              <a:t>SB-4	300</a:t>
            </a:r>
          </a:p>
          <a:p>
            <a:pPr>
              <a:lnSpc>
                <a:spcPct val="70000"/>
              </a:lnSpc>
              <a:buFontTx/>
              <a:buNone/>
              <a:tabLst>
                <a:tab pos="1376363" algn="l"/>
              </a:tabLst>
            </a:pPr>
            <a:r>
              <a:rPr lang="en-US" altLang="en-US" sz="2800"/>
              <a:t>SB-5	275</a:t>
            </a:r>
          </a:p>
          <a:p>
            <a:pPr>
              <a:lnSpc>
                <a:spcPct val="70000"/>
              </a:lnSpc>
              <a:buFontTx/>
              <a:buNone/>
              <a:tabLst>
                <a:tab pos="1376363" algn="l"/>
              </a:tabLst>
            </a:pPr>
            <a:r>
              <a:rPr lang="en-US" altLang="en-US" sz="2800"/>
              <a:t>SB-6	112</a:t>
            </a:r>
          </a:p>
          <a:p>
            <a:pPr>
              <a:lnSpc>
                <a:spcPct val="70000"/>
              </a:lnSpc>
              <a:buFontTx/>
              <a:buNone/>
              <a:tabLst>
                <a:tab pos="1376363" algn="l"/>
              </a:tabLst>
            </a:pPr>
            <a:r>
              <a:rPr lang="en-US" altLang="en-US" sz="2800"/>
              <a:t>SB-7	103</a:t>
            </a:r>
          </a:p>
          <a:p>
            <a:pPr>
              <a:lnSpc>
                <a:spcPct val="70000"/>
              </a:lnSpc>
              <a:buFontTx/>
              <a:buNone/>
              <a:tabLst>
                <a:tab pos="1376363" algn="l"/>
              </a:tabLst>
            </a:pPr>
            <a:r>
              <a:rPr lang="en-US" altLang="en-US" sz="2800"/>
              <a:t>SB-8	62</a:t>
            </a:r>
          </a:p>
          <a:p>
            <a:pPr>
              <a:lnSpc>
                <a:spcPct val="70000"/>
              </a:lnSpc>
              <a:buFontTx/>
              <a:buNone/>
              <a:tabLst>
                <a:tab pos="1376363" algn="l"/>
              </a:tabLst>
            </a:pPr>
            <a:r>
              <a:rPr lang="en-US" altLang="en-US" sz="2800"/>
              <a:t>SB-9	5</a:t>
            </a:r>
          </a:p>
          <a:p>
            <a:pPr>
              <a:lnSpc>
                <a:spcPct val="70000"/>
              </a:lnSpc>
              <a:buFontTx/>
              <a:buNone/>
              <a:tabLst>
                <a:tab pos="1376363" algn="l"/>
              </a:tabLst>
            </a:pPr>
            <a:r>
              <a:rPr lang="en-US" altLang="en-US" sz="2800"/>
              <a:t>SB-10	2</a:t>
            </a:r>
          </a:p>
          <a:p>
            <a:pPr>
              <a:lnSpc>
                <a:spcPct val="70000"/>
              </a:lnSpc>
              <a:buFontTx/>
              <a:buNone/>
              <a:tabLst>
                <a:tab pos="1376363" algn="l"/>
              </a:tabLst>
            </a:pPr>
            <a:endParaRPr lang="en-US" altLang="en-US" sz="2800"/>
          </a:p>
        </p:txBody>
      </p:sp>
    </p:spTree>
  </p:cSld>
  <p:clrMapOvr>
    <a:masterClrMapping/>
  </p:clrMapOvr>
  <p:transition>
    <p:random/>
  </p:transition>
</p:sld>
</file>

<file path=ppt/slides/slide1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37634" name="Rectangle 2"/>
          <p:cNvSpPr>
            <a:spLocks noGrp="1" noChangeArrowheads="1"/>
          </p:cNvSpPr>
          <p:nvPr>
            <p:ph type="title"/>
          </p:nvPr>
        </p:nvSpPr>
        <p:spPr>
          <a:noFill/>
          <a:ln/>
        </p:spPr>
        <p:txBody>
          <a:bodyPr anchor="ctr"/>
          <a:lstStyle/>
          <a:p>
            <a:r>
              <a:rPr lang="en-US" altLang="en-US"/>
              <a:t/>
            </a:r>
            <a:br>
              <a:rPr lang="en-US" altLang="en-US"/>
            </a:br>
            <a:r>
              <a:rPr lang="en-US" altLang="en-US">
                <a:solidFill>
                  <a:schemeClr val="hlink"/>
                </a:solidFill>
              </a:rPr>
              <a:t>MO-1</a:t>
            </a:r>
            <a:r>
              <a:rPr lang="en-US" altLang="en-US"/>
              <a:t> Soil Screening Example</a:t>
            </a:r>
            <a:br>
              <a:rPr lang="en-US" altLang="en-US"/>
            </a:br>
            <a:endParaRPr lang="en-US" altLang="en-US"/>
          </a:p>
        </p:txBody>
      </p:sp>
      <p:sp>
        <p:nvSpPr>
          <p:cNvPr id="837635" name="Rectangle 3"/>
          <p:cNvSpPr>
            <a:spLocks noGrp="1" noChangeArrowheads="1"/>
          </p:cNvSpPr>
          <p:nvPr>
            <p:ph type="body" idx="1"/>
          </p:nvPr>
        </p:nvSpPr>
        <p:spPr>
          <a:xfrm>
            <a:off x="457200" y="1752600"/>
            <a:ext cx="8458200" cy="4572000"/>
          </a:xfrm>
          <a:noFill/>
          <a:ln/>
        </p:spPr>
        <p:txBody>
          <a:bodyPr/>
          <a:lstStyle/>
          <a:p>
            <a:pPr>
              <a:lnSpc>
                <a:spcPct val="70000"/>
              </a:lnSpc>
              <a:buFontTx/>
              <a:buNone/>
              <a:tabLst>
                <a:tab pos="1376363" algn="l"/>
              </a:tabLst>
            </a:pPr>
            <a:endParaRPr lang="en-US" altLang="en-US" sz="2800" u="sng"/>
          </a:p>
          <a:p>
            <a:pPr>
              <a:lnSpc>
                <a:spcPct val="70000"/>
              </a:lnSpc>
              <a:buFontTx/>
              <a:buNone/>
              <a:tabLst>
                <a:tab pos="1376363" algn="l"/>
              </a:tabLst>
            </a:pPr>
            <a:r>
              <a:rPr lang="en-US" altLang="en-US" sz="2800"/>
              <a:t>Identification of the </a:t>
            </a:r>
            <a:r>
              <a:rPr lang="en-US" altLang="en-US" sz="2800">
                <a:solidFill>
                  <a:srgbClr val="0066FF"/>
                </a:solidFill>
              </a:rPr>
              <a:t>AOIC</a:t>
            </a:r>
            <a:r>
              <a:rPr lang="en-US" altLang="en-US" sz="2800"/>
              <a:t>:</a:t>
            </a:r>
          </a:p>
          <a:p>
            <a:pPr>
              <a:lnSpc>
                <a:spcPct val="70000"/>
              </a:lnSpc>
              <a:buFontTx/>
              <a:buNone/>
              <a:tabLst>
                <a:tab pos="1376363" algn="l"/>
              </a:tabLst>
            </a:pPr>
            <a:endParaRPr lang="en-US" altLang="en-US" sz="2800"/>
          </a:p>
          <a:p>
            <a:pPr>
              <a:lnSpc>
                <a:spcPct val="70000"/>
              </a:lnSpc>
              <a:tabLst>
                <a:tab pos="1376363" algn="l"/>
              </a:tabLst>
            </a:pPr>
            <a:r>
              <a:rPr lang="en-US" altLang="en-US" sz="2800"/>
              <a:t>95%UCL-AM concentration = 294 mg/kg</a:t>
            </a:r>
          </a:p>
          <a:p>
            <a:pPr>
              <a:lnSpc>
                <a:spcPct val="70000"/>
              </a:lnSpc>
              <a:tabLst>
                <a:tab pos="1376363" algn="l"/>
              </a:tabLst>
            </a:pPr>
            <a:endParaRPr lang="en-US" altLang="en-US" sz="2800"/>
          </a:p>
          <a:p>
            <a:pPr>
              <a:lnSpc>
                <a:spcPct val="70000"/>
              </a:lnSpc>
              <a:tabLst>
                <a:tab pos="1376363" algn="l"/>
              </a:tabLst>
            </a:pPr>
            <a:r>
              <a:rPr lang="en-US" altLang="en-US" sz="2800"/>
              <a:t>Max concentration = 530 mg/kg</a:t>
            </a:r>
          </a:p>
          <a:p>
            <a:pPr>
              <a:lnSpc>
                <a:spcPct val="70000"/>
              </a:lnSpc>
              <a:tabLst>
                <a:tab pos="1376363" algn="l"/>
              </a:tabLst>
            </a:pPr>
            <a:endParaRPr lang="en-US" altLang="en-US" sz="2800"/>
          </a:p>
          <a:p>
            <a:pPr>
              <a:lnSpc>
                <a:spcPct val="70000"/>
              </a:lnSpc>
              <a:tabLst>
                <a:tab pos="1376363" algn="l"/>
              </a:tabLst>
            </a:pPr>
            <a:r>
              <a:rPr lang="en-US" altLang="en-US" sz="2800">
                <a:solidFill>
                  <a:srgbClr val="0066FF"/>
                </a:solidFill>
              </a:rPr>
              <a:t>AOIC = 294 mg/kg</a:t>
            </a:r>
          </a:p>
          <a:p>
            <a:pPr>
              <a:lnSpc>
                <a:spcPct val="70000"/>
              </a:lnSpc>
              <a:buFontTx/>
              <a:buNone/>
              <a:tabLst>
                <a:tab pos="1376363" algn="l"/>
              </a:tabLst>
            </a:pPr>
            <a:endParaRPr lang="en-US" altLang="en-US" sz="2800">
              <a:solidFill>
                <a:srgbClr val="0066FF"/>
              </a:solidFill>
            </a:endParaRPr>
          </a:p>
        </p:txBody>
      </p:sp>
    </p:spTree>
  </p:cSld>
  <p:clrMapOvr>
    <a:masterClrMapping/>
  </p:clrMapOvr>
  <p:transition>
    <p:random/>
  </p:transition>
</p:sld>
</file>

<file path=ppt/slides/slide1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35586" name="Rectangle 2"/>
          <p:cNvSpPr>
            <a:spLocks noGrp="1" noChangeArrowheads="1"/>
          </p:cNvSpPr>
          <p:nvPr>
            <p:ph type="title"/>
          </p:nvPr>
        </p:nvSpPr>
        <p:spPr>
          <a:noFill/>
          <a:ln/>
        </p:spPr>
        <p:txBody>
          <a:bodyPr anchor="ctr"/>
          <a:lstStyle/>
          <a:p>
            <a:r>
              <a:rPr lang="en-US" altLang="en-US"/>
              <a:t/>
            </a:r>
            <a:br>
              <a:rPr lang="en-US" altLang="en-US"/>
            </a:br>
            <a:r>
              <a:rPr lang="en-US" altLang="en-US"/>
              <a:t> </a:t>
            </a:r>
            <a:r>
              <a:rPr lang="en-US" altLang="en-US">
                <a:solidFill>
                  <a:schemeClr val="hlink"/>
                </a:solidFill>
              </a:rPr>
              <a:t>MO-1</a:t>
            </a:r>
            <a:r>
              <a:rPr lang="en-US" altLang="en-US"/>
              <a:t> Soil Screening Example </a:t>
            </a:r>
            <a:br>
              <a:rPr lang="en-US" altLang="en-US"/>
            </a:br>
            <a:endParaRPr lang="en-US" altLang="en-US"/>
          </a:p>
        </p:txBody>
      </p:sp>
      <p:sp>
        <p:nvSpPr>
          <p:cNvPr id="835587" name="Rectangle 3"/>
          <p:cNvSpPr>
            <a:spLocks noGrp="1" noChangeArrowheads="1"/>
          </p:cNvSpPr>
          <p:nvPr>
            <p:ph type="body" idx="1"/>
          </p:nvPr>
        </p:nvSpPr>
        <p:spPr>
          <a:xfrm>
            <a:off x="457200" y="2209800"/>
            <a:ext cx="8458200" cy="4114800"/>
          </a:xfrm>
          <a:noFill/>
          <a:ln/>
        </p:spPr>
        <p:txBody>
          <a:bodyPr/>
          <a:lstStyle/>
          <a:p>
            <a:pPr>
              <a:lnSpc>
                <a:spcPct val="70000"/>
              </a:lnSpc>
              <a:buFontTx/>
              <a:buNone/>
              <a:tabLst>
                <a:tab pos="1376363" algn="l"/>
              </a:tabLst>
            </a:pPr>
            <a:r>
              <a:rPr lang="en-US" altLang="en-US" sz="2800"/>
              <a:t>Identification of the </a:t>
            </a:r>
            <a:r>
              <a:rPr lang="en-US" altLang="en-US" sz="2800">
                <a:solidFill>
                  <a:srgbClr val="FF3399"/>
                </a:solidFill>
              </a:rPr>
              <a:t>Limiting RECAP Standard</a:t>
            </a:r>
            <a:r>
              <a:rPr lang="en-US" altLang="en-US" sz="2800"/>
              <a:t>:</a:t>
            </a:r>
          </a:p>
          <a:p>
            <a:pPr>
              <a:lnSpc>
                <a:spcPct val="70000"/>
              </a:lnSpc>
              <a:buFontTx/>
              <a:buNone/>
              <a:tabLst>
                <a:tab pos="1376363" algn="l"/>
              </a:tabLst>
            </a:pPr>
            <a:endParaRPr lang="en-US" altLang="en-US" sz="2800"/>
          </a:p>
          <a:p>
            <a:pPr>
              <a:lnSpc>
                <a:spcPct val="70000"/>
              </a:lnSpc>
              <a:buFontTx/>
              <a:buNone/>
              <a:tabLst>
                <a:tab pos="1376363" algn="l"/>
              </a:tabLst>
            </a:pPr>
            <a:r>
              <a:rPr lang="en-US" altLang="en-US" sz="2800"/>
              <a:t>Table 2:  </a:t>
            </a:r>
            <a:r>
              <a:rPr lang="en-US" altLang="en-US" sz="2800">
                <a:solidFill>
                  <a:schemeClr val="accent1"/>
                </a:solidFill>
              </a:rPr>
              <a:t>	Soil</a:t>
            </a:r>
            <a:r>
              <a:rPr lang="en-US" altLang="en-US" sz="2800" baseline="-25000">
                <a:solidFill>
                  <a:schemeClr val="accent1"/>
                </a:solidFill>
              </a:rPr>
              <a:t>i</a:t>
            </a:r>
            <a:r>
              <a:rPr lang="en-US" altLang="en-US" sz="2800" baseline="-25000"/>
              <a:t> </a:t>
            </a:r>
            <a:r>
              <a:rPr lang="en-US" altLang="en-US" sz="2800"/>
              <a:t>= 4800 mg/kg</a:t>
            </a:r>
          </a:p>
          <a:p>
            <a:pPr>
              <a:buFontTx/>
              <a:buNone/>
              <a:tabLst>
                <a:tab pos="1376363" algn="l"/>
              </a:tabLst>
            </a:pPr>
            <a:r>
              <a:rPr lang="en-US" altLang="en-US" sz="2800"/>
              <a:t>		</a:t>
            </a:r>
            <a:r>
              <a:rPr lang="en-US" altLang="en-US" sz="2800">
                <a:solidFill>
                  <a:schemeClr val="accent1"/>
                </a:solidFill>
              </a:rPr>
              <a:t>Soil</a:t>
            </a:r>
            <a:r>
              <a:rPr lang="en-US" altLang="en-US" sz="2800" baseline="-25000">
                <a:solidFill>
                  <a:schemeClr val="accent1"/>
                </a:solidFill>
              </a:rPr>
              <a:t>GW3DW</a:t>
            </a:r>
            <a:r>
              <a:rPr lang="en-US" altLang="en-US" sz="2800"/>
              <a:t> = 120 x DF3 of 173 = 20,760 mg/kg</a:t>
            </a:r>
          </a:p>
          <a:p>
            <a:pPr>
              <a:buFontTx/>
              <a:buNone/>
              <a:tabLst>
                <a:tab pos="1376363" algn="l"/>
              </a:tabLst>
            </a:pPr>
            <a:r>
              <a:rPr lang="en-US" altLang="en-US" sz="2800"/>
              <a:t>		</a:t>
            </a:r>
            <a:r>
              <a:rPr lang="en-US" altLang="en-US" sz="2800">
                <a:solidFill>
                  <a:schemeClr val="accent1"/>
                </a:solidFill>
              </a:rPr>
              <a:t>Soil</a:t>
            </a:r>
            <a:r>
              <a:rPr lang="en-US" altLang="en-US" sz="2800" baseline="-25000">
                <a:solidFill>
                  <a:schemeClr val="accent1"/>
                </a:solidFill>
              </a:rPr>
              <a:t>sat</a:t>
            </a:r>
            <a:r>
              <a:rPr lang="en-US" altLang="en-US" sz="2800">
                <a:solidFill>
                  <a:schemeClr val="accent1"/>
                </a:solidFill>
              </a:rPr>
              <a:t> </a:t>
            </a:r>
            <a:r>
              <a:rPr lang="en-US" altLang="en-US" sz="2800"/>
              <a:t>= 520 mg/kg</a:t>
            </a:r>
          </a:p>
          <a:p>
            <a:pPr>
              <a:buFontTx/>
              <a:buNone/>
              <a:tabLst>
                <a:tab pos="1376363" algn="l"/>
              </a:tabLst>
            </a:pPr>
            <a:endParaRPr lang="en-US" altLang="en-US" sz="2800"/>
          </a:p>
          <a:p>
            <a:pPr>
              <a:buFontTx/>
              <a:buNone/>
              <a:tabLst>
                <a:tab pos="1376363" algn="l"/>
              </a:tabLst>
            </a:pPr>
            <a:r>
              <a:rPr lang="en-US" altLang="en-US" sz="2800" b="1">
                <a:solidFill>
                  <a:srgbClr val="FF3399"/>
                </a:solidFill>
              </a:rPr>
              <a:t>Limiting RS (LRS)</a:t>
            </a:r>
            <a:r>
              <a:rPr lang="en-US" altLang="en-US" sz="2800">
                <a:solidFill>
                  <a:srgbClr val="FF3399"/>
                </a:solidFill>
              </a:rPr>
              <a:t> = 520 mg/kg</a:t>
            </a:r>
            <a:r>
              <a:rPr lang="en-US" altLang="en-US" sz="2800"/>
              <a:t> (lower of the 3 RS)</a:t>
            </a:r>
          </a:p>
        </p:txBody>
      </p:sp>
    </p:spTree>
  </p:cSld>
  <p:clrMapOvr>
    <a:masterClrMapping/>
  </p:clrMapOvr>
  <p:transition>
    <p:random/>
  </p:transition>
</p:sld>
</file>

<file path=ppt/slides/slide1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30466" name="Rectangle 2"/>
          <p:cNvSpPr>
            <a:spLocks noGrp="1" noChangeArrowheads="1"/>
          </p:cNvSpPr>
          <p:nvPr>
            <p:ph type="title"/>
          </p:nvPr>
        </p:nvSpPr>
        <p:spPr>
          <a:xfrm>
            <a:off x="762000" y="914400"/>
            <a:ext cx="7772400" cy="1143000"/>
          </a:xfrm>
        </p:spPr>
        <p:txBody>
          <a:bodyPr/>
          <a:lstStyle/>
          <a:p>
            <a:pPr algn="ctr"/>
            <a:r>
              <a:rPr lang="en-US" altLang="en-US">
                <a:solidFill>
                  <a:schemeClr val="hlink"/>
                </a:solidFill>
              </a:rPr>
              <a:t>MO-1</a:t>
            </a:r>
            <a:r>
              <a:rPr lang="en-US" altLang="en-US"/>
              <a:t> Soil Screening Example</a:t>
            </a:r>
            <a:br>
              <a:rPr lang="en-US" altLang="en-US"/>
            </a:br>
            <a:r>
              <a:rPr lang="en-US" altLang="en-US"/>
              <a:t> </a:t>
            </a:r>
            <a:r>
              <a:rPr lang="en-US" altLang="en-US" sz="2400"/>
              <a:t>Identify DF3: Sd = 5Ft; distance = 1200 ft</a:t>
            </a:r>
            <a:r>
              <a:rPr lang="en-US" altLang="en-US" sz="1800"/>
              <a:t> </a:t>
            </a:r>
            <a:br>
              <a:rPr lang="en-US" altLang="en-US" sz="1800"/>
            </a:br>
            <a:endParaRPr lang="en-US" altLang="en-US" sz="1800"/>
          </a:p>
        </p:txBody>
      </p:sp>
      <p:graphicFrame>
        <p:nvGraphicFramePr>
          <p:cNvPr id="830471" name="Object 7" descr="This chart with the input of distance from point of exposure to point of compliance, and the thickness of the groundwater plume gives you a dilution factor you can apply to the applicable groundwater standard" title="Dilution Factors calculation chart"/>
          <p:cNvGraphicFramePr>
            <a:graphicFrameLocks noChangeAspect="1"/>
          </p:cNvGraphicFramePr>
          <p:nvPr>
            <p:ph sz="half" idx="2"/>
            <p:extLst>
              <p:ext uri="{D42A27DB-BD31-4B8C-83A1-F6EECF244321}">
                <p14:modId xmlns:p14="http://schemas.microsoft.com/office/powerpoint/2010/main" val="4176710136"/>
              </p:ext>
            </p:extLst>
          </p:nvPr>
        </p:nvGraphicFramePr>
        <p:xfrm>
          <a:off x="1676400" y="1905000"/>
          <a:ext cx="5310188" cy="4267200"/>
        </p:xfrm>
        <a:graphic>
          <a:graphicData uri="http://schemas.openxmlformats.org/presentationml/2006/ole">
            <mc:AlternateContent xmlns:mc="http://schemas.openxmlformats.org/markup-compatibility/2006">
              <mc:Choice xmlns:v="urn:schemas-microsoft-com:vml" Requires="v">
                <p:oleObj spid="_x0000_s830475" name="Document" r:id="rId4" imgW="6474569" imgH="5017165" progId="Word.Document.8">
                  <p:embed/>
                </p:oleObj>
              </mc:Choice>
              <mc:Fallback>
                <p:oleObj name="Document" r:id="rId4" imgW="6474569" imgH="5017165" progId="Word.Document.8">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76400" y="1905000"/>
                        <a:ext cx="5310188" cy="426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39682" name="Rectangle 2"/>
          <p:cNvSpPr>
            <a:spLocks noGrp="1" noChangeArrowheads="1"/>
          </p:cNvSpPr>
          <p:nvPr>
            <p:ph type="title"/>
          </p:nvPr>
        </p:nvSpPr>
        <p:spPr/>
        <p:txBody>
          <a:bodyPr/>
          <a:lstStyle/>
          <a:p>
            <a:r>
              <a:rPr lang="en-US" altLang="en-US">
                <a:solidFill>
                  <a:schemeClr val="hlink"/>
                </a:solidFill>
              </a:rPr>
              <a:t>MO-1</a:t>
            </a:r>
            <a:r>
              <a:rPr lang="en-US" altLang="en-US"/>
              <a:t> Soil Screening Example</a:t>
            </a:r>
          </a:p>
        </p:txBody>
      </p:sp>
      <p:sp>
        <p:nvSpPr>
          <p:cNvPr id="839683" name="Rectangle 3"/>
          <p:cNvSpPr>
            <a:spLocks noGrp="1" noChangeArrowheads="1"/>
          </p:cNvSpPr>
          <p:nvPr>
            <p:ph type="body" idx="1"/>
          </p:nvPr>
        </p:nvSpPr>
        <p:spPr/>
        <p:txBody>
          <a:bodyPr/>
          <a:lstStyle/>
          <a:p>
            <a:pPr>
              <a:buFontTx/>
              <a:buNone/>
            </a:pPr>
            <a:r>
              <a:rPr lang="en-US" altLang="en-US"/>
              <a:t>Compare the </a:t>
            </a:r>
            <a:r>
              <a:rPr lang="en-US" altLang="en-US">
                <a:solidFill>
                  <a:srgbClr val="0066FF"/>
                </a:solidFill>
              </a:rPr>
              <a:t>AOIC</a:t>
            </a:r>
            <a:r>
              <a:rPr lang="en-US" altLang="en-US"/>
              <a:t> to the </a:t>
            </a:r>
            <a:r>
              <a:rPr lang="en-US" altLang="en-US">
                <a:solidFill>
                  <a:srgbClr val="FF3399"/>
                </a:solidFill>
              </a:rPr>
              <a:t>LSS:</a:t>
            </a:r>
          </a:p>
          <a:p>
            <a:pPr>
              <a:buClr>
                <a:schemeClr val="hlink"/>
              </a:buClr>
              <a:buFont typeface="Wingdings" panose="05000000000000000000" pitchFamily="2" charset="2"/>
              <a:buChar char="Ø"/>
            </a:pPr>
            <a:r>
              <a:rPr lang="en-US" altLang="en-US">
                <a:solidFill>
                  <a:srgbClr val="0066FF"/>
                </a:solidFill>
              </a:rPr>
              <a:t>AOIC = 294 mg/kg</a:t>
            </a:r>
          </a:p>
          <a:p>
            <a:pPr>
              <a:buClr>
                <a:schemeClr val="hlink"/>
              </a:buClr>
              <a:buFont typeface="Wingdings" panose="05000000000000000000" pitchFamily="2" charset="2"/>
              <a:buChar char="Ø"/>
            </a:pPr>
            <a:r>
              <a:rPr lang="en-US" altLang="en-US">
                <a:solidFill>
                  <a:srgbClr val="FF3399"/>
                </a:solidFill>
              </a:rPr>
              <a:t>LSS = 520 mg/kg</a:t>
            </a:r>
          </a:p>
          <a:p>
            <a:pPr>
              <a:buClr>
                <a:schemeClr val="hlink"/>
              </a:buClr>
              <a:buFont typeface="Wingdings" panose="05000000000000000000" pitchFamily="2" charset="2"/>
              <a:buChar char="Ø"/>
            </a:pPr>
            <a:r>
              <a:rPr lang="en-US" altLang="en-US">
                <a:solidFill>
                  <a:srgbClr val="FF3399"/>
                </a:solidFill>
              </a:rPr>
              <a:t> </a:t>
            </a:r>
            <a:r>
              <a:rPr lang="en-US" altLang="en-US">
                <a:solidFill>
                  <a:srgbClr val="0066FF"/>
                </a:solidFill>
              </a:rPr>
              <a:t>294 mg/kg</a:t>
            </a:r>
            <a:r>
              <a:rPr lang="en-US" altLang="en-US">
                <a:solidFill>
                  <a:srgbClr val="FF3399"/>
                </a:solidFill>
              </a:rPr>
              <a:t> </a:t>
            </a:r>
            <a:r>
              <a:rPr lang="en-US" altLang="en-US"/>
              <a:t>&lt; </a:t>
            </a:r>
            <a:r>
              <a:rPr lang="en-US" altLang="en-US">
                <a:solidFill>
                  <a:srgbClr val="FF3399"/>
                </a:solidFill>
              </a:rPr>
              <a:t>520 mg/kg</a:t>
            </a:r>
          </a:p>
          <a:p>
            <a:pPr>
              <a:buClr>
                <a:schemeClr val="hlink"/>
              </a:buClr>
              <a:buFont typeface="Wingdings" panose="05000000000000000000" pitchFamily="2" charset="2"/>
              <a:buChar char="Ø"/>
            </a:pPr>
            <a:r>
              <a:rPr lang="en-US" altLang="en-US">
                <a:solidFill>
                  <a:srgbClr val="FF3399"/>
                </a:solidFill>
              </a:rPr>
              <a:t> </a:t>
            </a:r>
            <a:r>
              <a:rPr lang="en-US" altLang="en-US"/>
              <a:t>NFA-ATT for toluene in soil</a:t>
            </a:r>
          </a:p>
        </p:txBody>
      </p:sp>
    </p:spTree>
  </p:cSld>
  <p:clrMapOvr>
    <a:masterClrMapping/>
  </p:clrMapOvr>
  <p:transition>
    <p:random/>
  </p:transition>
</p:sld>
</file>

<file path=ppt/slides/slide1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40706" name="Rectangle 2"/>
          <p:cNvSpPr>
            <a:spLocks noGrp="1" noChangeArrowheads="1"/>
          </p:cNvSpPr>
          <p:nvPr>
            <p:ph type="title"/>
          </p:nvPr>
        </p:nvSpPr>
        <p:spPr/>
        <p:txBody>
          <a:bodyPr/>
          <a:lstStyle/>
          <a:p>
            <a:r>
              <a:rPr lang="en-US" altLang="en-US" sz="4000">
                <a:solidFill>
                  <a:schemeClr val="hlink"/>
                </a:solidFill>
              </a:rPr>
              <a:t>MO-1</a:t>
            </a:r>
            <a:r>
              <a:rPr lang="en-US" altLang="en-US" sz="4000"/>
              <a:t> Soil Screening Example using </a:t>
            </a:r>
            <a:r>
              <a:rPr lang="en-US" altLang="en-US" sz="4000">
                <a:solidFill>
                  <a:srgbClr val="CC6600"/>
                </a:solidFill>
              </a:rPr>
              <a:t>SPLP data</a:t>
            </a:r>
          </a:p>
        </p:txBody>
      </p:sp>
      <p:sp>
        <p:nvSpPr>
          <p:cNvPr id="840707" name="Rectangle 3"/>
          <p:cNvSpPr>
            <a:spLocks noGrp="1" noChangeArrowheads="1"/>
          </p:cNvSpPr>
          <p:nvPr>
            <p:ph type="body" idx="1"/>
          </p:nvPr>
        </p:nvSpPr>
        <p:spPr>
          <a:xfrm>
            <a:off x="381000" y="1828800"/>
            <a:ext cx="8763000" cy="4800600"/>
          </a:xfrm>
        </p:spPr>
        <p:txBody>
          <a:bodyPr/>
          <a:lstStyle/>
          <a:p>
            <a:pPr lvl="1">
              <a:lnSpc>
                <a:spcPct val="160000"/>
              </a:lnSpc>
              <a:buClr>
                <a:schemeClr val="folHlink"/>
              </a:buClr>
              <a:buFont typeface="Wingdings" panose="05000000000000000000" pitchFamily="2" charset="2"/>
              <a:buChar char="Ø"/>
            </a:pPr>
            <a:r>
              <a:rPr lang="en-US" altLang="en-US" sz="2400"/>
              <a:t>XXX Facility had a release of chlorodibromomethane to soil</a:t>
            </a:r>
          </a:p>
          <a:p>
            <a:pPr lvl="1">
              <a:lnSpc>
                <a:spcPct val="160000"/>
              </a:lnSpc>
              <a:buClr>
                <a:schemeClr val="folHlink"/>
              </a:buClr>
              <a:buFont typeface="Wingdings" panose="05000000000000000000" pitchFamily="2" charset="2"/>
              <a:buChar char="Ø"/>
            </a:pPr>
            <a:r>
              <a:rPr lang="en-US" altLang="en-US" sz="2400"/>
              <a:t>First zone is classified as a GW</a:t>
            </a:r>
            <a:r>
              <a:rPr lang="en-US" altLang="en-US" sz="2400" baseline="-25000"/>
              <a:t>3</a:t>
            </a:r>
            <a:r>
              <a:rPr lang="en-US" altLang="en-US" sz="2400"/>
              <a:t> aquifer </a:t>
            </a:r>
          </a:p>
          <a:p>
            <a:pPr lvl="1">
              <a:lnSpc>
                <a:spcPct val="160000"/>
              </a:lnSpc>
              <a:buClr>
                <a:schemeClr val="folHlink"/>
              </a:buClr>
              <a:buFont typeface="Wingdings" panose="05000000000000000000" pitchFamily="2" charset="2"/>
              <a:buChar char="Ø"/>
            </a:pPr>
            <a:r>
              <a:rPr lang="en-US" altLang="en-US" sz="2400"/>
              <a:t>Thickness of the first groundwater zone is 4 ft (Sd =  4 ft)</a:t>
            </a:r>
          </a:p>
          <a:p>
            <a:pPr lvl="1">
              <a:lnSpc>
                <a:spcPct val="160000"/>
              </a:lnSpc>
              <a:buClr>
                <a:schemeClr val="folHlink"/>
              </a:buClr>
              <a:buFont typeface="Wingdings" panose="05000000000000000000" pitchFamily="2" charset="2"/>
              <a:buChar char="Ø"/>
            </a:pPr>
            <a:r>
              <a:rPr lang="en-US" altLang="en-US" sz="2400"/>
              <a:t>Distance from source to SW is 1760 ft</a:t>
            </a:r>
          </a:p>
          <a:p>
            <a:pPr lvl="1">
              <a:lnSpc>
                <a:spcPct val="160000"/>
              </a:lnSpc>
              <a:buClr>
                <a:schemeClr val="folHlink"/>
              </a:buClr>
              <a:buFont typeface="Wingdings" panose="05000000000000000000" pitchFamily="2" charset="2"/>
              <a:buChar char="Ø"/>
            </a:pPr>
            <a:r>
              <a:rPr lang="en-US" altLang="en-US" sz="2400"/>
              <a:t>Surface water body has a non-drinking water designation</a:t>
            </a:r>
          </a:p>
          <a:p>
            <a:pPr lvl="1">
              <a:lnSpc>
                <a:spcPct val="160000"/>
              </a:lnSpc>
              <a:buClr>
                <a:schemeClr val="folHlink"/>
              </a:buClr>
              <a:buFont typeface="Wingdings" panose="05000000000000000000" pitchFamily="2" charset="2"/>
              <a:buChar char="Ø"/>
            </a:pPr>
            <a:r>
              <a:rPr lang="en-US" altLang="en-US" sz="2400">
                <a:solidFill>
                  <a:srgbClr val="66FFFF"/>
                </a:solidFill>
              </a:rPr>
              <a:t>DF3 = 440</a:t>
            </a:r>
          </a:p>
          <a:p>
            <a:pPr lvl="1">
              <a:lnSpc>
                <a:spcPct val="160000"/>
              </a:lnSpc>
              <a:buClr>
                <a:schemeClr val="folHlink"/>
              </a:buClr>
              <a:buFont typeface="Wingdings" panose="05000000000000000000" pitchFamily="2" charset="2"/>
              <a:buChar char="Ø"/>
            </a:pPr>
            <a:r>
              <a:rPr lang="en-US" altLang="en-US" sz="2400"/>
              <a:t> </a:t>
            </a:r>
            <a:r>
              <a:rPr lang="en-US" altLang="en-US" sz="2400">
                <a:solidFill>
                  <a:srgbClr val="CC6600"/>
                </a:solidFill>
              </a:rPr>
              <a:t>SPLP test results:</a:t>
            </a:r>
            <a:r>
              <a:rPr lang="en-US" altLang="en-US" sz="2400"/>
              <a:t> </a:t>
            </a:r>
            <a:r>
              <a:rPr lang="en-US" altLang="en-US" sz="2400">
                <a:solidFill>
                  <a:srgbClr val="CC6600"/>
                </a:solidFill>
              </a:rPr>
              <a:t>16 mg/l</a:t>
            </a:r>
          </a:p>
        </p:txBody>
      </p:sp>
    </p:spTree>
  </p:cSld>
  <p:clrMapOvr>
    <a:masterClrMapping/>
  </p:clrMapOvr>
  <p:transition>
    <p:random/>
  </p:transition>
</p:sld>
</file>

<file path=ppt/slides/slide1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43778" name="Rectangle 2"/>
          <p:cNvSpPr>
            <a:spLocks noGrp="1" noChangeArrowheads="1"/>
          </p:cNvSpPr>
          <p:nvPr>
            <p:ph type="title"/>
          </p:nvPr>
        </p:nvSpPr>
        <p:spPr/>
        <p:txBody>
          <a:bodyPr/>
          <a:lstStyle/>
          <a:p>
            <a:r>
              <a:rPr lang="en-US" altLang="en-US" sz="4000">
                <a:solidFill>
                  <a:schemeClr val="hlink"/>
                </a:solidFill>
              </a:rPr>
              <a:t>MO-1</a:t>
            </a:r>
            <a:r>
              <a:rPr lang="en-US" altLang="en-US" sz="4000"/>
              <a:t> Soil Screening Example using </a:t>
            </a:r>
            <a:r>
              <a:rPr lang="en-US" altLang="en-US" sz="4000">
                <a:solidFill>
                  <a:srgbClr val="CC6600"/>
                </a:solidFill>
              </a:rPr>
              <a:t>SPLP data</a:t>
            </a:r>
          </a:p>
        </p:txBody>
      </p:sp>
      <p:sp>
        <p:nvSpPr>
          <p:cNvPr id="843779" name="Rectangle 3"/>
          <p:cNvSpPr>
            <a:spLocks noGrp="1" noChangeArrowheads="1"/>
          </p:cNvSpPr>
          <p:nvPr>
            <p:ph type="body" idx="1"/>
          </p:nvPr>
        </p:nvSpPr>
        <p:spPr>
          <a:xfrm>
            <a:off x="381000" y="1828800"/>
            <a:ext cx="8763000" cy="4800600"/>
          </a:xfrm>
        </p:spPr>
        <p:txBody>
          <a:bodyPr/>
          <a:lstStyle/>
          <a:p>
            <a:pPr lvl="1">
              <a:lnSpc>
                <a:spcPct val="140000"/>
              </a:lnSpc>
              <a:buClr>
                <a:schemeClr val="folHlink"/>
              </a:buClr>
              <a:buFont typeface="Marlett" pitchFamily="2" charset="2"/>
              <a:buNone/>
            </a:pPr>
            <a:r>
              <a:rPr lang="en-US" altLang="en-US" sz="2400"/>
              <a:t>Soil</a:t>
            </a:r>
            <a:r>
              <a:rPr lang="en-US" altLang="en-US" sz="2400" baseline="-25000"/>
              <a:t>GW3</a:t>
            </a:r>
            <a:r>
              <a:rPr lang="en-US" altLang="en-US" sz="2400"/>
              <a:t>: Compare </a:t>
            </a:r>
            <a:r>
              <a:rPr lang="en-US" altLang="en-US" sz="2400">
                <a:solidFill>
                  <a:srgbClr val="CC6600"/>
                </a:solidFill>
              </a:rPr>
              <a:t>SPLP</a:t>
            </a:r>
            <a:r>
              <a:rPr lang="en-US" altLang="en-US" sz="2400"/>
              <a:t> to </a:t>
            </a:r>
            <a:r>
              <a:rPr lang="en-US" altLang="en-US" sz="2400">
                <a:solidFill>
                  <a:srgbClr val="FFFF00"/>
                </a:solidFill>
              </a:rPr>
              <a:t>GW</a:t>
            </a:r>
            <a:r>
              <a:rPr lang="en-US" altLang="en-US" sz="2400" baseline="-25000">
                <a:solidFill>
                  <a:srgbClr val="FFFF00"/>
                </a:solidFill>
              </a:rPr>
              <a:t>3</a:t>
            </a:r>
            <a:r>
              <a:rPr lang="en-US" altLang="en-US" sz="2400"/>
              <a:t> x </a:t>
            </a:r>
            <a:r>
              <a:rPr lang="en-US" altLang="en-US" sz="2400">
                <a:solidFill>
                  <a:srgbClr val="FF9999"/>
                </a:solidFill>
              </a:rPr>
              <a:t>DF</a:t>
            </a:r>
            <a:r>
              <a:rPr lang="en-US" altLang="en-US" sz="2400" baseline="-25000">
                <a:solidFill>
                  <a:srgbClr val="FF9999"/>
                </a:solidFill>
              </a:rPr>
              <a:t>Summers</a:t>
            </a:r>
            <a:r>
              <a:rPr lang="en-US" altLang="en-US" sz="2400"/>
              <a:t> x </a:t>
            </a:r>
            <a:r>
              <a:rPr lang="en-US" altLang="en-US" sz="2400">
                <a:solidFill>
                  <a:srgbClr val="66FFFF"/>
                </a:solidFill>
              </a:rPr>
              <a:t>DF3</a:t>
            </a:r>
            <a:r>
              <a:rPr lang="en-US" altLang="en-US" sz="2400"/>
              <a:t>:</a:t>
            </a:r>
          </a:p>
          <a:p>
            <a:pPr lvl="1">
              <a:lnSpc>
                <a:spcPct val="140000"/>
              </a:lnSpc>
              <a:buClr>
                <a:schemeClr val="folHlink"/>
              </a:buClr>
              <a:buFont typeface="Wingdings" panose="05000000000000000000" pitchFamily="2" charset="2"/>
              <a:buChar char="Ø"/>
            </a:pPr>
            <a:r>
              <a:rPr lang="en-US" altLang="en-US" sz="2400">
                <a:solidFill>
                  <a:srgbClr val="CC6600"/>
                </a:solidFill>
              </a:rPr>
              <a:t>SPLP test results = 16 mg/l</a:t>
            </a:r>
          </a:p>
          <a:p>
            <a:pPr lvl="1">
              <a:lnSpc>
                <a:spcPct val="140000"/>
              </a:lnSpc>
              <a:buClr>
                <a:schemeClr val="folHlink"/>
              </a:buClr>
              <a:buFont typeface="Wingdings" panose="05000000000000000000" pitchFamily="2" charset="2"/>
              <a:buChar char="Ø"/>
            </a:pPr>
            <a:r>
              <a:rPr lang="en-US" altLang="en-US" sz="2400">
                <a:solidFill>
                  <a:srgbClr val="FFFF00"/>
                </a:solidFill>
              </a:rPr>
              <a:t>GW3NDW = 5E-03 mg/l </a:t>
            </a:r>
            <a:r>
              <a:rPr lang="en-US" altLang="en-US" sz="2400"/>
              <a:t>(Table 3)</a:t>
            </a:r>
          </a:p>
          <a:p>
            <a:pPr lvl="1">
              <a:lnSpc>
                <a:spcPct val="140000"/>
              </a:lnSpc>
              <a:buClr>
                <a:schemeClr val="folHlink"/>
              </a:buClr>
              <a:buFont typeface="Wingdings" panose="05000000000000000000" pitchFamily="2" charset="2"/>
              <a:buChar char="Ø"/>
            </a:pPr>
            <a:r>
              <a:rPr lang="en-US" altLang="en-US" sz="2400">
                <a:solidFill>
                  <a:srgbClr val="FFFF00"/>
                </a:solidFill>
              </a:rPr>
              <a:t>5E-03mg/l</a:t>
            </a:r>
            <a:r>
              <a:rPr lang="en-US" altLang="en-US" sz="2400"/>
              <a:t> x </a:t>
            </a:r>
            <a:r>
              <a:rPr lang="en-US" altLang="en-US" sz="2400">
                <a:solidFill>
                  <a:srgbClr val="FF9999"/>
                </a:solidFill>
              </a:rPr>
              <a:t>20</a:t>
            </a:r>
            <a:r>
              <a:rPr lang="en-US" altLang="en-US" sz="2400"/>
              <a:t> x </a:t>
            </a:r>
            <a:r>
              <a:rPr lang="en-US" altLang="en-US" sz="2400">
                <a:solidFill>
                  <a:srgbClr val="66FFFF"/>
                </a:solidFill>
              </a:rPr>
              <a:t>440</a:t>
            </a:r>
            <a:r>
              <a:rPr lang="en-US" altLang="en-US" sz="2400"/>
              <a:t> = 44 mg/l</a:t>
            </a:r>
          </a:p>
          <a:p>
            <a:pPr lvl="1">
              <a:lnSpc>
                <a:spcPct val="140000"/>
              </a:lnSpc>
              <a:buClr>
                <a:schemeClr val="folHlink"/>
              </a:buClr>
              <a:buFont typeface="Wingdings" panose="05000000000000000000" pitchFamily="2" charset="2"/>
              <a:buChar char="Ø"/>
            </a:pPr>
            <a:r>
              <a:rPr lang="en-US" altLang="en-US" sz="2400"/>
              <a:t> 44 mg/l acceptable SPLP value</a:t>
            </a:r>
          </a:p>
          <a:p>
            <a:pPr lvl="1">
              <a:lnSpc>
                <a:spcPct val="140000"/>
              </a:lnSpc>
              <a:buClr>
                <a:schemeClr val="folHlink"/>
              </a:buClr>
              <a:buFont typeface="Wingdings" panose="05000000000000000000" pitchFamily="2" charset="2"/>
              <a:buChar char="Ø"/>
            </a:pPr>
            <a:r>
              <a:rPr lang="en-US" altLang="en-US" sz="2400"/>
              <a:t> </a:t>
            </a:r>
            <a:r>
              <a:rPr lang="en-US" altLang="en-US" sz="2400">
                <a:solidFill>
                  <a:srgbClr val="CC6600"/>
                </a:solidFill>
              </a:rPr>
              <a:t>16 mg/l</a:t>
            </a:r>
            <a:r>
              <a:rPr lang="en-US" altLang="en-US" sz="2400"/>
              <a:t> &lt; 44 mg/l</a:t>
            </a:r>
          </a:p>
          <a:p>
            <a:pPr lvl="1">
              <a:lnSpc>
                <a:spcPct val="140000"/>
              </a:lnSpc>
              <a:buClr>
                <a:schemeClr val="folHlink"/>
              </a:buClr>
              <a:buFont typeface="Wingdings" panose="05000000000000000000" pitchFamily="2" charset="2"/>
              <a:buChar char="Ø"/>
            </a:pPr>
            <a:r>
              <a:rPr lang="en-US" altLang="en-US" sz="2400"/>
              <a:t> Soil to groundwater pathway is screened out for this COC</a:t>
            </a:r>
          </a:p>
        </p:txBody>
      </p:sp>
    </p:spTree>
  </p:cSld>
  <p:clrMapOvr>
    <a:masterClrMapping/>
  </p:clrMapOvr>
  <p:transition>
    <p:random/>
  </p:transition>
</p:sld>
</file>

<file path=ppt/slides/slide1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6114" name="Rectangle 2"/>
          <p:cNvSpPr>
            <a:spLocks noGrp="1" noChangeArrowheads="1"/>
          </p:cNvSpPr>
          <p:nvPr>
            <p:ph type="title"/>
          </p:nvPr>
        </p:nvSpPr>
        <p:spPr/>
        <p:txBody>
          <a:bodyPr/>
          <a:lstStyle/>
          <a:p>
            <a:r>
              <a:rPr lang="en-US" altLang="en-US"/>
              <a:t>Management Option 1</a:t>
            </a:r>
          </a:p>
        </p:txBody>
      </p:sp>
      <p:sp>
        <p:nvSpPr>
          <p:cNvPr id="346115" name="Rectangle 3"/>
          <p:cNvSpPr>
            <a:spLocks noGrp="1" noChangeArrowheads="1"/>
          </p:cNvSpPr>
          <p:nvPr>
            <p:ph type="body" idx="1"/>
          </p:nvPr>
        </p:nvSpPr>
        <p:spPr>
          <a:xfrm>
            <a:off x="685800" y="2362200"/>
            <a:ext cx="7772400" cy="4114800"/>
          </a:xfrm>
        </p:spPr>
        <p:txBody>
          <a:bodyPr/>
          <a:lstStyle/>
          <a:p>
            <a:pPr algn="ctr">
              <a:buFontTx/>
              <a:buNone/>
            </a:pPr>
            <a:r>
              <a:rPr lang="en-US" altLang="en-US" sz="4800">
                <a:solidFill>
                  <a:schemeClr val="hlink"/>
                </a:solidFill>
              </a:rPr>
              <a:t>MO-1</a:t>
            </a:r>
          </a:p>
          <a:p>
            <a:pPr algn="ctr">
              <a:buFontTx/>
              <a:buNone/>
            </a:pPr>
            <a:r>
              <a:rPr lang="en-US" altLang="en-US" sz="4800">
                <a:solidFill>
                  <a:schemeClr val="hlink"/>
                </a:solidFill>
              </a:rPr>
              <a:t>Groundwater Assessment</a:t>
            </a:r>
          </a:p>
        </p:txBody>
      </p:sp>
    </p:spTree>
  </p:cSld>
  <p:clrMapOvr>
    <a:masterClrMapping/>
  </p:clrMapOvr>
  <p:transition>
    <p:random/>
  </p:transition>
</p:sld>
</file>

<file path=ppt/slides/slide1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7138" name="Rectangle 1026"/>
          <p:cNvSpPr>
            <a:spLocks noGrp="1" noChangeArrowheads="1"/>
          </p:cNvSpPr>
          <p:nvPr>
            <p:ph type="title"/>
          </p:nvPr>
        </p:nvSpPr>
        <p:spPr>
          <a:noFill/>
          <a:ln/>
        </p:spPr>
        <p:txBody>
          <a:bodyPr anchor="ctr"/>
          <a:lstStyle/>
          <a:p>
            <a:r>
              <a:rPr lang="en-US" altLang="en-US"/>
              <a:t/>
            </a:r>
            <a:br>
              <a:rPr lang="en-US" altLang="en-US"/>
            </a:br>
            <a:r>
              <a:rPr lang="en-US" altLang="en-US">
                <a:solidFill>
                  <a:schemeClr val="hlink"/>
                </a:solidFill>
              </a:rPr>
              <a:t>MO-1</a:t>
            </a:r>
            <a:r>
              <a:rPr lang="en-US" altLang="en-US"/>
              <a:t>: Id of the GW COC</a:t>
            </a:r>
            <a:br>
              <a:rPr lang="en-US" altLang="en-US"/>
            </a:br>
            <a:endParaRPr lang="en-US" altLang="en-US"/>
          </a:p>
        </p:txBody>
      </p:sp>
      <p:sp>
        <p:nvSpPr>
          <p:cNvPr id="347139" name="Rectangle 1027"/>
          <p:cNvSpPr>
            <a:spLocks noGrp="1" noChangeArrowheads="1"/>
          </p:cNvSpPr>
          <p:nvPr>
            <p:ph type="body" idx="1"/>
          </p:nvPr>
        </p:nvSpPr>
        <p:spPr>
          <a:xfrm>
            <a:off x="533400" y="2590800"/>
            <a:ext cx="8610600" cy="3124200"/>
          </a:xfrm>
          <a:noFill/>
          <a:ln/>
        </p:spPr>
        <p:txBody>
          <a:bodyPr/>
          <a:lstStyle/>
          <a:p>
            <a:pPr algn="ctr">
              <a:lnSpc>
                <a:spcPct val="120000"/>
              </a:lnSpc>
              <a:buFontTx/>
              <a:buNone/>
            </a:pPr>
            <a:r>
              <a:rPr lang="en-US" altLang="en-US" sz="3600"/>
              <a:t>COC for the MO-1 groundwater assessment: </a:t>
            </a:r>
          </a:p>
          <a:p>
            <a:pPr algn="ctr">
              <a:lnSpc>
                <a:spcPct val="120000"/>
              </a:lnSpc>
              <a:buFontTx/>
              <a:buNone/>
            </a:pPr>
            <a:r>
              <a:rPr lang="en-US" altLang="en-US" sz="3600"/>
              <a:t>All chemicals whose max concentration in groundwater &gt; GW</a:t>
            </a:r>
            <a:r>
              <a:rPr lang="en-US" altLang="en-US" sz="3600" baseline="-25000"/>
              <a:t>SS</a:t>
            </a:r>
            <a:endParaRPr lang="en-US" altLang="en-US"/>
          </a:p>
          <a:p>
            <a:pPr>
              <a:lnSpc>
                <a:spcPct val="120000"/>
              </a:lnSpc>
              <a:buFontTx/>
              <a:buNone/>
            </a:pPr>
            <a:endParaRPr lang="en-US" altLang="en-US" sz="2800"/>
          </a:p>
          <a:p>
            <a:pPr>
              <a:buFontTx/>
              <a:buNone/>
            </a:pPr>
            <a:endParaRPr lang="en-US" altLang="en-US"/>
          </a:p>
        </p:txBody>
      </p:sp>
    </p:spTree>
  </p:cSld>
  <p:clrMapOvr>
    <a:masterClrMapping/>
  </p:clrMapOvr>
  <p:transition>
    <p:random/>
  </p:transition>
</p:sld>
</file>

<file path=ppt/slides/slide1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6130" name="Rectangle 2"/>
          <p:cNvSpPr>
            <a:spLocks noGrp="1" noChangeArrowheads="1"/>
          </p:cNvSpPr>
          <p:nvPr>
            <p:ph type="title"/>
          </p:nvPr>
        </p:nvSpPr>
        <p:spPr/>
        <p:txBody>
          <a:bodyPr/>
          <a:lstStyle/>
          <a:p>
            <a:r>
              <a:rPr lang="en-US" altLang="en-US">
                <a:solidFill>
                  <a:schemeClr val="hlink"/>
                </a:solidFill>
              </a:rPr>
              <a:t>Management Option 1</a:t>
            </a:r>
          </a:p>
        </p:txBody>
      </p:sp>
      <p:sp>
        <p:nvSpPr>
          <p:cNvPr id="816131" name="Rectangle 3"/>
          <p:cNvSpPr>
            <a:spLocks noGrp="1" noChangeArrowheads="1"/>
          </p:cNvSpPr>
          <p:nvPr>
            <p:ph type="body" idx="1"/>
          </p:nvPr>
        </p:nvSpPr>
        <p:spPr>
          <a:xfrm>
            <a:off x="685800" y="2362200"/>
            <a:ext cx="7772400" cy="3810000"/>
          </a:xfrm>
        </p:spPr>
        <p:txBody>
          <a:bodyPr/>
          <a:lstStyle/>
          <a:p>
            <a:pPr algn="r">
              <a:buFontTx/>
              <a:buNone/>
            </a:pPr>
            <a:r>
              <a:rPr lang="en-US" altLang="en-US" sz="4000">
                <a:solidFill>
                  <a:schemeClr val="tx2"/>
                </a:solidFill>
              </a:rPr>
              <a:t>Identification and Application of the </a:t>
            </a:r>
          </a:p>
          <a:p>
            <a:pPr algn="r">
              <a:buFontTx/>
              <a:buNone/>
            </a:pPr>
            <a:r>
              <a:rPr lang="en-US" altLang="en-US" sz="4000">
                <a:solidFill>
                  <a:srgbClr val="FF3399"/>
                </a:solidFill>
              </a:rPr>
              <a:t>Limiting GW RECAP Standard</a:t>
            </a:r>
          </a:p>
          <a:p>
            <a:pPr algn="r">
              <a:buFontTx/>
              <a:buNone/>
            </a:pPr>
            <a:r>
              <a:rPr lang="en-US" altLang="en-US" sz="4000"/>
              <a:t>Table 3  </a:t>
            </a:r>
          </a:p>
          <a:p>
            <a:pPr algn="r">
              <a:buFontTx/>
              <a:buNone/>
            </a:pPr>
            <a:r>
              <a:rPr lang="en-US" altLang="en-US" sz="4000"/>
              <a:t>Appendix H  </a:t>
            </a:r>
          </a:p>
          <a:p>
            <a:pPr algn="r">
              <a:buFontTx/>
              <a:buNone/>
            </a:pPr>
            <a:endParaRPr lang="en-US" altLang="en-US" sz="4000"/>
          </a:p>
        </p:txBody>
      </p:sp>
    </p:spTree>
  </p:cSld>
  <p:clrMapOvr>
    <a:masterClrMapping/>
  </p:clrMapOvr>
  <p:transition>
    <p:random/>
  </p:transition>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a:xfrm>
            <a:off x="1371600" y="609600"/>
            <a:ext cx="7772400" cy="1219200"/>
          </a:xfrm>
          <a:noFill/>
          <a:ln/>
        </p:spPr>
        <p:txBody>
          <a:bodyPr anchor="ctr"/>
          <a:lstStyle/>
          <a:p>
            <a:pPr algn="ctr"/>
            <a:r>
              <a:rPr lang="en-US" altLang="en-US"/>
              <a:t>Overview of LDEQ’s RECAP</a:t>
            </a:r>
            <a:br>
              <a:rPr lang="en-US" altLang="en-US"/>
            </a:br>
            <a:endParaRPr lang="en-US" altLang="en-US"/>
          </a:p>
        </p:txBody>
      </p:sp>
      <p:sp>
        <p:nvSpPr>
          <p:cNvPr id="184323" name="Rectangle 3"/>
          <p:cNvSpPr>
            <a:spLocks noGrp="1" noChangeArrowheads="1"/>
          </p:cNvSpPr>
          <p:nvPr>
            <p:ph type="body" idx="1"/>
          </p:nvPr>
        </p:nvSpPr>
        <p:spPr>
          <a:xfrm>
            <a:off x="762000" y="2133600"/>
            <a:ext cx="7772400" cy="4114800"/>
          </a:xfrm>
          <a:noFill/>
          <a:ln/>
        </p:spPr>
        <p:txBody>
          <a:bodyPr/>
          <a:lstStyle/>
          <a:p>
            <a:pPr>
              <a:lnSpc>
                <a:spcPct val="150000"/>
              </a:lnSpc>
              <a:buSzPct val="75000"/>
              <a:buFont typeface="Wingdings" panose="05000000000000000000" pitchFamily="2" charset="2"/>
              <a:buChar char="n"/>
            </a:pPr>
            <a:r>
              <a:rPr lang="en-US" altLang="en-US"/>
              <a:t>Screening Option</a:t>
            </a:r>
          </a:p>
          <a:p>
            <a:pPr>
              <a:lnSpc>
                <a:spcPct val="150000"/>
              </a:lnSpc>
              <a:buSzPct val="75000"/>
              <a:buFont typeface="Wingdings" panose="05000000000000000000" pitchFamily="2" charset="2"/>
              <a:buChar char="n"/>
            </a:pPr>
            <a:r>
              <a:rPr lang="en-US" altLang="en-US"/>
              <a:t>Management Option 1</a:t>
            </a:r>
          </a:p>
          <a:p>
            <a:pPr>
              <a:lnSpc>
                <a:spcPct val="150000"/>
              </a:lnSpc>
              <a:buSzPct val="75000"/>
              <a:buFont typeface="Wingdings" panose="05000000000000000000" pitchFamily="2" charset="2"/>
              <a:buChar char="n"/>
            </a:pPr>
            <a:r>
              <a:rPr lang="en-US" altLang="en-US"/>
              <a:t>Management Option 2</a:t>
            </a:r>
          </a:p>
          <a:p>
            <a:pPr>
              <a:lnSpc>
                <a:spcPct val="150000"/>
              </a:lnSpc>
              <a:buSzPct val="75000"/>
              <a:buFont typeface="Wingdings" panose="05000000000000000000" pitchFamily="2" charset="2"/>
              <a:buChar char="n"/>
            </a:pPr>
            <a:r>
              <a:rPr lang="en-US" altLang="en-US"/>
              <a:t>Management Option 3</a:t>
            </a:r>
          </a:p>
        </p:txBody>
      </p:sp>
    </p:spTree>
  </p:cSld>
  <p:clrMapOvr>
    <a:masterClrMapping/>
  </p:clrMapOvr>
  <p:transition>
    <p:random/>
  </p:transition>
</p:sld>
</file>

<file path=ppt/slides/slide1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85800" y="609600"/>
            <a:ext cx="7772400" cy="1219200"/>
          </a:xfrm>
          <a:noFill/>
          <a:ln/>
        </p:spPr>
        <p:txBody>
          <a:bodyPr anchor="ctr"/>
          <a:lstStyle/>
          <a:p>
            <a:r>
              <a:rPr lang="en-US" altLang="en-US">
                <a:solidFill>
                  <a:schemeClr val="hlink"/>
                </a:solidFill>
              </a:rPr>
              <a:t>MO-1</a:t>
            </a:r>
            <a:r>
              <a:rPr lang="en-US" altLang="en-US"/>
              <a:t> Groundwater RS </a:t>
            </a:r>
            <a:br>
              <a:rPr lang="en-US" altLang="en-US"/>
            </a:br>
            <a:r>
              <a:rPr lang="en-US" altLang="en-US"/>
              <a:t>Section 4.2.2 and Table 3</a:t>
            </a:r>
            <a:br>
              <a:rPr lang="en-US" altLang="en-US"/>
            </a:br>
            <a:endParaRPr lang="en-US" altLang="en-US"/>
          </a:p>
        </p:txBody>
      </p:sp>
      <p:sp>
        <p:nvSpPr>
          <p:cNvPr id="27651" name="Rectangle 3"/>
          <p:cNvSpPr>
            <a:spLocks noGrp="1" noChangeArrowheads="1"/>
          </p:cNvSpPr>
          <p:nvPr>
            <p:ph type="body" idx="1"/>
          </p:nvPr>
        </p:nvSpPr>
        <p:spPr>
          <a:xfrm>
            <a:off x="533400" y="1828800"/>
            <a:ext cx="7848600" cy="3505200"/>
          </a:xfrm>
          <a:noFill/>
          <a:ln/>
        </p:spPr>
        <p:txBody>
          <a:bodyPr/>
          <a:lstStyle/>
          <a:p>
            <a:pPr>
              <a:buSzPct val="75000"/>
              <a:buFont typeface="Wingdings" panose="05000000000000000000" pitchFamily="2" charset="2"/>
              <a:buChar char="n"/>
            </a:pPr>
            <a:r>
              <a:rPr lang="en-US" altLang="en-US">
                <a:solidFill>
                  <a:schemeClr val="hlink"/>
                </a:solidFill>
              </a:rPr>
              <a:t>GW</a:t>
            </a:r>
            <a:r>
              <a:rPr lang="en-US" altLang="en-US" baseline="-25000">
                <a:solidFill>
                  <a:schemeClr val="hlink"/>
                </a:solidFill>
              </a:rPr>
              <a:t>1 </a:t>
            </a:r>
            <a:r>
              <a:rPr lang="en-US" altLang="en-US" baseline="-25000"/>
              <a:t> </a:t>
            </a:r>
          </a:p>
          <a:p>
            <a:pPr lvl="1">
              <a:buSzPct val="75000"/>
              <a:buFont typeface="Wingdings" panose="05000000000000000000" pitchFamily="2" charset="2"/>
              <a:buChar char="à"/>
            </a:pPr>
            <a:r>
              <a:rPr lang="en-US" altLang="en-US"/>
              <a:t>GW 1 zone</a:t>
            </a:r>
            <a:endParaRPr lang="en-US" altLang="en-US" baseline="-25000"/>
          </a:p>
          <a:p>
            <a:pPr lvl="1">
              <a:buSzPct val="75000"/>
              <a:buFont typeface="Wingdings" panose="05000000000000000000" pitchFamily="2" charset="2"/>
              <a:buChar char="à"/>
            </a:pPr>
            <a:r>
              <a:rPr lang="en-US" altLang="en-US"/>
              <a:t>risk-based or MCL</a:t>
            </a:r>
          </a:p>
          <a:p>
            <a:pPr lvl="1">
              <a:buSzPct val="75000"/>
              <a:buFont typeface="Wingdings" panose="05000000000000000000" pitchFamily="2" charset="2"/>
              <a:buChar char="à"/>
            </a:pPr>
            <a:r>
              <a:rPr lang="en-US" altLang="en-US"/>
              <a:t>Footnote “N” (noncarcinogen) - additivity</a:t>
            </a:r>
          </a:p>
          <a:p>
            <a:pPr>
              <a:buSzPct val="75000"/>
              <a:buFont typeface="Wingdings" panose="05000000000000000000" pitchFamily="2" charset="2"/>
              <a:buChar char="n"/>
            </a:pPr>
            <a:r>
              <a:rPr lang="en-US" altLang="en-US">
                <a:solidFill>
                  <a:schemeClr val="hlink"/>
                </a:solidFill>
              </a:rPr>
              <a:t>GW</a:t>
            </a:r>
            <a:r>
              <a:rPr lang="en-US" altLang="en-US" baseline="-25000">
                <a:solidFill>
                  <a:schemeClr val="hlink"/>
                </a:solidFill>
              </a:rPr>
              <a:t>2</a:t>
            </a:r>
            <a:endParaRPr lang="en-US" altLang="en-US">
              <a:solidFill>
                <a:schemeClr val="hlink"/>
              </a:solidFill>
            </a:endParaRPr>
          </a:p>
          <a:p>
            <a:pPr lvl="1">
              <a:buSzPct val="75000"/>
              <a:buFont typeface="Wingdings" panose="05000000000000000000" pitchFamily="2" charset="2"/>
              <a:buChar char="à"/>
            </a:pPr>
            <a:r>
              <a:rPr lang="en-US" altLang="en-US"/>
              <a:t>GW 2 zone</a:t>
            </a:r>
          </a:p>
          <a:p>
            <a:pPr lvl="1">
              <a:buSzPct val="75000"/>
              <a:buFont typeface="Wingdings" panose="05000000000000000000" pitchFamily="2" charset="2"/>
              <a:buChar char="à"/>
            </a:pPr>
            <a:r>
              <a:rPr lang="en-US" altLang="en-US"/>
              <a:t>risk-based or MCL </a:t>
            </a:r>
          </a:p>
          <a:p>
            <a:pPr lvl="1">
              <a:buSzPct val="75000"/>
              <a:buFont typeface="Wingdings" panose="05000000000000000000" pitchFamily="2" charset="2"/>
              <a:buChar char="à"/>
            </a:pPr>
            <a:r>
              <a:rPr lang="en-US" altLang="en-US"/>
              <a:t>DF2  (source to property boundary)</a:t>
            </a:r>
          </a:p>
          <a:p>
            <a:pPr lvl="1">
              <a:buSzPct val="75000"/>
              <a:buFont typeface="Wingdings" panose="05000000000000000000" pitchFamily="2" charset="2"/>
              <a:buChar char="à"/>
            </a:pPr>
            <a:r>
              <a:rPr lang="en-US" altLang="en-US"/>
              <a:t>Footnote “N” - additivity</a:t>
            </a:r>
          </a:p>
          <a:p>
            <a:pPr lvl="1">
              <a:buFontTx/>
              <a:buNone/>
            </a:pPr>
            <a:endParaRPr lang="en-US" altLang="en-US"/>
          </a:p>
        </p:txBody>
      </p:sp>
    </p:spTree>
  </p:cSld>
  <p:clrMapOvr>
    <a:masterClrMapping/>
  </p:clrMapOvr>
  <p:transition>
    <p:random/>
  </p:transition>
</p:sld>
</file>

<file path=ppt/slides/slide1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685800" y="609600"/>
            <a:ext cx="7772400" cy="1219200"/>
          </a:xfrm>
          <a:noFill/>
          <a:ln/>
        </p:spPr>
        <p:txBody>
          <a:bodyPr anchor="ctr"/>
          <a:lstStyle/>
          <a:p>
            <a:r>
              <a:rPr lang="en-US" altLang="en-US"/>
              <a:t>MO-1 Groundwater RS </a:t>
            </a:r>
            <a:br>
              <a:rPr lang="en-US" altLang="en-US"/>
            </a:br>
            <a:r>
              <a:rPr lang="en-US" altLang="en-US"/>
              <a:t> Section 4.2.2 and Table 3</a:t>
            </a:r>
            <a:br>
              <a:rPr lang="en-US" altLang="en-US"/>
            </a:br>
            <a:endParaRPr lang="en-US" altLang="en-US"/>
          </a:p>
        </p:txBody>
      </p:sp>
      <p:sp>
        <p:nvSpPr>
          <p:cNvPr id="94211" name="Rectangle 3"/>
          <p:cNvSpPr>
            <a:spLocks noGrp="1" noChangeArrowheads="1"/>
          </p:cNvSpPr>
          <p:nvPr>
            <p:ph type="body" idx="1"/>
          </p:nvPr>
        </p:nvSpPr>
        <p:spPr>
          <a:xfrm>
            <a:off x="381000" y="1981200"/>
            <a:ext cx="8305800" cy="3505200"/>
          </a:xfrm>
          <a:noFill/>
          <a:ln/>
        </p:spPr>
        <p:txBody>
          <a:bodyPr/>
          <a:lstStyle/>
          <a:p>
            <a:pPr>
              <a:buSzPct val="75000"/>
              <a:buFont typeface="Wingdings" panose="05000000000000000000" pitchFamily="2" charset="2"/>
              <a:buChar char="n"/>
            </a:pPr>
            <a:r>
              <a:rPr lang="en-US" altLang="en-US">
                <a:solidFill>
                  <a:schemeClr val="hlink"/>
                </a:solidFill>
              </a:rPr>
              <a:t>GW</a:t>
            </a:r>
            <a:r>
              <a:rPr lang="en-US" altLang="en-US" baseline="-25000">
                <a:solidFill>
                  <a:schemeClr val="hlink"/>
                </a:solidFill>
              </a:rPr>
              <a:t>3DW and </a:t>
            </a:r>
            <a:r>
              <a:rPr lang="en-US" altLang="en-US">
                <a:solidFill>
                  <a:schemeClr val="hlink"/>
                </a:solidFill>
              </a:rPr>
              <a:t>GW</a:t>
            </a:r>
            <a:r>
              <a:rPr lang="en-US" altLang="en-US" baseline="-25000">
                <a:solidFill>
                  <a:schemeClr val="hlink"/>
                </a:solidFill>
              </a:rPr>
              <a:t>3NDW</a:t>
            </a:r>
          </a:p>
          <a:p>
            <a:pPr lvl="1">
              <a:buSzPct val="75000"/>
              <a:buFont typeface="Wingdings" panose="05000000000000000000" pitchFamily="2" charset="2"/>
              <a:buChar char="à"/>
            </a:pPr>
            <a:r>
              <a:rPr lang="en-US" altLang="en-US"/>
              <a:t>GW 3 zone</a:t>
            </a:r>
          </a:p>
          <a:p>
            <a:pPr lvl="1">
              <a:buSzPct val="75000"/>
              <a:buFont typeface="Wingdings" panose="05000000000000000000" pitchFamily="2" charset="2"/>
              <a:buChar char="à"/>
            </a:pPr>
            <a:r>
              <a:rPr lang="en-US" altLang="en-US"/>
              <a:t>discharge to SW</a:t>
            </a:r>
          </a:p>
          <a:p>
            <a:pPr lvl="1">
              <a:buSzPct val="75000"/>
              <a:buFont typeface="Wingdings" panose="05000000000000000000" pitchFamily="2" charset="2"/>
              <a:buChar char="à"/>
            </a:pPr>
            <a:r>
              <a:rPr lang="en-US" altLang="en-US"/>
              <a:t>DF3  (source to SW)</a:t>
            </a:r>
          </a:p>
          <a:p>
            <a:pPr lvl="1">
              <a:buSzPct val="75000"/>
              <a:buFont typeface="Wingdings" panose="05000000000000000000" pitchFamily="2" charset="2"/>
              <a:buChar char="à"/>
            </a:pPr>
            <a:r>
              <a:rPr lang="en-US" altLang="en-US"/>
              <a:t>LAC 33:IX, </a:t>
            </a:r>
            <a:r>
              <a:rPr lang="en-US" altLang="en-US">
                <a:cs typeface="Times New Roman" panose="02020603050405020304" pitchFamily="18" charset="0"/>
              </a:rPr>
              <a:t>§1123, Table 3 for SW designated use</a:t>
            </a:r>
          </a:p>
          <a:p>
            <a:pPr>
              <a:buSzPct val="75000"/>
              <a:buFont typeface="Wingdings" panose="05000000000000000000" pitchFamily="2" charset="2"/>
              <a:buChar char="n"/>
            </a:pPr>
            <a:r>
              <a:rPr lang="en-US" altLang="en-US">
                <a:solidFill>
                  <a:schemeClr val="hlink"/>
                </a:solidFill>
              </a:rPr>
              <a:t>Water</a:t>
            </a:r>
            <a:r>
              <a:rPr lang="en-US" altLang="en-US" baseline="-25000">
                <a:solidFill>
                  <a:schemeClr val="hlink"/>
                </a:solidFill>
              </a:rPr>
              <a:t>sol</a:t>
            </a:r>
          </a:p>
          <a:p>
            <a:pPr lvl="1">
              <a:buSzPct val="75000"/>
              <a:buFont typeface="Wingdings" panose="05000000000000000000" pitchFamily="2" charset="2"/>
              <a:buChar char="à"/>
            </a:pPr>
            <a:r>
              <a:rPr lang="en-US" altLang="en-US"/>
              <a:t>GW 1, 2, and 3</a:t>
            </a:r>
          </a:p>
          <a:p>
            <a:pPr lvl="1">
              <a:buSzPct val="75000"/>
              <a:buFont typeface="Wingdings" panose="05000000000000000000" pitchFamily="2" charset="2"/>
              <a:buChar char="à"/>
            </a:pPr>
            <a:r>
              <a:rPr lang="en-US" altLang="en-US"/>
              <a:t>Aesthetics – prevention of free product</a:t>
            </a:r>
          </a:p>
          <a:p>
            <a:endParaRPr lang="en-US" altLang="en-US"/>
          </a:p>
        </p:txBody>
      </p:sp>
    </p:spTree>
  </p:cSld>
  <p:clrMapOvr>
    <a:masterClrMapping/>
  </p:clrMapOvr>
  <p:transition>
    <p:random/>
  </p:transition>
</p:sld>
</file>

<file path=ppt/slides/slide1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826" name="Rectangle 2"/>
          <p:cNvSpPr>
            <a:spLocks noGrp="1" noChangeArrowheads="1"/>
          </p:cNvSpPr>
          <p:nvPr>
            <p:ph type="title"/>
          </p:nvPr>
        </p:nvSpPr>
        <p:spPr>
          <a:xfrm>
            <a:off x="685800" y="609600"/>
            <a:ext cx="7772400" cy="1219200"/>
          </a:xfrm>
          <a:noFill/>
          <a:ln/>
        </p:spPr>
        <p:txBody>
          <a:bodyPr anchor="ctr"/>
          <a:lstStyle/>
          <a:p>
            <a:r>
              <a:rPr lang="en-US" altLang="en-US"/>
              <a:t>MO-1 Groundwater RS </a:t>
            </a:r>
            <a:br>
              <a:rPr lang="en-US" altLang="en-US"/>
            </a:br>
            <a:r>
              <a:rPr lang="en-US" altLang="en-US"/>
              <a:t/>
            </a:r>
            <a:br>
              <a:rPr lang="en-US" altLang="en-US"/>
            </a:br>
            <a:endParaRPr lang="en-US" altLang="en-US"/>
          </a:p>
        </p:txBody>
      </p:sp>
      <p:sp>
        <p:nvSpPr>
          <p:cNvPr id="717827" name="Rectangle 3"/>
          <p:cNvSpPr>
            <a:spLocks noGrp="1" noChangeArrowheads="1"/>
          </p:cNvSpPr>
          <p:nvPr>
            <p:ph type="body" idx="1"/>
          </p:nvPr>
        </p:nvSpPr>
        <p:spPr>
          <a:xfrm>
            <a:off x="0" y="2057400"/>
            <a:ext cx="9144000" cy="3505200"/>
          </a:xfrm>
          <a:noFill/>
          <a:ln/>
        </p:spPr>
        <p:txBody>
          <a:bodyPr/>
          <a:lstStyle/>
          <a:p>
            <a:pPr>
              <a:buSzPct val="75000"/>
              <a:buFont typeface="Wingdings" panose="05000000000000000000" pitchFamily="2" charset="2"/>
              <a:buChar char="n"/>
            </a:pPr>
            <a:r>
              <a:rPr lang="en-US" altLang="en-US" sz="2800">
                <a:solidFill>
                  <a:schemeClr val="hlink"/>
                </a:solidFill>
              </a:rPr>
              <a:t>GW</a:t>
            </a:r>
            <a:r>
              <a:rPr lang="en-US" altLang="en-US" sz="2800" baseline="-25000">
                <a:solidFill>
                  <a:schemeClr val="hlink"/>
                </a:solidFill>
              </a:rPr>
              <a:t>air</a:t>
            </a:r>
            <a:r>
              <a:rPr lang="en-US" altLang="en-US" sz="2800" baseline="-25000">
                <a:solidFill>
                  <a:schemeClr val="tx2"/>
                </a:solidFill>
              </a:rPr>
              <a:t> </a:t>
            </a:r>
            <a:r>
              <a:rPr lang="en-US" altLang="en-US" sz="2800"/>
              <a:t>= </a:t>
            </a:r>
            <a:r>
              <a:rPr lang="en-US" altLang="en-US" sz="2400"/>
              <a:t>standard for emissions from shallow gw to ambient air</a:t>
            </a:r>
          </a:p>
          <a:p>
            <a:pPr>
              <a:buSzPct val="75000"/>
              <a:buFont typeface="Wingdings" panose="05000000000000000000" pitchFamily="2" charset="2"/>
              <a:buNone/>
            </a:pPr>
            <a:endParaRPr lang="en-US" altLang="en-US" sz="2400"/>
          </a:p>
          <a:p>
            <a:pPr>
              <a:buSzPct val="75000"/>
              <a:buFont typeface="Wingdings" panose="05000000000000000000" pitchFamily="2" charset="2"/>
              <a:buChar char="n"/>
            </a:pPr>
            <a:r>
              <a:rPr lang="en-US" altLang="en-US" sz="2800">
                <a:solidFill>
                  <a:schemeClr val="hlink"/>
                </a:solidFill>
              </a:rPr>
              <a:t>GW</a:t>
            </a:r>
            <a:r>
              <a:rPr lang="en-US" altLang="en-US" sz="2800" baseline="-25000">
                <a:solidFill>
                  <a:schemeClr val="hlink"/>
                </a:solidFill>
              </a:rPr>
              <a:t>es</a:t>
            </a:r>
            <a:r>
              <a:rPr lang="en-US" altLang="en-US" sz="2800"/>
              <a:t>= </a:t>
            </a:r>
            <a:r>
              <a:rPr lang="en-US" altLang="en-US" sz="2000"/>
              <a:t>standard for volatile emissions from groundwater to an enclosed structure</a:t>
            </a:r>
          </a:p>
          <a:p>
            <a:pPr lvl="1">
              <a:buFont typeface="Wingdings" panose="05000000000000000000" pitchFamily="2" charset="2"/>
              <a:buChar char="Ø"/>
            </a:pPr>
            <a:r>
              <a:rPr lang="en-US" altLang="en-US" sz="2000"/>
              <a:t>Enclosed structure - an occupied (or potentially occupied) [i.e., one or more receptors spend a significant portion of the day (or workday) within the enclosed structure] structure on a slab foundation that has a roof and walls on all sides which prevent the free exchange of indoor air with outdoor (ambient) air.</a:t>
            </a:r>
          </a:p>
          <a:p>
            <a:pPr lvl="1">
              <a:buSzPct val="75000"/>
              <a:buFont typeface="Wingdings" panose="05000000000000000000" pitchFamily="2" charset="2"/>
              <a:buChar char="Ø"/>
            </a:pPr>
            <a:r>
              <a:rPr lang="en-US" altLang="en-US" sz="2000"/>
              <a:t>In general, applicable to soil </a:t>
            </a:r>
            <a:r>
              <a:rPr lang="en-US" altLang="en-US" sz="2000" u="sng"/>
              <a:t>&lt;</a:t>
            </a:r>
            <a:r>
              <a:rPr lang="en-US" altLang="en-US" sz="2000"/>
              <a:t> 15 ft bgs</a:t>
            </a:r>
          </a:p>
          <a:p>
            <a:pPr lvl="1">
              <a:buSzPct val="75000"/>
              <a:buFont typeface="Wingdings" panose="05000000000000000000" pitchFamily="2" charset="2"/>
              <a:buChar char="Ø"/>
            </a:pPr>
            <a:r>
              <a:rPr lang="en-US" altLang="en-US" sz="2000"/>
              <a:t>In general, volatile = HLC &gt; 1E-05 atm-m</a:t>
            </a:r>
            <a:r>
              <a:rPr lang="en-US" altLang="en-US" sz="2000" baseline="30000"/>
              <a:t>3</a:t>
            </a:r>
            <a:r>
              <a:rPr lang="en-US" altLang="en-US" sz="2000"/>
              <a:t>/mole and mw &lt; 200 g/mole</a:t>
            </a:r>
          </a:p>
          <a:p>
            <a:pPr>
              <a:lnSpc>
                <a:spcPct val="120000"/>
              </a:lnSpc>
              <a:buFontTx/>
              <a:buNone/>
            </a:pPr>
            <a:endParaRPr lang="en-US" altLang="en-US" sz="2800" baseline="-25000"/>
          </a:p>
        </p:txBody>
      </p:sp>
    </p:spTree>
  </p:cSld>
  <p:clrMapOvr>
    <a:masterClrMapping/>
  </p:clrMapOvr>
  <p:transition>
    <p:random/>
  </p:transition>
</p:sld>
</file>

<file path=ppt/slides/slide1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22946" name="Rectangle 2"/>
          <p:cNvSpPr>
            <a:spLocks noGrp="1" noChangeArrowheads="1"/>
          </p:cNvSpPr>
          <p:nvPr>
            <p:ph type="title"/>
          </p:nvPr>
        </p:nvSpPr>
        <p:spPr>
          <a:xfrm>
            <a:off x="685800" y="609600"/>
            <a:ext cx="7772400" cy="1219200"/>
          </a:xfrm>
          <a:noFill/>
          <a:ln/>
        </p:spPr>
        <p:txBody>
          <a:bodyPr anchor="ctr"/>
          <a:lstStyle/>
          <a:p>
            <a:r>
              <a:rPr lang="en-US" altLang="en-US"/>
              <a:t>MO-1 Groundwater RS </a:t>
            </a:r>
            <a:br>
              <a:rPr lang="en-US" altLang="en-US"/>
            </a:br>
            <a:r>
              <a:rPr lang="en-US" altLang="en-US"/>
              <a:t>Other considerations</a:t>
            </a:r>
            <a:br>
              <a:rPr lang="en-US" altLang="en-US"/>
            </a:br>
            <a:endParaRPr lang="en-US" altLang="en-US"/>
          </a:p>
        </p:txBody>
      </p:sp>
      <p:sp>
        <p:nvSpPr>
          <p:cNvPr id="722947" name="Rectangle 3"/>
          <p:cNvSpPr>
            <a:spLocks noGrp="1" noChangeArrowheads="1"/>
          </p:cNvSpPr>
          <p:nvPr>
            <p:ph type="body" idx="1"/>
          </p:nvPr>
        </p:nvSpPr>
        <p:spPr>
          <a:xfrm>
            <a:off x="228600" y="2057400"/>
            <a:ext cx="8686800" cy="3505200"/>
          </a:xfrm>
          <a:noFill/>
          <a:ln/>
        </p:spPr>
        <p:txBody>
          <a:bodyPr/>
          <a:lstStyle/>
          <a:p>
            <a:pPr>
              <a:lnSpc>
                <a:spcPct val="140000"/>
              </a:lnSpc>
              <a:buSzPct val="75000"/>
              <a:buFont typeface="Wingdings" panose="05000000000000000000" pitchFamily="2" charset="2"/>
              <a:buChar char="n"/>
            </a:pPr>
            <a:r>
              <a:rPr lang="en-US" altLang="en-US" sz="2800"/>
              <a:t>Background levels</a:t>
            </a:r>
          </a:p>
          <a:p>
            <a:pPr>
              <a:lnSpc>
                <a:spcPct val="140000"/>
              </a:lnSpc>
              <a:buSzPct val="75000"/>
              <a:buFont typeface="Wingdings" panose="05000000000000000000" pitchFamily="2" charset="2"/>
              <a:buChar char="n"/>
            </a:pPr>
            <a:r>
              <a:rPr lang="en-US" altLang="en-US" sz="2800"/>
              <a:t>Quantitation limits</a:t>
            </a:r>
          </a:p>
          <a:p>
            <a:pPr>
              <a:lnSpc>
                <a:spcPct val="140000"/>
              </a:lnSpc>
              <a:buSzPct val="75000"/>
              <a:buFont typeface="Wingdings" panose="05000000000000000000" pitchFamily="2" charset="2"/>
              <a:buChar char="n"/>
            </a:pPr>
            <a:r>
              <a:rPr lang="en-US" altLang="en-US" sz="2800"/>
              <a:t>If GW</a:t>
            </a:r>
            <a:r>
              <a:rPr lang="en-US" altLang="en-US" sz="2800" baseline="-25000"/>
              <a:t>3 </a:t>
            </a:r>
            <a:r>
              <a:rPr lang="en-US" altLang="en-US" sz="2800"/>
              <a:t>x DF3 &lt; GW</a:t>
            </a:r>
            <a:r>
              <a:rPr lang="en-US" altLang="en-US" sz="2800" baseline="-25000"/>
              <a:t>2</a:t>
            </a:r>
            <a:r>
              <a:rPr lang="en-US" altLang="en-US" sz="2800"/>
              <a:t>, then use GW</a:t>
            </a:r>
            <a:r>
              <a:rPr lang="en-US" altLang="en-US" sz="2800" baseline="-25000"/>
              <a:t>2</a:t>
            </a:r>
            <a:endParaRPr lang="en-US" altLang="en-US" sz="2800"/>
          </a:p>
          <a:p>
            <a:pPr>
              <a:lnSpc>
                <a:spcPct val="120000"/>
              </a:lnSpc>
              <a:buFontTx/>
              <a:buNone/>
            </a:pPr>
            <a:endParaRPr lang="en-US" altLang="en-US" sz="2800" baseline="-25000"/>
          </a:p>
        </p:txBody>
      </p:sp>
    </p:spTree>
  </p:cSld>
  <p:clrMapOvr>
    <a:masterClrMapping/>
  </p:clrMapOvr>
  <p:transition>
    <p:random/>
  </p:transition>
</p:sld>
</file>

<file path=ppt/slides/slide1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9874" name="Rectangle 2"/>
          <p:cNvSpPr>
            <a:spLocks noGrp="1" noChangeArrowheads="1"/>
          </p:cNvSpPr>
          <p:nvPr>
            <p:ph type="title"/>
          </p:nvPr>
        </p:nvSpPr>
        <p:spPr>
          <a:xfrm>
            <a:off x="533400" y="3810000"/>
            <a:ext cx="7772400" cy="1143000"/>
          </a:xfrm>
        </p:spPr>
        <p:txBody>
          <a:bodyPr/>
          <a:lstStyle/>
          <a:p>
            <a:pPr algn="ctr"/>
            <a:r>
              <a:rPr lang="en-US" altLang="en-US" sz="4800" i="0" dirty="0">
                <a:solidFill>
                  <a:schemeClr val="hlink"/>
                </a:solidFill>
              </a:rPr>
              <a:t>MO-1 </a:t>
            </a:r>
            <a:br>
              <a:rPr lang="en-US" altLang="en-US" sz="4800" i="0" dirty="0">
                <a:solidFill>
                  <a:schemeClr val="hlink"/>
                </a:solidFill>
              </a:rPr>
            </a:br>
            <a:r>
              <a:rPr lang="en-US" altLang="en-US" sz="4800" i="0" dirty="0">
                <a:solidFill>
                  <a:schemeClr val="hlink"/>
                </a:solidFill>
              </a:rPr>
              <a:t>Groundwater Screening</a:t>
            </a:r>
            <a:r>
              <a:rPr lang="en-US" altLang="en-US" dirty="0">
                <a:solidFill>
                  <a:schemeClr val="hlink"/>
                </a:solidFill>
              </a:rPr>
              <a:t/>
            </a:r>
            <a:br>
              <a:rPr lang="en-US" altLang="en-US" dirty="0">
                <a:solidFill>
                  <a:schemeClr val="hlink"/>
                </a:solidFill>
              </a:rPr>
            </a:br>
            <a:endParaRPr lang="en-US" altLang="en-US" dirty="0"/>
          </a:p>
        </p:txBody>
      </p:sp>
    </p:spTree>
  </p:cSld>
  <p:clrMapOvr>
    <a:masterClrMapping/>
  </p:clrMapOvr>
  <p:transition>
    <p:random/>
  </p:transition>
</p:sld>
</file>

<file path=ppt/slides/slide1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8946" name="Rectangle 2"/>
          <p:cNvSpPr>
            <a:spLocks noGrp="1" noChangeArrowheads="1"/>
          </p:cNvSpPr>
          <p:nvPr>
            <p:ph type="title"/>
          </p:nvPr>
        </p:nvSpPr>
        <p:spPr>
          <a:noFill/>
          <a:ln/>
        </p:spPr>
        <p:txBody>
          <a:bodyPr anchor="ctr"/>
          <a:lstStyle/>
          <a:p>
            <a:r>
              <a:rPr lang="en-US" altLang="en-US"/>
              <a:t/>
            </a:r>
            <a:br>
              <a:rPr lang="en-US" altLang="en-US"/>
            </a:br>
            <a:r>
              <a:rPr lang="en-US" altLang="en-US" sz="3600"/>
              <a:t>MO-1 Limiting GW RECAP Standard </a:t>
            </a:r>
            <a:br>
              <a:rPr lang="en-US" altLang="en-US" sz="3600"/>
            </a:br>
            <a:r>
              <a:rPr lang="en-US" altLang="en-US" sz="3600"/>
              <a:t>Table 3</a:t>
            </a:r>
            <a:r>
              <a:rPr lang="en-US" altLang="en-US"/>
              <a:t/>
            </a:r>
            <a:br>
              <a:rPr lang="en-US" altLang="en-US"/>
            </a:br>
            <a:endParaRPr lang="en-US" altLang="en-US"/>
          </a:p>
        </p:txBody>
      </p:sp>
      <p:sp>
        <p:nvSpPr>
          <p:cNvPr id="338947" name="Rectangle 3"/>
          <p:cNvSpPr>
            <a:spLocks noGrp="1" noChangeArrowheads="1"/>
          </p:cNvSpPr>
          <p:nvPr>
            <p:ph type="body" idx="1"/>
          </p:nvPr>
        </p:nvSpPr>
        <p:spPr>
          <a:xfrm>
            <a:off x="685800" y="2057400"/>
            <a:ext cx="7772400" cy="4191000"/>
          </a:xfrm>
          <a:noFill/>
          <a:ln/>
        </p:spPr>
        <p:txBody>
          <a:bodyPr/>
          <a:lstStyle/>
          <a:p>
            <a:pPr marL="114300" lvl="1" indent="0">
              <a:lnSpc>
                <a:spcPct val="80000"/>
              </a:lnSpc>
              <a:buFont typeface="Marlett" pitchFamily="2" charset="2"/>
              <a:buNone/>
            </a:pPr>
            <a:r>
              <a:rPr lang="en-US" altLang="en-US" dirty="0"/>
              <a:t>GW</a:t>
            </a:r>
            <a:r>
              <a:rPr lang="en-US" altLang="en-US" baseline="-25000" dirty="0"/>
              <a:t>1</a:t>
            </a:r>
            <a:r>
              <a:rPr lang="en-US" altLang="en-US" dirty="0"/>
              <a:t> (Footnote N) </a:t>
            </a:r>
          </a:p>
          <a:p>
            <a:pPr marL="114300" lvl="1" indent="0">
              <a:lnSpc>
                <a:spcPct val="80000"/>
              </a:lnSpc>
              <a:buFont typeface="Marlett" pitchFamily="2" charset="2"/>
              <a:buNone/>
            </a:pPr>
            <a:endParaRPr lang="en-US" altLang="en-US" dirty="0"/>
          </a:p>
          <a:p>
            <a:pPr marL="114300" lvl="1" indent="0">
              <a:lnSpc>
                <a:spcPct val="80000"/>
              </a:lnSpc>
              <a:buFont typeface="Marlett" pitchFamily="2" charset="2"/>
              <a:buNone/>
            </a:pPr>
            <a:r>
              <a:rPr lang="en-US" altLang="en-US" dirty="0"/>
              <a:t>GW</a:t>
            </a:r>
            <a:r>
              <a:rPr lang="en-US" altLang="en-US" baseline="-25000" dirty="0"/>
              <a:t>2</a:t>
            </a:r>
            <a:r>
              <a:rPr lang="en-US" altLang="en-US" dirty="0"/>
              <a:t> (Footnote x DF2)</a:t>
            </a:r>
          </a:p>
          <a:p>
            <a:pPr marL="114300" lvl="1" indent="0">
              <a:lnSpc>
                <a:spcPct val="80000"/>
              </a:lnSpc>
              <a:buFont typeface="Marlett" pitchFamily="2" charset="2"/>
              <a:buNone/>
            </a:pPr>
            <a:r>
              <a:rPr lang="en-US" altLang="en-US" dirty="0"/>
              <a:t>GW</a:t>
            </a:r>
            <a:r>
              <a:rPr lang="en-US" altLang="en-US" baseline="-25000" dirty="0"/>
              <a:t>3</a:t>
            </a:r>
            <a:r>
              <a:rPr lang="en-US" altLang="en-US" dirty="0"/>
              <a:t> (Footnote x DF3)</a:t>
            </a:r>
          </a:p>
          <a:p>
            <a:pPr marL="114300" lvl="1" indent="0">
              <a:lnSpc>
                <a:spcPct val="80000"/>
              </a:lnSpc>
              <a:buFont typeface="Marlett" pitchFamily="2" charset="2"/>
              <a:buNone/>
            </a:pPr>
            <a:endParaRPr lang="en-US" altLang="en-US" dirty="0"/>
          </a:p>
          <a:p>
            <a:pPr marL="114300" lvl="1" indent="0">
              <a:lnSpc>
                <a:spcPct val="80000"/>
              </a:lnSpc>
              <a:buFont typeface="Marlett" pitchFamily="2" charset="2"/>
              <a:buNone/>
            </a:pPr>
            <a:r>
              <a:rPr lang="en-US" altLang="en-US" dirty="0" err="1"/>
              <a:t>GW</a:t>
            </a:r>
            <a:r>
              <a:rPr lang="en-US" altLang="en-US" baseline="-25000" dirty="0" err="1"/>
              <a:t>air</a:t>
            </a:r>
            <a:r>
              <a:rPr lang="en-US" altLang="en-US" dirty="0"/>
              <a:t> (Footnote N)</a:t>
            </a:r>
          </a:p>
          <a:p>
            <a:pPr marL="114300" lvl="1" indent="0">
              <a:lnSpc>
                <a:spcPct val="80000"/>
              </a:lnSpc>
              <a:buFont typeface="Marlett" pitchFamily="2" charset="2"/>
              <a:buNone/>
            </a:pPr>
            <a:endParaRPr lang="en-US" altLang="en-US" dirty="0"/>
          </a:p>
          <a:p>
            <a:pPr marL="114300" lvl="1" indent="0">
              <a:lnSpc>
                <a:spcPct val="80000"/>
              </a:lnSpc>
              <a:buFont typeface="Marlett" pitchFamily="2" charset="2"/>
              <a:buNone/>
            </a:pPr>
            <a:r>
              <a:rPr lang="en-US" altLang="en-US" dirty="0"/>
              <a:t>S (</a:t>
            </a:r>
            <a:r>
              <a:rPr lang="en-US" altLang="en-US" dirty="0" err="1"/>
              <a:t>Water</a:t>
            </a:r>
            <a:r>
              <a:rPr lang="en-US" altLang="en-US" baseline="-25000" dirty="0" err="1"/>
              <a:t>sol</a:t>
            </a:r>
            <a:r>
              <a:rPr lang="en-US" altLang="en-US" dirty="0"/>
              <a:t>)</a:t>
            </a:r>
            <a:endParaRPr lang="en-US" altLang="en-US" baseline="-25000" dirty="0"/>
          </a:p>
          <a:p>
            <a:pPr marL="0" indent="0">
              <a:lnSpc>
                <a:spcPct val="80000"/>
              </a:lnSpc>
              <a:buFont typeface="Monotype Sorts" pitchFamily="2" charset="2"/>
              <a:buNone/>
            </a:pPr>
            <a:endParaRPr lang="en-US" altLang="en-US" sz="2800" baseline="-25000" dirty="0"/>
          </a:p>
          <a:p>
            <a:pPr marL="0" indent="0">
              <a:lnSpc>
                <a:spcPct val="80000"/>
              </a:lnSpc>
              <a:buFont typeface="Monotype Sorts" pitchFamily="2" charset="2"/>
              <a:buNone/>
            </a:pPr>
            <a:r>
              <a:rPr lang="en-US" altLang="en-US" sz="2800" dirty="0">
                <a:solidFill>
                  <a:schemeClr val="hlink"/>
                </a:solidFill>
              </a:rPr>
              <a:t>Limiting groundwater RS = lower of the 3 RS</a:t>
            </a:r>
            <a:endParaRPr lang="en-US" altLang="en-US" sz="2800" dirty="0">
              <a:solidFill>
                <a:srgbClr val="FFCC00"/>
              </a:solidFill>
            </a:endParaRPr>
          </a:p>
        </p:txBody>
      </p:sp>
      <p:sp>
        <p:nvSpPr>
          <p:cNvPr id="338954" name="AutoShape 10" descr="bracket"/>
          <p:cNvSpPr>
            <a:spLocks/>
          </p:cNvSpPr>
          <p:nvPr/>
        </p:nvSpPr>
        <p:spPr bwMode="auto">
          <a:xfrm>
            <a:off x="4724400" y="2819400"/>
            <a:ext cx="228600" cy="990600"/>
          </a:xfrm>
          <a:prstGeom prst="rightBrace">
            <a:avLst>
              <a:gd name="adj1" fmla="val 36111"/>
              <a:gd name="adj2" fmla="val 50000"/>
            </a:avLst>
          </a:prstGeom>
          <a:noFill/>
          <a:ln w="12700">
            <a:solidFill>
              <a:schemeClr val="tx1"/>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956" name="Text Box 12"/>
          <p:cNvSpPr txBox="1">
            <a:spLocks noChangeArrowheads="1"/>
          </p:cNvSpPr>
          <p:nvPr/>
        </p:nvSpPr>
        <p:spPr bwMode="auto">
          <a:xfrm>
            <a:off x="5257800" y="2819400"/>
            <a:ext cx="2293938"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altLang="en-US" sz="2400" b="0"/>
              <a:t>See Appendix H</a:t>
            </a:r>
          </a:p>
          <a:p>
            <a:pPr algn="l"/>
            <a:r>
              <a:rPr lang="en-US" altLang="en-US" sz="2400" b="0"/>
              <a:t>for DF2 and DF3</a:t>
            </a:r>
          </a:p>
          <a:p>
            <a:pPr algn="l"/>
            <a:endParaRPr lang="en-US" altLang="en-US" sz="2400" b="0"/>
          </a:p>
        </p:txBody>
      </p:sp>
      <p:sp>
        <p:nvSpPr>
          <p:cNvPr id="338958" name="Text Box 14"/>
          <p:cNvSpPr txBox="1">
            <a:spLocks noChangeArrowheads="1"/>
          </p:cNvSpPr>
          <p:nvPr/>
        </p:nvSpPr>
        <p:spPr bwMode="auto">
          <a:xfrm>
            <a:off x="4114800" y="2133600"/>
            <a:ext cx="36861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altLang="en-US" sz="2400" b="0"/>
              <a:t>Additivity:  See Appendix G</a:t>
            </a:r>
          </a:p>
        </p:txBody>
      </p:sp>
      <p:sp>
        <p:nvSpPr>
          <p:cNvPr id="338959" name="AutoShape 15" descr="bracket"/>
          <p:cNvSpPr>
            <a:spLocks/>
          </p:cNvSpPr>
          <p:nvPr/>
        </p:nvSpPr>
        <p:spPr bwMode="auto">
          <a:xfrm>
            <a:off x="3962400" y="2209800"/>
            <a:ext cx="76200" cy="381000"/>
          </a:xfrm>
          <a:prstGeom prst="rightBrace">
            <a:avLst>
              <a:gd name="adj1" fmla="val 41667"/>
              <a:gd name="adj2" fmla="val 50000"/>
            </a:avLst>
          </a:prstGeom>
          <a:noFill/>
          <a:ln w="12700">
            <a:solidFill>
              <a:schemeClr val="tx1"/>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random/>
  </p:transition>
</p:sld>
</file>

<file path=ppt/slides/slide1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45826" name="Rectangle 2"/>
          <p:cNvSpPr>
            <a:spLocks noGrp="1" noChangeArrowheads="1"/>
          </p:cNvSpPr>
          <p:nvPr>
            <p:ph type="title"/>
          </p:nvPr>
        </p:nvSpPr>
        <p:spPr>
          <a:xfrm>
            <a:off x="685800" y="609600"/>
            <a:ext cx="7772400" cy="914400"/>
          </a:xfrm>
          <a:noFill/>
          <a:ln/>
        </p:spPr>
        <p:txBody>
          <a:bodyPr anchor="ctr"/>
          <a:lstStyle/>
          <a:p>
            <a:r>
              <a:rPr lang="en-US" altLang="en-US"/>
              <a:t>Identification of the </a:t>
            </a:r>
            <a:br>
              <a:rPr lang="en-US" altLang="en-US"/>
            </a:br>
            <a:r>
              <a:rPr lang="en-US" altLang="en-US">
                <a:solidFill>
                  <a:schemeClr val="hlink"/>
                </a:solidFill>
              </a:rPr>
              <a:t>MO-1 </a:t>
            </a:r>
            <a:r>
              <a:rPr lang="en-US" altLang="en-US">
                <a:solidFill>
                  <a:srgbClr val="FF3399"/>
                </a:solidFill>
              </a:rPr>
              <a:t>Limiting Groundwater RS</a:t>
            </a:r>
            <a:r>
              <a:rPr lang="en-US" altLang="en-US"/>
              <a:t/>
            </a:r>
            <a:br>
              <a:rPr lang="en-US" altLang="en-US"/>
            </a:br>
            <a:endParaRPr lang="en-US" altLang="en-US"/>
          </a:p>
        </p:txBody>
      </p:sp>
      <p:sp>
        <p:nvSpPr>
          <p:cNvPr id="845827" name="Rectangle 3"/>
          <p:cNvSpPr>
            <a:spLocks noGrp="1" noChangeArrowheads="1"/>
          </p:cNvSpPr>
          <p:nvPr>
            <p:ph type="body" idx="1"/>
          </p:nvPr>
        </p:nvSpPr>
        <p:spPr>
          <a:xfrm>
            <a:off x="228600" y="2438400"/>
            <a:ext cx="8915400" cy="4114800"/>
          </a:xfrm>
          <a:noFill/>
          <a:ln/>
        </p:spPr>
        <p:txBody>
          <a:bodyPr/>
          <a:lstStyle/>
          <a:p>
            <a:pPr>
              <a:buFontTx/>
              <a:buNone/>
            </a:pPr>
            <a:r>
              <a:rPr lang="en-US" altLang="en-US" u="sng"/>
              <a:t>GW</a:t>
            </a:r>
            <a:r>
              <a:rPr lang="en-US" altLang="en-US" u="sng" baseline="-25000"/>
              <a:t>1</a:t>
            </a:r>
            <a:r>
              <a:rPr lang="en-US" altLang="en-US" u="sng"/>
              <a:t> Zone</a:t>
            </a:r>
          </a:p>
          <a:p>
            <a:pPr lvl="1">
              <a:buSzPct val="75000"/>
              <a:buFont typeface="Wingdings" panose="05000000000000000000" pitchFamily="2" charset="2"/>
              <a:buChar char="à"/>
            </a:pPr>
            <a:r>
              <a:rPr lang="en-US" altLang="en-US"/>
              <a:t>lower of GW</a:t>
            </a:r>
            <a:r>
              <a:rPr lang="en-US" altLang="en-US" baseline="-25000"/>
              <a:t>1</a:t>
            </a:r>
            <a:r>
              <a:rPr lang="en-US" altLang="en-US"/>
              <a:t> and Water</a:t>
            </a:r>
            <a:r>
              <a:rPr lang="en-US" altLang="en-US" baseline="-25000"/>
              <a:t>sol</a:t>
            </a:r>
          </a:p>
          <a:p>
            <a:pPr>
              <a:buFontTx/>
              <a:buNone/>
            </a:pPr>
            <a:r>
              <a:rPr lang="en-US" altLang="en-US" u="sng"/>
              <a:t>GW</a:t>
            </a:r>
            <a:r>
              <a:rPr lang="en-US" altLang="en-US" u="sng" baseline="-25000"/>
              <a:t>2</a:t>
            </a:r>
            <a:r>
              <a:rPr lang="en-US" altLang="en-US" u="sng"/>
              <a:t> Zone</a:t>
            </a:r>
            <a:endParaRPr lang="en-US" altLang="en-US"/>
          </a:p>
          <a:p>
            <a:pPr lvl="1">
              <a:buSzPct val="75000"/>
              <a:buFont typeface="Wingdings" panose="05000000000000000000" pitchFamily="2" charset="2"/>
              <a:buChar char="à"/>
            </a:pPr>
            <a:r>
              <a:rPr lang="en-US" altLang="en-US"/>
              <a:t>lower of GW</a:t>
            </a:r>
            <a:r>
              <a:rPr lang="en-US" altLang="en-US" baseline="-25000"/>
              <a:t>2</a:t>
            </a:r>
            <a:r>
              <a:rPr lang="en-US" altLang="en-US"/>
              <a:t> x DF2 and Water</a:t>
            </a:r>
            <a:r>
              <a:rPr lang="en-US" altLang="en-US" baseline="-25000"/>
              <a:t>sol </a:t>
            </a:r>
            <a:r>
              <a:rPr lang="en-US" altLang="en-US"/>
              <a:t>(+/- GW</a:t>
            </a:r>
            <a:r>
              <a:rPr lang="en-US" altLang="en-US" baseline="-25000"/>
              <a:t>air</a:t>
            </a:r>
            <a:r>
              <a:rPr lang="en-US" altLang="en-US"/>
              <a:t> or  GW</a:t>
            </a:r>
            <a:r>
              <a:rPr lang="en-US" altLang="en-US" baseline="-25000"/>
              <a:t>es</a:t>
            </a:r>
            <a:r>
              <a:rPr lang="en-US" altLang="en-US"/>
              <a:t>)</a:t>
            </a:r>
            <a:endParaRPr lang="en-US" altLang="en-US" baseline="-25000"/>
          </a:p>
          <a:p>
            <a:pPr>
              <a:buFontTx/>
              <a:buNone/>
            </a:pPr>
            <a:r>
              <a:rPr lang="en-US" altLang="en-US" u="sng"/>
              <a:t>GW</a:t>
            </a:r>
            <a:r>
              <a:rPr lang="en-US" altLang="en-US" u="sng" baseline="-25000"/>
              <a:t>3</a:t>
            </a:r>
            <a:r>
              <a:rPr lang="en-US" altLang="en-US" u="sng"/>
              <a:t> Zone</a:t>
            </a:r>
          </a:p>
          <a:p>
            <a:pPr lvl="1">
              <a:buSzPct val="75000"/>
              <a:buFont typeface="Wingdings" panose="05000000000000000000" pitchFamily="2" charset="2"/>
              <a:buChar char="à"/>
            </a:pPr>
            <a:r>
              <a:rPr lang="en-US" altLang="en-US"/>
              <a:t>lower of GW</a:t>
            </a:r>
            <a:r>
              <a:rPr lang="en-US" altLang="en-US" baseline="-25000"/>
              <a:t>3</a:t>
            </a:r>
            <a:r>
              <a:rPr lang="en-US" altLang="en-US"/>
              <a:t> x DF3, GW</a:t>
            </a:r>
            <a:r>
              <a:rPr lang="en-US" altLang="en-US" baseline="-25000"/>
              <a:t>air</a:t>
            </a:r>
            <a:r>
              <a:rPr lang="en-US" altLang="en-US"/>
              <a:t>, and Water</a:t>
            </a:r>
            <a:r>
              <a:rPr lang="en-US" altLang="en-US" baseline="-25000"/>
              <a:t>sol </a:t>
            </a:r>
            <a:r>
              <a:rPr lang="en-US" altLang="en-US"/>
              <a:t>(+/- GW</a:t>
            </a:r>
            <a:r>
              <a:rPr lang="en-US" altLang="en-US" baseline="-25000"/>
              <a:t>es</a:t>
            </a:r>
            <a:r>
              <a:rPr lang="en-US" altLang="en-US"/>
              <a:t>)</a:t>
            </a:r>
          </a:p>
          <a:p>
            <a:pPr>
              <a:buFontTx/>
              <a:buNone/>
            </a:pPr>
            <a:endParaRPr lang="en-US" altLang="en-US" sz="2800"/>
          </a:p>
        </p:txBody>
      </p:sp>
    </p:spTree>
  </p:cSld>
  <p:clrMapOvr>
    <a:masterClrMapping/>
  </p:clrMapOvr>
  <p:transition>
    <p:random/>
  </p:transition>
</p:sld>
</file>

<file path=ppt/slides/slide1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685800" y="762000"/>
            <a:ext cx="7772400" cy="914400"/>
          </a:xfrm>
          <a:noFill/>
          <a:ln/>
        </p:spPr>
        <p:txBody>
          <a:bodyPr anchor="ctr"/>
          <a:lstStyle/>
          <a:p>
            <a:r>
              <a:rPr lang="en-US" altLang="en-US">
                <a:solidFill>
                  <a:schemeClr val="hlink"/>
                </a:solidFill>
              </a:rPr>
              <a:t>MO-1</a:t>
            </a:r>
            <a:r>
              <a:rPr lang="en-US" altLang="en-US"/>
              <a:t>: Id of the GW </a:t>
            </a:r>
            <a:br>
              <a:rPr lang="en-US" altLang="en-US"/>
            </a:br>
            <a:r>
              <a:rPr lang="en-US" altLang="en-US">
                <a:solidFill>
                  <a:srgbClr val="00CC99"/>
                </a:solidFill>
              </a:rPr>
              <a:t>Compliance Concentration</a:t>
            </a:r>
            <a:r>
              <a:rPr lang="en-US" altLang="en-US"/>
              <a:t/>
            </a:r>
            <a:br>
              <a:rPr lang="en-US" altLang="en-US"/>
            </a:br>
            <a:endParaRPr lang="en-US" altLang="en-US"/>
          </a:p>
        </p:txBody>
      </p:sp>
      <p:sp>
        <p:nvSpPr>
          <p:cNvPr id="83971" name="Rectangle 3"/>
          <p:cNvSpPr>
            <a:spLocks noGrp="1" noChangeArrowheads="1"/>
          </p:cNvSpPr>
          <p:nvPr>
            <p:ph type="body" idx="1"/>
          </p:nvPr>
        </p:nvSpPr>
        <p:spPr>
          <a:xfrm>
            <a:off x="228600" y="2743200"/>
            <a:ext cx="8610600" cy="4114800"/>
          </a:xfrm>
          <a:noFill/>
          <a:ln/>
        </p:spPr>
        <p:txBody>
          <a:bodyPr/>
          <a:lstStyle/>
          <a:p>
            <a:pPr>
              <a:buFontTx/>
              <a:buNone/>
            </a:pPr>
            <a:r>
              <a:rPr lang="en-US" altLang="en-US" sz="3600" u="sng">
                <a:solidFill>
                  <a:srgbClr val="00CC99"/>
                </a:solidFill>
              </a:rPr>
              <a:t>Compliance Concentration</a:t>
            </a:r>
            <a:r>
              <a:rPr lang="en-US" altLang="en-US" sz="3600"/>
              <a:t>:  </a:t>
            </a:r>
          </a:p>
          <a:p>
            <a:pPr lvl="1">
              <a:buSzPct val="75000"/>
              <a:buFont typeface="Wingdings" panose="05000000000000000000" pitchFamily="2" charset="2"/>
              <a:buChar char="à"/>
            </a:pPr>
            <a:r>
              <a:rPr lang="en-US" altLang="en-US" sz="3600"/>
              <a:t> Concentration detected at the POC</a:t>
            </a:r>
          </a:p>
          <a:p>
            <a:pPr lvl="1">
              <a:buSzPct val="75000"/>
              <a:buFont typeface="Wingdings" panose="05000000000000000000" pitchFamily="2" charset="2"/>
              <a:buChar char="à"/>
            </a:pPr>
            <a:r>
              <a:rPr lang="en-US" altLang="en-US" sz="3600"/>
              <a:t> Maximum concentration</a:t>
            </a:r>
          </a:p>
          <a:p>
            <a:pPr lvl="1">
              <a:buSzPct val="75000"/>
              <a:buFont typeface="Wingdings" panose="05000000000000000000" pitchFamily="2" charset="2"/>
              <a:buChar char="à"/>
            </a:pPr>
            <a:r>
              <a:rPr lang="en-US" altLang="en-US" sz="3600"/>
              <a:t> </a:t>
            </a:r>
            <a:r>
              <a:rPr lang="en-US" altLang="en-US" sz="3600">
                <a:solidFill>
                  <a:srgbClr val="FF0000"/>
                </a:solidFill>
              </a:rPr>
              <a:t>NOT</a:t>
            </a:r>
            <a:r>
              <a:rPr lang="en-US" altLang="en-US" sz="3600"/>
              <a:t> 95%UCL-AM concentration</a:t>
            </a:r>
            <a:endParaRPr lang="en-US" altLang="en-US"/>
          </a:p>
          <a:p>
            <a:pPr>
              <a:buFontTx/>
              <a:buNone/>
            </a:pPr>
            <a:endParaRPr lang="en-US" altLang="en-US"/>
          </a:p>
          <a:p>
            <a:pPr>
              <a:buFontTx/>
              <a:buNone/>
            </a:pPr>
            <a:endParaRPr lang="en-US" altLang="en-US"/>
          </a:p>
          <a:p>
            <a:pPr>
              <a:buFontTx/>
              <a:buNone/>
            </a:pPr>
            <a:endParaRPr lang="en-US" altLang="en-US" sz="2800"/>
          </a:p>
        </p:txBody>
      </p:sp>
    </p:spTree>
  </p:cSld>
  <p:clrMapOvr>
    <a:masterClrMapping/>
  </p:clrMapOvr>
  <p:transition>
    <p:random/>
  </p:transition>
</p:sld>
</file>

<file path=ppt/slides/slide1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85800" y="609600"/>
            <a:ext cx="7772400" cy="1143000"/>
          </a:xfrm>
          <a:noFill/>
          <a:ln/>
        </p:spPr>
        <p:txBody>
          <a:bodyPr anchor="ctr"/>
          <a:lstStyle/>
          <a:p>
            <a:r>
              <a:rPr lang="en-US" altLang="en-US">
                <a:solidFill>
                  <a:schemeClr val="hlink"/>
                </a:solidFill>
              </a:rPr>
              <a:t>Management Option 1</a:t>
            </a:r>
            <a:r>
              <a:rPr lang="en-US" altLang="en-US"/>
              <a:t/>
            </a:r>
            <a:br>
              <a:rPr lang="en-US" altLang="en-US"/>
            </a:br>
            <a:r>
              <a:rPr lang="en-US" altLang="en-US"/>
              <a:t>GW Screening</a:t>
            </a:r>
            <a:br>
              <a:rPr lang="en-US" altLang="en-US"/>
            </a:br>
            <a:endParaRPr lang="en-US" altLang="en-US"/>
          </a:p>
        </p:txBody>
      </p:sp>
      <p:sp>
        <p:nvSpPr>
          <p:cNvPr id="29699" name="Rectangle 3"/>
          <p:cNvSpPr>
            <a:spLocks noGrp="1" noChangeArrowheads="1"/>
          </p:cNvSpPr>
          <p:nvPr>
            <p:ph type="body" idx="1"/>
          </p:nvPr>
        </p:nvSpPr>
        <p:spPr>
          <a:xfrm>
            <a:off x="685800" y="2133600"/>
            <a:ext cx="7772400" cy="4114800"/>
          </a:xfrm>
          <a:noFill/>
          <a:ln/>
        </p:spPr>
        <p:txBody>
          <a:bodyPr/>
          <a:lstStyle/>
          <a:p>
            <a:pPr>
              <a:buFontTx/>
              <a:buNone/>
            </a:pPr>
            <a:r>
              <a:rPr lang="en-US" altLang="en-US"/>
              <a:t>Compare the </a:t>
            </a:r>
            <a:r>
              <a:rPr lang="en-US" altLang="en-US">
                <a:solidFill>
                  <a:srgbClr val="00CC99"/>
                </a:solidFill>
              </a:rPr>
              <a:t>compliance concentration</a:t>
            </a:r>
            <a:r>
              <a:rPr lang="en-US" altLang="en-US"/>
              <a:t> to the </a:t>
            </a:r>
            <a:r>
              <a:rPr lang="en-US" altLang="en-US">
                <a:solidFill>
                  <a:srgbClr val="FF3399"/>
                </a:solidFill>
              </a:rPr>
              <a:t>limiting RS</a:t>
            </a:r>
            <a:r>
              <a:rPr lang="en-US" altLang="en-US"/>
              <a:t>:</a:t>
            </a:r>
          </a:p>
          <a:p>
            <a:pPr>
              <a:buFontTx/>
              <a:buNone/>
            </a:pPr>
            <a:endParaRPr lang="en-US" altLang="en-US"/>
          </a:p>
          <a:p>
            <a:pPr lvl="1">
              <a:lnSpc>
                <a:spcPct val="70000"/>
              </a:lnSpc>
              <a:buSzPct val="75000"/>
              <a:buFont typeface="Wingdings" panose="05000000000000000000" pitchFamily="2" charset="2"/>
              <a:buChar char="à"/>
            </a:pPr>
            <a:r>
              <a:rPr lang="en-US" altLang="en-US"/>
              <a:t>If </a:t>
            </a:r>
            <a:r>
              <a:rPr lang="en-US" altLang="en-US">
                <a:solidFill>
                  <a:srgbClr val="00CC99"/>
                </a:solidFill>
              </a:rPr>
              <a:t>CC</a:t>
            </a:r>
            <a:r>
              <a:rPr lang="en-US" altLang="en-US"/>
              <a:t> </a:t>
            </a:r>
            <a:r>
              <a:rPr lang="en-US" altLang="en-US" u="sng"/>
              <a:t>&lt;</a:t>
            </a:r>
            <a:r>
              <a:rPr lang="en-US" altLang="en-US"/>
              <a:t> </a:t>
            </a:r>
            <a:r>
              <a:rPr lang="en-US" altLang="en-US">
                <a:solidFill>
                  <a:srgbClr val="FF3399"/>
                </a:solidFill>
              </a:rPr>
              <a:t>LRS</a:t>
            </a:r>
            <a:r>
              <a:rPr lang="en-US" altLang="en-US"/>
              <a:t> for all COC, then NFA</a:t>
            </a:r>
          </a:p>
          <a:p>
            <a:pPr lvl="1">
              <a:lnSpc>
                <a:spcPct val="70000"/>
              </a:lnSpc>
              <a:buSzPct val="75000"/>
              <a:buFont typeface="Wingdings" panose="05000000000000000000" pitchFamily="2" charset="2"/>
              <a:buChar char="à"/>
            </a:pPr>
            <a:endParaRPr lang="en-US" altLang="en-US"/>
          </a:p>
          <a:p>
            <a:pPr lvl="1">
              <a:lnSpc>
                <a:spcPct val="130000"/>
              </a:lnSpc>
              <a:buSzPct val="75000"/>
              <a:buFont typeface="Wingdings" panose="05000000000000000000" pitchFamily="2" charset="2"/>
              <a:buChar char="à"/>
            </a:pPr>
            <a:r>
              <a:rPr lang="en-US" altLang="en-US"/>
              <a:t>If </a:t>
            </a:r>
            <a:r>
              <a:rPr lang="en-US" altLang="en-US">
                <a:solidFill>
                  <a:srgbClr val="00CC99"/>
                </a:solidFill>
              </a:rPr>
              <a:t>CC</a:t>
            </a:r>
            <a:r>
              <a:rPr lang="en-US" altLang="en-US"/>
              <a:t> &gt; </a:t>
            </a:r>
            <a:r>
              <a:rPr lang="en-US" altLang="en-US">
                <a:solidFill>
                  <a:srgbClr val="FF3399"/>
                </a:solidFill>
              </a:rPr>
              <a:t>LRS</a:t>
            </a:r>
            <a:r>
              <a:rPr lang="en-US" altLang="en-US"/>
              <a:t>, then proceed to MO-2 or 3 		     </a:t>
            </a:r>
            <a:r>
              <a:rPr lang="en-US" altLang="en-US" u="sng"/>
              <a:t>or</a:t>
            </a:r>
            <a:r>
              <a:rPr lang="en-US" altLang="en-US"/>
              <a:t> remediate to </a:t>
            </a:r>
            <a:r>
              <a:rPr lang="en-US" altLang="en-US">
                <a:solidFill>
                  <a:srgbClr val="FF3399"/>
                </a:solidFill>
              </a:rPr>
              <a:t>MO-1 LRS</a:t>
            </a:r>
          </a:p>
        </p:txBody>
      </p:sp>
    </p:spTree>
  </p:cSld>
  <p:clrMapOvr>
    <a:masterClrMapping/>
  </p:clrMapOvr>
  <p:transition>
    <p:random/>
  </p:transition>
</p:sld>
</file>

<file path=ppt/slides/slide1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47874" name="Rectangle 2"/>
          <p:cNvSpPr>
            <a:spLocks noGrp="1" noChangeArrowheads="1"/>
          </p:cNvSpPr>
          <p:nvPr>
            <p:ph type="title"/>
          </p:nvPr>
        </p:nvSpPr>
        <p:spPr>
          <a:xfrm>
            <a:off x="685800" y="609600"/>
            <a:ext cx="7772400" cy="1143000"/>
          </a:xfrm>
          <a:noFill/>
          <a:ln/>
        </p:spPr>
        <p:txBody>
          <a:bodyPr anchor="ctr"/>
          <a:lstStyle/>
          <a:p>
            <a:r>
              <a:rPr lang="en-US" altLang="en-US" sz="3600">
                <a:solidFill>
                  <a:schemeClr val="hlink"/>
                </a:solidFill>
              </a:rPr>
              <a:t>Management Option 1 </a:t>
            </a:r>
            <a:r>
              <a:rPr lang="en-US" altLang="en-US" sz="3600"/>
              <a:t>GW Screening</a:t>
            </a:r>
            <a:br>
              <a:rPr lang="en-US" altLang="en-US" sz="3600"/>
            </a:br>
            <a:r>
              <a:rPr lang="en-US" altLang="en-US" sz="3600"/>
              <a:t>GW 1 Example</a:t>
            </a:r>
            <a:r>
              <a:rPr lang="en-US" altLang="en-US"/>
              <a:t/>
            </a:r>
            <a:br>
              <a:rPr lang="en-US" altLang="en-US"/>
            </a:br>
            <a:endParaRPr lang="en-US" altLang="en-US"/>
          </a:p>
        </p:txBody>
      </p:sp>
      <p:sp>
        <p:nvSpPr>
          <p:cNvPr id="847875" name="Rectangle 3"/>
          <p:cNvSpPr>
            <a:spLocks noGrp="1" noChangeArrowheads="1"/>
          </p:cNvSpPr>
          <p:nvPr>
            <p:ph type="body" idx="1"/>
          </p:nvPr>
        </p:nvSpPr>
        <p:spPr>
          <a:xfrm>
            <a:off x="533400" y="1524000"/>
            <a:ext cx="7772400" cy="5029200"/>
          </a:xfrm>
          <a:noFill/>
          <a:ln/>
        </p:spPr>
        <p:txBody>
          <a:bodyPr/>
          <a:lstStyle/>
          <a:p>
            <a:pPr>
              <a:lnSpc>
                <a:spcPct val="90000"/>
              </a:lnSpc>
              <a:buFontTx/>
              <a:buNone/>
            </a:pPr>
            <a:r>
              <a:rPr lang="en-US" altLang="en-US" sz="2800"/>
              <a:t>JXJ Facility had a release of benzene to a </a:t>
            </a:r>
            <a:r>
              <a:rPr lang="en-US" altLang="en-US" sz="2800">
                <a:solidFill>
                  <a:srgbClr val="FFFF00"/>
                </a:solidFill>
              </a:rPr>
              <a:t>GW 1 zone</a:t>
            </a:r>
            <a:r>
              <a:rPr lang="en-US" altLang="en-US" sz="2800"/>
              <a:t> located </a:t>
            </a:r>
            <a:r>
              <a:rPr lang="en-US" altLang="en-US" sz="2800">
                <a:solidFill>
                  <a:srgbClr val="FFFF00"/>
                </a:solidFill>
              </a:rPr>
              <a:t>50 ft bgs</a:t>
            </a:r>
            <a:r>
              <a:rPr lang="en-US" altLang="en-US" sz="2800"/>
              <a:t>; Sd = 5 ft; distance to property boundary is 1400 ft; distance to SW is 3200 ft; SW is classified as non-DW source.</a:t>
            </a:r>
          </a:p>
          <a:p>
            <a:pPr>
              <a:lnSpc>
                <a:spcPct val="90000"/>
              </a:lnSpc>
              <a:buFontTx/>
              <a:buNone/>
            </a:pPr>
            <a:r>
              <a:rPr lang="en-US" altLang="en-US" sz="2800" u="sng"/>
              <a:t>Groundwater data</a:t>
            </a:r>
            <a:r>
              <a:rPr lang="en-US" altLang="en-US" sz="2800"/>
              <a:t>:</a:t>
            </a:r>
          </a:p>
          <a:p>
            <a:pPr>
              <a:lnSpc>
                <a:spcPct val="90000"/>
              </a:lnSpc>
              <a:buFontTx/>
              <a:buNone/>
            </a:pPr>
            <a:r>
              <a:rPr lang="en-US" altLang="en-US" sz="2800">
                <a:solidFill>
                  <a:srgbClr val="00FF00"/>
                </a:solidFill>
              </a:rPr>
              <a:t>SB-1	(POC)</a:t>
            </a:r>
            <a:r>
              <a:rPr lang="en-US" altLang="en-US" sz="2800"/>
              <a:t>	</a:t>
            </a:r>
            <a:r>
              <a:rPr lang="en-US" altLang="en-US" sz="2800">
                <a:solidFill>
                  <a:srgbClr val="00CC99"/>
                </a:solidFill>
              </a:rPr>
              <a:t>0.06 mg/l (CC)</a:t>
            </a:r>
          </a:p>
          <a:p>
            <a:pPr>
              <a:lnSpc>
                <a:spcPct val="90000"/>
              </a:lnSpc>
              <a:buFontTx/>
              <a:buNone/>
            </a:pPr>
            <a:r>
              <a:rPr lang="en-US" altLang="en-US" sz="2800"/>
              <a:t>SB-2			0.002 mg/l</a:t>
            </a:r>
          </a:p>
          <a:p>
            <a:pPr>
              <a:lnSpc>
                <a:spcPct val="90000"/>
              </a:lnSpc>
              <a:buFontTx/>
              <a:buNone/>
            </a:pPr>
            <a:r>
              <a:rPr lang="en-US" altLang="en-US" sz="2800"/>
              <a:t>SB-3			0.05 mg/l</a:t>
            </a:r>
          </a:p>
          <a:p>
            <a:pPr>
              <a:lnSpc>
                <a:spcPct val="90000"/>
              </a:lnSpc>
              <a:buFontTx/>
              <a:buNone/>
            </a:pPr>
            <a:r>
              <a:rPr lang="en-US" altLang="en-US" sz="2800"/>
              <a:t>SB-4			0.04 mg/l</a:t>
            </a:r>
          </a:p>
          <a:p>
            <a:pPr>
              <a:lnSpc>
                <a:spcPct val="90000"/>
              </a:lnSpc>
              <a:buFontTx/>
              <a:buNone/>
            </a:pPr>
            <a:r>
              <a:rPr lang="en-US" altLang="en-US" sz="2800"/>
              <a:t>SB-5			0.01 mg/l</a:t>
            </a:r>
          </a:p>
          <a:p>
            <a:pPr>
              <a:lnSpc>
                <a:spcPct val="90000"/>
              </a:lnSpc>
              <a:buFontTx/>
              <a:buNone/>
            </a:pPr>
            <a:endParaRPr lang="en-US" altLang="en-US" sz="2800"/>
          </a:p>
        </p:txBody>
      </p:sp>
    </p:spTree>
  </p:cSld>
  <p:clrMapOvr>
    <a:masterClrMapping/>
  </p:clrMapOvr>
  <p:transition>
    <p:random/>
  </p:transition>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20866" name="Rectangle 1026"/>
          <p:cNvSpPr>
            <a:spLocks noGrp="1" noChangeArrowheads="1"/>
          </p:cNvSpPr>
          <p:nvPr>
            <p:ph type="title"/>
          </p:nvPr>
        </p:nvSpPr>
        <p:spPr>
          <a:xfrm>
            <a:off x="1143000" y="457200"/>
            <a:ext cx="7772400" cy="1219200"/>
          </a:xfrm>
          <a:noFill/>
          <a:ln/>
        </p:spPr>
        <p:txBody>
          <a:bodyPr anchor="ctr"/>
          <a:lstStyle/>
          <a:p>
            <a:pPr algn="ctr"/>
            <a:r>
              <a:rPr lang="en-US" altLang="en-US"/>
              <a:t>Overview of LDEQ’s RECAP</a:t>
            </a:r>
          </a:p>
        </p:txBody>
      </p:sp>
      <p:sp>
        <p:nvSpPr>
          <p:cNvPr id="420867" name="Rectangle 1027"/>
          <p:cNvSpPr>
            <a:spLocks noGrp="1" noChangeArrowheads="1"/>
          </p:cNvSpPr>
          <p:nvPr>
            <p:ph type="body" idx="1"/>
          </p:nvPr>
        </p:nvSpPr>
        <p:spPr>
          <a:xfrm>
            <a:off x="685800" y="2209800"/>
            <a:ext cx="7772400" cy="4114800"/>
          </a:xfrm>
          <a:noFill/>
          <a:ln/>
        </p:spPr>
        <p:txBody>
          <a:bodyPr/>
          <a:lstStyle/>
          <a:p>
            <a:pPr lvl="1">
              <a:buFont typeface="Wingdings" panose="05000000000000000000" pitchFamily="2" charset="2"/>
              <a:buNone/>
            </a:pPr>
            <a:r>
              <a:rPr lang="en-US" altLang="en-US">
                <a:sym typeface="Wingdings" panose="05000000000000000000" pitchFamily="2" charset="2"/>
              </a:rPr>
              <a:t></a:t>
            </a:r>
            <a:r>
              <a:rPr lang="en-US" altLang="en-US"/>
              <a:t>  SO* </a:t>
            </a:r>
            <a:r>
              <a:rPr lang="en-US" altLang="en-US">
                <a:sym typeface="Wingdings" panose="05000000000000000000" pitchFamily="2" charset="2"/>
              </a:rPr>
              <a:t> MO-2 or MO-3</a:t>
            </a:r>
            <a:endParaRPr lang="en-US" altLang="en-US"/>
          </a:p>
          <a:p>
            <a:pPr lvl="1">
              <a:buFont typeface="Wingdings" panose="05000000000000000000" pitchFamily="2" charset="2"/>
              <a:buNone/>
            </a:pPr>
            <a:r>
              <a:rPr lang="en-US" altLang="en-US">
                <a:sym typeface="Wingdings" panose="05000000000000000000" pitchFamily="2" charset="2"/>
              </a:rPr>
              <a:t>      </a:t>
            </a:r>
            <a:endParaRPr lang="en-US" altLang="en-US"/>
          </a:p>
          <a:p>
            <a:pPr lvl="1">
              <a:buFont typeface="Wingdings" panose="05000000000000000000" pitchFamily="2" charset="2"/>
              <a:buNone/>
            </a:pPr>
            <a:r>
              <a:rPr lang="en-US" altLang="en-US">
                <a:sym typeface="Wingdings" panose="05000000000000000000" pitchFamily="2" charset="2"/>
              </a:rPr>
              <a:t>  </a:t>
            </a:r>
            <a:r>
              <a:rPr lang="en-US" altLang="en-US"/>
              <a:t>MO-1 </a:t>
            </a:r>
            <a:r>
              <a:rPr lang="en-US" altLang="en-US">
                <a:sym typeface="Wingdings" panose="05000000000000000000" pitchFamily="2" charset="2"/>
              </a:rPr>
              <a:t> MO-3</a:t>
            </a:r>
          </a:p>
          <a:p>
            <a:pPr lvl="1">
              <a:buFont typeface="Wingdings" panose="05000000000000000000" pitchFamily="2" charset="2"/>
              <a:buNone/>
            </a:pPr>
            <a:r>
              <a:rPr lang="en-US" altLang="en-US">
                <a:sym typeface="Wingdings" panose="05000000000000000000" pitchFamily="2" charset="2"/>
              </a:rPr>
              <a:t>      </a:t>
            </a:r>
            <a:endParaRPr lang="en-US" altLang="en-US"/>
          </a:p>
          <a:p>
            <a:pPr lvl="1">
              <a:buFont typeface="Wingdings" panose="05000000000000000000" pitchFamily="2" charset="2"/>
              <a:buNone/>
            </a:pPr>
            <a:r>
              <a:rPr lang="en-US" altLang="en-US">
                <a:sym typeface="Wingdings" panose="05000000000000000000" pitchFamily="2" charset="2"/>
              </a:rPr>
              <a:t> </a:t>
            </a:r>
            <a:r>
              <a:rPr lang="en-US" altLang="en-US"/>
              <a:t> MO-2</a:t>
            </a:r>
          </a:p>
          <a:p>
            <a:pPr lvl="1">
              <a:buFont typeface="Wingdings" panose="05000000000000000000" pitchFamily="2" charset="2"/>
              <a:buNone/>
            </a:pPr>
            <a:r>
              <a:rPr lang="en-US" altLang="en-US">
                <a:sym typeface="Wingdings" panose="05000000000000000000" pitchFamily="2" charset="2"/>
              </a:rPr>
              <a:t>      </a:t>
            </a:r>
            <a:endParaRPr lang="en-US" altLang="en-US"/>
          </a:p>
          <a:p>
            <a:pPr lvl="1">
              <a:buFont typeface="Wingdings" panose="05000000000000000000" pitchFamily="2" charset="2"/>
              <a:buNone/>
            </a:pPr>
            <a:r>
              <a:rPr lang="en-US" altLang="en-US">
                <a:sym typeface="Wingdings" panose="05000000000000000000" pitchFamily="2" charset="2"/>
              </a:rPr>
              <a:t></a:t>
            </a:r>
            <a:r>
              <a:rPr lang="en-US" altLang="en-US"/>
              <a:t> MO-3</a:t>
            </a:r>
          </a:p>
        </p:txBody>
      </p:sp>
    </p:spTree>
  </p:cSld>
  <p:clrMapOvr>
    <a:masterClrMapping/>
  </p:clrMapOvr>
  <p:transition>
    <p:random/>
  </p:transition>
</p:sld>
</file>

<file path=ppt/slides/slide1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49922" name="Rectangle 2"/>
          <p:cNvSpPr>
            <a:spLocks noGrp="1" noChangeArrowheads="1"/>
          </p:cNvSpPr>
          <p:nvPr>
            <p:ph type="title"/>
          </p:nvPr>
        </p:nvSpPr>
        <p:spPr>
          <a:xfrm>
            <a:off x="685800" y="609600"/>
            <a:ext cx="7772400" cy="1143000"/>
          </a:xfrm>
          <a:noFill/>
          <a:ln/>
        </p:spPr>
        <p:txBody>
          <a:bodyPr anchor="ctr"/>
          <a:lstStyle/>
          <a:p>
            <a:r>
              <a:rPr lang="en-US" altLang="en-US" sz="3600">
                <a:solidFill>
                  <a:schemeClr val="hlink"/>
                </a:solidFill>
              </a:rPr>
              <a:t>Management Option 1 </a:t>
            </a:r>
            <a:r>
              <a:rPr lang="en-US" altLang="en-US" sz="3600"/>
              <a:t>GW Screening</a:t>
            </a:r>
            <a:br>
              <a:rPr lang="en-US" altLang="en-US" sz="3600"/>
            </a:br>
            <a:r>
              <a:rPr lang="en-US" altLang="en-US" sz="3600"/>
              <a:t>GW 1 Example</a:t>
            </a:r>
            <a:r>
              <a:rPr lang="en-US" altLang="en-US"/>
              <a:t/>
            </a:r>
            <a:br>
              <a:rPr lang="en-US" altLang="en-US"/>
            </a:br>
            <a:endParaRPr lang="en-US" altLang="en-US"/>
          </a:p>
        </p:txBody>
      </p:sp>
      <p:sp>
        <p:nvSpPr>
          <p:cNvPr id="849923" name="Rectangle 3"/>
          <p:cNvSpPr>
            <a:spLocks noGrp="1" noChangeArrowheads="1"/>
          </p:cNvSpPr>
          <p:nvPr>
            <p:ph type="body" idx="1"/>
          </p:nvPr>
        </p:nvSpPr>
        <p:spPr>
          <a:xfrm>
            <a:off x="685800" y="1752600"/>
            <a:ext cx="7772400" cy="4114800"/>
          </a:xfrm>
          <a:noFill/>
          <a:ln/>
        </p:spPr>
        <p:txBody>
          <a:bodyPr/>
          <a:lstStyle/>
          <a:p>
            <a:pPr>
              <a:lnSpc>
                <a:spcPct val="80000"/>
              </a:lnSpc>
              <a:buFontTx/>
              <a:buNone/>
            </a:pPr>
            <a:r>
              <a:rPr lang="en-US" altLang="en-US" sz="2800" u="sng"/>
              <a:t>Identification of the LRS for GW1 zone</a:t>
            </a:r>
            <a:r>
              <a:rPr lang="en-US" altLang="en-US" sz="2800"/>
              <a:t>:</a:t>
            </a:r>
          </a:p>
          <a:p>
            <a:pPr>
              <a:lnSpc>
                <a:spcPct val="80000"/>
              </a:lnSpc>
              <a:buFont typeface="Wingdings" panose="05000000000000000000" pitchFamily="2" charset="2"/>
              <a:buChar char="v"/>
            </a:pPr>
            <a:r>
              <a:rPr lang="en-US" altLang="en-US" sz="2800"/>
              <a:t>GW</a:t>
            </a:r>
            <a:r>
              <a:rPr lang="en-US" altLang="en-US" sz="2800" baseline="-25000"/>
              <a:t>1</a:t>
            </a:r>
            <a:r>
              <a:rPr lang="en-US" altLang="en-US" sz="2800"/>
              <a:t> = 5E-03 mg/l</a:t>
            </a:r>
          </a:p>
          <a:p>
            <a:pPr>
              <a:lnSpc>
                <a:spcPct val="80000"/>
              </a:lnSpc>
              <a:buFont typeface="Wingdings" panose="05000000000000000000" pitchFamily="2" charset="2"/>
              <a:buChar char="v"/>
            </a:pPr>
            <a:r>
              <a:rPr lang="en-US" altLang="en-US" sz="2800"/>
              <a:t>Water</a:t>
            </a:r>
            <a:r>
              <a:rPr lang="en-US" altLang="en-US" sz="2800" baseline="-25000"/>
              <a:t>sol</a:t>
            </a:r>
            <a:r>
              <a:rPr lang="en-US" altLang="en-US" sz="2800"/>
              <a:t> = 1800 mg/l</a:t>
            </a:r>
          </a:p>
          <a:p>
            <a:pPr>
              <a:lnSpc>
                <a:spcPct val="80000"/>
              </a:lnSpc>
              <a:buFont typeface="Wingdings" panose="05000000000000000000" pitchFamily="2" charset="2"/>
              <a:buChar char="v"/>
            </a:pPr>
            <a:r>
              <a:rPr lang="en-US" altLang="en-US" sz="2800">
                <a:solidFill>
                  <a:srgbClr val="FF3399"/>
                </a:solidFill>
              </a:rPr>
              <a:t>LRS = 5E-03 mg/l</a:t>
            </a:r>
          </a:p>
          <a:p>
            <a:pPr>
              <a:lnSpc>
                <a:spcPct val="80000"/>
              </a:lnSpc>
              <a:buFont typeface="Wingdings" panose="05000000000000000000" pitchFamily="2" charset="2"/>
              <a:buNone/>
            </a:pPr>
            <a:endParaRPr lang="en-US" altLang="en-US" sz="2800">
              <a:solidFill>
                <a:srgbClr val="FF3399"/>
              </a:solidFill>
            </a:endParaRPr>
          </a:p>
          <a:p>
            <a:pPr>
              <a:lnSpc>
                <a:spcPct val="80000"/>
              </a:lnSpc>
              <a:buFont typeface="Wingdings" panose="05000000000000000000" pitchFamily="2" charset="2"/>
              <a:buNone/>
            </a:pPr>
            <a:r>
              <a:rPr lang="en-US" altLang="en-US" sz="2800" u="sng"/>
              <a:t>Screening -  Compare </a:t>
            </a:r>
            <a:r>
              <a:rPr lang="en-US" altLang="en-US" sz="2800" u="sng">
                <a:solidFill>
                  <a:srgbClr val="00CC99"/>
                </a:solidFill>
              </a:rPr>
              <a:t>CC</a:t>
            </a:r>
            <a:r>
              <a:rPr lang="en-US" altLang="en-US" sz="2800" u="sng"/>
              <a:t> to </a:t>
            </a:r>
            <a:r>
              <a:rPr lang="en-US" altLang="en-US" sz="2800" u="sng">
                <a:solidFill>
                  <a:srgbClr val="FF3399"/>
                </a:solidFill>
              </a:rPr>
              <a:t>LRS</a:t>
            </a:r>
            <a:r>
              <a:rPr lang="en-US" altLang="en-US" sz="2800">
                <a:solidFill>
                  <a:srgbClr val="FF3399"/>
                </a:solidFill>
              </a:rPr>
              <a:t>:</a:t>
            </a:r>
          </a:p>
          <a:p>
            <a:pPr>
              <a:lnSpc>
                <a:spcPct val="80000"/>
              </a:lnSpc>
              <a:buFont typeface="Wingdings" panose="05000000000000000000" pitchFamily="2" charset="2"/>
              <a:buChar char="v"/>
            </a:pPr>
            <a:r>
              <a:rPr lang="en-US" altLang="en-US" sz="2800">
                <a:solidFill>
                  <a:srgbClr val="00CC99"/>
                </a:solidFill>
              </a:rPr>
              <a:t>0.06 mg/l </a:t>
            </a:r>
            <a:r>
              <a:rPr lang="en-US" altLang="en-US" sz="2800"/>
              <a:t>&gt; </a:t>
            </a:r>
            <a:r>
              <a:rPr lang="en-US" altLang="en-US" sz="2800">
                <a:solidFill>
                  <a:srgbClr val="FF3399"/>
                </a:solidFill>
              </a:rPr>
              <a:t>5E-03 mg/l </a:t>
            </a:r>
            <a:r>
              <a:rPr lang="en-US" altLang="en-US" sz="2800"/>
              <a:t>so need to remediate.</a:t>
            </a:r>
          </a:p>
          <a:p>
            <a:pPr>
              <a:lnSpc>
                <a:spcPct val="80000"/>
              </a:lnSpc>
              <a:buFont typeface="Wingdings" panose="05000000000000000000" pitchFamily="2" charset="2"/>
              <a:buNone/>
            </a:pPr>
            <a:endParaRPr lang="en-US" altLang="en-US" sz="2800"/>
          </a:p>
          <a:p>
            <a:pPr>
              <a:lnSpc>
                <a:spcPct val="80000"/>
              </a:lnSpc>
              <a:buFont typeface="Wingdings" panose="05000000000000000000" pitchFamily="2" charset="2"/>
              <a:buNone/>
            </a:pPr>
            <a:r>
              <a:rPr lang="en-US" altLang="en-US" sz="2800"/>
              <a:t>Note:  POE – throughout aquifer</a:t>
            </a:r>
          </a:p>
          <a:p>
            <a:pPr>
              <a:lnSpc>
                <a:spcPct val="80000"/>
              </a:lnSpc>
              <a:buFontTx/>
              <a:buNone/>
            </a:pPr>
            <a:endParaRPr lang="en-US" altLang="en-US" sz="2800"/>
          </a:p>
        </p:txBody>
      </p:sp>
    </p:spTree>
  </p:cSld>
  <p:clrMapOvr>
    <a:masterClrMapping/>
  </p:clrMapOvr>
  <p:transition>
    <p:random/>
  </p:transition>
</p:sld>
</file>

<file path=ppt/slides/slide1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51970" name="Rectangle 2"/>
          <p:cNvSpPr>
            <a:spLocks noGrp="1" noChangeArrowheads="1"/>
          </p:cNvSpPr>
          <p:nvPr>
            <p:ph type="title"/>
          </p:nvPr>
        </p:nvSpPr>
        <p:spPr>
          <a:xfrm>
            <a:off x="685800" y="609600"/>
            <a:ext cx="7772400" cy="1143000"/>
          </a:xfrm>
          <a:noFill/>
          <a:ln/>
        </p:spPr>
        <p:txBody>
          <a:bodyPr anchor="ctr"/>
          <a:lstStyle/>
          <a:p>
            <a:r>
              <a:rPr lang="en-US" altLang="en-US" sz="3600">
                <a:solidFill>
                  <a:schemeClr val="hlink"/>
                </a:solidFill>
              </a:rPr>
              <a:t>Management Option 1 </a:t>
            </a:r>
            <a:r>
              <a:rPr lang="en-US" altLang="en-US" sz="3600"/>
              <a:t>GW Screening</a:t>
            </a:r>
            <a:br>
              <a:rPr lang="en-US" altLang="en-US" sz="3600"/>
            </a:br>
            <a:r>
              <a:rPr lang="en-US" altLang="en-US" sz="3600"/>
              <a:t>GW 2 Example</a:t>
            </a:r>
            <a:r>
              <a:rPr lang="en-US" altLang="en-US"/>
              <a:t/>
            </a:r>
            <a:br>
              <a:rPr lang="en-US" altLang="en-US"/>
            </a:br>
            <a:endParaRPr lang="en-US" altLang="en-US"/>
          </a:p>
        </p:txBody>
      </p:sp>
      <p:sp>
        <p:nvSpPr>
          <p:cNvPr id="851971" name="Rectangle 3"/>
          <p:cNvSpPr>
            <a:spLocks noGrp="1" noChangeArrowheads="1"/>
          </p:cNvSpPr>
          <p:nvPr>
            <p:ph type="body" idx="1"/>
          </p:nvPr>
        </p:nvSpPr>
        <p:spPr>
          <a:xfrm>
            <a:off x="533400" y="1524000"/>
            <a:ext cx="7772400" cy="5029200"/>
          </a:xfrm>
          <a:noFill/>
          <a:ln/>
        </p:spPr>
        <p:txBody>
          <a:bodyPr/>
          <a:lstStyle/>
          <a:p>
            <a:pPr>
              <a:buFontTx/>
              <a:buNone/>
            </a:pPr>
            <a:r>
              <a:rPr lang="en-US" altLang="en-US" sz="2800"/>
              <a:t>JXJ Facility had a release of benzene to a </a:t>
            </a:r>
            <a:r>
              <a:rPr lang="en-US" altLang="en-US" sz="2800">
                <a:solidFill>
                  <a:srgbClr val="FFFF00"/>
                </a:solidFill>
              </a:rPr>
              <a:t>GW 2 zone</a:t>
            </a:r>
            <a:r>
              <a:rPr lang="en-US" altLang="en-US" sz="2800"/>
              <a:t> located </a:t>
            </a:r>
            <a:r>
              <a:rPr lang="en-US" altLang="en-US" sz="2800">
                <a:solidFill>
                  <a:srgbClr val="FFFF00"/>
                </a:solidFill>
              </a:rPr>
              <a:t>30 ft bgs</a:t>
            </a:r>
            <a:r>
              <a:rPr lang="en-US" altLang="en-US" sz="2800"/>
              <a:t>; </a:t>
            </a:r>
            <a:r>
              <a:rPr lang="en-US" altLang="en-US" sz="2800">
                <a:solidFill>
                  <a:srgbClr val="FFFF00"/>
                </a:solidFill>
              </a:rPr>
              <a:t>Sd = 10 ft</a:t>
            </a:r>
            <a:r>
              <a:rPr lang="en-US" altLang="en-US" sz="2800"/>
              <a:t>; </a:t>
            </a:r>
            <a:r>
              <a:rPr lang="en-US" altLang="en-US" sz="2800">
                <a:solidFill>
                  <a:srgbClr val="FFFF00"/>
                </a:solidFill>
              </a:rPr>
              <a:t>distance to property boundary is 1400 ft</a:t>
            </a:r>
            <a:r>
              <a:rPr lang="en-US" altLang="en-US" sz="2800"/>
              <a:t>; distance to SW is 3200 ft; SW is classified as non-DW source.</a:t>
            </a:r>
          </a:p>
          <a:p>
            <a:pPr>
              <a:buFontTx/>
              <a:buNone/>
            </a:pPr>
            <a:r>
              <a:rPr lang="en-US" altLang="en-US" sz="2800" u="sng"/>
              <a:t>Groundwater data</a:t>
            </a:r>
            <a:r>
              <a:rPr lang="en-US" altLang="en-US" sz="2800"/>
              <a:t>:</a:t>
            </a:r>
          </a:p>
          <a:p>
            <a:pPr>
              <a:buFontTx/>
              <a:buNone/>
            </a:pPr>
            <a:r>
              <a:rPr lang="en-US" altLang="en-US" sz="2800">
                <a:solidFill>
                  <a:srgbClr val="00FF00"/>
                </a:solidFill>
              </a:rPr>
              <a:t>SB-1 (POC)</a:t>
            </a:r>
            <a:r>
              <a:rPr lang="en-US" altLang="en-US" sz="2800"/>
              <a:t>		</a:t>
            </a:r>
            <a:r>
              <a:rPr lang="en-US" altLang="en-US" sz="2800">
                <a:solidFill>
                  <a:srgbClr val="00CC99"/>
                </a:solidFill>
              </a:rPr>
              <a:t>0.6 mg/l (CC)</a:t>
            </a:r>
          </a:p>
          <a:p>
            <a:pPr>
              <a:buFontTx/>
              <a:buNone/>
            </a:pPr>
            <a:r>
              <a:rPr lang="en-US" altLang="en-US" sz="2800"/>
              <a:t>SB-2			0.3 mg/l</a:t>
            </a:r>
          </a:p>
          <a:p>
            <a:pPr>
              <a:buFontTx/>
              <a:buNone/>
            </a:pPr>
            <a:r>
              <a:rPr lang="en-US" altLang="en-US" sz="2800"/>
              <a:t>SB-3			0.28 mg/l</a:t>
            </a:r>
          </a:p>
          <a:p>
            <a:pPr>
              <a:buFontTx/>
              <a:buNone/>
            </a:pPr>
            <a:r>
              <a:rPr lang="en-US" altLang="en-US" sz="2800"/>
              <a:t>SB-4			0.4 mg/l</a:t>
            </a:r>
          </a:p>
          <a:p>
            <a:pPr>
              <a:buFontTx/>
              <a:buNone/>
            </a:pPr>
            <a:r>
              <a:rPr lang="en-US" altLang="en-US" sz="2800"/>
              <a:t>SB-5			0.12 mg/l</a:t>
            </a:r>
          </a:p>
        </p:txBody>
      </p:sp>
    </p:spTree>
  </p:cSld>
  <p:clrMapOvr>
    <a:masterClrMapping/>
  </p:clrMapOvr>
  <p:transition>
    <p:random/>
  </p:transition>
</p:sld>
</file>

<file path=ppt/slides/slide1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54018" name="Rectangle 2"/>
          <p:cNvSpPr>
            <a:spLocks noGrp="1" noChangeArrowheads="1"/>
          </p:cNvSpPr>
          <p:nvPr>
            <p:ph type="title"/>
          </p:nvPr>
        </p:nvSpPr>
        <p:spPr>
          <a:xfrm>
            <a:off x="685800" y="609600"/>
            <a:ext cx="7772400" cy="1143000"/>
          </a:xfrm>
          <a:noFill/>
          <a:ln/>
        </p:spPr>
        <p:txBody>
          <a:bodyPr anchor="ctr"/>
          <a:lstStyle/>
          <a:p>
            <a:r>
              <a:rPr lang="en-US" altLang="en-US" sz="3600">
                <a:solidFill>
                  <a:schemeClr val="hlink"/>
                </a:solidFill>
              </a:rPr>
              <a:t>Management Option 1 </a:t>
            </a:r>
            <a:r>
              <a:rPr lang="en-US" altLang="en-US" sz="3600"/>
              <a:t>GW Screening</a:t>
            </a:r>
            <a:br>
              <a:rPr lang="en-US" altLang="en-US" sz="3600"/>
            </a:br>
            <a:r>
              <a:rPr lang="en-US" altLang="en-US" sz="3600"/>
              <a:t>GW 2 Example</a:t>
            </a:r>
            <a:r>
              <a:rPr lang="en-US" altLang="en-US"/>
              <a:t/>
            </a:r>
            <a:br>
              <a:rPr lang="en-US" altLang="en-US"/>
            </a:br>
            <a:endParaRPr lang="en-US" altLang="en-US"/>
          </a:p>
        </p:txBody>
      </p:sp>
      <p:sp>
        <p:nvSpPr>
          <p:cNvPr id="854019" name="Rectangle 3"/>
          <p:cNvSpPr>
            <a:spLocks noGrp="1" noChangeArrowheads="1"/>
          </p:cNvSpPr>
          <p:nvPr>
            <p:ph type="body" idx="1"/>
          </p:nvPr>
        </p:nvSpPr>
        <p:spPr>
          <a:xfrm>
            <a:off x="685800" y="1752600"/>
            <a:ext cx="7772400" cy="4114800"/>
          </a:xfrm>
          <a:noFill/>
          <a:ln/>
        </p:spPr>
        <p:txBody>
          <a:bodyPr/>
          <a:lstStyle/>
          <a:p>
            <a:pPr>
              <a:lnSpc>
                <a:spcPct val="90000"/>
              </a:lnSpc>
              <a:buFontTx/>
              <a:buNone/>
            </a:pPr>
            <a:r>
              <a:rPr lang="en-US" altLang="en-US" sz="2400" u="sng"/>
              <a:t>Identification of the </a:t>
            </a:r>
            <a:r>
              <a:rPr lang="en-US" altLang="en-US" sz="2400" u="sng">
                <a:solidFill>
                  <a:srgbClr val="FF3399"/>
                </a:solidFill>
              </a:rPr>
              <a:t>LRS</a:t>
            </a:r>
            <a:r>
              <a:rPr lang="en-US" altLang="en-US" sz="2400" u="sng"/>
              <a:t> for GW2 zone</a:t>
            </a:r>
            <a:r>
              <a:rPr lang="en-US" altLang="en-US" sz="2400"/>
              <a:t>:</a:t>
            </a:r>
          </a:p>
          <a:p>
            <a:pPr>
              <a:lnSpc>
                <a:spcPct val="90000"/>
              </a:lnSpc>
              <a:buFont typeface="Wingdings" panose="05000000000000000000" pitchFamily="2" charset="2"/>
              <a:buChar char="v"/>
            </a:pPr>
            <a:r>
              <a:rPr lang="en-US" altLang="en-US" sz="2400"/>
              <a:t>GW</a:t>
            </a:r>
            <a:r>
              <a:rPr lang="en-US" altLang="en-US" sz="2400" baseline="-25000"/>
              <a:t>2</a:t>
            </a:r>
            <a:r>
              <a:rPr lang="en-US" altLang="en-US" sz="2400"/>
              <a:t> = 5E-03 mg/l x DF2 of  124 = 0.62 mg/l</a:t>
            </a:r>
          </a:p>
          <a:p>
            <a:pPr>
              <a:lnSpc>
                <a:spcPct val="90000"/>
              </a:lnSpc>
              <a:buFont typeface="Wingdings" panose="05000000000000000000" pitchFamily="2" charset="2"/>
              <a:buChar char="v"/>
            </a:pPr>
            <a:r>
              <a:rPr lang="en-US" altLang="en-US" sz="2400"/>
              <a:t>Water</a:t>
            </a:r>
            <a:r>
              <a:rPr lang="en-US" altLang="en-US" sz="2400" baseline="-25000"/>
              <a:t>sol</a:t>
            </a:r>
            <a:r>
              <a:rPr lang="en-US" altLang="en-US" sz="2400"/>
              <a:t> = 1800 mg/l</a:t>
            </a:r>
          </a:p>
          <a:p>
            <a:pPr>
              <a:lnSpc>
                <a:spcPct val="90000"/>
              </a:lnSpc>
              <a:buFont typeface="Wingdings" panose="05000000000000000000" pitchFamily="2" charset="2"/>
              <a:buChar char="v"/>
            </a:pPr>
            <a:r>
              <a:rPr lang="en-US" altLang="en-US" sz="2400">
                <a:solidFill>
                  <a:srgbClr val="FF3399"/>
                </a:solidFill>
              </a:rPr>
              <a:t>LRS = 0.62 mg/l</a:t>
            </a:r>
          </a:p>
          <a:p>
            <a:pPr>
              <a:lnSpc>
                <a:spcPct val="90000"/>
              </a:lnSpc>
              <a:buFont typeface="Wingdings" panose="05000000000000000000" pitchFamily="2" charset="2"/>
              <a:buNone/>
            </a:pPr>
            <a:endParaRPr lang="en-US" altLang="en-US" sz="2400">
              <a:solidFill>
                <a:srgbClr val="FF3399"/>
              </a:solidFill>
            </a:endParaRPr>
          </a:p>
          <a:p>
            <a:pPr>
              <a:lnSpc>
                <a:spcPct val="90000"/>
              </a:lnSpc>
              <a:buFont typeface="Wingdings" panose="05000000000000000000" pitchFamily="2" charset="2"/>
              <a:buNone/>
            </a:pPr>
            <a:r>
              <a:rPr lang="en-US" altLang="en-US" sz="2400" u="sng"/>
              <a:t>Screening -  Compare </a:t>
            </a:r>
            <a:r>
              <a:rPr lang="en-US" altLang="en-US" sz="2400" u="sng">
                <a:solidFill>
                  <a:srgbClr val="00CC99"/>
                </a:solidFill>
              </a:rPr>
              <a:t>CC</a:t>
            </a:r>
            <a:r>
              <a:rPr lang="en-US" altLang="en-US" sz="2400" u="sng"/>
              <a:t> to </a:t>
            </a:r>
            <a:r>
              <a:rPr lang="en-US" altLang="en-US" sz="2400" u="sng">
                <a:solidFill>
                  <a:srgbClr val="FF3399"/>
                </a:solidFill>
              </a:rPr>
              <a:t>LRS</a:t>
            </a:r>
            <a:r>
              <a:rPr lang="en-US" altLang="en-US" sz="2400">
                <a:solidFill>
                  <a:srgbClr val="FF3399"/>
                </a:solidFill>
              </a:rPr>
              <a:t>:</a:t>
            </a:r>
          </a:p>
          <a:p>
            <a:pPr>
              <a:lnSpc>
                <a:spcPct val="90000"/>
              </a:lnSpc>
              <a:buFont typeface="Wingdings" panose="05000000000000000000" pitchFamily="2" charset="2"/>
              <a:buChar char="v"/>
            </a:pPr>
            <a:r>
              <a:rPr lang="en-US" altLang="en-US" sz="2400">
                <a:solidFill>
                  <a:srgbClr val="00CC99"/>
                </a:solidFill>
              </a:rPr>
              <a:t>0.6 mg/l &lt;</a:t>
            </a:r>
            <a:r>
              <a:rPr lang="en-US" altLang="en-US" sz="2400"/>
              <a:t> </a:t>
            </a:r>
            <a:r>
              <a:rPr lang="en-US" altLang="en-US" sz="2400">
                <a:solidFill>
                  <a:srgbClr val="FF3399"/>
                </a:solidFill>
              </a:rPr>
              <a:t>0.62 mg/l </a:t>
            </a:r>
            <a:r>
              <a:rPr lang="en-US" altLang="en-US" sz="2400"/>
              <a:t>so NFA-ATT</a:t>
            </a:r>
          </a:p>
          <a:p>
            <a:pPr>
              <a:lnSpc>
                <a:spcPct val="90000"/>
              </a:lnSpc>
              <a:buFont typeface="Wingdings" panose="05000000000000000000" pitchFamily="2" charset="2"/>
              <a:buNone/>
            </a:pPr>
            <a:endParaRPr lang="en-US" altLang="en-US" sz="2400"/>
          </a:p>
          <a:p>
            <a:pPr>
              <a:lnSpc>
                <a:spcPct val="90000"/>
              </a:lnSpc>
              <a:buFont typeface="Wingdings" panose="05000000000000000000" pitchFamily="2" charset="2"/>
              <a:buNone/>
            </a:pPr>
            <a:r>
              <a:rPr lang="en-US" altLang="en-US" sz="2400"/>
              <a:t>Note:  POE – nearest downgradient property boundary</a:t>
            </a:r>
          </a:p>
        </p:txBody>
      </p:sp>
    </p:spTree>
  </p:cSld>
  <p:clrMapOvr>
    <a:masterClrMapping/>
  </p:clrMapOvr>
  <p:transition>
    <p:random/>
  </p:transition>
</p:sld>
</file>

<file path=ppt/slides/slide1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56066" name="Rectangle 2"/>
          <p:cNvSpPr>
            <a:spLocks noGrp="1" noChangeArrowheads="1"/>
          </p:cNvSpPr>
          <p:nvPr>
            <p:ph type="title"/>
          </p:nvPr>
        </p:nvSpPr>
        <p:spPr>
          <a:noFill/>
          <a:ln/>
        </p:spPr>
        <p:txBody>
          <a:bodyPr anchor="ctr"/>
          <a:lstStyle/>
          <a:p>
            <a:r>
              <a:rPr lang="en-US" altLang="en-US" sz="3600">
                <a:solidFill>
                  <a:schemeClr val="hlink"/>
                </a:solidFill>
              </a:rPr>
              <a:t>Management Option 1 </a:t>
            </a:r>
            <a:r>
              <a:rPr lang="en-US" altLang="en-US" sz="3600"/>
              <a:t>GW Screening</a:t>
            </a:r>
            <a:br>
              <a:rPr lang="en-US" altLang="en-US" sz="3600"/>
            </a:br>
            <a:r>
              <a:rPr lang="en-US" altLang="en-US" sz="3600"/>
              <a:t>GW 2 Example</a:t>
            </a:r>
            <a:r>
              <a:rPr lang="en-US" altLang="en-US"/>
              <a:t/>
            </a:r>
            <a:br>
              <a:rPr lang="en-US" altLang="en-US"/>
            </a:br>
            <a:endParaRPr lang="en-US" altLang="en-US"/>
          </a:p>
        </p:txBody>
      </p:sp>
      <p:graphicFrame>
        <p:nvGraphicFramePr>
          <p:cNvPr id="856069" name="Object 5" descr="This chart with the input of distance from point of exposure to point of compliance, and the thickness of the groundwater plume gives you a dilution factor you can apply to the applicable groundwater standard" title="Dilution Factors calculation chart"/>
          <p:cNvGraphicFramePr>
            <a:graphicFrameLocks noChangeAspect="1"/>
          </p:cNvGraphicFramePr>
          <p:nvPr>
            <p:ph idx="1"/>
            <p:extLst>
              <p:ext uri="{D42A27DB-BD31-4B8C-83A1-F6EECF244321}">
                <p14:modId xmlns:p14="http://schemas.microsoft.com/office/powerpoint/2010/main" val="2908973380"/>
              </p:ext>
            </p:extLst>
          </p:nvPr>
        </p:nvGraphicFramePr>
        <p:xfrm>
          <a:off x="1916113" y="2057400"/>
          <a:ext cx="5311775" cy="4114800"/>
        </p:xfrm>
        <a:graphic>
          <a:graphicData uri="http://schemas.openxmlformats.org/presentationml/2006/ole">
            <mc:AlternateContent xmlns:mc="http://schemas.openxmlformats.org/markup-compatibility/2006">
              <mc:Choice xmlns:v="urn:schemas-microsoft-com:vml" Requires="v">
                <p:oleObj spid="_x0000_s856074" name="Document" r:id="rId4" imgW="6478200" imgH="5018760" progId="Word.Document.8">
                  <p:embed/>
                </p:oleObj>
              </mc:Choice>
              <mc:Fallback>
                <p:oleObj name="Document" r:id="rId4" imgW="6478200" imgH="5018760" progId="Word.Document.8">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6113" y="2057400"/>
                        <a:ext cx="5311775"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random/>
  </p:transition>
</p:sld>
</file>

<file path=ppt/slides/slide1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59138" name="Rectangle 2"/>
          <p:cNvSpPr>
            <a:spLocks noGrp="1" noChangeArrowheads="1"/>
          </p:cNvSpPr>
          <p:nvPr>
            <p:ph type="title"/>
          </p:nvPr>
        </p:nvSpPr>
        <p:spPr>
          <a:xfrm>
            <a:off x="685800" y="609600"/>
            <a:ext cx="7772400" cy="1143000"/>
          </a:xfrm>
          <a:noFill/>
          <a:ln/>
        </p:spPr>
        <p:txBody>
          <a:bodyPr anchor="ctr"/>
          <a:lstStyle/>
          <a:p>
            <a:r>
              <a:rPr lang="en-US" altLang="en-US" sz="3600">
                <a:solidFill>
                  <a:schemeClr val="hlink"/>
                </a:solidFill>
              </a:rPr>
              <a:t>Management Option 1 </a:t>
            </a:r>
            <a:r>
              <a:rPr lang="en-US" altLang="en-US" sz="3600"/>
              <a:t>GW Screening</a:t>
            </a:r>
            <a:br>
              <a:rPr lang="en-US" altLang="en-US" sz="3600"/>
            </a:br>
            <a:r>
              <a:rPr lang="en-US" altLang="en-US" sz="3600"/>
              <a:t>GW 3 Example</a:t>
            </a:r>
            <a:r>
              <a:rPr lang="en-US" altLang="en-US"/>
              <a:t/>
            </a:r>
            <a:br>
              <a:rPr lang="en-US" altLang="en-US"/>
            </a:br>
            <a:endParaRPr lang="en-US" altLang="en-US"/>
          </a:p>
        </p:txBody>
      </p:sp>
      <p:sp>
        <p:nvSpPr>
          <p:cNvPr id="859139" name="Rectangle 3"/>
          <p:cNvSpPr>
            <a:spLocks noGrp="1" noChangeArrowheads="1"/>
          </p:cNvSpPr>
          <p:nvPr>
            <p:ph type="body" idx="1"/>
          </p:nvPr>
        </p:nvSpPr>
        <p:spPr>
          <a:xfrm>
            <a:off x="533400" y="1524000"/>
            <a:ext cx="7772400" cy="5029200"/>
          </a:xfrm>
          <a:noFill/>
          <a:ln/>
        </p:spPr>
        <p:txBody>
          <a:bodyPr/>
          <a:lstStyle/>
          <a:p>
            <a:pPr>
              <a:buFontTx/>
              <a:buNone/>
            </a:pPr>
            <a:r>
              <a:rPr lang="en-US" altLang="en-US" sz="2800"/>
              <a:t>JXJ Facility had a release of benzene to a </a:t>
            </a:r>
            <a:r>
              <a:rPr lang="en-US" altLang="en-US" sz="2800">
                <a:solidFill>
                  <a:srgbClr val="FFFF00"/>
                </a:solidFill>
              </a:rPr>
              <a:t>GW 3 zone</a:t>
            </a:r>
            <a:r>
              <a:rPr lang="en-US" altLang="en-US" sz="2800"/>
              <a:t> located </a:t>
            </a:r>
            <a:r>
              <a:rPr lang="en-US" altLang="en-US" sz="2800">
                <a:solidFill>
                  <a:srgbClr val="FFFF00"/>
                </a:solidFill>
              </a:rPr>
              <a:t>10 ft bgs</a:t>
            </a:r>
            <a:r>
              <a:rPr lang="en-US" altLang="en-US" sz="2800"/>
              <a:t>; </a:t>
            </a:r>
            <a:r>
              <a:rPr lang="en-US" altLang="en-US" sz="2800">
                <a:solidFill>
                  <a:srgbClr val="FFFF00"/>
                </a:solidFill>
              </a:rPr>
              <a:t>Sd = 5 ft</a:t>
            </a:r>
            <a:r>
              <a:rPr lang="en-US" altLang="en-US" sz="2800"/>
              <a:t>; distance to property boundary is 1400 ft; </a:t>
            </a:r>
            <a:r>
              <a:rPr lang="en-US" altLang="en-US" sz="2800">
                <a:solidFill>
                  <a:srgbClr val="FFFF00"/>
                </a:solidFill>
              </a:rPr>
              <a:t>distance to SW is 3200 ft</a:t>
            </a:r>
            <a:r>
              <a:rPr lang="en-US" altLang="en-US" sz="2800"/>
              <a:t>; </a:t>
            </a:r>
            <a:r>
              <a:rPr lang="en-US" altLang="en-US" sz="2800">
                <a:solidFill>
                  <a:srgbClr val="FFFF00"/>
                </a:solidFill>
              </a:rPr>
              <a:t>SW is classified as non-DW source</a:t>
            </a:r>
            <a:r>
              <a:rPr lang="en-US" altLang="en-US" sz="2800"/>
              <a:t>.</a:t>
            </a:r>
          </a:p>
          <a:p>
            <a:pPr>
              <a:buFontTx/>
              <a:buNone/>
            </a:pPr>
            <a:r>
              <a:rPr lang="en-US" altLang="en-US" sz="2800" u="sng"/>
              <a:t>Groundwater data</a:t>
            </a:r>
            <a:r>
              <a:rPr lang="en-US" altLang="en-US" sz="2800"/>
              <a:t>:</a:t>
            </a:r>
          </a:p>
          <a:p>
            <a:pPr>
              <a:buFontTx/>
              <a:buNone/>
            </a:pPr>
            <a:r>
              <a:rPr lang="en-US" altLang="en-US" sz="2800">
                <a:solidFill>
                  <a:srgbClr val="00FF00"/>
                </a:solidFill>
              </a:rPr>
              <a:t>SB-1 (POC)	</a:t>
            </a:r>
            <a:r>
              <a:rPr lang="en-US" altLang="en-US" sz="2800"/>
              <a:t>	</a:t>
            </a:r>
            <a:r>
              <a:rPr lang="en-US" altLang="en-US" sz="2800">
                <a:solidFill>
                  <a:srgbClr val="00CC99"/>
                </a:solidFill>
              </a:rPr>
              <a:t>61 mg/l (CC)</a:t>
            </a:r>
          </a:p>
          <a:p>
            <a:pPr>
              <a:buFontTx/>
              <a:buNone/>
            </a:pPr>
            <a:r>
              <a:rPr lang="en-US" altLang="en-US" sz="2800"/>
              <a:t>SB-2			29 mg/l</a:t>
            </a:r>
          </a:p>
          <a:p>
            <a:pPr>
              <a:buFontTx/>
              <a:buNone/>
            </a:pPr>
            <a:r>
              <a:rPr lang="en-US" altLang="en-US" sz="2800"/>
              <a:t>SB-3			53 mg/l</a:t>
            </a:r>
          </a:p>
          <a:p>
            <a:pPr>
              <a:buFontTx/>
              <a:buNone/>
            </a:pPr>
            <a:r>
              <a:rPr lang="en-US" altLang="en-US" sz="2800"/>
              <a:t>SB-4			41 mg/l</a:t>
            </a:r>
          </a:p>
          <a:p>
            <a:pPr>
              <a:buFontTx/>
              <a:buNone/>
            </a:pPr>
            <a:r>
              <a:rPr lang="en-US" altLang="en-US" sz="2800"/>
              <a:t>SB-5			37 mg/l</a:t>
            </a:r>
          </a:p>
        </p:txBody>
      </p:sp>
    </p:spTree>
  </p:cSld>
  <p:clrMapOvr>
    <a:masterClrMapping/>
  </p:clrMapOvr>
  <p:transition>
    <p:random/>
  </p:transition>
</p:sld>
</file>

<file path=ppt/slides/slide1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61186" name="Rectangle 2"/>
          <p:cNvSpPr>
            <a:spLocks noGrp="1" noChangeArrowheads="1"/>
          </p:cNvSpPr>
          <p:nvPr>
            <p:ph type="title"/>
          </p:nvPr>
        </p:nvSpPr>
        <p:spPr>
          <a:xfrm>
            <a:off x="685800" y="609600"/>
            <a:ext cx="7772400" cy="1143000"/>
          </a:xfrm>
          <a:noFill/>
          <a:ln/>
        </p:spPr>
        <p:txBody>
          <a:bodyPr anchor="ctr"/>
          <a:lstStyle/>
          <a:p>
            <a:r>
              <a:rPr lang="en-US" altLang="en-US" sz="3600">
                <a:solidFill>
                  <a:schemeClr val="hlink"/>
                </a:solidFill>
              </a:rPr>
              <a:t>Management Option 1 </a:t>
            </a:r>
            <a:r>
              <a:rPr lang="en-US" altLang="en-US" sz="3600"/>
              <a:t>GW Screening</a:t>
            </a:r>
            <a:br>
              <a:rPr lang="en-US" altLang="en-US" sz="3600"/>
            </a:br>
            <a:r>
              <a:rPr lang="en-US" altLang="en-US" sz="3600"/>
              <a:t>GW 3 Example</a:t>
            </a:r>
            <a:r>
              <a:rPr lang="en-US" altLang="en-US"/>
              <a:t/>
            </a:r>
            <a:br>
              <a:rPr lang="en-US" altLang="en-US"/>
            </a:br>
            <a:endParaRPr lang="en-US" altLang="en-US"/>
          </a:p>
        </p:txBody>
      </p:sp>
      <p:sp>
        <p:nvSpPr>
          <p:cNvPr id="861187" name="Rectangle 3"/>
          <p:cNvSpPr>
            <a:spLocks noGrp="1" noChangeArrowheads="1"/>
          </p:cNvSpPr>
          <p:nvPr>
            <p:ph type="body" idx="1"/>
          </p:nvPr>
        </p:nvSpPr>
        <p:spPr>
          <a:xfrm>
            <a:off x="381000" y="1752600"/>
            <a:ext cx="8077200" cy="4114800"/>
          </a:xfrm>
          <a:noFill/>
          <a:ln/>
        </p:spPr>
        <p:txBody>
          <a:bodyPr/>
          <a:lstStyle/>
          <a:p>
            <a:pPr>
              <a:lnSpc>
                <a:spcPct val="90000"/>
              </a:lnSpc>
              <a:buFontTx/>
              <a:buNone/>
            </a:pPr>
            <a:r>
              <a:rPr lang="en-US" altLang="en-US" sz="2400" u="sng"/>
              <a:t>Identification of the LRS for GW3 zone</a:t>
            </a:r>
            <a:r>
              <a:rPr lang="en-US" altLang="en-US" sz="2400"/>
              <a:t>:</a:t>
            </a:r>
          </a:p>
          <a:p>
            <a:pPr>
              <a:lnSpc>
                <a:spcPct val="90000"/>
              </a:lnSpc>
              <a:buFont typeface="Wingdings" panose="05000000000000000000" pitchFamily="2" charset="2"/>
              <a:buChar char="v"/>
            </a:pPr>
            <a:r>
              <a:rPr lang="en-US" altLang="en-US" sz="2400"/>
              <a:t>GW</a:t>
            </a:r>
            <a:r>
              <a:rPr lang="en-US" altLang="en-US" sz="2400" baseline="-25000"/>
              <a:t>3NDW</a:t>
            </a:r>
            <a:r>
              <a:rPr lang="en-US" altLang="en-US" sz="2400"/>
              <a:t> = 1.3E-02 mg/l x DF3 of  440 = 5.7 mg/l</a:t>
            </a:r>
          </a:p>
          <a:p>
            <a:pPr>
              <a:lnSpc>
                <a:spcPct val="90000"/>
              </a:lnSpc>
              <a:buFont typeface="Wingdings" panose="05000000000000000000" pitchFamily="2" charset="2"/>
              <a:buChar char="v"/>
            </a:pPr>
            <a:r>
              <a:rPr lang="en-US" altLang="en-US" sz="2400"/>
              <a:t>Water</a:t>
            </a:r>
            <a:r>
              <a:rPr lang="en-US" altLang="en-US" sz="2400" baseline="-25000"/>
              <a:t>sol</a:t>
            </a:r>
            <a:r>
              <a:rPr lang="en-US" altLang="en-US" sz="2400"/>
              <a:t> = 1800 mg/l</a:t>
            </a:r>
          </a:p>
          <a:p>
            <a:pPr>
              <a:lnSpc>
                <a:spcPct val="90000"/>
              </a:lnSpc>
              <a:buFont typeface="Wingdings" panose="05000000000000000000" pitchFamily="2" charset="2"/>
              <a:buChar char="v"/>
            </a:pPr>
            <a:r>
              <a:rPr lang="en-US" altLang="en-US" sz="2400"/>
              <a:t>GW</a:t>
            </a:r>
            <a:r>
              <a:rPr lang="en-US" altLang="en-US" sz="2400" baseline="-25000"/>
              <a:t>air</a:t>
            </a:r>
            <a:r>
              <a:rPr lang="en-US" altLang="en-US" sz="2400"/>
              <a:t> = 390 mg/l</a:t>
            </a:r>
          </a:p>
          <a:p>
            <a:pPr>
              <a:lnSpc>
                <a:spcPct val="90000"/>
              </a:lnSpc>
              <a:buFont typeface="Wingdings" panose="05000000000000000000" pitchFamily="2" charset="2"/>
              <a:buChar char="v"/>
            </a:pPr>
            <a:r>
              <a:rPr lang="en-US" altLang="en-US" sz="2400">
                <a:solidFill>
                  <a:srgbClr val="FF3399"/>
                </a:solidFill>
              </a:rPr>
              <a:t>LRS = 5.7 mg/l</a:t>
            </a:r>
          </a:p>
          <a:p>
            <a:pPr>
              <a:lnSpc>
                <a:spcPct val="90000"/>
              </a:lnSpc>
              <a:buFont typeface="Wingdings" panose="05000000000000000000" pitchFamily="2" charset="2"/>
              <a:buNone/>
            </a:pPr>
            <a:endParaRPr lang="en-US" altLang="en-US" sz="2400">
              <a:solidFill>
                <a:srgbClr val="FF3399"/>
              </a:solidFill>
            </a:endParaRPr>
          </a:p>
          <a:p>
            <a:pPr>
              <a:lnSpc>
                <a:spcPct val="90000"/>
              </a:lnSpc>
              <a:buFont typeface="Wingdings" panose="05000000000000000000" pitchFamily="2" charset="2"/>
              <a:buNone/>
            </a:pPr>
            <a:r>
              <a:rPr lang="en-US" altLang="en-US" sz="2400" u="sng"/>
              <a:t>Screening -  Compare </a:t>
            </a:r>
            <a:r>
              <a:rPr lang="en-US" altLang="en-US" sz="2400" u="sng">
                <a:solidFill>
                  <a:srgbClr val="00CC99"/>
                </a:solidFill>
              </a:rPr>
              <a:t>CC</a:t>
            </a:r>
            <a:r>
              <a:rPr lang="en-US" altLang="en-US" sz="2400" u="sng"/>
              <a:t> to </a:t>
            </a:r>
            <a:r>
              <a:rPr lang="en-US" altLang="en-US" sz="2400" u="sng">
                <a:solidFill>
                  <a:srgbClr val="FF3399"/>
                </a:solidFill>
              </a:rPr>
              <a:t>LRS</a:t>
            </a:r>
            <a:r>
              <a:rPr lang="en-US" altLang="en-US" sz="2400">
                <a:solidFill>
                  <a:srgbClr val="FF3399"/>
                </a:solidFill>
              </a:rPr>
              <a:t>:</a:t>
            </a:r>
          </a:p>
          <a:p>
            <a:pPr>
              <a:lnSpc>
                <a:spcPct val="90000"/>
              </a:lnSpc>
              <a:buFont typeface="Wingdings" panose="05000000000000000000" pitchFamily="2" charset="2"/>
              <a:buChar char="v"/>
            </a:pPr>
            <a:r>
              <a:rPr lang="en-US" altLang="en-US" sz="2400">
                <a:solidFill>
                  <a:srgbClr val="00CC99"/>
                </a:solidFill>
              </a:rPr>
              <a:t>61 mg/l &gt;</a:t>
            </a:r>
            <a:r>
              <a:rPr lang="en-US" altLang="en-US" sz="2400"/>
              <a:t> </a:t>
            </a:r>
            <a:r>
              <a:rPr lang="en-US" altLang="en-US" sz="2400">
                <a:solidFill>
                  <a:srgbClr val="FF3399"/>
                </a:solidFill>
              </a:rPr>
              <a:t>5.7 mg/l </a:t>
            </a:r>
            <a:r>
              <a:rPr lang="en-US" altLang="en-US" sz="2400"/>
              <a:t>so need to evaluate under MO-2 or MO-3</a:t>
            </a:r>
          </a:p>
          <a:p>
            <a:pPr>
              <a:lnSpc>
                <a:spcPct val="90000"/>
              </a:lnSpc>
              <a:buFont typeface="Wingdings" panose="05000000000000000000" pitchFamily="2" charset="2"/>
              <a:buNone/>
            </a:pPr>
            <a:endParaRPr lang="en-US" altLang="en-US" sz="2400"/>
          </a:p>
          <a:p>
            <a:pPr>
              <a:lnSpc>
                <a:spcPct val="90000"/>
              </a:lnSpc>
              <a:buFont typeface="Wingdings" panose="05000000000000000000" pitchFamily="2" charset="2"/>
              <a:buNone/>
            </a:pPr>
            <a:r>
              <a:rPr lang="en-US" altLang="en-US" sz="2400"/>
              <a:t>Note:  POE – nearest downgradient surface water body</a:t>
            </a:r>
          </a:p>
        </p:txBody>
      </p:sp>
    </p:spTree>
  </p:cSld>
  <p:clrMapOvr>
    <a:masterClrMapping/>
  </p:clrMapOvr>
  <p:transition>
    <p:random/>
  </p:transition>
</p:sld>
</file>

<file path=ppt/slides/slide1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63234" name="Rectangle 2"/>
          <p:cNvSpPr>
            <a:spLocks noGrp="1" noChangeArrowheads="1"/>
          </p:cNvSpPr>
          <p:nvPr>
            <p:ph type="title"/>
          </p:nvPr>
        </p:nvSpPr>
        <p:spPr>
          <a:noFill/>
          <a:ln/>
        </p:spPr>
        <p:txBody>
          <a:bodyPr anchor="ctr"/>
          <a:lstStyle/>
          <a:p>
            <a:r>
              <a:rPr lang="en-US" altLang="en-US" sz="3600">
                <a:solidFill>
                  <a:schemeClr val="hlink"/>
                </a:solidFill>
              </a:rPr>
              <a:t>Management Option 1 </a:t>
            </a:r>
            <a:r>
              <a:rPr lang="en-US" altLang="en-US" sz="3600"/>
              <a:t>GW Screening</a:t>
            </a:r>
            <a:br>
              <a:rPr lang="en-US" altLang="en-US" sz="3600"/>
            </a:br>
            <a:r>
              <a:rPr lang="en-US" altLang="en-US" sz="3600"/>
              <a:t>GW 3 Example</a:t>
            </a:r>
            <a:r>
              <a:rPr lang="en-US" altLang="en-US"/>
              <a:t/>
            </a:r>
            <a:br>
              <a:rPr lang="en-US" altLang="en-US"/>
            </a:br>
            <a:endParaRPr lang="en-US" altLang="en-US"/>
          </a:p>
        </p:txBody>
      </p:sp>
      <p:graphicFrame>
        <p:nvGraphicFramePr>
          <p:cNvPr id="863235" name="Object 3" descr="This chart with the input of distance from point of exposure to point of compliance, and the thickness of the groundwater plume gives you a dilution factor you can apply to the applicable groundwater standard" title="Dilution Factors calculation chart"/>
          <p:cNvGraphicFramePr>
            <a:graphicFrameLocks noChangeAspect="1"/>
          </p:cNvGraphicFramePr>
          <p:nvPr>
            <p:ph idx="1"/>
            <p:extLst>
              <p:ext uri="{D42A27DB-BD31-4B8C-83A1-F6EECF244321}">
                <p14:modId xmlns:p14="http://schemas.microsoft.com/office/powerpoint/2010/main" val="3763849473"/>
              </p:ext>
            </p:extLst>
          </p:nvPr>
        </p:nvGraphicFramePr>
        <p:xfrm>
          <a:off x="1916113" y="2057400"/>
          <a:ext cx="5311775" cy="4114800"/>
        </p:xfrm>
        <a:graphic>
          <a:graphicData uri="http://schemas.openxmlformats.org/presentationml/2006/ole">
            <mc:AlternateContent xmlns:mc="http://schemas.openxmlformats.org/markup-compatibility/2006">
              <mc:Choice xmlns:v="urn:schemas-microsoft-com:vml" Requires="v">
                <p:oleObj spid="_x0000_s863239" name="Document" r:id="rId4" imgW="6478200" imgH="5018760" progId="Word.Document.8">
                  <p:embed/>
                </p:oleObj>
              </mc:Choice>
              <mc:Fallback>
                <p:oleObj name="Document" r:id="rId4" imgW="6478200" imgH="5018760" progId="Word.Document.8">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6113" y="2057400"/>
                        <a:ext cx="5311775"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random/>
  </p:transition>
</p:sld>
</file>

<file path=ppt/slides/slide1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noFill/>
          <a:ln/>
        </p:spPr>
        <p:txBody>
          <a:bodyPr anchor="ctr"/>
          <a:lstStyle/>
          <a:p>
            <a:r>
              <a:rPr lang="en-US" altLang="en-US"/>
              <a:t/>
            </a:r>
            <a:br>
              <a:rPr lang="en-US" altLang="en-US"/>
            </a:br>
            <a:r>
              <a:rPr lang="en-US" altLang="en-US"/>
              <a:t/>
            </a:r>
            <a:br>
              <a:rPr lang="en-US" altLang="en-US"/>
            </a:br>
            <a:r>
              <a:rPr lang="en-US" altLang="en-US"/>
              <a:t/>
            </a:r>
            <a:br>
              <a:rPr lang="en-US" altLang="en-US"/>
            </a:br>
            <a:r>
              <a:rPr lang="en-US" altLang="en-US"/>
              <a:t/>
            </a:r>
            <a:br>
              <a:rPr lang="en-US" altLang="en-US"/>
            </a:br>
            <a:r>
              <a:rPr lang="en-US" altLang="en-US"/>
              <a:t/>
            </a:r>
            <a:br>
              <a:rPr lang="en-US" altLang="en-US"/>
            </a:br>
            <a:r>
              <a:rPr lang="en-US" altLang="en-US"/>
              <a:t/>
            </a:r>
            <a:br>
              <a:rPr lang="en-US" altLang="en-US"/>
            </a:br>
            <a:r>
              <a:rPr lang="en-US" altLang="en-US"/>
              <a:t/>
            </a:r>
            <a:br>
              <a:rPr lang="en-US" altLang="en-US"/>
            </a:br>
            <a:r>
              <a:rPr lang="en-US" altLang="en-US"/>
              <a:t/>
            </a:r>
            <a:br>
              <a:rPr lang="en-US" altLang="en-US"/>
            </a:br>
            <a:endParaRPr lang="en-US" altLang="en-US"/>
          </a:p>
        </p:txBody>
      </p:sp>
      <p:sp>
        <p:nvSpPr>
          <p:cNvPr id="31747" name="Rectangle 3"/>
          <p:cNvSpPr>
            <a:spLocks noGrp="1" noChangeArrowheads="1"/>
          </p:cNvSpPr>
          <p:nvPr>
            <p:ph type="body" idx="1"/>
          </p:nvPr>
        </p:nvSpPr>
        <p:spPr>
          <a:noFill/>
          <a:ln/>
        </p:spPr>
        <p:txBody>
          <a:bodyPr/>
          <a:lstStyle/>
          <a:p>
            <a:pPr>
              <a:buFontTx/>
              <a:buNone/>
            </a:pPr>
            <a:endParaRPr lang="en-US" altLang="en-US" sz="4400" i="1">
              <a:solidFill>
                <a:srgbClr val="FFCC00"/>
              </a:solidFill>
            </a:endParaRPr>
          </a:p>
          <a:p>
            <a:pPr algn="r">
              <a:buFontTx/>
              <a:buNone/>
            </a:pPr>
            <a:r>
              <a:rPr lang="en-US" altLang="en-US" sz="4400" i="1">
                <a:solidFill>
                  <a:srgbClr val="FFCC00"/>
                </a:solidFill>
              </a:rPr>
              <a:t>Management Option 2</a:t>
            </a:r>
          </a:p>
          <a:p>
            <a:pPr algn="r">
              <a:buFontTx/>
              <a:buNone/>
            </a:pPr>
            <a:r>
              <a:rPr lang="en-US" altLang="en-US" sz="4400" i="1">
                <a:solidFill>
                  <a:srgbClr val="FFCC00"/>
                </a:solidFill>
              </a:rPr>
              <a:t>Section 5.0</a:t>
            </a:r>
          </a:p>
          <a:p>
            <a:pPr algn="r">
              <a:buFontTx/>
              <a:buNone/>
            </a:pPr>
            <a:r>
              <a:rPr lang="en-US" altLang="en-US" sz="4400" i="1">
                <a:solidFill>
                  <a:srgbClr val="FFCC00"/>
                </a:solidFill>
              </a:rPr>
              <a:t>Appendix H</a:t>
            </a:r>
          </a:p>
        </p:txBody>
      </p:sp>
      <p:sp>
        <p:nvSpPr>
          <p:cNvPr id="31748" name="Text Box 4"/>
          <p:cNvSpPr txBox="1">
            <a:spLocks noChangeArrowheads="1"/>
          </p:cNvSpPr>
          <p:nvPr/>
        </p:nvSpPr>
        <p:spPr bwMode="auto">
          <a:xfrm>
            <a:off x="5791200" y="457200"/>
            <a:ext cx="25527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6000" b="0" i="1">
                <a:solidFill>
                  <a:schemeClr val="tx2"/>
                </a:solidFill>
              </a:rPr>
              <a:t>RECAP</a:t>
            </a:r>
            <a:r>
              <a:rPr lang="en-US" altLang="en-US" sz="2400" b="0"/>
              <a:t/>
            </a:r>
            <a:br>
              <a:rPr lang="en-US" altLang="en-US" sz="2400" b="0"/>
            </a:br>
            <a:endParaRPr lang="en-US" altLang="en-US" sz="2400" b="0"/>
          </a:p>
        </p:txBody>
      </p:sp>
    </p:spTree>
  </p:cSld>
  <p:clrMapOvr>
    <a:masterClrMapping/>
  </p:clrMapOvr>
  <p:transition>
    <p:random/>
  </p:transition>
</p:sld>
</file>

<file path=ppt/slides/slide1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762000" y="609600"/>
            <a:ext cx="7772400" cy="1143000"/>
          </a:xfrm>
          <a:noFill/>
          <a:ln/>
        </p:spPr>
        <p:txBody>
          <a:bodyPr anchor="ctr"/>
          <a:lstStyle/>
          <a:p>
            <a:r>
              <a:rPr lang="en-US" altLang="en-US"/>
              <a:t/>
            </a:r>
            <a:br>
              <a:rPr lang="en-US" altLang="en-US"/>
            </a:br>
            <a:r>
              <a:rPr lang="en-US" altLang="en-US"/>
              <a:t>Management Option 2:</a:t>
            </a:r>
            <a:br>
              <a:rPr lang="en-US" altLang="en-US"/>
            </a:br>
            <a:r>
              <a:rPr lang="en-US" altLang="en-US"/>
              <a:t>Criteria for Management </a:t>
            </a:r>
            <a:br>
              <a:rPr lang="en-US" altLang="en-US"/>
            </a:br>
            <a:r>
              <a:rPr lang="en-US" altLang="en-US"/>
              <a:t/>
            </a:r>
            <a:br>
              <a:rPr lang="en-US" altLang="en-US"/>
            </a:br>
            <a:endParaRPr lang="en-US" altLang="en-US"/>
          </a:p>
        </p:txBody>
      </p:sp>
      <p:sp>
        <p:nvSpPr>
          <p:cNvPr id="33795" name="Rectangle 3"/>
          <p:cNvSpPr>
            <a:spLocks noGrp="1" noChangeArrowheads="1"/>
          </p:cNvSpPr>
          <p:nvPr>
            <p:ph type="body" idx="1"/>
          </p:nvPr>
        </p:nvSpPr>
        <p:spPr>
          <a:noFill/>
          <a:ln/>
        </p:spPr>
        <p:txBody>
          <a:bodyPr/>
          <a:lstStyle/>
          <a:p>
            <a:pPr>
              <a:buFontTx/>
              <a:buNone/>
            </a:pPr>
            <a:r>
              <a:rPr lang="en-US" altLang="en-US"/>
              <a:t>1. Soil and GW (air) only</a:t>
            </a:r>
          </a:p>
          <a:p>
            <a:pPr>
              <a:buFontTx/>
              <a:buNone/>
            </a:pPr>
            <a:r>
              <a:rPr lang="en-US" altLang="en-US"/>
              <a:t>2. No COC discharge to SW via GW</a:t>
            </a:r>
          </a:p>
          <a:p>
            <a:pPr>
              <a:buClr>
                <a:srgbClr val="00FFFF"/>
              </a:buClr>
              <a:buFontTx/>
              <a:buNone/>
            </a:pPr>
            <a:r>
              <a:rPr lang="en-US" altLang="en-US"/>
              <a:t>3. </a:t>
            </a:r>
            <a:r>
              <a:rPr lang="en-US" altLang="en-US">
                <a:solidFill>
                  <a:srgbClr val="777777"/>
                </a:solidFill>
              </a:rPr>
              <a:t>Area of soil investigation </a:t>
            </a:r>
            <a:r>
              <a:rPr lang="en-US" altLang="en-US" u="sng">
                <a:solidFill>
                  <a:srgbClr val="777777"/>
                </a:solidFill>
              </a:rPr>
              <a:t>&lt;</a:t>
            </a:r>
            <a:r>
              <a:rPr lang="en-US" altLang="en-US">
                <a:solidFill>
                  <a:srgbClr val="777777"/>
                </a:solidFill>
              </a:rPr>
              <a:t> 0.5 acre</a:t>
            </a:r>
          </a:p>
          <a:p>
            <a:pPr>
              <a:buFontTx/>
              <a:buNone/>
            </a:pPr>
            <a:r>
              <a:rPr lang="en-US" altLang="en-US"/>
              <a:t>4. Declining conditions</a:t>
            </a:r>
          </a:p>
          <a:p>
            <a:pPr>
              <a:buFontTx/>
              <a:buNone/>
            </a:pPr>
            <a:r>
              <a:rPr lang="en-US" altLang="en-US"/>
              <a:t>5. Non-industrial or industrial</a:t>
            </a:r>
          </a:p>
          <a:p>
            <a:pPr>
              <a:buFontTx/>
              <a:buNone/>
            </a:pPr>
            <a:r>
              <a:rPr lang="en-US" altLang="en-US"/>
              <a:t>6. No other exposure pathways</a:t>
            </a:r>
          </a:p>
          <a:p>
            <a:pPr>
              <a:buFontTx/>
              <a:buNone/>
            </a:pPr>
            <a:r>
              <a:rPr lang="en-US" altLang="en-US"/>
              <a:t>7. No unusual current or future site conditions</a:t>
            </a:r>
          </a:p>
        </p:txBody>
      </p:sp>
      <p:sp>
        <p:nvSpPr>
          <p:cNvPr id="33796" name="Line 4" descr="line"/>
          <p:cNvSpPr>
            <a:spLocks noChangeShapeType="1"/>
          </p:cNvSpPr>
          <p:nvPr/>
        </p:nvSpPr>
        <p:spPr bwMode="auto">
          <a:xfrm>
            <a:off x="685800" y="3581400"/>
            <a:ext cx="65532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random/>
  </p:transition>
</p:sld>
</file>

<file path=ppt/slides/slide1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noFill/>
          <a:ln/>
        </p:spPr>
        <p:txBody>
          <a:bodyPr anchor="ctr"/>
          <a:lstStyle/>
          <a:p>
            <a:r>
              <a:rPr lang="en-US" altLang="en-US"/>
              <a:t>Management Option 2</a:t>
            </a:r>
            <a:br>
              <a:rPr lang="en-US" altLang="en-US"/>
            </a:br>
            <a:r>
              <a:rPr lang="en-US" altLang="en-US"/>
              <a:t>RECAP Standards</a:t>
            </a:r>
          </a:p>
        </p:txBody>
      </p:sp>
      <p:sp>
        <p:nvSpPr>
          <p:cNvPr id="89091" name="Rectangle 3"/>
          <p:cNvSpPr>
            <a:spLocks noGrp="1" noChangeArrowheads="1"/>
          </p:cNvSpPr>
          <p:nvPr>
            <p:ph type="body" idx="1"/>
          </p:nvPr>
        </p:nvSpPr>
        <p:spPr>
          <a:xfrm>
            <a:off x="304800" y="1981200"/>
            <a:ext cx="7772400" cy="4343400"/>
          </a:xfrm>
          <a:noFill/>
          <a:ln/>
        </p:spPr>
        <p:txBody>
          <a:bodyPr/>
          <a:lstStyle/>
          <a:p>
            <a:pPr lvl="1">
              <a:lnSpc>
                <a:spcPct val="130000"/>
              </a:lnSpc>
              <a:buSzPct val="75000"/>
              <a:buFont typeface="Wingdings" panose="05000000000000000000" pitchFamily="2" charset="2"/>
              <a:buChar char="n"/>
            </a:pPr>
            <a:r>
              <a:rPr lang="en-US" altLang="en-US" sz="3200"/>
              <a:t>Soil and groundwater RS</a:t>
            </a:r>
          </a:p>
          <a:p>
            <a:pPr lvl="1">
              <a:lnSpc>
                <a:spcPct val="130000"/>
              </a:lnSpc>
              <a:buSzPct val="75000"/>
              <a:buFont typeface="Wingdings" panose="05000000000000000000" pitchFamily="2" charset="2"/>
              <a:buChar char="n"/>
            </a:pPr>
            <a:r>
              <a:rPr lang="en-US" altLang="en-US" sz="3200"/>
              <a:t>Industrial and non-industrial land use</a:t>
            </a:r>
          </a:p>
          <a:p>
            <a:pPr lvl="1">
              <a:lnSpc>
                <a:spcPct val="130000"/>
              </a:lnSpc>
              <a:buSzPct val="75000"/>
              <a:buFont typeface="Wingdings" panose="05000000000000000000" pitchFamily="2" charset="2"/>
              <a:buChar char="n"/>
            </a:pPr>
            <a:r>
              <a:rPr lang="en-US" altLang="en-US" sz="3200"/>
              <a:t>Site-specific EF&amp;T data</a:t>
            </a:r>
          </a:p>
          <a:p>
            <a:pPr lvl="1">
              <a:lnSpc>
                <a:spcPct val="130000"/>
              </a:lnSpc>
              <a:buSzPct val="75000"/>
              <a:buFont typeface="Wingdings" panose="05000000000000000000" pitchFamily="2" charset="2"/>
              <a:buChar char="n"/>
            </a:pPr>
            <a:r>
              <a:rPr lang="en-US" altLang="en-US" sz="3200"/>
              <a:t>Appendix H</a:t>
            </a:r>
          </a:p>
          <a:p>
            <a:pPr lvl="1">
              <a:lnSpc>
                <a:spcPct val="130000"/>
              </a:lnSpc>
              <a:buSzPct val="75000"/>
              <a:buFont typeface="Wingdings" panose="05000000000000000000" pitchFamily="2" charset="2"/>
              <a:buChar char="n"/>
            </a:pPr>
            <a:r>
              <a:rPr lang="en-US" altLang="en-US" sz="3200"/>
              <a:t> </a:t>
            </a:r>
            <a:r>
              <a:rPr lang="en-US" altLang="en-US" sz="3200" u="sng"/>
              <a:t>NO</a:t>
            </a:r>
            <a:r>
              <a:rPr lang="en-US" altLang="en-US" sz="3200"/>
              <a:t> lookup tables in RECAP</a:t>
            </a:r>
          </a:p>
          <a:p>
            <a:pPr lvl="1">
              <a:lnSpc>
                <a:spcPct val="160000"/>
              </a:lnSpc>
              <a:buFont typeface="Marlett" pitchFamily="2" charset="2"/>
              <a:buChar char="g"/>
            </a:pPr>
            <a:endParaRPr lang="en-US" altLang="en-US" sz="3200"/>
          </a:p>
        </p:txBody>
      </p:sp>
    </p:spTree>
  </p:cSld>
  <p:clrMapOvr>
    <a:masterClrMapping/>
  </p:clrMapOvr>
  <p:transition>
    <p:random/>
  </p:transition>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27010" name="Rectangle 1026"/>
          <p:cNvSpPr>
            <a:spLocks noGrp="1" noChangeArrowheads="1"/>
          </p:cNvSpPr>
          <p:nvPr>
            <p:ph type="title"/>
          </p:nvPr>
        </p:nvSpPr>
        <p:spPr>
          <a:xfrm>
            <a:off x="1371600" y="762000"/>
            <a:ext cx="7772400" cy="990600"/>
          </a:xfrm>
          <a:noFill/>
          <a:ln/>
        </p:spPr>
        <p:txBody>
          <a:bodyPr anchor="ctr"/>
          <a:lstStyle/>
          <a:p>
            <a:pPr algn="ctr"/>
            <a:r>
              <a:rPr lang="en-US" altLang="en-US"/>
              <a:t>Overview of LDEQ’s RECAP</a:t>
            </a:r>
            <a:br>
              <a:rPr lang="en-US" altLang="en-US"/>
            </a:br>
            <a:endParaRPr lang="en-US" altLang="en-US"/>
          </a:p>
        </p:txBody>
      </p:sp>
      <p:sp>
        <p:nvSpPr>
          <p:cNvPr id="427011" name="Rectangle 1027"/>
          <p:cNvSpPr>
            <a:spLocks noGrp="1" noChangeArrowheads="1"/>
          </p:cNvSpPr>
          <p:nvPr>
            <p:ph type="body" idx="1"/>
          </p:nvPr>
        </p:nvSpPr>
        <p:spPr>
          <a:xfrm>
            <a:off x="762000" y="2057400"/>
            <a:ext cx="8077200" cy="4114800"/>
          </a:xfrm>
          <a:noFill/>
          <a:ln/>
        </p:spPr>
        <p:txBody>
          <a:bodyPr/>
          <a:lstStyle/>
          <a:p>
            <a:pPr algn="ctr">
              <a:buSzPct val="75000"/>
              <a:buFont typeface="Wingdings" panose="05000000000000000000" pitchFamily="2" charset="2"/>
              <a:buNone/>
            </a:pPr>
            <a:r>
              <a:rPr lang="en-US" altLang="en-US"/>
              <a:t>Under RECAP, site evaluation </a:t>
            </a:r>
          </a:p>
          <a:p>
            <a:pPr algn="ctr">
              <a:buSzPct val="75000"/>
              <a:buFont typeface="Wingdings" panose="05000000000000000000" pitchFamily="2" charset="2"/>
              <a:buNone/>
            </a:pPr>
            <a:r>
              <a:rPr lang="en-US" altLang="en-US"/>
              <a:t>is based on the comparison of:</a:t>
            </a:r>
          </a:p>
          <a:p>
            <a:pPr algn="ctr">
              <a:buSzPct val="75000"/>
              <a:buFont typeface="Wingdings" panose="05000000000000000000" pitchFamily="2" charset="2"/>
              <a:buNone/>
            </a:pPr>
            <a:r>
              <a:rPr lang="en-US" altLang="en-US"/>
              <a:t>  </a:t>
            </a:r>
          </a:p>
          <a:p>
            <a:pPr algn="ctr">
              <a:buSzPct val="75000"/>
              <a:buFont typeface="Wingdings" panose="05000000000000000000" pitchFamily="2" charset="2"/>
              <a:buNone/>
            </a:pPr>
            <a:r>
              <a:rPr lang="en-US" altLang="en-US"/>
              <a:t>an “acceptable” constituent concentration </a:t>
            </a:r>
          </a:p>
          <a:p>
            <a:pPr algn="ctr">
              <a:buSzPct val="75000"/>
              <a:buFont typeface="Wingdings" panose="05000000000000000000" pitchFamily="2" charset="2"/>
              <a:buNone/>
            </a:pPr>
            <a:r>
              <a:rPr lang="en-US" altLang="en-US"/>
              <a:t>with </a:t>
            </a:r>
          </a:p>
          <a:p>
            <a:pPr algn="ctr">
              <a:buSzPct val="75000"/>
              <a:buFont typeface="Wingdings" panose="05000000000000000000" pitchFamily="2" charset="2"/>
              <a:buNone/>
            </a:pPr>
            <a:r>
              <a:rPr lang="en-US" altLang="en-US"/>
              <a:t>the constituent concentration at the site</a:t>
            </a:r>
          </a:p>
          <a:p>
            <a:pPr algn="ctr">
              <a:buSzPct val="75000"/>
              <a:buFont typeface="Wingdings" panose="05000000000000000000" pitchFamily="2" charset="2"/>
              <a:buNone/>
            </a:pPr>
            <a:endParaRPr lang="en-US" altLang="en-US"/>
          </a:p>
        </p:txBody>
      </p:sp>
    </p:spTree>
  </p:cSld>
  <p:clrMapOvr>
    <a:masterClrMapping/>
  </p:clrMapOvr>
  <p:transition>
    <p:random/>
  </p:transition>
</p:sld>
</file>

<file path=ppt/slides/slide1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20898" name="Rectangle 2"/>
          <p:cNvSpPr>
            <a:spLocks noGrp="1" noChangeArrowheads="1"/>
          </p:cNvSpPr>
          <p:nvPr>
            <p:ph type="title"/>
          </p:nvPr>
        </p:nvSpPr>
        <p:spPr>
          <a:noFill/>
          <a:ln/>
        </p:spPr>
        <p:txBody>
          <a:bodyPr anchor="ctr"/>
          <a:lstStyle/>
          <a:p>
            <a:r>
              <a:rPr lang="en-US" altLang="en-US"/>
              <a:t>MO-2: Appendix H</a:t>
            </a:r>
          </a:p>
        </p:txBody>
      </p:sp>
      <p:sp>
        <p:nvSpPr>
          <p:cNvPr id="720899" name="Rectangle 3"/>
          <p:cNvSpPr>
            <a:spLocks noGrp="1" noChangeArrowheads="1"/>
          </p:cNvSpPr>
          <p:nvPr>
            <p:ph type="body" idx="1"/>
          </p:nvPr>
        </p:nvSpPr>
        <p:spPr>
          <a:xfrm>
            <a:off x="609600" y="2362200"/>
            <a:ext cx="7772400" cy="4114800"/>
          </a:xfrm>
          <a:noFill/>
          <a:ln/>
        </p:spPr>
        <p:txBody>
          <a:bodyPr/>
          <a:lstStyle/>
          <a:p>
            <a:pPr>
              <a:buSzPct val="75000"/>
              <a:buFont typeface="Wingdings" panose="05000000000000000000" pitchFamily="2" charset="2"/>
              <a:buChar char="n"/>
            </a:pPr>
            <a:r>
              <a:rPr lang="en-US" altLang="en-US" b="1">
                <a:solidFill>
                  <a:schemeClr val="hlink"/>
                </a:solidFill>
              </a:rPr>
              <a:t>No</a:t>
            </a:r>
            <a:r>
              <a:rPr lang="en-US" altLang="en-US" b="1"/>
              <a:t> </a:t>
            </a:r>
            <a:r>
              <a:rPr lang="en-US" altLang="en-US"/>
              <a:t>substitutions may be made for the exposure parameters</a:t>
            </a:r>
            <a:endParaRPr lang="en-US" altLang="en-US" b="1"/>
          </a:p>
          <a:p>
            <a:pPr lvl="1">
              <a:buSzPct val="75000"/>
              <a:buFont typeface="Wingdings" panose="05000000000000000000" pitchFamily="2" charset="2"/>
              <a:buChar char="à"/>
            </a:pPr>
            <a:r>
              <a:rPr lang="en-US" altLang="en-US"/>
              <a:t>Soil</a:t>
            </a:r>
            <a:r>
              <a:rPr lang="en-US" altLang="en-US" baseline="-25000"/>
              <a:t>ni</a:t>
            </a:r>
            <a:r>
              <a:rPr lang="en-US" altLang="en-US"/>
              <a:t> and Soil</a:t>
            </a:r>
            <a:r>
              <a:rPr lang="en-US" altLang="en-US" baseline="-25000"/>
              <a:t>i </a:t>
            </a:r>
          </a:p>
          <a:p>
            <a:pPr lvl="1">
              <a:buSzPct val="75000"/>
              <a:buFont typeface="Wingdings" panose="05000000000000000000" pitchFamily="2" charset="2"/>
              <a:buChar char="à"/>
            </a:pPr>
            <a:r>
              <a:rPr lang="en-US" altLang="en-US"/>
              <a:t>Soil</a:t>
            </a:r>
            <a:r>
              <a:rPr lang="en-US" altLang="en-US" baseline="-25000"/>
              <a:t>es</a:t>
            </a:r>
            <a:endParaRPr lang="en-US" altLang="en-US"/>
          </a:p>
          <a:p>
            <a:pPr lvl="1">
              <a:buSzPct val="75000"/>
              <a:buFont typeface="Wingdings" panose="05000000000000000000" pitchFamily="2" charset="2"/>
              <a:buChar char="à"/>
            </a:pPr>
            <a:r>
              <a:rPr lang="en-US" altLang="en-US"/>
              <a:t>GW</a:t>
            </a:r>
            <a:r>
              <a:rPr lang="en-US" altLang="en-US" baseline="-25000"/>
              <a:t>1</a:t>
            </a:r>
            <a:r>
              <a:rPr lang="en-US" altLang="en-US"/>
              <a:t>, GW</a:t>
            </a:r>
            <a:r>
              <a:rPr lang="en-US" altLang="en-US" baseline="-25000"/>
              <a:t>2</a:t>
            </a:r>
            <a:r>
              <a:rPr lang="en-US" altLang="en-US"/>
              <a:t>, GW</a:t>
            </a:r>
            <a:r>
              <a:rPr lang="en-US" altLang="en-US" baseline="-25000"/>
              <a:t>3DW</a:t>
            </a:r>
            <a:r>
              <a:rPr lang="en-US" altLang="en-US"/>
              <a:t>, GW</a:t>
            </a:r>
            <a:r>
              <a:rPr lang="en-US" altLang="en-US" baseline="-25000"/>
              <a:t>3NDW</a:t>
            </a:r>
          </a:p>
          <a:p>
            <a:pPr lvl="1">
              <a:buSzPct val="75000"/>
              <a:buFont typeface="Wingdings" panose="05000000000000000000" pitchFamily="2" charset="2"/>
              <a:buChar char="à"/>
            </a:pPr>
            <a:r>
              <a:rPr lang="en-US" altLang="en-US"/>
              <a:t>GW</a:t>
            </a:r>
            <a:r>
              <a:rPr lang="en-US" altLang="en-US" baseline="-25000"/>
              <a:t>es</a:t>
            </a:r>
            <a:endParaRPr lang="en-US" altLang="en-US"/>
          </a:p>
          <a:p>
            <a:pPr>
              <a:buSzPct val="75000"/>
              <a:buFont typeface="Wingdings" panose="05000000000000000000" pitchFamily="2" charset="2"/>
              <a:buChar char="n"/>
            </a:pPr>
            <a:r>
              <a:rPr lang="en-US" altLang="en-US"/>
              <a:t>Exception: site size (VF, PEF)</a:t>
            </a:r>
          </a:p>
          <a:p>
            <a:pPr>
              <a:buSzPct val="75000"/>
              <a:buFont typeface="Wingdings" panose="05000000000000000000" pitchFamily="2" charset="2"/>
              <a:buChar char="n"/>
            </a:pPr>
            <a:r>
              <a:rPr lang="en-US" altLang="en-US"/>
              <a:t>Tox values - IRIS</a:t>
            </a:r>
          </a:p>
        </p:txBody>
      </p:sp>
    </p:spTree>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21922" name="Rectangle 2"/>
          <p:cNvSpPr>
            <a:spLocks noGrp="1" noChangeArrowheads="1"/>
          </p:cNvSpPr>
          <p:nvPr>
            <p:ph type="title"/>
          </p:nvPr>
        </p:nvSpPr>
        <p:spPr>
          <a:xfrm>
            <a:off x="685800" y="457200"/>
            <a:ext cx="7772400" cy="762000"/>
          </a:xfrm>
          <a:noFill/>
          <a:ln/>
        </p:spPr>
        <p:txBody>
          <a:bodyPr anchor="ctr"/>
          <a:lstStyle/>
          <a:p>
            <a:r>
              <a:rPr lang="en-US" altLang="en-US">
                <a:solidFill>
                  <a:srgbClr val="CCCC00"/>
                </a:solidFill>
              </a:rPr>
              <a:t>MO-2</a:t>
            </a:r>
            <a:r>
              <a:rPr lang="en-US" altLang="en-US"/>
              <a:t>: Appendix H</a:t>
            </a:r>
          </a:p>
        </p:txBody>
      </p:sp>
      <p:sp>
        <p:nvSpPr>
          <p:cNvPr id="721923" name="Rectangle 3"/>
          <p:cNvSpPr>
            <a:spLocks noGrp="1" noChangeArrowheads="1"/>
          </p:cNvSpPr>
          <p:nvPr>
            <p:ph type="body" idx="1"/>
          </p:nvPr>
        </p:nvSpPr>
        <p:spPr>
          <a:xfrm>
            <a:off x="457200" y="1524000"/>
            <a:ext cx="7772400" cy="4114800"/>
          </a:xfrm>
          <a:noFill/>
          <a:ln/>
        </p:spPr>
        <p:txBody>
          <a:bodyPr/>
          <a:lstStyle/>
          <a:p>
            <a:pPr>
              <a:buSzPct val="75000"/>
              <a:buFont typeface="Wingdings" panose="05000000000000000000" pitchFamily="2" charset="2"/>
              <a:buChar char="n"/>
            </a:pPr>
            <a:r>
              <a:rPr lang="en-US" altLang="en-US"/>
              <a:t>Site-specific data may be used for EF&amp;T parameters</a:t>
            </a:r>
          </a:p>
          <a:p>
            <a:pPr lvl="1">
              <a:buSzPct val="75000"/>
              <a:buFont typeface="Wingdings" panose="05000000000000000000" pitchFamily="2" charset="2"/>
              <a:buChar char="à"/>
            </a:pPr>
            <a:r>
              <a:rPr lang="en-US" altLang="en-US"/>
              <a:t>Soil</a:t>
            </a:r>
            <a:r>
              <a:rPr lang="en-US" altLang="en-US" baseline="-25000"/>
              <a:t>GW</a:t>
            </a:r>
            <a:endParaRPr lang="en-US" altLang="en-US"/>
          </a:p>
          <a:p>
            <a:pPr lvl="1">
              <a:buSzPct val="75000"/>
              <a:buFont typeface="Wingdings" panose="05000000000000000000" pitchFamily="2" charset="2"/>
              <a:buChar char="à"/>
            </a:pPr>
            <a:r>
              <a:rPr lang="en-US" altLang="en-US"/>
              <a:t>Soil</a:t>
            </a:r>
            <a:r>
              <a:rPr lang="en-US" altLang="en-US" baseline="-25000"/>
              <a:t>es</a:t>
            </a:r>
            <a:endParaRPr lang="en-US" altLang="en-US"/>
          </a:p>
          <a:p>
            <a:pPr lvl="1">
              <a:buSzPct val="75000"/>
              <a:buFont typeface="Wingdings" panose="05000000000000000000" pitchFamily="2" charset="2"/>
              <a:buChar char="à"/>
            </a:pPr>
            <a:r>
              <a:rPr lang="en-US" altLang="en-US"/>
              <a:t>Soil</a:t>
            </a:r>
            <a:r>
              <a:rPr lang="en-US" altLang="en-US" baseline="-25000"/>
              <a:t>sat</a:t>
            </a:r>
            <a:endParaRPr lang="en-US" altLang="en-US"/>
          </a:p>
          <a:p>
            <a:pPr lvl="1">
              <a:buSzPct val="75000"/>
              <a:buFont typeface="Wingdings" panose="05000000000000000000" pitchFamily="2" charset="2"/>
              <a:buChar char="à"/>
            </a:pPr>
            <a:r>
              <a:rPr lang="en-US" altLang="en-US"/>
              <a:t>GW</a:t>
            </a:r>
            <a:r>
              <a:rPr lang="en-US" altLang="en-US" baseline="-25000"/>
              <a:t>es</a:t>
            </a:r>
            <a:endParaRPr lang="en-US" altLang="en-US"/>
          </a:p>
          <a:p>
            <a:pPr lvl="1">
              <a:buSzPct val="75000"/>
              <a:buFont typeface="Wingdings" panose="05000000000000000000" pitchFamily="2" charset="2"/>
              <a:buChar char="à"/>
            </a:pPr>
            <a:r>
              <a:rPr lang="en-US" altLang="en-US"/>
              <a:t>DAF</a:t>
            </a:r>
          </a:p>
          <a:p>
            <a:pPr>
              <a:buSzPct val="75000"/>
              <a:buFont typeface="Wingdings" panose="05000000000000000000" pitchFamily="2" charset="2"/>
              <a:buChar char="n"/>
            </a:pPr>
            <a:r>
              <a:rPr lang="en-US" altLang="en-US"/>
              <a:t>In the absence of site-specific data, default values presented in App H shall be used</a:t>
            </a:r>
          </a:p>
        </p:txBody>
      </p:sp>
    </p:spTree>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0290" name="Rectangle 2"/>
          <p:cNvSpPr>
            <a:spLocks noGrp="1" noChangeArrowheads="1"/>
          </p:cNvSpPr>
          <p:nvPr>
            <p:ph type="title"/>
          </p:nvPr>
        </p:nvSpPr>
        <p:spPr/>
        <p:txBody>
          <a:bodyPr/>
          <a:lstStyle/>
          <a:p>
            <a:r>
              <a:rPr lang="en-US" altLang="en-US" sz="4000"/>
              <a:t>Site-specific EF&amp;T data</a:t>
            </a:r>
            <a:br>
              <a:rPr lang="en-US" altLang="en-US" sz="4000"/>
            </a:br>
            <a:r>
              <a:rPr lang="en-US" altLang="en-US" sz="4000">
                <a:solidFill>
                  <a:srgbClr val="CCCC00"/>
                </a:solidFill>
              </a:rPr>
              <a:t>MO-2</a:t>
            </a:r>
          </a:p>
        </p:txBody>
      </p:sp>
      <p:sp>
        <p:nvSpPr>
          <p:cNvPr id="780291" name="Rectangle 3"/>
          <p:cNvSpPr>
            <a:spLocks noGrp="1" noChangeArrowheads="1"/>
          </p:cNvSpPr>
          <p:nvPr>
            <p:ph type="body" idx="1"/>
          </p:nvPr>
        </p:nvSpPr>
        <p:spPr/>
        <p:txBody>
          <a:bodyPr/>
          <a:lstStyle/>
          <a:p>
            <a:pPr>
              <a:buFontTx/>
              <a:buNone/>
            </a:pPr>
            <a:r>
              <a:rPr lang="en-US" altLang="en-US">
                <a:solidFill>
                  <a:schemeClr val="tx2"/>
                </a:solidFill>
              </a:rPr>
              <a:t>Examples of site-specific data that may be used under MO-2:</a:t>
            </a:r>
          </a:p>
          <a:p>
            <a:pPr>
              <a:buClr>
                <a:schemeClr val="hlink"/>
              </a:buClr>
              <a:buFont typeface="Wingdings" panose="05000000000000000000" pitchFamily="2" charset="2"/>
              <a:buChar char="Ø"/>
            </a:pPr>
            <a:r>
              <a:rPr lang="en-US" altLang="en-US"/>
              <a:t>Source size</a:t>
            </a:r>
          </a:p>
          <a:p>
            <a:pPr>
              <a:buClr>
                <a:schemeClr val="hlink"/>
              </a:buClr>
              <a:buFont typeface="Wingdings" panose="05000000000000000000" pitchFamily="2" charset="2"/>
              <a:buChar char="Ø"/>
            </a:pPr>
            <a:r>
              <a:rPr lang="en-US" altLang="en-US"/>
              <a:t>foc – fraction of organic carbon</a:t>
            </a:r>
          </a:p>
          <a:p>
            <a:pPr>
              <a:buClr>
                <a:schemeClr val="hlink"/>
              </a:buClr>
              <a:buFont typeface="Wingdings" panose="05000000000000000000" pitchFamily="2" charset="2"/>
              <a:buChar char="Ø"/>
            </a:pPr>
            <a:r>
              <a:rPr lang="en-US" altLang="en-US"/>
              <a:t>Soil particle density</a:t>
            </a:r>
          </a:p>
          <a:p>
            <a:pPr>
              <a:buClr>
                <a:schemeClr val="hlink"/>
              </a:buClr>
              <a:buFont typeface="Wingdings" panose="05000000000000000000" pitchFamily="2" charset="2"/>
              <a:buChar char="Ø"/>
            </a:pPr>
            <a:r>
              <a:rPr lang="en-US" altLang="en-US"/>
              <a:t>Water-filled soil porosity</a:t>
            </a:r>
          </a:p>
          <a:p>
            <a:pPr>
              <a:buClr>
                <a:schemeClr val="hlink"/>
              </a:buClr>
              <a:buFont typeface="Wingdings" panose="05000000000000000000" pitchFamily="2" charset="2"/>
              <a:buChar char="Ø"/>
            </a:pPr>
            <a:r>
              <a:rPr lang="en-US" altLang="en-US"/>
              <a:t>Dry soil bulk density</a:t>
            </a:r>
          </a:p>
        </p:txBody>
      </p:sp>
    </p:spTree>
  </p:cSld>
  <p:clrMapOvr>
    <a:masterClrMapping/>
  </p:clrMapOvr>
  <p:transition>
    <p:random/>
  </p:transition>
</p:sld>
</file>

<file path=ppt/slides/slide16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9186" name="Rectangle 2"/>
          <p:cNvSpPr>
            <a:spLocks noGrp="1" noChangeArrowheads="1"/>
          </p:cNvSpPr>
          <p:nvPr>
            <p:ph type="title"/>
          </p:nvPr>
        </p:nvSpPr>
        <p:spPr>
          <a:xfrm>
            <a:off x="762000" y="3200400"/>
            <a:ext cx="7772400" cy="1143000"/>
          </a:xfrm>
        </p:spPr>
        <p:txBody>
          <a:bodyPr/>
          <a:lstStyle/>
          <a:p>
            <a:pPr algn="ctr"/>
            <a:r>
              <a:rPr lang="en-US" altLang="en-US" sz="4800" i="0" dirty="0">
                <a:solidFill>
                  <a:srgbClr val="CCCC00"/>
                </a:solidFill>
              </a:rPr>
              <a:t>Management Option 2</a:t>
            </a:r>
            <a:br>
              <a:rPr lang="en-US" altLang="en-US" sz="4800" i="0" dirty="0">
                <a:solidFill>
                  <a:srgbClr val="CCCC00"/>
                </a:solidFill>
              </a:rPr>
            </a:br>
            <a:r>
              <a:rPr lang="en-US" altLang="en-US" sz="4800" i="0" dirty="0">
                <a:solidFill>
                  <a:schemeClr val="hlink"/>
                </a:solidFill>
              </a:rPr>
              <a:t>Soil Assessment</a:t>
            </a:r>
            <a:r>
              <a:rPr lang="en-US" altLang="en-US" dirty="0">
                <a:solidFill>
                  <a:schemeClr val="hlink"/>
                </a:solidFill>
              </a:rPr>
              <a:t/>
            </a:r>
            <a:br>
              <a:rPr lang="en-US" altLang="en-US" dirty="0">
                <a:solidFill>
                  <a:schemeClr val="hlink"/>
                </a:solidFill>
              </a:rPr>
            </a:br>
            <a:endParaRPr lang="en-US" altLang="en-US" dirty="0"/>
          </a:p>
        </p:txBody>
      </p:sp>
    </p:spTree>
  </p:cSld>
  <p:clrMapOvr>
    <a:masterClrMapping/>
  </p:clrMapOvr>
  <p:transition>
    <p:random/>
  </p:transition>
</p:sld>
</file>

<file path=ppt/slides/slide1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0210" name="Rectangle 3074"/>
          <p:cNvSpPr>
            <a:spLocks noGrp="1" noChangeArrowheads="1"/>
          </p:cNvSpPr>
          <p:nvPr>
            <p:ph type="title"/>
          </p:nvPr>
        </p:nvSpPr>
        <p:spPr>
          <a:noFill/>
          <a:ln/>
        </p:spPr>
        <p:txBody>
          <a:bodyPr anchor="ctr"/>
          <a:lstStyle/>
          <a:p>
            <a:r>
              <a:rPr lang="en-US" altLang="en-US"/>
              <a:t/>
            </a:r>
            <a:br>
              <a:rPr lang="en-US" altLang="en-US"/>
            </a:br>
            <a:r>
              <a:rPr lang="en-US" altLang="en-US">
                <a:solidFill>
                  <a:srgbClr val="CCCC00"/>
                </a:solidFill>
              </a:rPr>
              <a:t>MO-2:</a:t>
            </a:r>
            <a:r>
              <a:rPr lang="en-US" altLang="en-US"/>
              <a:t> </a:t>
            </a:r>
            <a:r>
              <a:rPr lang="en-US" altLang="en-US">
                <a:solidFill>
                  <a:schemeClr val="hlink"/>
                </a:solidFill>
              </a:rPr>
              <a:t>Id of the Soil COC</a:t>
            </a:r>
            <a:r>
              <a:rPr lang="en-US" altLang="en-US"/>
              <a:t/>
            </a:r>
            <a:br>
              <a:rPr lang="en-US" altLang="en-US"/>
            </a:br>
            <a:endParaRPr lang="en-US" altLang="en-US"/>
          </a:p>
        </p:txBody>
      </p:sp>
      <p:sp>
        <p:nvSpPr>
          <p:cNvPr id="350211" name="Rectangle 3075"/>
          <p:cNvSpPr>
            <a:spLocks noGrp="1" noChangeArrowheads="1"/>
          </p:cNvSpPr>
          <p:nvPr>
            <p:ph type="body" idx="1"/>
          </p:nvPr>
        </p:nvSpPr>
        <p:spPr>
          <a:xfrm>
            <a:off x="685800" y="2209800"/>
            <a:ext cx="7772400" cy="3124200"/>
          </a:xfrm>
          <a:noFill/>
          <a:ln/>
        </p:spPr>
        <p:txBody>
          <a:bodyPr/>
          <a:lstStyle/>
          <a:p>
            <a:pPr algn="ctr">
              <a:lnSpc>
                <a:spcPct val="120000"/>
              </a:lnSpc>
              <a:buFontTx/>
              <a:buNone/>
            </a:pPr>
            <a:r>
              <a:rPr lang="en-US" altLang="en-US" sz="3600"/>
              <a:t>COC for the MO-2 soil assessment: </a:t>
            </a:r>
          </a:p>
          <a:p>
            <a:pPr algn="ctr">
              <a:lnSpc>
                <a:spcPct val="120000"/>
              </a:lnSpc>
              <a:buFontTx/>
              <a:buNone/>
            </a:pPr>
            <a:r>
              <a:rPr lang="en-US" altLang="en-US" sz="3600"/>
              <a:t>All chemicals whose max concentration in soil &gt; limiting soil MO-1 LRS</a:t>
            </a:r>
            <a:endParaRPr lang="en-US" altLang="en-US"/>
          </a:p>
          <a:p>
            <a:pPr>
              <a:lnSpc>
                <a:spcPct val="120000"/>
              </a:lnSpc>
              <a:buFontTx/>
              <a:buNone/>
            </a:pPr>
            <a:endParaRPr lang="en-US" altLang="en-US" sz="2800"/>
          </a:p>
          <a:p>
            <a:pPr>
              <a:buFontTx/>
              <a:buNone/>
            </a:pPr>
            <a:endParaRPr lang="en-US" altLang="en-US"/>
          </a:p>
        </p:txBody>
      </p:sp>
    </p:spTree>
  </p:cSld>
  <p:clrMapOvr>
    <a:masterClrMapping/>
  </p:clrMapOvr>
  <p:transition>
    <p:random/>
  </p:transition>
</p:sld>
</file>

<file path=ppt/slides/slide1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762000" y="609600"/>
            <a:ext cx="7772400" cy="1143000"/>
          </a:xfrm>
          <a:noFill/>
          <a:ln/>
        </p:spPr>
        <p:txBody>
          <a:bodyPr anchor="ctr"/>
          <a:lstStyle/>
          <a:p>
            <a:r>
              <a:rPr lang="en-US" altLang="en-US">
                <a:solidFill>
                  <a:srgbClr val="CCCC00"/>
                </a:solidFill>
              </a:rPr>
              <a:t>MO-2 </a:t>
            </a:r>
            <a:r>
              <a:rPr lang="en-US" altLang="en-US">
                <a:solidFill>
                  <a:schemeClr val="hlink"/>
                </a:solidFill>
              </a:rPr>
              <a:t>Soil RECAP Standards</a:t>
            </a:r>
            <a:r>
              <a:rPr lang="en-US" altLang="en-US"/>
              <a:t/>
            </a:r>
            <a:br>
              <a:rPr lang="en-US" altLang="en-US"/>
            </a:br>
            <a:endParaRPr lang="en-US" altLang="en-US"/>
          </a:p>
        </p:txBody>
      </p:sp>
      <p:sp>
        <p:nvSpPr>
          <p:cNvPr id="34819" name="Rectangle 3"/>
          <p:cNvSpPr>
            <a:spLocks noGrp="1" noChangeArrowheads="1"/>
          </p:cNvSpPr>
          <p:nvPr>
            <p:ph type="body" idx="1"/>
          </p:nvPr>
        </p:nvSpPr>
        <p:spPr>
          <a:xfrm>
            <a:off x="533400" y="1676400"/>
            <a:ext cx="7772400" cy="4114800"/>
          </a:xfrm>
          <a:noFill/>
          <a:ln/>
        </p:spPr>
        <p:txBody>
          <a:bodyPr/>
          <a:lstStyle/>
          <a:p>
            <a:pPr marL="228600" indent="-228600">
              <a:buSzPct val="75000"/>
              <a:buFont typeface="Wingdings" panose="05000000000000000000" pitchFamily="2" charset="2"/>
              <a:buChar char="n"/>
            </a:pPr>
            <a:r>
              <a:rPr lang="en-US" altLang="en-US" sz="2800">
                <a:solidFill>
                  <a:schemeClr val="hlink"/>
                </a:solidFill>
              </a:rPr>
              <a:t>Soil</a:t>
            </a:r>
            <a:r>
              <a:rPr lang="en-US" altLang="en-US" sz="2800" baseline="-25000">
                <a:solidFill>
                  <a:schemeClr val="hlink"/>
                </a:solidFill>
              </a:rPr>
              <a:t>ni</a:t>
            </a:r>
            <a:r>
              <a:rPr lang="en-US" altLang="en-US" sz="2800">
                <a:solidFill>
                  <a:schemeClr val="hlink"/>
                </a:solidFill>
              </a:rPr>
              <a:t> or Soil</a:t>
            </a:r>
            <a:r>
              <a:rPr lang="en-US" altLang="en-US" sz="2800" baseline="-25000">
                <a:solidFill>
                  <a:schemeClr val="hlink"/>
                </a:solidFill>
              </a:rPr>
              <a:t>i</a:t>
            </a:r>
            <a:r>
              <a:rPr lang="en-US" altLang="en-US" sz="2800" baseline="-25000"/>
              <a:t>  </a:t>
            </a:r>
          </a:p>
          <a:p>
            <a:pPr marL="396875" lvl="1" indent="-53975">
              <a:buSzPct val="75000"/>
              <a:buFont typeface="Wingdings" panose="05000000000000000000" pitchFamily="2" charset="2"/>
              <a:buChar char="à"/>
            </a:pPr>
            <a:r>
              <a:rPr lang="en-US" altLang="en-US"/>
              <a:t> risk-based (additivity)</a:t>
            </a:r>
          </a:p>
          <a:p>
            <a:pPr marL="228600" indent="-228600">
              <a:buSzPct val="75000"/>
              <a:buFont typeface="Wingdings" panose="05000000000000000000" pitchFamily="2" charset="2"/>
              <a:buChar char="n"/>
            </a:pPr>
            <a:r>
              <a:rPr lang="en-US" altLang="en-US" sz="2800">
                <a:solidFill>
                  <a:schemeClr val="hlink"/>
                </a:solidFill>
              </a:rPr>
              <a:t>Soil</a:t>
            </a:r>
            <a:r>
              <a:rPr lang="en-US" altLang="en-US" sz="2800" baseline="-25000">
                <a:solidFill>
                  <a:schemeClr val="hlink"/>
                </a:solidFill>
              </a:rPr>
              <a:t>ni</a:t>
            </a:r>
            <a:r>
              <a:rPr lang="en-US" altLang="en-US" sz="2800">
                <a:solidFill>
                  <a:schemeClr val="hlink"/>
                </a:solidFill>
              </a:rPr>
              <a:t>-PEF or Soil</a:t>
            </a:r>
            <a:r>
              <a:rPr lang="en-US" altLang="en-US" sz="2800" baseline="-25000">
                <a:solidFill>
                  <a:schemeClr val="hlink"/>
                </a:solidFill>
              </a:rPr>
              <a:t>i</a:t>
            </a:r>
            <a:r>
              <a:rPr lang="en-US" altLang="en-US" sz="2800">
                <a:solidFill>
                  <a:schemeClr val="hlink"/>
                </a:solidFill>
              </a:rPr>
              <a:t>-PEF</a:t>
            </a:r>
          </a:p>
          <a:p>
            <a:pPr marL="396875" lvl="1" indent="-53975">
              <a:buSzPct val="75000"/>
              <a:buFont typeface="Wingdings" panose="05000000000000000000" pitchFamily="2" charset="2"/>
              <a:buChar char="à"/>
            </a:pPr>
            <a:r>
              <a:rPr lang="en-US" altLang="en-US"/>
              <a:t>standard for inhalation of soil particulates </a:t>
            </a:r>
          </a:p>
          <a:p>
            <a:pPr marL="396875" lvl="1" indent="-53975">
              <a:buSzPct val="75000"/>
              <a:buFont typeface="Wingdings" panose="05000000000000000000" pitchFamily="2" charset="2"/>
              <a:buChar char="à"/>
            </a:pPr>
            <a:r>
              <a:rPr lang="en-US" altLang="en-US"/>
              <a:t>risk-based (additivity)</a:t>
            </a:r>
            <a:r>
              <a:rPr lang="en-US" altLang="en-US">
                <a:solidFill>
                  <a:schemeClr val="tx2"/>
                </a:solidFill>
              </a:rPr>
              <a:t> </a:t>
            </a:r>
            <a:endParaRPr lang="en-US" altLang="en-US" baseline="-25000">
              <a:solidFill>
                <a:schemeClr val="tx2"/>
              </a:solidFill>
            </a:endParaRPr>
          </a:p>
          <a:p>
            <a:pPr marL="228600" indent="-228600">
              <a:buSzPct val="75000"/>
              <a:buFont typeface="Wingdings" panose="05000000000000000000" pitchFamily="2" charset="2"/>
              <a:buChar char="n"/>
            </a:pPr>
            <a:r>
              <a:rPr lang="en-US" altLang="en-US" sz="2800">
                <a:solidFill>
                  <a:schemeClr val="hlink"/>
                </a:solidFill>
              </a:rPr>
              <a:t>Soil</a:t>
            </a:r>
            <a:r>
              <a:rPr lang="en-US" altLang="en-US" sz="2800" baseline="-25000">
                <a:solidFill>
                  <a:schemeClr val="hlink"/>
                </a:solidFill>
              </a:rPr>
              <a:t>GW1</a:t>
            </a:r>
            <a:r>
              <a:rPr lang="en-US" altLang="en-US" sz="2800">
                <a:solidFill>
                  <a:schemeClr val="hlink"/>
                </a:solidFill>
              </a:rPr>
              <a:t>, Soil</a:t>
            </a:r>
            <a:r>
              <a:rPr lang="en-US" altLang="en-US" sz="2800" baseline="-25000">
                <a:solidFill>
                  <a:schemeClr val="hlink"/>
                </a:solidFill>
              </a:rPr>
              <a:t>GW2</a:t>
            </a:r>
            <a:r>
              <a:rPr lang="en-US" altLang="en-US" sz="2800">
                <a:solidFill>
                  <a:schemeClr val="hlink"/>
                </a:solidFill>
              </a:rPr>
              <a:t>, or Soil</a:t>
            </a:r>
            <a:r>
              <a:rPr lang="en-US" altLang="en-US" sz="2800" baseline="-25000">
                <a:solidFill>
                  <a:schemeClr val="hlink"/>
                </a:solidFill>
              </a:rPr>
              <a:t>GW3DW</a:t>
            </a:r>
            <a:r>
              <a:rPr lang="en-US" altLang="en-US" sz="2800">
                <a:solidFill>
                  <a:schemeClr val="hlink"/>
                </a:solidFill>
              </a:rPr>
              <a:t>/Soil</a:t>
            </a:r>
            <a:r>
              <a:rPr lang="en-US" altLang="en-US" sz="2800" baseline="-25000">
                <a:solidFill>
                  <a:schemeClr val="hlink"/>
                </a:solidFill>
              </a:rPr>
              <a:t>GW3NDW</a:t>
            </a:r>
          </a:p>
          <a:p>
            <a:pPr marL="396875" lvl="1" indent="-53975">
              <a:buSzPct val="75000"/>
              <a:buFont typeface="Wingdings" panose="05000000000000000000" pitchFamily="2" charset="2"/>
              <a:buChar char="à"/>
            </a:pPr>
            <a:r>
              <a:rPr lang="en-US" altLang="en-US"/>
              <a:t> based on GW zone to be protected</a:t>
            </a:r>
          </a:p>
          <a:p>
            <a:pPr marL="396875" lvl="1" indent="-53975">
              <a:buSzPct val="75000"/>
              <a:buFont typeface="Wingdings" panose="05000000000000000000" pitchFamily="2" charset="2"/>
              <a:buChar char="à"/>
            </a:pPr>
            <a:r>
              <a:rPr lang="en-US" altLang="en-US"/>
              <a:t> site-specific: 4 methods – App H</a:t>
            </a:r>
          </a:p>
          <a:p>
            <a:pPr marL="396875" lvl="1" indent="-53975">
              <a:buSzPct val="75000"/>
              <a:buFont typeface="Wingdings" panose="05000000000000000000" pitchFamily="2" charset="2"/>
              <a:buChar char="à"/>
            </a:pPr>
            <a:r>
              <a:rPr lang="en-US" altLang="en-US"/>
              <a:t> site-specific DAF2, DAF3</a:t>
            </a:r>
          </a:p>
          <a:p>
            <a:pPr marL="228600" indent="-228600">
              <a:buFontTx/>
              <a:buNone/>
            </a:pPr>
            <a:endParaRPr lang="en-US" altLang="en-US" sz="2800" baseline="-25000"/>
          </a:p>
        </p:txBody>
      </p:sp>
    </p:spTree>
  </p:cSld>
  <p:clrMapOvr>
    <a:masterClrMapping/>
  </p:clrMapOvr>
  <p:transition>
    <p:random/>
  </p:transition>
</p:sld>
</file>

<file path=ppt/slides/slide16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noFill/>
          <a:ln/>
        </p:spPr>
        <p:txBody>
          <a:bodyPr anchor="ctr"/>
          <a:lstStyle/>
          <a:p>
            <a:r>
              <a:rPr lang="en-US" altLang="en-US">
                <a:solidFill>
                  <a:srgbClr val="CCCC00"/>
                </a:solidFill>
              </a:rPr>
              <a:t>MO-2</a:t>
            </a:r>
            <a:r>
              <a:rPr lang="en-US" altLang="en-US"/>
              <a:t> </a:t>
            </a:r>
            <a:r>
              <a:rPr lang="en-US" altLang="en-US">
                <a:solidFill>
                  <a:schemeClr val="hlink"/>
                </a:solidFill>
              </a:rPr>
              <a:t>Soil RECAP Standards</a:t>
            </a:r>
            <a:r>
              <a:rPr lang="en-US" altLang="en-US"/>
              <a:t/>
            </a:r>
            <a:br>
              <a:rPr lang="en-US" altLang="en-US"/>
            </a:br>
            <a:endParaRPr lang="en-US" altLang="en-US"/>
          </a:p>
        </p:txBody>
      </p:sp>
      <p:sp>
        <p:nvSpPr>
          <p:cNvPr id="97283" name="Rectangle 3"/>
          <p:cNvSpPr>
            <a:spLocks noGrp="1" noChangeArrowheads="1"/>
          </p:cNvSpPr>
          <p:nvPr>
            <p:ph type="body" idx="1"/>
          </p:nvPr>
        </p:nvSpPr>
        <p:spPr>
          <a:xfrm>
            <a:off x="685800" y="1905000"/>
            <a:ext cx="7772400" cy="4114800"/>
          </a:xfrm>
          <a:noFill/>
          <a:ln/>
        </p:spPr>
        <p:txBody>
          <a:bodyPr/>
          <a:lstStyle/>
          <a:p>
            <a:pPr>
              <a:lnSpc>
                <a:spcPct val="90000"/>
              </a:lnSpc>
              <a:buSzPct val="75000"/>
              <a:buFont typeface="Wingdings" panose="05000000000000000000" pitchFamily="2" charset="2"/>
              <a:buChar char="n"/>
            </a:pPr>
            <a:r>
              <a:rPr lang="en-US" altLang="en-US">
                <a:solidFill>
                  <a:schemeClr val="hlink"/>
                </a:solidFill>
              </a:rPr>
              <a:t>Soil</a:t>
            </a:r>
            <a:r>
              <a:rPr lang="en-US" altLang="en-US" baseline="-25000">
                <a:solidFill>
                  <a:schemeClr val="hlink"/>
                </a:solidFill>
              </a:rPr>
              <a:t>sat</a:t>
            </a:r>
          </a:p>
          <a:p>
            <a:pPr lvl="1">
              <a:lnSpc>
                <a:spcPct val="90000"/>
              </a:lnSpc>
              <a:buSzPct val="75000"/>
              <a:buFont typeface="Wingdings" panose="05000000000000000000" pitchFamily="2" charset="2"/>
              <a:buChar char="à"/>
            </a:pPr>
            <a:r>
              <a:rPr lang="en-US" altLang="en-US"/>
              <a:t>resource aesthetics</a:t>
            </a:r>
          </a:p>
          <a:p>
            <a:pPr lvl="1">
              <a:lnSpc>
                <a:spcPct val="90000"/>
              </a:lnSpc>
              <a:buSzPct val="75000"/>
              <a:buFont typeface="Wingdings" panose="05000000000000000000" pitchFamily="2" charset="2"/>
              <a:buChar char="à"/>
            </a:pPr>
            <a:r>
              <a:rPr lang="en-US" altLang="en-US"/>
              <a:t>site-specific</a:t>
            </a:r>
          </a:p>
          <a:p>
            <a:pPr lvl="1">
              <a:lnSpc>
                <a:spcPct val="90000"/>
              </a:lnSpc>
              <a:buSzPct val="75000"/>
              <a:buFont typeface="Wingdings" panose="05000000000000000000" pitchFamily="2" charset="2"/>
              <a:buChar char="à"/>
            </a:pPr>
            <a:r>
              <a:rPr lang="en-US" altLang="en-US"/>
              <a:t>soil (0 to depth of impact)</a:t>
            </a:r>
          </a:p>
          <a:p>
            <a:pPr>
              <a:lnSpc>
                <a:spcPct val="90000"/>
              </a:lnSpc>
              <a:buSzPct val="75000"/>
              <a:buFont typeface="Wingdings" panose="05000000000000000000" pitchFamily="2" charset="2"/>
              <a:buChar char="n"/>
            </a:pPr>
            <a:r>
              <a:rPr lang="en-US" altLang="en-US">
                <a:solidFill>
                  <a:schemeClr val="hlink"/>
                </a:solidFill>
              </a:rPr>
              <a:t>Soil</a:t>
            </a:r>
            <a:r>
              <a:rPr lang="en-US" altLang="en-US" baseline="-25000">
                <a:solidFill>
                  <a:schemeClr val="hlink"/>
                </a:solidFill>
              </a:rPr>
              <a:t>es</a:t>
            </a:r>
            <a:endParaRPr lang="en-US" altLang="en-US">
              <a:solidFill>
                <a:schemeClr val="hlink"/>
              </a:solidFill>
            </a:endParaRPr>
          </a:p>
          <a:p>
            <a:pPr lvl="1">
              <a:lnSpc>
                <a:spcPct val="90000"/>
              </a:lnSpc>
              <a:buSzPct val="75000"/>
              <a:buFont typeface="Wingdings" panose="05000000000000000000" pitchFamily="2" charset="2"/>
              <a:buChar char="à"/>
            </a:pPr>
            <a:r>
              <a:rPr lang="en-US" altLang="en-US"/>
              <a:t>risk-based  (additivity)</a:t>
            </a:r>
          </a:p>
          <a:p>
            <a:pPr lvl="1">
              <a:lnSpc>
                <a:spcPct val="90000"/>
              </a:lnSpc>
              <a:buSzPct val="75000"/>
              <a:buFont typeface="Wingdings" panose="05000000000000000000" pitchFamily="2" charset="2"/>
              <a:buChar char="à"/>
            </a:pPr>
            <a:r>
              <a:rPr lang="en-US" altLang="en-US"/>
              <a:t>soil beneath an enclosed structure</a:t>
            </a:r>
          </a:p>
          <a:p>
            <a:pPr lvl="1">
              <a:lnSpc>
                <a:spcPct val="110000"/>
              </a:lnSpc>
              <a:buSzPct val="75000"/>
              <a:buFont typeface="Wingdings" panose="05000000000000000000" pitchFamily="2" charset="2"/>
              <a:buChar char="à"/>
            </a:pPr>
            <a:r>
              <a:rPr lang="en-US" altLang="en-US"/>
              <a:t>volatiles in surface soil</a:t>
            </a:r>
            <a:endParaRPr lang="en-US" altLang="en-US" baseline="-25000"/>
          </a:p>
          <a:p>
            <a:pPr>
              <a:lnSpc>
                <a:spcPct val="110000"/>
              </a:lnSpc>
              <a:buSzPct val="75000"/>
              <a:buFont typeface="Wingdings" panose="05000000000000000000" pitchFamily="2" charset="2"/>
              <a:buChar char="n"/>
            </a:pPr>
            <a:r>
              <a:rPr lang="en-US" altLang="en-US"/>
              <a:t>Background levels; quantitation limits</a:t>
            </a:r>
          </a:p>
          <a:p>
            <a:pPr>
              <a:buFontTx/>
              <a:buNone/>
            </a:pPr>
            <a:endParaRPr lang="en-US" altLang="en-US" baseline="-25000"/>
          </a:p>
        </p:txBody>
      </p:sp>
    </p:spTree>
  </p:cSld>
  <p:clrMapOvr>
    <a:masterClrMapping/>
  </p:clrMapOvr>
  <p:transition>
    <p:random/>
  </p:transition>
</p:sld>
</file>

<file path=ppt/slides/slide16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67330" name="Rectangle 2"/>
          <p:cNvSpPr>
            <a:spLocks noGrp="1" noChangeArrowheads="1"/>
          </p:cNvSpPr>
          <p:nvPr>
            <p:ph type="title"/>
          </p:nvPr>
        </p:nvSpPr>
        <p:spPr>
          <a:xfrm>
            <a:off x="228600" y="381000"/>
            <a:ext cx="8915400" cy="1143000"/>
          </a:xfrm>
          <a:noFill/>
          <a:ln/>
        </p:spPr>
        <p:txBody>
          <a:bodyPr anchor="ctr"/>
          <a:lstStyle/>
          <a:p>
            <a:r>
              <a:rPr lang="en-US" altLang="en-US"/>
              <a:t/>
            </a:r>
            <a:br>
              <a:rPr lang="en-US" altLang="en-US"/>
            </a:br>
            <a:r>
              <a:rPr lang="en-US" altLang="en-US" sz="3600"/>
              <a:t>Id of the MO-2 soil </a:t>
            </a:r>
            <a:r>
              <a:rPr lang="en-US" altLang="en-US" sz="3600">
                <a:solidFill>
                  <a:srgbClr val="FF3399"/>
                </a:solidFill>
              </a:rPr>
              <a:t>Limiting RECAP Standard</a:t>
            </a:r>
            <a:r>
              <a:rPr lang="en-US" altLang="en-US"/>
              <a:t> </a:t>
            </a:r>
            <a:br>
              <a:rPr lang="en-US" altLang="en-US"/>
            </a:br>
            <a:r>
              <a:rPr lang="en-US" altLang="en-US"/>
              <a:t/>
            </a:r>
            <a:br>
              <a:rPr lang="en-US" altLang="en-US"/>
            </a:br>
            <a:endParaRPr lang="en-US" altLang="en-US"/>
          </a:p>
        </p:txBody>
      </p:sp>
      <p:sp>
        <p:nvSpPr>
          <p:cNvPr id="867331" name="Rectangle 3"/>
          <p:cNvSpPr>
            <a:spLocks noGrp="1" noChangeArrowheads="1"/>
          </p:cNvSpPr>
          <p:nvPr>
            <p:ph type="body" idx="1"/>
          </p:nvPr>
        </p:nvSpPr>
        <p:spPr>
          <a:xfrm>
            <a:off x="685800" y="1600200"/>
            <a:ext cx="7924800" cy="4953000"/>
          </a:xfrm>
          <a:noFill/>
          <a:ln/>
        </p:spPr>
        <p:txBody>
          <a:bodyPr/>
          <a:lstStyle/>
          <a:p>
            <a:pPr marL="114300" lvl="1" indent="0">
              <a:lnSpc>
                <a:spcPct val="90000"/>
              </a:lnSpc>
              <a:buFont typeface="Marlett" pitchFamily="2" charset="2"/>
              <a:buNone/>
            </a:pPr>
            <a:r>
              <a:rPr lang="en-US" altLang="en-US" sz="2400"/>
              <a:t>Soil</a:t>
            </a:r>
            <a:r>
              <a:rPr lang="en-US" altLang="en-US" sz="2400" baseline="-25000"/>
              <a:t>i</a:t>
            </a:r>
            <a:r>
              <a:rPr lang="en-US" altLang="en-US" sz="2400"/>
              <a:t>  (Footnote N)</a:t>
            </a:r>
          </a:p>
          <a:p>
            <a:pPr marL="114300" lvl="1" indent="0">
              <a:lnSpc>
                <a:spcPct val="90000"/>
              </a:lnSpc>
              <a:buFont typeface="Marlett" pitchFamily="2" charset="2"/>
              <a:buNone/>
            </a:pPr>
            <a:r>
              <a:rPr lang="en-US" altLang="en-US" sz="2400"/>
              <a:t>Soil</a:t>
            </a:r>
            <a:r>
              <a:rPr lang="en-US" altLang="en-US" sz="2400" baseline="-25000"/>
              <a:t>ni</a:t>
            </a:r>
            <a:r>
              <a:rPr lang="en-US" altLang="en-US" sz="2400"/>
              <a:t> (Footnote N)</a:t>
            </a:r>
          </a:p>
          <a:p>
            <a:pPr marL="114300" lvl="1" indent="0">
              <a:lnSpc>
                <a:spcPct val="90000"/>
              </a:lnSpc>
              <a:buFont typeface="Marlett" pitchFamily="2" charset="2"/>
              <a:buNone/>
            </a:pPr>
            <a:endParaRPr lang="en-US" altLang="en-US" sz="2400"/>
          </a:p>
          <a:p>
            <a:pPr marL="114300" lvl="1" indent="0">
              <a:lnSpc>
                <a:spcPct val="90000"/>
              </a:lnSpc>
              <a:buFont typeface="Marlett" pitchFamily="2" charset="2"/>
              <a:buNone/>
            </a:pPr>
            <a:r>
              <a:rPr lang="en-US" altLang="en-US" sz="2400"/>
              <a:t>Soil</a:t>
            </a:r>
            <a:r>
              <a:rPr lang="en-US" altLang="en-US" sz="2400" baseline="-25000"/>
              <a:t>GW1</a:t>
            </a:r>
            <a:endParaRPr lang="en-US" altLang="en-US" sz="2400"/>
          </a:p>
          <a:p>
            <a:pPr marL="114300" lvl="1" indent="0">
              <a:lnSpc>
                <a:spcPct val="90000"/>
              </a:lnSpc>
              <a:buFont typeface="Marlett" pitchFamily="2" charset="2"/>
              <a:buNone/>
            </a:pPr>
            <a:r>
              <a:rPr lang="en-US" altLang="en-US" sz="2400"/>
              <a:t>Soil</a:t>
            </a:r>
            <a:r>
              <a:rPr lang="en-US" altLang="en-US" sz="2400" baseline="-25000"/>
              <a:t>GW2</a:t>
            </a:r>
            <a:r>
              <a:rPr lang="en-US" altLang="en-US" sz="2400"/>
              <a:t>  (Footnote x DF2)</a:t>
            </a:r>
          </a:p>
          <a:p>
            <a:pPr marL="114300" lvl="1" indent="0">
              <a:lnSpc>
                <a:spcPct val="90000"/>
              </a:lnSpc>
              <a:buFont typeface="Marlett" pitchFamily="2" charset="2"/>
              <a:buNone/>
            </a:pPr>
            <a:r>
              <a:rPr lang="en-US" altLang="en-US" sz="2400"/>
              <a:t>Soil</a:t>
            </a:r>
            <a:r>
              <a:rPr lang="en-US" altLang="en-US" sz="2400" baseline="-25000"/>
              <a:t>GW3</a:t>
            </a:r>
            <a:r>
              <a:rPr lang="en-US" altLang="en-US" sz="2400"/>
              <a:t>  (Footnote x DF3)</a:t>
            </a:r>
          </a:p>
          <a:p>
            <a:pPr marL="114300" lvl="1" indent="0">
              <a:lnSpc>
                <a:spcPct val="90000"/>
              </a:lnSpc>
              <a:buFont typeface="Marlett" pitchFamily="2" charset="2"/>
              <a:buNone/>
            </a:pPr>
            <a:endParaRPr lang="en-US" altLang="en-US" sz="2400"/>
          </a:p>
          <a:p>
            <a:pPr marL="114300" lvl="1" indent="0">
              <a:lnSpc>
                <a:spcPct val="90000"/>
              </a:lnSpc>
              <a:buFont typeface="Marlett" pitchFamily="2" charset="2"/>
              <a:buNone/>
            </a:pPr>
            <a:r>
              <a:rPr lang="en-US" altLang="en-US" sz="2400"/>
              <a:t>Soil</a:t>
            </a:r>
            <a:r>
              <a:rPr lang="en-US" altLang="en-US" sz="2400" baseline="-25000"/>
              <a:t>sat </a:t>
            </a:r>
          </a:p>
          <a:p>
            <a:pPr marL="114300" lvl="1" indent="0">
              <a:lnSpc>
                <a:spcPct val="90000"/>
              </a:lnSpc>
              <a:buFontTx/>
              <a:buNone/>
            </a:pPr>
            <a:endParaRPr lang="en-US" altLang="en-US" sz="2400" baseline="-25000"/>
          </a:p>
          <a:p>
            <a:pPr marL="0" indent="0">
              <a:lnSpc>
                <a:spcPct val="90000"/>
              </a:lnSpc>
              <a:buFont typeface="Monotype Sorts" pitchFamily="2" charset="2"/>
              <a:buNone/>
            </a:pPr>
            <a:r>
              <a:rPr lang="en-US" altLang="en-US" sz="2800">
                <a:solidFill>
                  <a:schemeClr val="hlink"/>
                </a:solidFill>
              </a:rPr>
              <a:t> </a:t>
            </a:r>
            <a:r>
              <a:rPr lang="en-US" altLang="en-US" sz="2400"/>
              <a:t>+/- Soil</a:t>
            </a:r>
            <a:r>
              <a:rPr lang="en-US" altLang="en-US" sz="2400" baseline="-25000"/>
              <a:t>es</a:t>
            </a:r>
          </a:p>
          <a:p>
            <a:pPr marL="0" indent="0">
              <a:lnSpc>
                <a:spcPct val="90000"/>
              </a:lnSpc>
              <a:buFont typeface="Monotype Sorts" pitchFamily="2" charset="2"/>
              <a:buNone/>
            </a:pPr>
            <a:endParaRPr lang="en-US" altLang="en-US" sz="2800">
              <a:solidFill>
                <a:schemeClr val="hlink"/>
              </a:solidFill>
            </a:endParaRPr>
          </a:p>
          <a:p>
            <a:pPr marL="0" indent="0">
              <a:lnSpc>
                <a:spcPct val="90000"/>
              </a:lnSpc>
              <a:buFont typeface="Monotype Sorts" pitchFamily="2" charset="2"/>
              <a:buNone/>
            </a:pPr>
            <a:r>
              <a:rPr lang="en-US" altLang="en-US" sz="2800">
                <a:solidFill>
                  <a:srgbClr val="FF3399"/>
                </a:solidFill>
              </a:rPr>
              <a:t>Limiting RS = lower of these 3 RS</a:t>
            </a:r>
          </a:p>
        </p:txBody>
      </p:sp>
      <p:sp>
        <p:nvSpPr>
          <p:cNvPr id="867332" name="AutoShape 4" descr="bracket"/>
          <p:cNvSpPr>
            <a:spLocks/>
          </p:cNvSpPr>
          <p:nvPr/>
        </p:nvSpPr>
        <p:spPr bwMode="auto">
          <a:xfrm>
            <a:off x="4267200" y="3200400"/>
            <a:ext cx="152400" cy="914400"/>
          </a:xfrm>
          <a:prstGeom prst="rightBrace">
            <a:avLst>
              <a:gd name="adj1" fmla="val 50000"/>
              <a:gd name="adj2" fmla="val 50000"/>
            </a:avLst>
          </a:prstGeom>
          <a:noFill/>
          <a:ln w="12700">
            <a:solidFill>
              <a:schemeClr val="tx1"/>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7333" name="AutoShape 5" descr="bracket"/>
          <p:cNvSpPr>
            <a:spLocks/>
          </p:cNvSpPr>
          <p:nvPr/>
        </p:nvSpPr>
        <p:spPr bwMode="auto">
          <a:xfrm>
            <a:off x="3733800" y="1600200"/>
            <a:ext cx="228600" cy="990600"/>
          </a:xfrm>
          <a:prstGeom prst="rightBrace">
            <a:avLst>
              <a:gd name="adj1" fmla="val 36111"/>
              <a:gd name="adj2" fmla="val 50000"/>
            </a:avLst>
          </a:prstGeom>
          <a:noFill/>
          <a:ln w="12700">
            <a:solidFill>
              <a:schemeClr val="tx1"/>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7334" name="Text Box 6"/>
          <p:cNvSpPr txBox="1">
            <a:spLocks noChangeArrowheads="1"/>
          </p:cNvSpPr>
          <p:nvPr/>
        </p:nvSpPr>
        <p:spPr bwMode="auto">
          <a:xfrm>
            <a:off x="4191000" y="1676400"/>
            <a:ext cx="21986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400" b="0"/>
              <a:t>Additivity</a:t>
            </a:r>
          </a:p>
          <a:p>
            <a:r>
              <a:rPr lang="en-US" altLang="en-US" sz="2400" b="0"/>
              <a:t>See Appendix G</a:t>
            </a:r>
          </a:p>
        </p:txBody>
      </p:sp>
      <p:sp>
        <p:nvSpPr>
          <p:cNvPr id="867335" name="Text Box 7"/>
          <p:cNvSpPr txBox="1">
            <a:spLocks noChangeArrowheads="1"/>
          </p:cNvSpPr>
          <p:nvPr/>
        </p:nvSpPr>
        <p:spPr bwMode="auto">
          <a:xfrm>
            <a:off x="4800600" y="3200400"/>
            <a:ext cx="229393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400" b="0"/>
              <a:t>See Appendix H</a:t>
            </a:r>
          </a:p>
          <a:p>
            <a:r>
              <a:rPr lang="en-US" altLang="en-US" sz="2400" b="0"/>
              <a:t>for DF2 and DF3</a:t>
            </a:r>
          </a:p>
        </p:txBody>
      </p:sp>
      <p:sp>
        <p:nvSpPr>
          <p:cNvPr id="867336" name="AutoShape 8" descr="bracket"/>
          <p:cNvSpPr>
            <a:spLocks/>
          </p:cNvSpPr>
          <p:nvPr/>
        </p:nvSpPr>
        <p:spPr bwMode="auto">
          <a:xfrm>
            <a:off x="1828800" y="4419600"/>
            <a:ext cx="152400" cy="381000"/>
          </a:xfrm>
          <a:prstGeom prst="rightBrace">
            <a:avLst>
              <a:gd name="adj1" fmla="val 20833"/>
              <a:gd name="adj2" fmla="val 50000"/>
            </a:avLst>
          </a:prstGeom>
          <a:noFill/>
          <a:ln w="12700">
            <a:solidFill>
              <a:schemeClr val="tx1"/>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7337" name="Text Box 9"/>
          <p:cNvSpPr txBox="1">
            <a:spLocks noChangeArrowheads="1"/>
          </p:cNvSpPr>
          <p:nvPr/>
        </p:nvSpPr>
        <p:spPr bwMode="auto">
          <a:xfrm>
            <a:off x="2133600" y="4343400"/>
            <a:ext cx="27368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altLang="en-US" sz="2400" b="0"/>
              <a:t>Applicable to liquids</a:t>
            </a:r>
          </a:p>
        </p:txBody>
      </p:sp>
    </p:spTree>
  </p:cSld>
  <p:clrMapOvr>
    <a:masterClrMapping/>
  </p:clrMapOvr>
  <p:transition>
    <p:random/>
  </p:transition>
</p:sld>
</file>

<file path=ppt/slides/slide1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71426" name="Rectangle 2"/>
          <p:cNvSpPr>
            <a:spLocks noGrp="1" noChangeArrowheads="1"/>
          </p:cNvSpPr>
          <p:nvPr>
            <p:ph type="title"/>
          </p:nvPr>
        </p:nvSpPr>
        <p:spPr>
          <a:xfrm>
            <a:off x="762000" y="838200"/>
            <a:ext cx="7772400" cy="1143000"/>
          </a:xfrm>
          <a:noFill/>
          <a:ln/>
        </p:spPr>
        <p:txBody>
          <a:bodyPr anchor="ctr"/>
          <a:lstStyle/>
          <a:p>
            <a:r>
              <a:rPr lang="en-US" altLang="en-US">
                <a:solidFill>
                  <a:srgbClr val="CCCC00"/>
                </a:solidFill>
              </a:rPr>
              <a:t>Management Option 2</a:t>
            </a:r>
            <a:br>
              <a:rPr lang="en-US" altLang="en-US">
                <a:solidFill>
                  <a:srgbClr val="CCCC00"/>
                </a:solidFill>
              </a:rPr>
            </a:br>
            <a:r>
              <a:rPr lang="en-US" altLang="en-US">
                <a:solidFill>
                  <a:srgbClr val="CCCC00"/>
                </a:solidFill>
              </a:rPr>
              <a:t>Section 2.8.2 </a:t>
            </a:r>
            <a:r>
              <a:rPr lang="en-US" altLang="en-US"/>
              <a:t/>
            </a:r>
            <a:br>
              <a:rPr lang="en-US" altLang="en-US"/>
            </a:br>
            <a:endParaRPr lang="en-US" altLang="en-US"/>
          </a:p>
        </p:txBody>
      </p:sp>
      <p:sp>
        <p:nvSpPr>
          <p:cNvPr id="871427" name="Rectangle 3"/>
          <p:cNvSpPr>
            <a:spLocks noGrp="1" noChangeArrowheads="1"/>
          </p:cNvSpPr>
          <p:nvPr>
            <p:ph type="body" idx="1"/>
          </p:nvPr>
        </p:nvSpPr>
        <p:spPr>
          <a:xfrm>
            <a:off x="228600" y="2743200"/>
            <a:ext cx="8610600" cy="4114800"/>
          </a:xfrm>
          <a:noFill/>
          <a:ln/>
        </p:spPr>
        <p:txBody>
          <a:bodyPr/>
          <a:lstStyle/>
          <a:p>
            <a:pPr>
              <a:buFontTx/>
              <a:buNone/>
            </a:pPr>
            <a:r>
              <a:rPr lang="en-US" altLang="en-US" u="sng">
                <a:solidFill>
                  <a:schemeClr val="tx2"/>
                </a:solidFill>
              </a:rPr>
              <a:t>MO-2 Soil </a:t>
            </a:r>
            <a:r>
              <a:rPr lang="en-US" altLang="en-US" u="sng">
                <a:solidFill>
                  <a:srgbClr val="0066FF"/>
                </a:solidFill>
              </a:rPr>
              <a:t>AOIC</a:t>
            </a:r>
            <a:r>
              <a:rPr lang="en-US" altLang="en-US"/>
              <a:t>:  </a:t>
            </a:r>
          </a:p>
          <a:p>
            <a:pPr lvl="1">
              <a:buSzPct val="75000"/>
              <a:buFont typeface="Wingdings" panose="05000000000000000000" pitchFamily="2" charset="2"/>
              <a:buChar char="à"/>
            </a:pPr>
            <a:r>
              <a:rPr lang="en-US" altLang="en-US"/>
              <a:t> 95% UCL-AM concentration </a:t>
            </a:r>
          </a:p>
          <a:p>
            <a:pPr lvl="1">
              <a:buSzPct val="75000"/>
              <a:buFont typeface="Wingdings" panose="05000000000000000000" pitchFamily="2" charset="2"/>
              <a:buChar char="à"/>
            </a:pPr>
            <a:r>
              <a:rPr lang="en-US" altLang="en-US"/>
              <a:t> If 95%UCL-AM &gt; Maximum concentration, then maximum concentration shall be used as the AOIC</a:t>
            </a:r>
          </a:p>
          <a:p>
            <a:pPr>
              <a:buFontTx/>
              <a:buNone/>
            </a:pPr>
            <a:endParaRPr lang="en-US" altLang="en-US"/>
          </a:p>
          <a:p>
            <a:pPr>
              <a:buFontTx/>
              <a:buNone/>
            </a:pPr>
            <a:endParaRPr lang="en-US" altLang="en-US"/>
          </a:p>
          <a:p>
            <a:pPr>
              <a:buFontTx/>
              <a:buNone/>
            </a:pPr>
            <a:endParaRPr lang="en-US" altLang="en-US" sz="2800"/>
          </a:p>
        </p:txBody>
      </p:sp>
    </p:spTree>
  </p:cSld>
  <p:clrMapOvr>
    <a:masterClrMapping/>
  </p:clrMapOvr>
  <p:transition>
    <p:random/>
  </p:transition>
</p:sld>
</file>

<file path=ppt/slides/slide1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65282" name="Rectangle 2"/>
          <p:cNvSpPr>
            <a:spLocks noGrp="1" noChangeArrowheads="1"/>
          </p:cNvSpPr>
          <p:nvPr>
            <p:ph type="title"/>
          </p:nvPr>
        </p:nvSpPr>
        <p:spPr>
          <a:xfrm>
            <a:off x="685800" y="609600"/>
            <a:ext cx="7772400" cy="1143000"/>
          </a:xfrm>
          <a:noFill/>
          <a:ln/>
        </p:spPr>
        <p:txBody>
          <a:bodyPr anchor="ctr"/>
          <a:lstStyle/>
          <a:p>
            <a:r>
              <a:rPr lang="en-US" altLang="en-US">
                <a:solidFill>
                  <a:srgbClr val="CCCC00"/>
                </a:solidFill>
              </a:rPr>
              <a:t>Management Option 2</a:t>
            </a:r>
            <a:r>
              <a:rPr lang="en-US" altLang="en-US"/>
              <a:t/>
            </a:r>
            <a:br>
              <a:rPr lang="en-US" altLang="en-US"/>
            </a:br>
            <a:r>
              <a:rPr lang="en-US" altLang="en-US"/>
              <a:t>Soil Screening</a:t>
            </a:r>
            <a:br>
              <a:rPr lang="en-US" altLang="en-US"/>
            </a:br>
            <a:endParaRPr lang="en-US" altLang="en-US"/>
          </a:p>
        </p:txBody>
      </p:sp>
      <p:sp>
        <p:nvSpPr>
          <p:cNvPr id="865283" name="Rectangle 3"/>
          <p:cNvSpPr>
            <a:spLocks noGrp="1" noChangeArrowheads="1"/>
          </p:cNvSpPr>
          <p:nvPr>
            <p:ph type="body" idx="1"/>
          </p:nvPr>
        </p:nvSpPr>
        <p:spPr>
          <a:xfrm>
            <a:off x="762000" y="2057400"/>
            <a:ext cx="7772400" cy="4114800"/>
          </a:xfrm>
          <a:noFill/>
          <a:ln/>
        </p:spPr>
        <p:txBody>
          <a:bodyPr/>
          <a:lstStyle/>
          <a:p>
            <a:pPr marL="0" indent="0">
              <a:lnSpc>
                <a:spcPct val="90000"/>
              </a:lnSpc>
              <a:buFontTx/>
              <a:buNone/>
            </a:pPr>
            <a:r>
              <a:rPr lang="en-US" altLang="en-US" u="sng">
                <a:solidFill>
                  <a:srgbClr val="CCCC00"/>
                </a:solidFill>
              </a:rPr>
              <a:t>MO-2</a:t>
            </a:r>
            <a:r>
              <a:rPr lang="en-US" altLang="en-US" u="sng">
                <a:solidFill>
                  <a:schemeClr val="tx2"/>
                </a:solidFill>
              </a:rPr>
              <a:t> Screening</a:t>
            </a:r>
            <a:r>
              <a:rPr lang="en-US" altLang="en-US">
                <a:solidFill>
                  <a:schemeClr val="tx2"/>
                </a:solidFill>
              </a:rPr>
              <a:t>:</a:t>
            </a:r>
            <a:r>
              <a:rPr lang="en-US" altLang="en-US"/>
              <a:t>  Compare the soil </a:t>
            </a:r>
            <a:r>
              <a:rPr lang="en-US" altLang="en-US">
                <a:solidFill>
                  <a:srgbClr val="0066FF"/>
                </a:solidFill>
              </a:rPr>
              <a:t>AOIC</a:t>
            </a:r>
            <a:r>
              <a:rPr lang="en-US" altLang="en-US"/>
              <a:t> to the </a:t>
            </a:r>
            <a:r>
              <a:rPr lang="en-US" altLang="en-US">
                <a:solidFill>
                  <a:srgbClr val="FF3399"/>
                </a:solidFill>
              </a:rPr>
              <a:t>limiting soil RS</a:t>
            </a:r>
            <a:r>
              <a:rPr lang="en-US" altLang="en-US"/>
              <a:t>:</a:t>
            </a:r>
          </a:p>
          <a:p>
            <a:pPr marL="0" indent="0">
              <a:lnSpc>
                <a:spcPct val="90000"/>
              </a:lnSpc>
              <a:buFontTx/>
              <a:buNone/>
            </a:pPr>
            <a:endParaRPr lang="en-US" altLang="en-US"/>
          </a:p>
          <a:p>
            <a:pPr lvl="1">
              <a:lnSpc>
                <a:spcPct val="90000"/>
              </a:lnSpc>
              <a:buSzPct val="75000"/>
              <a:buFont typeface="Wingdings" panose="05000000000000000000" pitchFamily="2" charset="2"/>
              <a:buChar char="à"/>
            </a:pPr>
            <a:r>
              <a:rPr lang="en-US" altLang="en-US"/>
              <a:t>If </a:t>
            </a:r>
            <a:r>
              <a:rPr lang="en-US" altLang="en-US">
                <a:solidFill>
                  <a:srgbClr val="0066FF"/>
                </a:solidFill>
              </a:rPr>
              <a:t>AOIC </a:t>
            </a:r>
            <a:r>
              <a:rPr lang="en-US" altLang="en-US" u="sng"/>
              <a:t>&lt;</a:t>
            </a:r>
            <a:r>
              <a:rPr lang="en-US" altLang="en-US"/>
              <a:t> </a:t>
            </a:r>
            <a:r>
              <a:rPr lang="en-US" altLang="en-US">
                <a:solidFill>
                  <a:srgbClr val="FF3399"/>
                </a:solidFill>
              </a:rPr>
              <a:t>limiting RS</a:t>
            </a:r>
            <a:r>
              <a:rPr lang="en-US" altLang="en-US"/>
              <a:t> for all COC, then NFA</a:t>
            </a:r>
          </a:p>
          <a:p>
            <a:pPr lvl="1">
              <a:lnSpc>
                <a:spcPct val="70000"/>
              </a:lnSpc>
              <a:buSzPct val="75000"/>
              <a:buFont typeface="Wingdings" panose="05000000000000000000" pitchFamily="2" charset="2"/>
              <a:buChar char="à"/>
            </a:pPr>
            <a:endParaRPr lang="en-US" altLang="en-US"/>
          </a:p>
          <a:p>
            <a:pPr lvl="1">
              <a:lnSpc>
                <a:spcPct val="130000"/>
              </a:lnSpc>
              <a:buSzPct val="75000"/>
              <a:buFont typeface="Wingdings" panose="05000000000000000000" pitchFamily="2" charset="2"/>
              <a:buChar char="à"/>
            </a:pPr>
            <a:r>
              <a:rPr lang="en-US" altLang="en-US"/>
              <a:t>If </a:t>
            </a:r>
            <a:r>
              <a:rPr lang="en-US" altLang="en-US">
                <a:solidFill>
                  <a:srgbClr val="0066FF"/>
                </a:solidFill>
              </a:rPr>
              <a:t>AOIC</a:t>
            </a:r>
            <a:r>
              <a:rPr lang="en-US" altLang="en-US"/>
              <a:t> &gt; </a:t>
            </a:r>
            <a:r>
              <a:rPr lang="en-US" altLang="en-US">
                <a:solidFill>
                  <a:srgbClr val="FF3399"/>
                </a:solidFill>
              </a:rPr>
              <a:t>limiting RS</a:t>
            </a:r>
            <a:r>
              <a:rPr lang="en-US" altLang="en-US"/>
              <a:t>, then proceed to MO-3 		       </a:t>
            </a:r>
            <a:r>
              <a:rPr lang="en-US" altLang="en-US" u="sng"/>
              <a:t>or</a:t>
            </a:r>
            <a:r>
              <a:rPr lang="en-US" altLang="en-US"/>
              <a:t> remediate to MO-2 </a:t>
            </a:r>
            <a:r>
              <a:rPr lang="en-US" altLang="en-US">
                <a:solidFill>
                  <a:srgbClr val="FF3399"/>
                </a:solidFill>
              </a:rPr>
              <a:t>LRS</a:t>
            </a:r>
          </a:p>
        </p:txBody>
      </p:sp>
    </p:spTree>
  </p:cSld>
  <p:clrMapOvr>
    <a:masterClrMapping/>
  </p:clrMapOvr>
  <p:transition>
    <p:random/>
  </p:transition>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24962" name="Rectangle 2"/>
          <p:cNvSpPr>
            <a:spLocks noGrp="1" noChangeArrowheads="1"/>
          </p:cNvSpPr>
          <p:nvPr>
            <p:ph type="title"/>
          </p:nvPr>
        </p:nvSpPr>
        <p:spPr>
          <a:xfrm>
            <a:off x="1371600" y="762000"/>
            <a:ext cx="7772400" cy="990600"/>
          </a:xfrm>
          <a:noFill/>
          <a:ln/>
        </p:spPr>
        <p:txBody>
          <a:bodyPr anchor="ctr"/>
          <a:lstStyle/>
          <a:p>
            <a:pPr algn="ctr"/>
            <a:r>
              <a:rPr lang="en-US" altLang="en-US"/>
              <a:t>Overview of LDEQ’s RECAP</a:t>
            </a:r>
            <a:br>
              <a:rPr lang="en-US" altLang="en-US"/>
            </a:br>
            <a:endParaRPr lang="en-US" altLang="en-US"/>
          </a:p>
        </p:txBody>
      </p:sp>
      <p:sp>
        <p:nvSpPr>
          <p:cNvPr id="424963" name="Rectangle 3"/>
          <p:cNvSpPr>
            <a:spLocks noGrp="1" noChangeArrowheads="1"/>
          </p:cNvSpPr>
          <p:nvPr>
            <p:ph type="body" idx="1"/>
          </p:nvPr>
        </p:nvSpPr>
        <p:spPr>
          <a:xfrm>
            <a:off x="381000" y="2209800"/>
            <a:ext cx="8458200" cy="3962400"/>
          </a:xfrm>
          <a:noFill/>
          <a:ln/>
        </p:spPr>
        <p:txBody>
          <a:bodyPr/>
          <a:lstStyle/>
          <a:p>
            <a:pPr algn="ctr">
              <a:buSzPct val="75000"/>
              <a:buFont typeface="Wingdings" panose="05000000000000000000" pitchFamily="2" charset="2"/>
              <a:buNone/>
            </a:pPr>
            <a:r>
              <a:rPr lang="en-US" altLang="en-US" sz="2800"/>
              <a:t>The RECAP document presents the regulations on how the “acceptable” constituent concentration shall be defined and how it will be used to make site management decisions.</a:t>
            </a:r>
          </a:p>
          <a:p>
            <a:pPr algn="ctr">
              <a:buSzPct val="75000"/>
              <a:buFont typeface="Wingdings" panose="05000000000000000000" pitchFamily="2" charset="2"/>
              <a:buNone/>
            </a:pPr>
            <a:endParaRPr lang="en-US" altLang="en-US" sz="2800"/>
          </a:p>
          <a:p>
            <a:pPr algn="ctr">
              <a:buSzPct val="75000"/>
              <a:buFont typeface="Wingdings" panose="05000000000000000000" pitchFamily="2" charset="2"/>
              <a:buNone/>
            </a:pPr>
            <a:r>
              <a:rPr lang="en-US" altLang="en-US" sz="2800"/>
              <a:t>“Acceptable” Concentration = Screening Standard</a:t>
            </a:r>
          </a:p>
          <a:p>
            <a:pPr algn="ctr">
              <a:buSzPct val="75000"/>
              <a:buFont typeface="Wingdings" panose="05000000000000000000" pitchFamily="2" charset="2"/>
              <a:buNone/>
            </a:pPr>
            <a:r>
              <a:rPr lang="en-US" altLang="en-US" sz="2800"/>
              <a:t>                                            or</a:t>
            </a:r>
          </a:p>
          <a:p>
            <a:pPr>
              <a:buSzPct val="75000"/>
              <a:buFont typeface="Wingdings" panose="05000000000000000000" pitchFamily="2" charset="2"/>
              <a:buNone/>
            </a:pPr>
            <a:r>
              <a:rPr lang="en-US" altLang="en-US" sz="2800"/>
              <a:t>                                                         RECAP Standard</a:t>
            </a:r>
          </a:p>
          <a:p>
            <a:pPr algn="ctr">
              <a:buSzPct val="75000"/>
              <a:buFont typeface="Wingdings" panose="05000000000000000000" pitchFamily="2" charset="2"/>
              <a:buNone/>
            </a:pPr>
            <a:endParaRPr lang="en-US" altLang="en-US" sz="2800"/>
          </a:p>
        </p:txBody>
      </p:sp>
    </p:spTree>
  </p:cSld>
  <p:clrMapOvr>
    <a:masterClrMapping/>
  </p:clrMapOvr>
  <p:transition>
    <p:random/>
  </p:transition>
</p:sld>
</file>

<file path=ppt/slides/slide1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24994" name="Rectangle 2"/>
          <p:cNvSpPr>
            <a:spLocks noGrp="1" noChangeArrowheads="1"/>
          </p:cNvSpPr>
          <p:nvPr>
            <p:ph type="title"/>
          </p:nvPr>
        </p:nvSpPr>
        <p:spPr>
          <a:xfrm>
            <a:off x="406400" y="4495800"/>
            <a:ext cx="7772400" cy="1143000"/>
          </a:xfrm>
        </p:spPr>
        <p:txBody>
          <a:bodyPr/>
          <a:lstStyle/>
          <a:p>
            <a:pPr algn="ctr"/>
            <a:r>
              <a:rPr lang="en-US" altLang="en-US" sz="4800" i="0" dirty="0">
                <a:solidFill>
                  <a:srgbClr val="CCCC00"/>
                </a:solidFill>
              </a:rPr>
              <a:t>MO-2</a:t>
            </a:r>
            <a:br>
              <a:rPr lang="en-US" altLang="en-US" sz="4800" i="0" dirty="0">
                <a:solidFill>
                  <a:srgbClr val="CCCC00"/>
                </a:solidFill>
              </a:rPr>
            </a:br>
            <a:r>
              <a:rPr lang="en-US" altLang="en-US" sz="4800" i="0" dirty="0">
                <a:solidFill>
                  <a:schemeClr val="hlink"/>
                </a:solidFill>
              </a:rPr>
              <a:t>Groundwater </a:t>
            </a:r>
            <a:br>
              <a:rPr lang="en-US" altLang="en-US" sz="4800" i="0" dirty="0">
                <a:solidFill>
                  <a:schemeClr val="hlink"/>
                </a:solidFill>
              </a:rPr>
            </a:br>
            <a:r>
              <a:rPr lang="en-US" altLang="en-US" sz="4800" i="0" dirty="0">
                <a:solidFill>
                  <a:schemeClr val="hlink"/>
                </a:solidFill>
              </a:rPr>
              <a:t>Assessment</a:t>
            </a:r>
            <a:r>
              <a:rPr lang="en-US" altLang="en-US" i="0" dirty="0">
                <a:solidFill>
                  <a:schemeClr val="hlink"/>
                </a:solidFill>
              </a:rPr>
              <a:t/>
            </a:r>
            <a:br>
              <a:rPr lang="en-US" altLang="en-US" i="0" dirty="0">
                <a:solidFill>
                  <a:schemeClr val="hlink"/>
                </a:solidFill>
              </a:rPr>
            </a:br>
            <a:endParaRPr lang="en-US" altLang="en-US" i="0" dirty="0"/>
          </a:p>
        </p:txBody>
      </p:sp>
    </p:spTree>
  </p:cSld>
  <p:clrMapOvr>
    <a:masterClrMapping/>
  </p:clrMapOvr>
  <p:transition>
    <p:random/>
  </p:transition>
</p:sld>
</file>

<file path=ppt/slides/slide1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838200" y="609600"/>
            <a:ext cx="7772400" cy="1219200"/>
          </a:xfrm>
          <a:noFill/>
          <a:ln/>
        </p:spPr>
        <p:txBody>
          <a:bodyPr anchor="ctr"/>
          <a:lstStyle/>
          <a:p>
            <a:r>
              <a:rPr lang="en-US" altLang="en-US">
                <a:solidFill>
                  <a:srgbClr val="CCCC00"/>
                </a:solidFill>
              </a:rPr>
              <a:t>Management Option 2</a:t>
            </a:r>
            <a:br>
              <a:rPr lang="en-US" altLang="en-US">
                <a:solidFill>
                  <a:srgbClr val="CCCC00"/>
                </a:solidFill>
              </a:rPr>
            </a:br>
            <a:r>
              <a:rPr lang="en-US" altLang="en-US">
                <a:solidFill>
                  <a:schemeClr val="hlink"/>
                </a:solidFill>
              </a:rPr>
              <a:t>Groundwater RECAP Standards</a:t>
            </a:r>
            <a:r>
              <a:rPr lang="en-US" altLang="en-US"/>
              <a:t/>
            </a:r>
            <a:br>
              <a:rPr lang="en-US" altLang="en-US"/>
            </a:br>
            <a:endParaRPr lang="en-US" altLang="en-US"/>
          </a:p>
        </p:txBody>
      </p:sp>
      <p:sp>
        <p:nvSpPr>
          <p:cNvPr id="41987" name="Rectangle 3"/>
          <p:cNvSpPr>
            <a:spLocks noGrp="1" noChangeArrowheads="1"/>
          </p:cNvSpPr>
          <p:nvPr>
            <p:ph type="body" idx="1"/>
          </p:nvPr>
        </p:nvSpPr>
        <p:spPr>
          <a:xfrm>
            <a:off x="533400" y="1905000"/>
            <a:ext cx="8153400" cy="3733800"/>
          </a:xfrm>
          <a:noFill/>
          <a:ln/>
        </p:spPr>
        <p:txBody>
          <a:bodyPr/>
          <a:lstStyle/>
          <a:p>
            <a:pPr>
              <a:lnSpc>
                <a:spcPct val="90000"/>
              </a:lnSpc>
              <a:buSzPct val="75000"/>
              <a:buFont typeface="Wingdings" panose="05000000000000000000" pitchFamily="2" charset="2"/>
              <a:buChar char="n"/>
            </a:pPr>
            <a:r>
              <a:rPr lang="en-US" altLang="en-US">
                <a:solidFill>
                  <a:schemeClr val="hlink"/>
                </a:solidFill>
              </a:rPr>
              <a:t>GW</a:t>
            </a:r>
            <a:r>
              <a:rPr lang="en-US" altLang="en-US" baseline="-25000">
                <a:solidFill>
                  <a:schemeClr val="hlink"/>
                </a:solidFill>
              </a:rPr>
              <a:t>1 </a:t>
            </a:r>
            <a:r>
              <a:rPr lang="en-US" altLang="en-US" baseline="-25000"/>
              <a:t> </a:t>
            </a:r>
          </a:p>
          <a:p>
            <a:pPr lvl="1">
              <a:lnSpc>
                <a:spcPct val="90000"/>
              </a:lnSpc>
              <a:buSzPct val="75000"/>
              <a:buFont typeface="Wingdings" panose="05000000000000000000" pitchFamily="2" charset="2"/>
              <a:buChar char="à"/>
            </a:pPr>
            <a:r>
              <a:rPr lang="en-US" altLang="en-US"/>
              <a:t>GW 1 zone</a:t>
            </a:r>
            <a:endParaRPr lang="en-US" altLang="en-US" baseline="-25000"/>
          </a:p>
          <a:p>
            <a:pPr lvl="1">
              <a:lnSpc>
                <a:spcPct val="90000"/>
              </a:lnSpc>
              <a:buSzPct val="75000"/>
              <a:buFont typeface="Wingdings" panose="05000000000000000000" pitchFamily="2" charset="2"/>
              <a:buChar char="à"/>
            </a:pPr>
            <a:r>
              <a:rPr lang="en-US" altLang="en-US"/>
              <a:t>risk-based or MCL</a:t>
            </a:r>
          </a:p>
          <a:p>
            <a:pPr lvl="1">
              <a:lnSpc>
                <a:spcPct val="90000"/>
              </a:lnSpc>
              <a:buSzPct val="75000"/>
              <a:buFont typeface="Wingdings" panose="05000000000000000000" pitchFamily="2" charset="2"/>
              <a:buChar char="à"/>
            </a:pPr>
            <a:r>
              <a:rPr lang="en-US" altLang="en-US"/>
              <a:t>additivity </a:t>
            </a:r>
          </a:p>
          <a:p>
            <a:pPr>
              <a:lnSpc>
                <a:spcPct val="90000"/>
              </a:lnSpc>
              <a:buSzPct val="75000"/>
              <a:buFont typeface="Wingdings" panose="05000000000000000000" pitchFamily="2" charset="2"/>
              <a:buChar char="n"/>
            </a:pPr>
            <a:r>
              <a:rPr lang="en-US" altLang="en-US">
                <a:solidFill>
                  <a:schemeClr val="hlink"/>
                </a:solidFill>
              </a:rPr>
              <a:t>GW</a:t>
            </a:r>
            <a:r>
              <a:rPr lang="en-US" altLang="en-US" baseline="-25000">
                <a:solidFill>
                  <a:schemeClr val="hlink"/>
                </a:solidFill>
              </a:rPr>
              <a:t>2</a:t>
            </a:r>
            <a:endParaRPr lang="en-US" altLang="en-US">
              <a:solidFill>
                <a:schemeClr val="hlink"/>
              </a:solidFill>
            </a:endParaRPr>
          </a:p>
          <a:p>
            <a:pPr lvl="1">
              <a:lnSpc>
                <a:spcPct val="90000"/>
              </a:lnSpc>
              <a:buSzPct val="75000"/>
              <a:buFont typeface="Wingdings" panose="05000000000000000000" pitchFamily="2" charset="2"/>
              <a:buChar char="à"/>
            </a:pPr>
            <a:r>
              <a:rPr lang="en-US" altLang="en-US"/>
              <a:t>GW 2 zone</a:t>
            </a:r>
          </a:p>
          <a:p>
            <a:pPr lvl="1">
              <a:lnSpc>
                <a:spcPct val="90000"/>
              </a:lnSpc>
              <a:buSzPct val="75000"/>
              <a:buFont typeface="Wingdings" panose="05000000000000000000" pitchFamily="2" charset="2"/>
              <a:buChar char="à"/>
            </a:pPr>
            <a:r>
              <a:rPr lang="en-US" altLang="en-US"/>
              <a:t>risk-based or MCL </a:t>
            </a:r>
          </a:p>
          <a:p>
            <a:pPr lvl="1">
              <a:lnSpc>
                <a:spcPct val="90000"/>
              </a:lnSpc>
              <a:buSzPct val="75000"/>
              <a:buFont typeface="Wingdings" panose="05000000000000000000" pitchFamily="2" charset="2"/>
              <a:buChar char="à"/>
            </a:pPr>
            <a:r>
              <a:rPr lang="en-US" altLang="en-US"/>
              <a:t>site-specific DAF2  (source to property boundary)</a:t>
            </a:r>
          </a:p>
          <a:p>
            <a:pPr lvl="1">
              <a:lnSpc>
                <a:spcPct val="90000"/>
              </a:lnSpc>
              <a:buSzPct val="75000"/>
              <a:buFont typeface="Wingdings" panose="05000000000000000000" pitchFamily="2" charset="2"/>
              <a:buChar char="à"/>
            </a:pPr>
            <a:r>
              <a:rPr lang="en-US" altLang="en-US"/>
              <a:t>additivity</a:t>
            </a:r>
          </a:p>
          <a:p>
            <a:pPr>
              <a:buFontTx/>
              <a:buNone/>
            </a:pPr>
            <a:endParaRPr lang="en-US" altLang="en-US" baseline="-25000"/>
          </a:p>
          <a:p>
            <a:pPr>
              <a:buFont typeface="Monotype Sorts" pitchFamily="2" charset="2"/>
              <a:buNone/>
            </a:pPr>
            <a:endParaRPr lang="en-US" altLang="en-US"/>
          </a:p>
        </p:txBody>
      </p:sp>
    </p:spTree>
  </p:cSld>
  <p:clrMapOvr>
    <a:masterClrMapping/>
  </p:clrMapOvr>
  <p:transition>
    <p:random/>
  </p:transition>
</p:sld>
</file>

<file path=ppt/slides/slide1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a:xfrm>
            <a:off x="838200" y="609600"/>
            <a:ext cx="7772400" cy="1219200"/>
          </a:xfrm>
          <a:noFill/>
          <a:ln/>
        </p:spPr>
        <p:txBody>
          <a:bodyPr anchor="ctr"/>
          <a:lstStyle/>
          <a:p>
            <a:r>
              <a:rPr lang="en-US" altLang="en-US">
                <a:solidFill>
                  <a:srgbClr val="CCCC00"/>
                </a:solidFill>
              </a:rPr>
              <a:t>Management Option 2</a:t>
            </a:r>
            <a:br>
              <a:rPr lang="en-US" altLang="en-US">
                <a:solidFill>
                  <a:srgbClr val="CCCC00"/>
                </a:solidFill>
              </a:rPr>
            </a:br>
            <a:r>
              <a:rPr lang="en-US" altLang="en-US">
                <a:solidFill>
                  <a:schemeClr val="hlink"/>
                </a:solidFill>
              </a:rPr>
              <a:t>Groundwater RECAP Standards</a:t>
            </a:r>
            <a:br>
              <a:rPr lang="en-US" altLang="en-US">
                <a:solidFill>
                  <a:schemeClr val="hlink"/>
                </a:solidFill>
              </a:rPr>
            </a:br>
            <a:endParaRPr lang="en-US" altLang="en-US">
              <a:solidFill>
                <a:schemeClr val="hlink"/>
              </a:solidFill>
            </a:endParaRPr>
          </a:p>
        </p:txBody>
      </p:sp>
      <p:sp>
        <p:nvSpPr>
          <p:cNvPr id="103427" name="Rectangle 3"/>
          <p:cNvSpPr>
            <a:spLocks noGrp="1" noChangeArrowheads="1"/>
          </p:cNvSpPr>
          <p:nvPr>
            <p:ph type="body" idx="1"/>
          </p:nvPr>
        </p:nvSpPr>
        <p:spPr>
          <a:xfrm>
            <a:off x="609600" y="1905000"/>
            <a:ext cx="7696200" cy="3733800"/>
          </a:xfrm>
          <a:noFill/>
          <a:ln/>
        </p:spPr>
        <p:txBody>
          <a:bodyPr/>
          <a:lstStyle/>
          <a:p>
            <a:pPr>
              <a:buSzPct val="75000"/>
              <a:buFont typeface="Wingdings" panose="05000000000000000000" pitchFamily="2" charset="2"/>
              <a:buChar char="n"/>
            </a:pPr>
            <a:r>
              <a:rPr lang="en-US" altLang="en-US">
                <a:solidFill>
                  <a:schemeClr val="hlink"/>
                </a:solidFill>
              </a:rPr>
              <a:t>GW</a:t>
            </a:r>
            <a:r>
              <a:rPr lang="en-US" altLang="en-US" baseline="-25000">
                <a:solidFill>
                  <a:schemeClr val="hlink"/>
                </a:solidFill>
              </a:rPr>
              <a:t>3DW </a:t>
            </a:r>
            <a:r>
              <a:rPr lang="en-US" altLang="en-US">
                <a:solidFill>
                  <a:schemeClr val="hlink"/>
                </a:solidFill>
              </a:rPr>
              <a:t>GW</a:t>
            </a:r>
            <a:r>
              <a:rPr lang="en-US" altLang="en-US" baseline="-25000">
                <a:solidFill>
                  <a:schemeClr val="hlink"/>
                </a:solidFill>
              </a:rPr>
              <a:t>3NDW</a:t>
            </a:r>
          </a:p>
          <a:p>
            <a:pPr lvl="1">
              <a:buSzPct val="75000"/>
              <a:buFont typeface="Wingdings" panose="05000000000000000000" pitchFamily="2" charset="2"/>
              <a:buChar char="à"/>
            </a:pPr>
            <a:r>
              <a:rPr lang="en-US" altLang="en-US"/>
              <a:t>GW 3 zone</a:t>
            </a:r>
          </a:p>
          <a:p>
            <a:pPr lvl="1">
              <a:buSzPct val="75000"/>
              <a:buFont typeface="Wingdings" panose="05000000000000000000" pitchFamily="2" charset="2"/>
              <a:buChar char="à"/>
            </a:pPr>
            <a:r>
              <a:rPr lang="en-US" altLang="en-US"/>
              <a:t>Prevent discharge to SW</a:t>
            </a:r>
          </a:p>
          <a:p>
            <a:pPr lvl="1">
              <a:buSzPct val="75000"/>
              <a:buFont typeface="Wingdings" panose="05000000000000000000" pitchFamily="2" charset="2"/>
              <a:buChar char="à"/>
            </a:pPr>
            <a:r>
              <a:rPr lang="en-US" altLang="en-US"/>
              <a:t>site-specific DAF3  (source to SW)</a:t>
            </a:r>
          </a:p>
          <a:p>
            <a:pPr>
              <a:buSzPct val="75000"/>
              <a:buFont typeface="Wingdings" panose="05000000000000000000" pitchFamily="2" charset="2"/>
              <a:buChar char="n"/>
            </a:pPr>
            <a:r>
              <a:rPr lang="en-US" altLang="en-US">
                <a:solidFill>
                  <a:schemeClr val="hlink"/>
                </a:solidFill>
              </a:rPr>
              <a:t>Water</a:t>
            </a:r>
            <a:r>
              <a:rPr lang="en-US" altLang="en-US" baseline="-25000">
                <a:solidFill>
                  <a:schemeClr val="hlink"/>
                </a:solidFill>
              </a:rPr>
              <a:t>sol</a:t>
            </a:r>
          </a:p>
          <a:p>
            <a:pPr lvl="1">
              <a:buSzPct val="75000"/>
              <a:buFont typeface="Wingdings" panose="05000000000000000000" pitchFamily="2" charset="2"/>
              <a:buChar char="à"/>
            </a:pPr>
            <a:r>
              <a:rPr lang="en-US" altLang="en-US"/>
              <a:t>Appliable to GW 1, 2, and 3 zones</a:t>
            </a:r>
          </a:p>
          <a:p>
            <a:pPr lvl="1">
              <a:buSzPct val="75000"/>
              <a:buFont typeface="Wingdings" panose="05000000000000000000" pitchFamily="2" charset="2"/>
              <a:buChar char="à"/>
            </a:pPr>
            <a:r>
              <a:rPr lang="en-US" altLang="en-US"/>
              <a:t>Aesthetics – prevention of free product</a:t>
            </a:r>
          </a:p>
          <a:p>
            <a:pPr>
              <a:buFontTx/>
              <a:buNone/>
            </a:pPr>
            <a:endParaRPr lang="en-US" altLang="en-US" baseline="-25000"/>
          </a:p>
          <a:p>
            <a:endParaRPr lang="en-US" altLang="en-US" baseline="-25000"/>
          </a:p>
          <a:p>
            <a:pPr>
              <a:buFont typeface="Monotype Sorts" pitchFamily="2" charset="2"/>
              <a:buNone/>
            </a:pPr>
            <a:endParaRPr lang="en-US" altLang="en-US"/>
          </a:p>
        </p:txBody>
      </p:sp>
    </p:spTree>
  </p:cSld>
  <p:clrMapOvr>
    <a:masterClrMapping/>
  </p:clrMapOvr>
  <p:transition>
    <p:random/>
  </p:transition>
</p:sld>
</file>

<file path=ppt/slides/slide1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838200" y="609600"/>
            <a:ext cx="7772400" cy="1219200"/>
          </a:xfrm>
          <a:noFill/>
          <a:ln/>
        </p:spPr>
        <p:txBody>
          <a:bodyPr anchor="ctr"/>
          <a:lstStyle/>
          <a:p>
            <a:r>
              <a:rPr lang="en-US" altLang="en-US">
                <a:solidFill>
                  <a:srgbClr val="CCCC00"/>
                </a:solidFill>
              </a:rPr>
              <a:t>Management Option 2</a:t>
            </a:r>
            <a:br>
              <a:rPr lang="en-US" altLang="en-US">
                <a:solidFill>
                  <a:srgbClr val="CCCC00"/>
                </a:solidFill>
              </a:rPr>
            </a:br>
            <a:r>
              <a:rPr lang="en-US" altLang="en-US">
                <a:solidFill>
                  <a:schemeClr val="hlink"/>
                </a:solidFill>
              </a:rPr>
              <a:t>Groundwater RECAP Standards</a:t>
            </a:r>
            <a:r>
              <a:rPr lang="en-US" altLang="en-US"/>
              <a:t/>
            </a:r>
            <a:br>
              <a:rPr lang="en-US" altLang="en-US"/>
            </a:br>
            <a:endParaRPr lang="en-US" altLang="en-US"/>
          </a:p>
        </p:txBody>
      </p:sp>
      <p:sp>
        <p:nvSpPr>
          <p:cNvPr id="105475" name="Rectangle 3"/>
          <p:cNvSpPr>
            <a:spLocks noGrp="1" noChangeArrowheads="1"/>
          </p:cNvSpPr>
          <p:nvPr>
            <p:ph type="body" idx="1"/>
          </p:nvPr>
        </p:nvSpPr>
        <p:spPr>
          <a:xfrm>
            <a:off x="609600" y="1828800"/>
            <a:ext cx="8229600" cy="3810000"/>
          </a:xfrm>
          <a:noFill/>
          <a:ln/>
        </p:spPr>
        <p:txBody>
          <a:bodyPr/>
          <a:lstStyle/>
          <a:p>
            <a:pPr>
              <a:lnSpc>
                <a:spcPct val="80000"/>
              </a:lnSpc>
              <a:buSzPct val="75000"/>
              <a:buFont typeface="Wingdings" panose="05000000000000000000" pitchFamily="2" charset="2"/>
              <a:buChar char="n"/>
            </a:pPr>
            <a:r>
              <a:rPr lang="en-US" altLang="en-US">
                <a:solidFill>
                  <a:schemeClr val="hlink"/>
                </a:solidFill>
              </a:rPr>
              <a:t>GW</a:t>
            </a:r>
            <a:r>
              <a:rPr lang="en-US" altLang="en-US" baseline="-25000">
                <a:solidFill>
                  <a:schemeClr val="hlink"/>
                </a:solidFill>
              </a:rPr>
              <a:t>es</a:t>
            </a:r>
          </a:p>
          <a:p>
            <a:pPr lvl="1">
              <a:lnSpc>
                <a:spcPct val="80000"/>
              </a:lnSpc>
              <a:buSzPct val="75000"/>
              <a:buFont typeface="Wingdings" panose="05000000000000000000" pitchFamily="2" charset="2"/>
              <a:buChar char="à"/>
            </a:pPr>
            <a:r>
              <a:rPr lang="en-US" altLang="en-US"/>
              <a:t>risk-based (additivity) – focus is indoor air COC</a:t>
            </a:r>
          </a:p>
          <a:p>
            <a:pPr lvl="1">
              <a:lnSpc>
                <a:spcPct val="80000"/>
              </a:lnSpc>
              <a:buSzPct val="75000"/>
              <a:buFont typeface="Wingdings" panose="05000000000000000000" pitchFamily="2" charset="2"/>
              <a:buChar char="à"/>
            </a:pPr>
            <a:r>
              <a:rPr lang="en-US" altLang="en-US"/>
              <a:t>groundwater beneath enclosed space</a:t>
            </a:r>
          </a:p>
          <a:p>
            <a:pPr lvl="1">
              <a:lnSpc>
                <a:spcPct val="80000"/>
              </a:lnSpc>
              <a:buSzPct val="75000"/>
              <a:buFont typeface="Wingdings" panose="05000000000000000000" pitchFamily="2" charset="2"/>
              <a:buChar char="à"/>
            </a:pPr>
            <a:r>
              <a:rPr lang="en-US" altLang="en-US"/>
              <a:t>volatiles; </a:t>
            </a:r>
            <a:r>
              <a:rPr lang="en-US" altLang="en-US" u="sng"/>
              <a:t>&lt;</a:t>
            </a:r>
            <a:r>
              <a:rPr lang="en-US" altLang="en-US"/>
              <a:t> 15 ft bgs</a:t>
            </a:r>
          </a:p>
          <a:p>
            <a:pPr>
              <a:lnSpc>
                <a:spcPct val="80000"/>
              </a:lnSpc>
              <a:buSzPct val="75000"/>
              <a:buFont typeface="Wingdings" panose="05000000000000000000" pitchFamily="2" charset="2"/>
              <a:buChar char="n"/>
            </a:pPr>
            <a:r>
              <a:rPr lang="en-US" altLang="en-US">
                <a:solidFill>
                  <a:schemeClr val="hlink"/>
                </a:solidFill>
              </a:rPr>
              <a:t>GW</a:t>
            </a:r>
            <a:r>
              <a:rPr lang="en-US" altLang="en-US" baseline="-25000">
                <a:solidFill>
                  <a:schemeClr val="hlink"/>
                </a:solidFill>
              </a:rPr>
              <a:t>air</a:t>
            </a:r>
          </a:p>
          <a:p>
            <a:pPr lvl="1">
              <a:lnSpc>
                <a:spcPct val="80000"/>
              </a:lnSpc>
              <a:buSzPct val="75000"/>
              <a:buFont typeface="Wingdings" panose="05000000000000000000" pitchFamily="2" charset="2"/>
              <a:buChar char="à"/>
            </a:pPr>
            <a:r>
              <a:rPr lang="en-US" altLang="en-US"/>
              <a:t>risk-based (additivity)</a:t>
            </a:r>
          </a:p>
          <a:p>
            <a:pPr lvl="1">
              <a:lnSpc>
                <a:spcPct val="80000"/>
              </a:lnSpc>
              <a:buSzPct val="75000"/>
              <a:buFont typeface="Wingdings" panose="05000000000000000000" pitchFamily="2" charset="2"/>
              <a:buChar char="à"/>
            </a:pPr>
            <a:r>
              <a:rPr lang="en-US" altLang="en-US"/>
              <a:t>volatiles; </a:t>
            </a:r>
            <a:r>
              <a:rPr lang="en-US" altLang="en-US" u="sng"/>
              <a:t>&lt;</a:t>
            </a:r>
            <a:r>
              <a:rPr lang="en-US" altLang="en-US"/>
              <a:t> 15 ft bgs</a:t>
            </a:r>
          </a:p>
          <a:p>
            <a:pPr>
              <a:lnSpc>
                <a:spcPct val="80000"/>
              </a:lnSpc>
              <a:buSzPct val="75000"/>
              <a:buFont typeface="Wingdings" panose="05000000000000000000" pitchFamily="2" charset="2"/>
              <a:buChar char="n"/>
            </a:pPr>
            <a:r>
              <a:rPr lang="en-US" altLang="en-US"/>
              <a:t>Background levels</a:t>
            </a:r>
          </a:p>
          <a:p>
            <a:pPr>
              <a:lnSpc>
                <a:spcPct val="80000"/>
              </a:lnSpc>
              <a:buSzPct val="75000"/>
              <a:buFont typeface="Wingdings" panose="05000000000000000000" pitchFamily="2" charset="2"/>
              <a:buChar char="n"/>
            </a:pPr>
            <a:r>
              <a:rPr lang="en-US" altLang="en-US"/>
              <a:t>Quantitation limits</a:t>
            </a:r>
          </a:p>
        </p:txBody>
      </p:sp>
    </p:spTree>
  </p:cSld>
  <p:clrMapOvr>
    <a:masterClrMapping/>
  </p:clrMapOvr>
  <p:transition>
    <p:random/>
  </p:transition>
</p:sld>
</file>

<file path=ppt/slides/slide17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73474" name="Rectangle 2"/>
          <p:cNvSpPr>
            <a:spLocks noGrp="1" noChangeArrowheads="1"/>
          </p:cNvSpPr>
          <p:nvPr>
            <p:ph type="title"/>
          </p:nvPr>
        </p:nvSpPr>
        <p:spPr>
          <a:xfrm>
            <a:off x="685800" y="533400"/>
            <a:ext cx="7772400" cy="1143000"/>
          </a:xfrm>
          <a:noFill/>
          <a:ln/>
        </p:spPr>
        <p:txBody>
          <a:bodyPr anchor="ctr"/>
          <a:lstStyle/>
          <a:p>
            <a:r>
              <a:rPr lang="en-US" altLang="en-US">
                <a:solidFill>
                  <a:srgbClr val="CCCC00"/>
                </a:solidFill>
              </a:rPr>
              <a:t>MO-2</a:t>
            </a:r>
            <a:r>
              <a:rPr lang="en-US" altLang="en-US"/>
              <a:t> Identification of the </a:t>
            </a:r>
            <a:r>
              <a:rPr lang="en-US" altLang="en-US">
                <a:solidFill>
                  <a:srgbClr val="FF3399"/>
                </a:solidFill>
              </a:rPr>
              <a:t>Limiting Groundwater RS</a:t>
            </a:r>
            <a:r>
              <a:rPr lang="en-US" altLang="en-US"/>
              <a:t/>
            </a:r>
            <a:br>
              <a:rPr lang="en-US" altLang="en-US"/>
            </a:br>
            <a:endParaRPr lang="en-US" altLang="en-US"/>
          </a:p>
        </p:txBody>
      </p:sp>
      <p:sp>
        <p:nvSpPr>
          <p:cNvPr id="873475" name="Rectangle 3"/>
          <p:cNvSpPr>
            <a:spLocks noGrp="1" noChangeArrowheads="1"/>
          </p:cNvSpPr>
          <p:nvPr>
            <p:ph type="body" idx="1"/>
          </p:nvPr>
        </p:nvSpPr>
        <p:spPr>
          <a:xfrm>
            <a:off x="228600" y="2057400"/>
            <a:ext cx="8610600" cy="4114800"/>
          </a:xfrm>
          <a:noFill/>
          <a:ln/>
        </p:spPr>
        <p:txBody>
          <a:bodyPr/>
          <a:lstStyle/>
          <a:p>
            <a:pPr>
              <a:buFontTx/>
              <a:buNone/>
            </a:pPr>
            <a:r>
              <a:rPr lang="en-US" altLang="en-US" u="sng"/>
              <a:t>GW</a:t>
            </a:r>
            <a:r>
              <a:rPr lang="en-US" altLang="en-US" u="sng" baseline="-25000"/>
              <a:t>1</a:t>
            </a:r>
            <a:r>
              <a:rPr lang="en-US" altLang="en-US" u="sng"/>
              <a:t> Zone</a:t>
            </a:r>
          </a:p>
          <a:p>
            <a:pPr lvl="1">
              <a:buSzPct val="75000"/>
              <a:buFont typeface="Wingdings" panose="05000000000000000000" pitchFamily="2" charset="2"/>
              <a:buChar char="à"/>
            </a:pPr>
            <a:r>
              <a:rPr lang="en-US" altLang="en-US"/>
              <a:t> lower of GW</a:t>
            </a:r>
            <a:r>
              <a:rPr lang="en-US" altLang="en-US" baseline="-25000"/>
              <a:t>1</a:t>
            </a:r>
            <a:r>
              <a:rPr lang="en-US" altLang="en-US"/>
              <a:t> and Water</a:t>
            </a:r>
            <a:r>
              <a:rPr lang="en-US" altLang="en-US" baseline="-25000"/>
              <a:t>sol </a:t>
            </a:r>
            <a:r>
              <a:rPr lang="en-US" altLang="en-US"/>
              <a:t>(+/- GW</a:t>
            </a:r>
            <a:r>
              <a:rPr lang="en-US" altLang="en-US" baseline="-25000"/>
              <a:t>air</a:t>
            </a:r>
            <a:r>
              <a:rPr lang="en-US" altLang="en-US"/>
              <a:t> or GW</a:t>
            </a:r>
            <a:r>
              <a:rPr lang="en-US" altLang="en-US" baseline="-25000"/>
              <a:t>es</a:t>
            </a:r>
            <a:r>
              <a:rPr lang="en-US" altLang="en-US"/>
              <a:t>)</a:t>
            </a:r>
            <a:endParaRPr lang="en-US" altLang="en-US" baseline="-25000"/>
          </a:p>
          <a:p>
            <a:pPr>
              <a:buFontTx/>
              <a:buNone/>
            </a:pPr>
            <a:r>
              <a:rPr lang="en-US" altLang="en-US" u="sng"/>
              <a:t>GW</a:t>
            </a:r>
            <a:r>
              <a:rPr lang="en-US" altLang="en-US" u="sng" baseline="-25000"/>
              <a:t>2</a:t>
            </a:r>
            <a:r>
              <a:rPr lang="en-US" altLang="en-US" u="sng"/>
              <a:t> Zone</a:t>
            </a:r>
            <a:endParaRPr lang="en-US" altLang="en-US"/>
          </a:p>
          <a:p>
            <a:pPr lvl="1">
              <a:buSzPct val="75000"/>
              <a:buFont typeface="Wingdings" panose="05000000000000000000" pitchFamily="2" charset="2"/>
              <a:buChar char="à"/>
            </a:pPr>
            <a:r>
              <a:rPr lang="en-US" altLang="en-US"/>
              <a:t>lower of GW</a:t>
            </a:r>
            <a:r>
              <a:rPr lang="en-US" altLang="en-US" baseline="-25000"/>
              <a:t>2</a:t>
            </a:r>
            <a:r>
              <a:rPr lang="en-US" altLang="en-US"/>
              <a:t> and Water</a:t>
            </a:r>
            <a:r>
              <a:rPr lang="en-US" altLang="en-US" baseline="-25000"/>
              <a:t>sol </a:t>
            </a:r>
            <a:r>
              <a:rPr lang="en-US" altLang="en-US"/>
              <a:t>(+/- GW</a:t>
            </a:r>
            <a:r>
              <a:rPr lang="en-US" altLang="en-US" baseline="-25000"/>
              <a:t>air</a:t>
            </a:r>
            <a:r>
              <a:rPr lang="en-US" altLang="en-US"/>
              <a:t> or GW</a:t>
            </a:r>
            <a:r>
              <a:rPr lang="en-US" altLang="en-US" baseline="-25000"/>
              <a:t>es</a:t>
            </a:r>
            <a:r>
              <a:rPr lang="en-US" altLang="en-US"/>
              <a:t>)</a:t>
            </a:r>
            <a:endParaRPr lang="en-US" altLang="en-US" baseline="-25000"/>
          </a:p>
          <a:p>
            <a:pPr lvl="1">
              <a:buSzPct val="75000"/>
              <a:buFont typeface="Wingdings" panose="05000000000000000000" pitchFamily="2" charset="2"/>
              <a:buChar char="à"/>
            </a:pPr>
            <a:endParaRPr lang="en-US" altLang="en-US" baseline="-25000"/>
          </a:p>
          <a:p>
            <a:pPr>
              <a:buFontTx/>
              <a:buNone/>
            </a:pPr>
            <a:r>
              <a:rPr lang="en-US" altLang="en-US" u="sng"/>
              <a:t>GW</a:t>
            </a:r>
            <a:r>
              <a:rPr lang="en-US" altLang="en-US" u="sng" baseline="-25000"/>
              <a:t>3</a:t>
            </a:r>
            <a:r>
              <a:rPr lang="en-US" altLang="en-US" u="sng"/>
              <a:t> Zone</a:t>
            </a:r>
          </a:p>
          <a:p>
            <a:pPr lvl="1">
              <a:buSzPct val="75000"/>
              <a:buFont typeface="Wingdings" panose="05000000000000000000" pitchFamily="2" charset="2"/>
              <a:buChar char="à"/>
            </a:pPr>
            <a:r>
              <a:rPr lang="en-US" altLang="en-US"/>
              <a:t>lower of GW</a:t>
            </a:r>
            <a:r>
              <a:rPr lang="en-US" altLang="en-US" baseline="-25000"/>
              <a:t>3</a:t>
            </a:r>
            <a:r>
              <a:rPr lang="en-US" altLang="en-US"/>
              <a:t>, GW</a:t>
            </a:r>
            <a:r>
              <a:rPr lang="en-US" altLang="en-US" baseline="-25000"/>
              <a:t>air</a:t>
            </a:r>
            <a:r>
              <a:rPr lang="en-US" altLang="en-US"/>
              <a:t>, and Water</a:t>
            </a:r>
            <a:r>
              <a:rPr lang="en-US" altLang="en-US" baseline="-25000"/>
              <a:t>sol </a:t>
            </a:r>
            <a:r>
              <a:rPr lang="en-US" altLang="en-US"/>
              <a:t>(+/- GW</a:t>
            </a:r>
            <a:r>
              <a:rPr lang="en-US" altLang="en-US" baseline="-25000"/>
              <a:t>es</a:t>
            </a:r>
            <a:r>
              <a:rPr lang="en-US" altLang="en-US"/>
              <a:t>)</a:t>
            </a:r>
            <a:endParaRPr lang="en-US" altLang="en-US" baseline="-25000"/>
          </a:p>
          <a:p>
            <a:pPr lvl="1">
              <a:buSzPct val="75000"/>
              <a:buFont typeface="Wingdings" panose="05000000000000000000" pitchFamily="2" charset="2"/>
              <a:buChar char="à"/>
            </a:pPr>
            <a:endParaRPr lang="en-US" altLang="en-US" baseline="-25000"/>
          </a:p>
        </p:txBody>
      </p:sp>
    </p:spTree>
  </p:cSld>
  <p:clrMapOvr>
    <a:masterClrMapping/>
  </p:clrMapOvr>
  <p:transition>
    <p:random/>
  </p:transition>
</p:sld>
</file>

<file path=ppt/slides/slide17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a:xfrm>
            <a:off x="228600" y="762000"/>
            <a:ext cx="8458200" cy="914400"/>
          </a:xfrm>
          <a:noFill/>
          <a:ln/>
        </p:spPr>
        <p:txBody>
          <a:bodyPr anchor="ctr"/>
          <a:lstStyle/>
          <a:p>
            <a:r>
              <a:rPr lang="en-US" altLang="en-US" sz="3600">
                <a:solidFill>
                  <a:srgbClr val="CCCC00"/>
                </a:solidFill>
              </a:rPr>
              <a:t>MO-2</a:t>
            </a:r>
            <a:r>
              <a:rPr lang="en-US" altLang="en-US" sz="3600"/>
              <a:t> Id of the </a:t>
            </a:r>
            <a:r>
              <a:rPr lang="en-US" altLang="en-US" sz="3600">
                <a:solidFill>
                  <a:srgbClr val="99FFCC"/>
                </a:solidFill>
              </a:rPr>
              <a:t>Compliance Concentration</a:t>
            </a:r>
            <a:r>
              <a:rPr lang="en-US" altLang="en-US"/>
              <a:t> </a:t>
            </a:r>
            <a:br>
              <a:rPr lang="en-US" altLang="en-US"/>
            </a:br>
            <a:endParaRPr lang="en-US" altLang="en-US"/>
          </a:p>
        </p:txBody>
      </p:sp>
      <p:sp>
        <p:nvSpPr>
          <p:cNvPr id="108547" name="Rectangle 3"/>
          <p:cNvSpPr>
            <a:spLocks noGrp="1" noChangeArrowheads="1"/>
          </p:cNvSpPr>
          <p:nvPr>
            <p:ph type="body" idx="1"/>
          </p:nvPr>
        </p:nvSpPr>
        <p:spPr>
          <a:xfrm>
            <a:off x="381000" y="2133600"/>
            <a:ext cx="8763000" cy="4114800"/>
          </a:xfrm>
          <a:noFill/>
          <a:ln/>
        </p:spPr>
        <p:txBody>
          <a:bodyPr/>
          <a:lstStyle/>
          <a:p>
            <a:pPr>
              <a:buFontTx/>
              <a:buNone/>
            </a:pPr>
            <a:r>
              <a:rPr lang="en-US" altLang="en-US" u="sng">
                <a:solidFill>
                  <a:srgbClr val="99FFCC"/>
                </a:solidFill>
              </a:rPr>
              <a:t>Compliance Concentration</a:t>
            </a:r>
            <a:r>
              <a:rPr lang="en-US" altLang="en-US">
                <a:solidFill>
                  <a:schemeClr val="tx2"/>
                </a:solidFill>
              </a:rPr>
              <a:t>:</a:t>
            </a:r>
            <a:r>
              <a:rPr lang="en-US" altLang="en-US"/>
              <a:t>  </a:t>
            </a:r>
          </a:p>
          <a:p>
            <a:pPr lvl="1">
              <a:buSzPct val="75000"/>
              <a:buFont typeface="Wingdings" panose="05000000000000000000" pitchFamily="2" charset="2"/>
              <a:buChar char="à"/>
            </a:pPr>
            <a:r>
              <a:rPr lang="en-US" altLang="en-US"/>
              <a:t>Maximum concentration detected = concentration at POC</a:t>
            </a:r>
          </a:p>
          <a:p>
            <a:pPr lvl="1">
              <a:buSzPct val="75000"/>
              <a:buFont typeface="Wingdings" panose="05000000000000000000" pitchFamily="2" charset="2"/>
              <a:buChar char="à"/>
            </a:pPr>
            <a:r>
              <a:rPr lang="en-US" altLang="en-US">
                <a:solidFill>
                  <a:srgbClr val="FF0000"/>
                </a:solidFill>
              </a:rPr>
              <a:t>NOT</a:t>
            </a:r>
            <a:r>
              <a:rPr lang="en-US" altLang="en-US"/>
              <a:t> the 95%UCL-AM concentration</a:t>
            </a:r>
          </a:p>
          <a:p>
            <a:pPr>
              <a:buFontTx/>
              <a:buNone/>
            </a:pPr>
            <a:endParaRPr lang="en-US" altLang="en-US"/>
          </a:p>
          <a:p>
            <a:pPr>
              <a:buFontTx/>
              <a:buNone/>
            </a:pPr>
            <a:endParaRPr lang="en-US" altLang="en-US"/>
          </a:p>
        </p:txBody>
      </p:sp>
    </p:spTree>
  </p:cSld>
  <p:clrMapOvr>
    <a:masterClrMapping/>
  </p:clrMapOvr>
  <p:transition>
    <p:random/>
  </p:transition>
</p:sld>
</file>

<file path=ppt/slides/slide17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noFill/>
          <a:ln/>
        </p:spPr>
        <p:txBody>
          <a:bodyPr anchor="ctr"/>
          <a:lstStyle/>
          <a:p>
            <a:r>
              <a:rPr lang="en-US" altLang="en-US">
                <a:solidFill>
                  <a:srgbClr val="CCCC00"/>
                </a:solidFill>
              </a:rPr>
              <a:t>Management Option 2</a:t>
            </a:r>
            <a:br>
              <a:rPr lang="en-US" altLang="en-US">
                <a:solidFill>
                  <a:srgbClr val="CCCC00"/>
                </a:solidFill>
              </a:rPr>
            </a:br>
            <a:r>
              <a:rPr lang="en-US" altLang="en-US"/>
              <a:t>Groundwater Screening</a:t>
            </a:r>
          </a:p>
        </p:txBody>
      </p:sp>
      <p:sp>
        <p:nvSpPr>
          <p:cNvPr id="45059" name="Rectangle 3"/>
          <p:cNvSpPr>
            <a:spLocks noGrp="1" noChangeArrowheads="1"/>
          </p:cNvSpPr>
          <p:nvPr>
            <p:ph type="body" idx="1"/>
          </p:nvPr>
        </p:nvSpPr>
        <p:spPr>
          <a:xfrm>
            <a:off x="685800" y="2286000"/>
            <a:ext cx="7772400" cy="4114800"/>
          </a:xfrm>
          <a:noFill/>
          <a:ln/>
        </p:spPr>
        <p:txBody>
          <a:bodyPr/>
          <a:lstStyle/>
          <a:p>
            <a:pPr>
              <a:buFontTx/>
              <a:buNone/>
            </a:pPr>
            <a:r>
              <a:rPr lang="en-US" altLang="en-US" u="sng"/>
              <a:t>Compare the </a:t>
            </a:r>
            <a:r>
              <a:rPr lang="en-US" altLang="en-US" u="sng">
                <a:solidFill>
                  <a:srgbClr val="99FFCC"/>
                </a:solidFill>
              </a:rPr>
              <a:t>CC </a:t>
            </a:r>
            <a:r>
              <a:rPr lang="en-US" altLang="en-US" u="sng"/>
              <a:t>to the </a:t>
            </a:r>
            <a:r>
              <a:rPr lang="en-US" altLang="en-US" u="sng">
                <a:solidFill>
                  <a:srgbClr val="FF3399"/>
                </a:solidFill>
              </a:rPr>
              <a:t>LRS</a:t>
            </a:r>
            <a:r>
              <a:rPr lang="en-US" altLang="en-US"/>
              <a:t>:</a:t>
            </a:r>
          </a:p>
          <a:p>
            <a:pPr>
              <a:buFontTx/>
              <a:buNone/>
            </a:pPr>
            <a:endParaRPr lang="en-US" altLang="en-US"/>
          </a:p>
          <a:p>
            <a:pPr>
              <a:buSzPct val="75000"/>
              <a:buFont typeface="Wingdings" panose="05000000000000000000" pitchFamily="2" charset="2"/>
              <a:buChar char="à"/>
            </a:pPr>
            <a:r>
              <a:rPr lang="en-US" altLang="en-US"/>
              <a:t>If </a:t>
            </a:r>
            <a:r>
              <a:rPr lang="en-US" altLang="en-US">
                <a:solidFill>
                  <a:srgbClr val="99FFCC"/>
                </a:solidFill>
              </a:rPr>
              <a:t>CC</a:t>
            </a:r>
            <a:r>
              <a:rPr lang="en-US" altLang="en-US"/>
              <a:t> for all chemicals </a:t>
            </a:r>
            <a:r>
              <a:rPr lang="en-US" altLang="en-US" u="sng"/>
              <a:t>&lt;</a:t>
            </a:r>
            <a:r>
              <a:rPr lang="en-US" altLang="en-US"/>
              <a:t>  </a:t>
            </a:r>
            <a:r>
              <a:rPr lang="en-US" altLang="en-US">
                <a:solidFill>
                  <a:srgbClr val="FF3399"/>
                </a:solidFill>
              </a:rPr>
              <a:t>LRS</a:t>
            </a:r>
            <a:r>
              <a:rPr lang="en-US" altLang="en-US"/>
              <a:t>, then NFA</a:t>
            </a:r>
          </a:p>
          <a:p>
            <a:pPr>
              <a:buSzPct val="75000"/>
              <a:buFont typeface="Wingdings" panose="05000000000000000000" pitchFamily="2" charset="2"/>
              <a:buChar char="à"/>
            </a:pPr>
            <a:r>
              <a:rPr lang="en-US" altLang="en-US"/>
              <a:t>If </a:t>
            </a:r>
            <a:r>
              <a:rPr lang="en-US" altLang="en-US">
                <a:solidFill>
                  <a:srgbClr val="99FFCC"/>
                </a:solidFill>
              </a:rPr>
              <a:t>CC</a:t>
            </a:r>
            <a:r>
              <a:rPr lang="en-US" altLang="en-US"/>
              <a:t> &gt; </a:t>
            </a:r>
            <a:r>
              <a:rPr lang="en-US" altLang="en-US">
                <a:solidFill>
                  <a:srgbClr val="FF3399"/>
                </a:solidFill>
              </a:rPr>
              <a:t>LRS</a:t>
            </a:r>
            <a:r>
              <a:rPr lang="en-US" altLang="en-US"/>
              <a:t>, then proceed to MO-3 </a:t>
            </a:r>
            <a:r>
              <a:rPr lang="en-US" altLang="en-US" u="sng"/>
              <a:t>or</a:t>
            </a:r>
            <a:r>
              <a:rPr lang="en-US" altLang="en-US"/>
              <a:t> remediate to MO-2 </a:t>
            </a:r>
            <a:r>
              <a:rPr lang="en-US" altLang="en-US">
                <a:solidFill>
                  <a:srgbClr val="FF3399"/>
                </a:solidFill>
              </a:rPr>
              <a:t>LRS</a:t>
            </a:r>
          </a:p>
        </p:txBody>
      </p:sp>
    </p:spTree>
  </p:cSld>
  <p:clrMapOvr>
    <a:masterClrMapping/>
  </p:clrMapOvr>
  <p:transition>
    <p:random/>
  </p:transition>
</p:sld>
</file>

<file path=ppt/slides/slide17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685800" y="838200"/>
            <a:ext cx="7772400" cy="1143000"/>
          </a:xfrm>
          <a:noFill/>
          <a:ln/>
        </p:spPr>
        <p:txBody>
          <a:bodyPr anchor="ctr"/>
          <a:lstStyle/>
          <a:p>
            <a:r>
              <a:rPr lang="en-US" altLang="en-US" sz="6000">
                <a:solidFill>
                  <a:schemeClr val="accent1"/>
                </a:solidFill>
              </a:rPr>
              <a:t>RECAP</a:t>
            </a:r>
            <a:r>
              <a:rPr lang="en-US" altLang="en-US">
                <a:solidFill>
                  <a:schemeClr val="accent1"/>
                </a:solidFill>
              </a:rPr>
              <a:t/>
            </a:r>
            <a:br>
              <a:rPr lang="en-US" altLang="en-US">
                <a:solidFill>
                  <a:schemeClr val="accent1"/>
                </a:solidFill>
              </a:rPr>
            </a:br>
            <a:endParaRPr lang="en-US" altLang="en-US"/>
          </a:p>
        </p:txBody>
      </p:sp>
      <p:sp>
        <p:nvSpPr>
          <p:cNvPr id="47107" name="Rectangle 3"/>
          <p:cNvSpPr>
            <a:spLocks noGrp="1" noChangeArrowheads="1"/>
          </p:cNvSpPr>
          <p:nvPr>
            <p:ph type="body" idx="1"/>
          </p:nvPr>
        </p:nvSpPr>
        <p:spPr>
          <a:noFill/>
          <a:ln/>
        </p:spPr>
        <p:txBody>
          <a:bodyPr/>
          <a:lstStyle/>
          <a:p>
            <a:pPr>
              <a:buFontTx/>
              <a:buNone/>
            </a:pPr>
            <a:endParaRPr lang="en-US" altLang="en-US" sz="4400" i="1">
              <a:solidFill>
                <a:srgbClr val="FFCC00"/>
              </a:solidFill>
            </a:endParaRPr>
          </a:p>
          <a:p>
            <a:pPr algn="r">
              <a:buFontTx/>
              <a:buNone/>
            </a:pPr>
            <a:r>
              <a:rPr lang="en-US" altLang="en-US" sz="4400" i="1">
                <a:solidFill>
                  <a:srgbClr val="FF0000"/>
                </a:solidFill>
              </a:rPr>
              <a:t>Management Option 3</a:t>
            </a:r>
          </a:p>
          <a:p>
            <a:pPr algn="r">
              <a:buFontTx/>
              <a:buNone/>
            </a:pPr>
            <a:r>
              <a:rPr lang="en-US" altLang="en-US" sz="4400" i="1">
                <a:solidFill>
                  <a:srgbClr val="FF0000"/>
                </a:solidFill>
              </a:rPr>
              <a:t>Section 6.0</a:t>
            </a:r>
          </a:p>
          <a:p>
            <a:pPr algn="r">
              <a:buFontTx/>
              <a:buNone/>
            </a:pPr>
            <a:r>
              <a:rPr lang="en-US" altLang="en-US" sz="4400" i="1">
                <a:solidFill>
                  <a:srgbClr val="FF0000"/>
                </a:solidFill>
              </a:rPr>
              <a:t>Appendix H</a:t>
            </a:r>
          </a:p>
          <a:p>
            <a:pPr algn="r">
              <a:buFontTx/>
              <a:buNone/>
            </a:pPr>
            <a:endParaRPr lang="en-US" altLang="en-US" sz="4400" i="1">
              <a:solidFill>
                <a:srgbClr val="FFCC00"/>
              </a:solidFill>
            </a:endParaRPr>
          </a:p>
          <a:p>
            <a:pPr algn="r">
              <a:buFontTx/>
              <a:buNone/>
            </a:pPr>
            <a:endParaRPr lang="en-US" altLang="en-US"/>
          </a:p>
        </p:txBody>
      </p:sp>
    </p:spTree>
  </p:cSld>
  <p:clrMapOvr>
    <a:masterClrMapping/>
  </p:clrMapOvr>
  <p:transition>
    <p:random/>
  </p:transition>
</p:sld>
</file>

<file path=ppt/slides/slide17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685800" y="533400"/>
            <a:ext cx="7772400" cy="1143000"/>
          </a:xfrm>
          <a:noFill/>
          <a:ln/>
        </p:spPr>
        <p:txBody>
          <a:bodyPr anchor="ctr"/>
          <a:lstStyle/>
          <a:p>
            <a:r>
              <a:rPr lang="en-US" altLang="en-US">
                <a:solidFill>
                  <a:srgbClr val="FF0000"/>
                </a:solidFill>
              </a:rPr>
              <a:t>Management Option 3:</a:t>
            </a:r>
            <a:r>
              <a:rPr lang="en-US" altLang="en-US"/>
              <a:t/>
            </a:r>
            <a:br>
              <a:rPr lang="en-US" altLang="en-US"/>
            </a:br>
            <a:r>
              <a:rPr lang="en-US" altLang="en-US"/>
              <a:t>Criteria for Management</a:t>
            </a:r>
            <a:br>
              <a:rPr lang="en-US" altLang="en-US"/>
            </a:br>
            <a:endParaRPr lang="en-US" altLang="en-US"/>
          </a:p>
        </p:txBody>
      </p:sp>
      <p:sp>
        <p:nvSpPr>
          <p:cNvPr id="49155" name="Rectangle 3"/>
          <p:cNvSpPr>
            <a:spLocks noGrp="1" noChangeArrowheads="1"/>
          </p:cNvSpPr>
          <p:nvPr>
            <p:ph type="body" idx="1"/>
          </p:nvPr>
        </p:nvSpPr>
        <p:spPr>
          <a:noFill/>
          <a:ln/>
        </p:spPr>
        <p:txBody>
          <a:bodyPr/>
          <a:lstStyle/>
          <a:p>
            <a:pPr>
              <a:buFontTx/>
              <a:buNone/>
            </a:pPr>
            <a:r>
              <a:rPr lang="en-US" altLang="en-US">
                <a:solidFill>
                  <a:srgbClr val="777777"/>
                </a:solidFill>
              </a:rPr>
              <a:t>1. Soil and groundwater (air) only</a:t>
            </a:r>
          </a:p>
          <a:p>
            <a:pPr>
              <a:buFontTx/>
              <a:buNone/>
            </a:pPr>
            <a:r>
              <a:rPr lang="en-US" altLang="en-US">
                <a:solidFill>
                  <a:srgbClr val="777777"/>
                </a:solidFill>
              </a:rPr>
              <a:t>2. No groundwater discharge to surface water</a:t>
            </a:r>
          </a:p>
          <a:p>
            <a:pPr>
              <a:buFontTx/>
              <a:buNone/>
            </a:pPr>
            <a:r>
              <a:rPr lang="en-US" altLang="en-US">
                <a:solidFill>
                  <a:srgbClr val="777777"/>
                </a:solidFill>
              </a:rPr>
              <a:t>3. Area of soil investigation </a:t>
            </a:r>
            <a:r>
              <a:rPr lang="en-US" altLang="en-US" u="sng">
                <a:solidFill>
                  <a:srgbClr val="777777"/>
                </a:solidFill>
              </a:rPr>
              <a:t>&lt;</a:t>
            </a:r>
            <a:r>
              <a:rPr lang="en-US" altLang="en-US">
                <a:solidFill>
                  <a:srgbClr val="777777"/>
                </a:solidFill>
              </a:rPr>
              <a:t> 0.5 acre</a:t>
            </a:r>
          </a:p>
          <a:p>
            <a:pPr>
              <a:buFontTx/>
              <a:buNone/>
            </a:pPr>
            <a:r>
              <a:rPr lang="en-US" altLang="en-US"/>
              <a:t>4. Declining conditions</a:t>
            </a:r>
            <a:endParaRPr lang="en-US" altLang="en-US">
              <a:solidFill>
                <a:srgbClr val="777777"/>
              </a:solidFill>
            </a:endParaRPr>
          </a:p>
          <a:p>
            <a:pPr>
              <a:buFontTx/>
              <a:buNone/>
            </a:pPr>
            <a:r>
              <a:rPr lang="en-US" altLang="en-US">
                <a:solidFill>
                  <a:srgbClr val="777777"/>
                </a:solidFill>
              </a:rPr>
              <a:t>5. Non-industrial or industrial scenario</a:t>
            </a:r>
          </a:p>
          <a:p>
            <a:pPr>
              <a:buFontTx/>
              <a:buNone/>
            </a:pPr>
            <a:r>
              <a:rPr lang="en-US" altLang="en-US">
                <a:solidFill>
                  <a:srgbClr val="777777"/>
                </a:solidFill>
              </a:rPr>
              <a:t>6. Same receptor is not exposed to soil </a:t>
            </a:r>
            <a:r>
              <a:rPr lang="en-US" altLang="en-US" u="sng">
                <a:solidFill>
                  <a:srgbClr val="777777"/>
                </a:solidFill>
              </a:rPr>
              <a:t>and</a:t>
            </a:r>
            <a:r>
              <a:rPr lang="en-US" altLang="en-US">
                <a:solidFill>
                  <a:srgbClr val="777777"/>
                </a:solidFill>
              </a:rPr>
              <a:t> gw</a:t>
            </a:r>
          </a:p>
          <a:p>
            <a:pPr>
              <a:buFontTx/>
              <a:buNone/>
            </a:pPr>
            <a:r>
              <a:rPr lang="en-US" altLang="en-US">
                <a:solidFill>
                  <a:srgbClr val="777777"/>
                </a:solidFill>
              </a:rPr>
              <a:t>7. No other exposure pathways</a:t>
            </a:r>
          </a:p>
          <a:p>
            <a:pPr>
              <a:buFontTx/>
              <a:buNone/>
            </a:pPr>
            <a:r>
              <a:rPr lang="en-US" altLang="en-US">
                <a:solidFill>
                  <a:srgbClr val="777777"/>
                </a:solidFill>
              </a:rPr>
              <a:t>8. No unusual current or future site conditions</a:t>
            </a:r>
            <a:endParaRPr lang="en-US" altLang="en-US">
              <a:solidFill>
                <a:schemeClr val="accent1"/>
              </a:solidFill>
            </a:endParaRPr>
          </a:p>
        </p:txBody>
      </p:sp>
      <p:sp>
        <p:nvSpPr>
          <p:cNvPr id="49157" name="Line 5" descr="line"/>
          <p:cNvSpPr>
            <a:spLocks noChangeShapeType="1"/>
          </p:cNvSpPr>
          <p:nvPr/>
        </p:nvSpPr>
        <p:spPr bwMode="auto">
          <a:xfrm>
            <a:off x="762000" y="2362200"/>
            <a:ext cx="57150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58" name="Line 6" descr="line"/>
          <p:cNvSpPr>
            <a:spLocks noChangeShapeType="1"/>
          </p:cNvSpPr>
          <p:nvPr/>
        </p:nvSpPr>
        <p:spPr bwMode="auto">
          <a:xfrm>
            <a:off x="762000" y="2971800"/>
            <a:ext cx="76200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59" name="Line 7" descr="line"/>
          <p:cNvSpPr>
            <a:spLocks noChangeShapeType="1"/>
          </p:cNvSpPr>
          <p:nvPr/>
        </p:nvSpPr>
        <p:spPr bwMode="auto">
          <a:xfrm>
            <a:off x="762000" y="3505200"/>
            <a:ext cx="64008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60" name="Line 8" descr="line"/>
          <p:cNvSpPr>
            <a:spLocks noChangeShapeType="1"/>
          </p:cNvSpPr>
          <p:nvPr/>
        </p:nvSpPr>
        <p:spPr bwMode="auto">
          <a:xfrm>
            <a:off x="762000" y="4724400"/>
            <a:ext cx="63246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61" name="Line 9" descr="line"/>
          <p:cNvSpPr>
            <a:spLocks noChangeShapeType="1"/>
          </p:cNvSpPr>
          <p:nvPr/>
        </p:nvSpPr>
        <p:spPr bwMode="auto">
          <a:xfrm>
            <a:off x="838200" y="5257800"/>
            <a:ext cx="7467600" cy="762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62" name="Line 10" descr="line"/>
          <p:cNvSpPr>
            <a:spLocks noChangeShapeType="1"/>
          </p:cNvSpPr>
          <p:nvPr/>
        </p:nvSpPr>
        <p:spPr bwMode="auto">
          <a:xfrm>
            <a:off x="762000" y="5867400"/>
            <a:ext cx="52578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63" name="Line 11" descr="line"/>
          <p:cNvSpPr>
            <a:spLocks noChangeShapeType="1"/>
          </p:cNvSpPr>
          <p:nvPr/>
        </p:nvSpPr>
        <p:spPr bwMode="auto">
          <a:xfrm>
            <a:off x="838200" y="6477000"/>
            <a:ext cx="74676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random/>
  </p:transition>
</p:sld>
</file>

<file path=ppt/slides/slide17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6642" name="Rectangle 2"/>
          <p:cNvSpPr>
            <a:spLocks noGrp="1" noChangeArrowheads="1"/>
          </p:cNvSpPr>
          <p:nvPr>
            <p:ph type="title"/>
          </p:nvPr>
        </p:nvSpPr>
        <p:spPr>
          <a:noFill/>
          <a:ln/>
        </p:spPr>
        <p:txBody>
          <a:bodyPr anchor="ctr"/>
          <a:lstStyle/>
          <a:p>
            <a:r>
              <a:rPr lang="en-US" altLang="en-US"/>
              <a:t/>
            </a:r>
            <a:br>
              <a:rPr lang="en-US" altLang="en-US"/>
            </a:br>
            <a:r>
              <a:rPr lang="en-US" altLang="en-US">
                <a:solidFill>
                  <a:srgbClr val="FF0000"/>
                </a:solidFill>
              </a:rPr>
              <a:t>Management Option 3</a:t>
            </a:r>
            <a:br>
              <a:rPr lang="en-US" altLang="en-US">
                <a:solidFill>
                  <a:srgbClr val="FF0000"/>
                </a:solidFill>
              </a:rPr>
            </a:br>
            <a:endParaRPr lang="en-US" altLang="en-US">
              <a:solidFill>
                <a:srgbClr val="FF0000"/>
              </a:solidFill>
            </a:endParaRPr>
          </a:p>
        </p:txBody>
      </p:sp>
      <p:sp>
        <p:nvSpPr>
          <p:cNvPr id="496643" name="Rectangle 3"/>
          <p:cNvSpPr>
            <a:spLocks noGrp="1" noChangeArrowheads="1"/>
          </p:cNvSpPr>
          <p:nvPr>
            <p:ph type="body" idx="1"/>
          </p:nvPr>
        </p:nvSpPr>
        <p:spPr>
          <a:xfrm>
            <a:off x="609600" y="1981200"/>
            <a:ext cx="7848600" cy="3810000"/>
          </a:xfrm>
          <a:noFill/>
          <a:ln/>
        </p:spPr>
        <p:txBody>
          <a:bodyPr/>
          <a:lstStyle/>
          <a:p>
            <a:pPr>
              <a:lnSpc>
                <a:spcPct val="120000"/>
              </a:lnSpc>
              <a:buSzPct val="75000"/>
              <a:buFont typeface="Wingdings" panose="05000000000000000000" pitchFamily="2" charset="2"/>
              <a:buChar char="n"/>
            </a:pPr>
            <a:r>
              <a:rPr lang="en-US" altLang="en-US" sz="2800"/>
              <a:t>Site-Specific MO-3 RECAP Standards</a:t>
            </a:r>
          </a:p>
          <a:p>
            <a:pPr>
              <a:lnSpc>
                <a:spcPct val="120000"/>
              </a:lnSpc>
              <a:buSzPct val="75000"/>
              <a:buFont typeface="Wingdings" panose="05000000000000000000" pitchFamily="2" charset="2"/>
              <a:buChar char="n"/>
            </a:pPr>
            <a:r>
              <a:rPr lang="en-US" altLang="en-US" sz="2800"/>
              <a:t>Site-specific EF&amp;T data</a:t>
            </a:r>
          </a:p>
          <a:p>
            <a:pPr>
              <a:lnSpc>
                <a:spcPct val="120000"/>
              </a:lnSpc>
              <a:buSzPct val="75000"/>
              <a:buFont typeface="Wingdings" panose="05000000000000000000" pitchFamily="2" charset="2"/>
              <a:buChar char="n"/>
            </a:pPr>
            <a:r>
              <a:rPr lang="en-US" altLang="en-US" sz="2800"/>
              <a:t>Site-specific exposure data</a:t>
            </a:r>
          </a:p>
          <a:p>
            <a:pPr>
              <a:lnSpc>
                <a:spcPct val="120000"/>
              </a:lnSpc>
              <a:buSzPct val="75000"/>
              <a:buFont typeface="Wingdings" panose="05000000000000000000" pitchFamily="2" charset="2"/>
              <a:buChar char="n"/>
            </a:pPr>
            <a:r>
              <a:rPr lang="en-US" altLang="en-US" sz="2800"/>
              <a:t>May involved sophisticated modeling</a:t>
            </a:r>
          </a:p>
          <a:p>
            <a:pPr>
              <a:lnSpc>
                <a:spcPct val="120000"/>
              </a:lnSpc>
              <a:buSzPct val="75000"/>
              <a:buFont typeface="Wingdings" panose="05000000000000000000" pitchFamily="2" charset="2"/>
              <a:buChar char="n"/>
            </a:pPr>
            <a:r>
              <a:rPr lang="en-US" altLang="en-US" sz="2800"/>
              <a:t>Often complex assessments</a:t>
            </a:r>
          </a:p>
          <a:p>
            <a:pPr>
              <a:lnSpc>
                <a:spcPct val="120000"/>
              </a:lnSpc>
              <a:buSzPct val="75000"/>
              <a:buFont typeface="Wingdings" panose="05000000000000000000" pitchFamily="2" charset="2"/>
              <a:buChar char="n"/>
            </a:pPr>
            <a:r>
              <a:rPr lang="en-US" altLang="en-US" sz="2800"/>
              <a:t>Review - Toxicological Services Group</a:t>
            </a:r>
          </a:p>
        </p:txBody>
      </p:sp>
    </p:spTree>
  </p:cSld>
  <p:clrMapOvr>
    <a:masterClrMapping/>
  </p:clrMapOvr>
  <p:transition>
    <p:random/>
  </p:transition>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8818" name="Rectangle 1026"/>
          <p:cNvSpPr>
            <a:spLocks noGrp="1" noChangeArrowheads="1"/>
          </p:cNvSpPr>
          <p:nvPr>
            <p:ph type="title"/>
          </p:nvPr>
        </p:nvSpPr>
        <p:spPr>
          <a:xfrm>
            <a:off x="1371600" y="609600"/>
            <a:ext cx="7772400" cy="1219200"/>
          </a:xfrm>
          <a:noFill/>
          <a:ln/>
        </p:spPr>
        <p:txBody>
          <a:bodyPr anchor="ctr"/>
          <a:lstStyle/>
          <a:p>
            <a:pPr algn="ctr"/>
            <a:r>
              <a:rPr lang="en-US" altLang="en-US"/>
              <a:t>Overview of LDEQ’s RECAP</a:t>
            </a:r>
            <a:br>
              <a:rPr lang="en-US" altLang="en-US"/>
            </a:br>
            <a:endParaRPr lang="en-US" altLang="en-US"/>
          </a:p>
        </p:txBody>
      </p:sp>
      <p:sp>
        <p:nvSpPr>
          <p:cNvPr id="418819" name="Rectangle 1027"/>
          <p:cNvSpPr>
            <a:spLocks noGrp="1" noChangeArrowheads="1"/>
          </p:cNvSpPr>
          <p:nvPr>
            <p:ph type="body" idx="1"/>
          </p:nvPr>
        </p:nvSpPr>
        <p:spPr>
          <a:xfrm>
            <a:off x="762000" y="2133600"/>
            <a:ext cx="7772400" cy="4495800"/>
          </a:xfrm>
          <a:noFill/>
          <a:ln/>
        </p:spPr>
        <p:txBody>
          <a:bodyPr/>
          <a:lstStyle/>
          <a:p>
            <a:pPr>
              <a:lnSpc>
                <a:spcPct val="150000"/>
              </a:lnSpc>
              <a:buSzPct val="75000"/>
              <a:buFont typeface="Wingdings" panose="05000000000000000000" pitchFamily="2" charset="2"/>
              <a:buChar char="n"/>
            </a:pPr>
            <a:r>
              <a:rPr lang="en-US" altLang="en-US"/>
              <a:t>Screening Option </a:t>
            </a:r>
            <a:r>
              <a:rPr lang="en-US" altLang="en-US">
                <a:sym typeface="Wingdings" panose="05000000000000000000" pitchFamily="2" charset="2"/>
              </a:rPr>
              <a:t> SS</a:t>
            </a:r>
            <a:endParaRPr lang="en-US" altLang="en-US"/>
          </a:p>
          <a:p>
            <a:pPr>
              <a:lnSpc>
                <a:spcPct val="150000"/>
              </a:lnSpc>
              <a:buSzPct val="75000"/>
              <a:buFont typeface="Wingdings" panose="05000000000000000000" pitchFamily="2" charset="2"/>
              <a:buChar char="n"/>
            </a:pPr>
            <a:r>
              <a:rPr lang="en-US" altLang="en-US"/>
              <a:t>Management Option 1 </a:t>
            </a:r>
            <a:r>
              <a:rPr lang="en-US" altLang="en-US">
                <a:sym typeface="Wingdings" panose="05000000000000000000" pitchFamily="2" charset="2"/>
              </a:rPr>
              <a:t> MO-1 RS</a:t>
            </a:r>
            <a:r>
              <a:rPr lang="en-US" altLang="en-US"/>
              <a:t> </a:t>
            </a:r>
          </a:p>
          <a:p>
            <a:pPr>
              <a:lnSpc>
                <a:spcPct val="150000"/>
              </a:lnSpc>
              <a:buSzPct val="75000"/>
              <a:buFont typeface="Wingdings" panose="05000000000000000000" pitchFamily="2" charset="2"/>
              <a:buChar char="n"/>
            </a:pPr>
            <a:r>
              <a:rPr lang="en-US" altLang="en-US"/>
              <a:t>Management Option 2 </a:t>
            </a:r>
            <a:r>
              <a:rPr lang="en-US" altLang="en-US">
                <a:sym typeface="Wingdings" panose="05000000000000000000" pitchFamily="2" charset="2"/>
              </a:rPr>
              <a:t> MO-2 RS</a:t>
            </a:r>
            <a:endParaRPr lang="en-US" altLang="en-US"/>
          </a:p>
          <a:p>
            <a:pPr>
              <a:lnSpc>
                <a:spcPct val="150000"/>
              </a:lnSpc>
              <a:buSzPct val="75000"/>
              <a:buFont typeface="Wingdings" panose="05000000000000000000" pitchFamily="2" charset="2"/>
              <a:buChar char="n"/>
            </a:pPr>
            <a:r>
              <a:rPr lang="en-US" altLang="en-US"/>
              <a:t>Management Option 3 </a:t>
            </a:r>
            <a:r>
              <a:rPr lang="en-US" altLang="en-US">
                <a:sym typeface="Wingdings" panose="05000000000000000000" pitchFamily="2" charset="2"/>
              </a:rPr>
              <a:t> MO-3 RS</a:t>
            </a:r>
          </a:p>
          <a:p>
            <a:pPr>
              <a:lnSpc>
                <a:spcPct val="150000"/>
              </a:lnSpc>
              <a:buSzPct val="75000"/>
              <a:buFont typeface="Wingdings" panose="05000000000000000000" pitchFamily="2" charset="2"/>
              <a:buNone/>
            </a:pPr>
            <a:endParaRPr lang="en-US" altLang="en-US" sz="2800" i="1">
              <a:sym typeface="Wingdings" panose="05000000000000000000" pitchFamily="2" charset="2"/>
            </a:endParaRPr>
          </a:p>
          <a:p>
            <a:pPr>
              <a:lnSpc>
                <a:spcPct val="150000"/>
              </a:lnSpc>
              <a:buSzPct val="75000"/>
              <a:buFont typeface="Wingdings" panose="05000000000000000000" pitchFamily="2" charset="2"/>
              <a:buNone/>
            </a:pPr>
            <a:r>
              <a:rPr lang="en-US" altLang="en-US" sz="2800" i="1">
                <a:sym typeface="Wingdings" panose="05000000000000000000" pitchFamily="2" charset="2"/>
              </a:rPr>
              <a:t>Refer to Section 2.12 for descriptions of SS and RS</a:t>
            </a:r>
            <a:endParaRPr lang="en-US" altLang="en-US">
              <a:sym typeface="Wingdings" panose="05000000000000000000" pitchFamily="2" charset="2"/>
            </a:endParaRPr>
          </a:p>
        </p:txBody>
      </p:sp>
    </p:spTree>
  </p:cSld>
  <p:clrMapOvr>
    <a:masterClrMapping/>
  </p:clrMapOvr>
  <p:transition>
    <p:random/>
  </p:transition>
</p:sld>
</file>

<file path=ppt/slides/slide18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noFill/>
          <a:ln/>
        </p:spPr>
        <p:txBody>
          <a:bodyPr anchor="ctr"/>
          <a:lstStyle/>
          <a:p>
            <a:r>
              <a:rPr lang="en-US" altLang="en-US"/>
              <a:t>Workplans</a:t>
            </a:r>
          </a:p>
        </p:txBody>
      </p:sp>
      <p:sp>
        <p:nvSpPr>
          <p:cNvPr id="54275" name="Rectangle 3"/>
          <p:cNvSpPr>
            <a:spLocks noGrp="1" noChangeArrowheads="1"/>
          </p:cNvSpPr>
          <p:nvPr>
            <p:ph type="body" idx="1"/>
          </p:nvPr>
        </p:nvSpPr>
        <p:spPr>
          <a:xfrm>
            <a:off x="304800" y="1981200"/>
            <a:ext cx="8534400" cy="4114800"/>
          </a:xfrm>
          <a:noFill/>
          <a:ln/>
        </p:spPr>
        <p:txBody>
          <a:bodyPr/>
          <a:lstStyle/>
          <a:p>
            <a:pPr>
              <a:buSzPct val="75000"/>
              <a:buFont typeface="Wingdings" panose="05000000000000000000" pitchFamily="2" charset="2"/>
              <a:buChar char="n"/>
            </a:pPr>
            <a:r>
              <a:rPr lang="en-US" altLang="en-US"/>
              <a:t>Not required for SO, MO-1, and simple MO-2</a:t>
            </a:r>
          </a:p>
          <a:p>
            <a:pPr>
              <a:buSzPct val="75000"/>
              <a:buFont typeface="Wingdings" panose="05000000000000000000" pitchFamily="2" charset="2"/>
              <a:buChar char="n"/>
            </a:pPr>
            <a:r>
              <a:rPr lang="en-US" altLang="en-US"/>
              <a:t>Recommended for complex MO-2</a:t>
            </a:r>
          </a:p>
          <a:p>
            <a:pPr>
              <a:buSzPct val="75000"/>
              <a:buFont typeface="Wingdings" panose="05000000000000000000" pitchFamily="2" charset="2"/>
              <a:buChar char="n"/>
            </a:pPr>
            <a:r>
              <a:rPr lang="en-US" altLang="en-US"/>
              <a:t>Required for all MO-3 </a:t>
            </a:r>
          </a:p>
          <a:p>
            <a:pPr>
              <a:buSzPct val="75000"/>
              <a:buFont typeface="Wingdings" panose="05000000000000000000" pitchFamily="2" charset="2"/>
              <a:buChar char="n"/>
            </a:pPr>
            <a:r>
              <a:rPr lang="en-US" altLang="en-US"/>
              <a:t>The more specifics the better: COC, conceptual site model, toxicity data, all exposure and EF&amp;T assumptions, methods, models, etc.</a:t>
            </a:r>
          </a:p>
          <a:p>
            <a:pPr>
              <a:buSzPct val="75000"/>
              <a:buFont typeface="Wingdings" panose="05000000000000000000" pitchFamily="2" charset="2"/>
              <a:buChar char="n"/>
            </a:pPr>
            <a:r>
              <a:rPr lang="en-US" altLang="en-US"/>
              <a:t>Approval of Workplan required</a:t>
            </a:r>
          </a:p>
        </p:txBody>
      </p:sp>
    </p:spTree>
  </p:cSld>
  <p:clrMapOvr>
    <a:masterClrMapping/>
  </p:clrMapOvr>
  <p:transition>
    <p:random/>
  </p:transition>
</p:sld>
</file>

<file path=ppt/slides/slide18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4004" name="Text Box 4"/>
          <p:cNvSpPr txBox="1">
            <a:spLocks noChangeArrowheads="1"/>
          </p:cNvSpPr>
          <p:nvPr/>
        </p:nvSpPr>
        <p:spPr bwMode="auto">
          <a:xfrm>
            <a:off x="5791200" y="685800"/>
            <a:ext cx="25527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6000" b="0" i="1" dirty="0" smtClean="0">
                <a:solidFill>
                  <a:srgbClr val="FF0000"/>
                </a:solidFill>
              </a:rPr>
              <a:t>RECAP</a:t>
            </a:r>
            <a:endParaRPr lang="en-US" altLang="en-US" sz="3600" b="0" dirty="0">
              <a:solidFill>
                <a:srgbClr val="FF0000"/>
              </a:solidFill>
            </a:endParaRPr>
          </a:p>
        </p:txBody>
      </p:sp>
      <p:pic>
        <p:nvPicPr>
          <p:cNvPr id="384005" name="Picture 5" descr="MCj0326640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29400" y="4495800"/>
            <a:ext cx="1803400" cy="16383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554567" y="3124200"/>
            <a:ext cx="7772400" cy="1143000"/>
          </a:xfrm>
        </p:spPr>
        <p:txBody>
          <a:bodyPr/>
          <a:lstStyle/>
          <a:p>
            <a:r>
              <a:rPr lang="en-US" altLang="en-US" i="0" dirty="0"/>
              <a:t>A Site-Specific MO-2 RECAP Evaluation for Typical UST Sites</a:t>
            </a:r>
            <a:br>
              <a:rPr lang="en-US" altLang="en-US" i="0" dirty="0"/>
            </a:br>
            <a:r>
              <a:rPr lang="en-US" altLang="en-US" i="0" dirty="0"/>
              <a:t>Appendix I</a:t>
            </a:r>
            <a:endParaRPr lang="en-US" altLang="en-US" i="0" dirty="0"/>
          </a:p>
        </p:txBody>
      </p:sp>
    </p:spTree>
  </p:cSld>
  <p:clrMapOvr>
    <a:masterClrMapping/>
  </p:clrMapOvr>
  <p:transition>
    <p:random/>
  </p:transition>
</p:sld>
</file>

<file path=ppt/slides/slide18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62" name="Rectangle 2"/>
          <p:cNvSpPr>
            <a:spLocks noGrp="1" noChangeArrowheads="1"/>
          </p:cNvSpPr>
          <p:nvPr>
            <p:ph type="title"/>
          </p:nvPr>
        </p:nvSpPr>
        <p:spPr/>
        <p:txBody>
          <a:bodyPr/>
          <a:lstStyle/>
          <a:p>
            <a:r>
              <a:rPr lang="en-US" altLang="en-US"/>
              <a:t>Appendix I</a:t>
            </a:r>
          </a:p>
        </p:txBody>
      </p:sp>
      <p:sp>
        <p:nvSpPr>
          <p:cNvPr id="399363" name="Rectangle 3"/>
          <p:cNvSpPr>
            <a:spLocks noGrp="1" noChangeArrowheads="1"/>
          </p:cNvSpPr>
          <p:nvPr>
            <p:ph type="body" idx="1"/>
          </p:nvPr>
        </p:nvSpPr>
        <p:spPr>
          <a:xfrm>
            <a:off x="381000" y="2209800"/>
            <a:ext cx="7848600" cy="4114800"/>
          </a:xfrm>
        </p:spPr>
        <p:txBody>
          <a:bodyPr/>
          <a:lstStyle/>
          <a:p>
            <a:pPr>
              <a:buSzPct val="75000"/>
              <a:buFont typeface="Wingdings" panose="05000000000000000000" pitchFamily="2" charset="2"/>
              <a:buChar char="n"/>
            </a:pPr>
            <a:r>
              <a:rPr lang="en-US" altLang="en-US" sz="2800"/>
              <a:t>MO-2 assessment for typical UST sites</a:t>
            </a:r>
          </a:p>
          <a:p>
            <a:pPr>
              <a:buSzPct val="75000"/>
              <a:buFont typeface="Wingdings" panose="05000000000000000000" pitchFamily="2" charset="2"/>
              <a:buChar char="n"/>
            </a:pPr>
            <a:r>
              <a:rPr lang="en-US" altLang="en-US" sz="2800"/>
              <a:t>Separate RS tables</a:t>
            </a:r>
          </a:p>
          <a:p>
            <a:pPr marL="457200" lvl="1" indent="0">
              <a:buSzPct val="75000"/>
              <a:buFont typeface="Wingdings" panose="05000000000000000000" pitchFamily="2" charset="2"/>
              <a:buChar char="v"/>
            </a:pPr>
            <a:r>
              <a:rPr lang="en-US" altLang="en-US" sz="2400"/>
              <a:t>Soil</a:t>
            </a:r>
            <a:r>
              <a:rPr lang="en-US" altLang="en-US" sz="2400" baseline="-25000"/>
              <a:t>i</a:t>
            </a:r>
            <a:r>
              <a:rPr lang="en-US" altLang="en-US" sz="2400"/>
              <a:t>, Soil</a:t>
            </a:r>
            <a:r>
              <a:rPr lang="en-US" altLang="en-US" sz="2400" baseline="-25000"/>
              <a:t>ni</a:t>
            </a:r>
            <a:r>
              <a:rPr lang="en-US" altLang="en-US" sz="2400"/>
              <a:t>, Soil</a:t>
            </a:r>
            <a:r>
              <a:rPr lang="en-US" altLang="en-US" sz="2400" baseline="-25000"/>
              <a:t>GW</a:t>
            </a:r>
            <a:r>
              <a:rPr lang="en-US" altLang="en-US" sz="2400"/>
              <a:t>, Soil</a:t>
            </a:r>
            <a:r>
              <a:rPr lang="en-US" altLang="en-US" sz="2400" baseline="-25000"/>
              <a:t>sat</a:t>
            </a:r>
            <a:endParaRPr lang="en-US" altLang="en-US" sz="2400"/>
          </a:p>
          <a:p>
            <a:pPr marL="457200" lvl="1" indent="0">
              <a:buSzPct val="75000"/>
              <a:buFont typeface="Wingdings" panose="05000000000000000000" pitchFamily="2" charset="2"/>
              <a:buChar char="v"/>
            </a:pPr>
            <a:r>
              <a:rPr lang="en-US" altLang="en-US" sz="2400"/>
              <a:t>GW</a:t>
            </a:r>
            <a:r>
              <a:rPr lang="en-US" altLang="en-US" sz="2400" baseline="-25000"/>
              <a:t>1</a:t>
            </a:r>
            <a:r>
              <a:rPr lang="en-US" altLang="en-US" sz="2400"/>
              <a:t>, GW</a:t>
            </a:r>
            <a:r>
              <a:rPr lang="en-US" altLang="en-US" sz="2400" baseline="-25000"/>
              <a:t>2</a:t>
            </a:r>
            <a:r>
              <a:rPr lang="en-US" altLang="en-US" sz="2400"/>
              <a:t>, GW</a:t>
            </a:r>
            <a:r>
              <a:rPr lang="en-US" altLang="en-US" sz="2400" baseline="-25000"/>
              <a:t>3</a:t>
            </a:r>
            <a:r>
              <a:rPr lang="en-US" altLang="en-US" sz="2400"/>
              <a:t>, Water</a:t>
            </a:r>
            <a:r>
              <a:rPr lang="en-US" altLang="en-US" sz="2400" baseline="-25000"/>
              <a:t>sol</a:t>
            </a:r>
          </a:p>
          <a:p>
            <a:pPr marL="457200" lvl="1" indent="0">
              <a:buSzPct val="75000"/>
              <a:buFont typeface="Wingdings" panose="05000000000000000000" pitchFamily="2" charset="2"/>
              <a:buChar char="v"/>
            </a:pPr>
            <a:r>
              <a:rPr lang="en-US" altLang="en-US" sz="2400"/>
              <a:t>Soil</a:t>
            </a:r>
            <a:r>
              <a:rPr lang="en-US" altLang="en-US" sz="2400" baseline="-25000"/>
              <a:t>es</a:t>
            </a:r>
            <a:r>
              <a:rPr lang="en-US" altLang="en-US" sz="2400"/>
              <a:t>, Soil-PEF, and GW</a:t>
            </a:r>
            <a:r>
              <a:rPr lang="en-US" altLang="en-US" sz="2400" baseline="-25000"/>
              <a:t>es</a:t>
            </a:r>
            <a:r>
              <a:rPr lang="en-US" altLang="en-US" sz="2400"/>
              <a:t> – no App I RS but can be evaluated under MO-2</a:t>
            </a:r>
          </a:p>
        </p:txBody>
      </p:sp>
    </p:spTree>
  </p:cSld>
  <p:clrMapOvr>
    <a:masterClrMapping/>
  </p:clrMapOvr>
  <p:transition>
    <p:random/>
  </p:transition>
</p:sld>
</file>

<file path=ppt/slides/slide18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27042" name="Rectangle 2"/>
          <p:cNvSpPr>
            <a:spLocks noGrp="1" noChangeArrowheads="1"/>
          </p:cNvSpPr>
          <p:nvPr>
            <p:ph type="title"/>
          </p:nvPr>
        </p:nvSpPr>
        <p:spPr/>
        <p:txBody>
          <a:bodyPr/>
          <a:lstStyle/>
          <a:p>
            <a:r>
              <a:rPr lang="en-US" altLang="en-US"/>
              <a:t>Appendix I</a:t>
            </a:r>
          </a:p>
        </p:txBody>
      </p:sp>
      <p:sp>
        <p:nvSpPr>
          <p:cNvPr id="727043" name="Rectangle 3"/>
          <p:cNvSpPr>
            <a:spLocks noGrp="1" noChangeArrowheads="1"/>
          </p:cNvSpPr>
          <p:nvPr>
            <p:ph type="body" idx="1"/>
          </p:nvPr>
        </p:nvSpPr>
        <p:spPr>
          <a:xfrm>
            <a:off x="381000" y="2209800"/>
            <a:ext cx="7848600" cy="4114800"/>
          </a:xfrm>
        </p:spPr>
        <p:txBody>
          <a:bodyPr/>
          <a:lstStyle/>
          <a:p>
            <a:pPr>
              <a:buSzPct val="75000"/>
              <a:buFont typeface="Wingdings" panose="05000000000000000000" pitchFamily="2" charset="2"/>
              <a:buChar char="n"/>
            </a:pPr>
            <a:r>
              <a:rPr lang="en-US" altLang="en-US" sz="2800"/>
              <a:t>Site-specific data</a:t>
            </a:r>
          </a:p>
          <a:p>
            <a:pPr marL="457200" lvl="1" indent="0">
              <a:lnSpc>
                <a:spcPct val="80000"/>
              </a:lnSpc>
              <a:buSzPct val="75000"/>
              <a:buFont typeface="Wingdings" panose="05000000000000000000" pitchFamily="2" charset="2"/>
              <a:buChar char="à"/>
            </a:pPr>
            <a:r>
              <a:rPr lang="en-US" altLang="en-US"/>
              <a:t> source length</a:t>
            </a:r>
          </a:p>
          <a:p>
            <a:pPr marL="457200" lvl="1" indent="0">
              <a:lnSpc>
                <a:spcPct val="80000"/>
              </a:lnSpc>
              <a:buSzPct val="75000"/>
              <a:buFont typeface="Wingdings" panose="05000000000000000000" pitchFamily="2" charset="2"/>
              <a:buChar char="à"/>
            </a:pPr>
            <a:r>
              <a:rPr lang="en-US" altLang="en-US"/>
              <a:t> source width</a:t>
            </a:r>
          </a:p>
          <a:p>
            <a:pPr marL="457200" lvl="1" indent="0">
              <a:lnSpc>
                <a:spcPct val="80000"/>
              </a:lnSpc>
              <a:buSzPct val="75000"/>
              <a:buFont typeface="Wingdings" panose="05000000000000000000" pitchFamily="2" charset="2"/>
              <a:buChar char="à"/>
            </a:pPr>
            <a:r>
              <a:rPr lang="en-US" altLang="en-US"/>
              <a:t> f</a:t>
            </a:r>
            <a:r>
              <a:rPr lang="en-US" altLang="en-US" baseline="-25000"/>
              <a:t>oc</a:t>
            </a:r>
            <a:endParaRPr lang="en-US" altLang="en-US"/>
          </a:p>
          <a:p>
            <a:pPr>
              <a:buSzPct val="75000"/>
              <a:buFont typeface="Wingdings" panose="05000000000000000000" pitchFamily="2" charset="2"/>
              <a:buChar char="n"/>
            </a:pPr>
            <a:r>
              <a:rPr lang="en-US" altLang="en-US" sz="2800"/>
              <a:t>16 Category Tables for RS</a:t>
            </a:r>
          </a:p>
        </p:txBody>
      </p:sp>
    </p:spTree>
  </p:cSld>
  <p:clrMapOvr>
    <a:masterClrMapping/>
  </p:clrMapOvr>
  <p:transition>
    <p:random/>
  </p:transition>
</p:sld>
</file>

<file path=ppt/slides/slide18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0050" name="Rectangle 2"/>
          <p:cNvSpPr>
            <a:spLocks noGrp="1" noChangeArrowheads="1"/>
          </p:cNvSpPr>
          <p:nvPr>
            <p:ph type="title"/>
          </p:nvPr>
        </p:nvSpPr>
        <p:spPr>
          <a:xfrm>
            <a:off x="728133" y="4038600"/>
            <a:ext cx="7772400" cy="1143000"/>
          </a:xfrm>
        </p:spPr>
        <p:txBody>
          <a:bodyPr/>
          <a:lstStyle/>
          <a:p>
            <a:pPr algn="ctr"/>
            <a:r>
              <a:rPr lang="en-US" altLang="en-US" sz="6000" i="0" dirty="0">
                <a:solidFill>
                  <a:srgbClr val="008000"/>
                </a:solidFill>
              </a:rPr>
              <a:t>Additivity</a:t>
            </a:r>
            <a:br>
              <a:rPr lang="en-US" altLang="en-US" sz="6000" i="0" dirty="0">
                <a:solidFill>
                  <a:srgbClr val="008000"/>
                </a:solidFill>
              </a:rPr>
            </a:br>
            <a:endParaRPr lang="en-US" altLang="en-US" sz="6000" i="0" dirty="0"/>
          </a:p>
        </p:txBody>
      </p:sp>
      <p:sp>
        <p:nvSpPr>
          <p:cNvPr id="770051" name="Rectangle 3"/>
          <p:cNvSpPr>
            <a:spLocks noGrp="1" noChangeArrowheads="1"/>
          </p:cNvSpPr>
          <p:nvPr>
            <p:ph type="body" idx="1"/>
          </p:nvPr>
        </p:nvSpPr>
        <p:spPr>
          <a:xfrm>
            <a:off x="762000" y="2209800"/>
            <a:ext cx="7772400" cy="4114800"/>
          </a:xfrm>
        </p:spPr>
        <p:txBody>
          <a:bodyPr/>
          <a:lstStyle/>
          <a:p>
            <a:pPr algn="ctr">
              <a:buFontTx/>
              <a:buNone/>
            </a:pPr>
            <a:endParaRPr lang="en-US" altLang="en-US" sz="6000" dirty="0">
              <a:solidFill>
                <a:srgbClr val="0000FF"/>
              </a:solidFill>
            </a:endParaRPr>
          </a:p>
          <a:p>
            <a:pPr algn="ctr">
              <a:buFontTx/>
              <a:buNone/>
            </a:pPr>
            <a:endParaRPr lang="en-US" altLang="en-US" sz="6000" dirty="0">
              <a:solidFill>
                <a:srgbClr val="008000"/>
              </a:solidFill>
            </a:endParaRPr>
          </a:p>
          <a:p>
            <a:pPr algn="ctr">
              <a:buFontTx/>
              <a:buNone/>
            </a:pPr>
            <a:r>
              <a:rPr lang="en-US" altLang="en-US" sz="6000" dirty="0">
                <a:solidFill>
                  <a:srgbClr val="008000"/>
                </a:solidFill>
              </a:rPr>
              <a:t>1 + 1 + 1 = 3</a:t>
            </a:r>
          </a:p>
          <a:p>
            <a:pPr algn="ctr">
              <a:buFontTx/>
              <a:buNone/>
            </a:pPr>
            <a:endParaRPr lang="en-US" altLang="en-US" sz="6000" dirty="0">
              <a:solidFill>
                <a:srgbClr val="008000"/>
              </a:solidFill>
            </a:endParaRPr>
          </a:p>
        </p:txBody>
      </p:sp>
      <p:pic>
        <p:nvPicPr>
          <p:cNvPr id="770056" name="Picture 8" descr="MCj042384200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0" y="1143000"/>
            <a:ext cx="1803400" cy="19494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random/>
  </p:transition>
</p:sld>
</file>

<file path=ppt/slides/slide18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2338" name="Rectangle 2"/>
          <p:cNvSpPr>
            <a:spLocks noGrp="1" noChangeArrowheads="1"/>
          </p:cNvSpPr>
          <p:nvPr>
            <p:ph type="title"/>
          </p:nvPr>
        </p:nvSpPr>
        <p:spPr>
          <a:xfrm>
            <a:off x="533400" y="4343400"/>
            <a:ext cx="7772400" cy="1143000"/>
          </a:xfrm>
        </p:spPr>
        <p:txBody>
          <a:bodyPr/>
          <a:lstStyle/>
          <a:p>
            <a:pPr algn="ctr"/>
            <a:r>
              <a:rPr lang="en-US" altLang="en-US" i="0" dirty="0">
                <a:solidFill>
                  <a:schemeClr val="tx1"/>
                </a:solidFill>
              </a:rPr>
              <a:t>What is </a:t>
            </a:r>
            <a:r>
              <a:rPr lang="en-US" altLang="en-US" sz="4000" i="0" dirty="0">
                <a:solidFill>
                  <a:schemeClr val="tx1"/>
                </a:solidFill>
              </a:rPr>
              <a:t>additivity</a:t>
            </a:r>
            <a:r>
              <a:rPr lang="en-US" altLang="en-US" i="0" dirty="0">
                <a:solidFill>
                  <a:schemeClr val="tx1"/>
                </a:solidFill>
              </a:rPr>
              <a:t>?</a:t>
            </a:r>
            <a:br>
              <a:rPr lang="en-US" altLang="en-US" i="0" dirty="0">
                <a:solidFill>
                  <a:schemeClr val="tx1"/>
                </a:solidFill>
              </a:rPr>
            </a:br>
            <a:r>
              <a:rPr lang="en-US" altLang="en-US" i="0" dirty="0">
                <a:solidFill>
                  <a:schemeClr val="tx1"/>
                </a:solidFill>
              </a:rPr>
              <a:t/>
            </a:r>
            <a:br>
              <a:rPr lang="en-US" altLang="en-US" i="0" dirty="0">
                <a:solidFill>
                  <a:schemeClr val="tx1"/>
                </a:solidFill>
              </a:rPr>
            </a:br>
            <a:r>
              <a:rPr lang="en-US" altLang="en-US" i="0" dirty="0">
                <a:solidFill>
                  <a:schemeClr val="tx1"/>
                </a:solidFill>
              </a:rPr>
              <a:t>Why is it important?</a:t>
            </a:r>
            <a:br>
              <a:rPr lang="en-US" altLang="en-US" i="0" dirty="0">
                <a:solidFill>
                  <a:schemeClr val="tx1"/>
                </a:solidFill>
              </a:rPr>
            </a:br>
            <a:endParaRPr lang="en-US" altLang="en-US" i="0" dirty="0">
              <a:solidFill>
                <a:schemeClr val="tx1"/>
              </a:solidFill>
            </a:endParaRPr>
          </a:p>
        </p:txBody>
      </p:sp>
    </p:spTree>
  </p:cSld>
  <p:clrMapOvr>
    <a:masterClrMapping/>
  </p:clrMapOvr>
  <p:transition>
    <p:random/>
  </p:transition>
</p:sld>
</file>

<file path=ppt/slides/slide18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64930" name="Rectangle 2"/>
          <p:cNvSpPr>
            <a:spLocks noGrp="1" noChangeArrowheads="1"/>
          </p:cNvSpPr>
          <p:nvPr>
            <p:ph type="title"/>
          </p:nvPr>
        </p:nvSpPr>
        <p:spPr>
          <a:xfrm>
            <a:off x="762000" y="228600"/>
            <a:ext cx="7772400" cy="1143000"/>
          </a:xfrm>
          <a:noFill/>
          <a:ln/>
        </p:spPr>
        <p:txBody>
          <a:bodyPr anchor="ctr"/>
          <a:lstStyle/>
          <a:p>
            <a:r>
              <a:rPr lang="en-US" altLang="en-US"/>
              <a:t>MO-1 and MO-2 RS</a:t>
            </a:r>
          </a:p>
        </p:txBody>
      </p:sp>
      <p:sp>
        <p:nvSpPr>
          <p:cNvPr id="764931" name="Rectangle 3"/>
          <p:cNvSpPr>
            <a:spLocks noGrp="1" noChangeArrowheads="1"/>
          </p:cNvSpPr>
          <p:nvPr>
            <p:ph type="body" idx="1"/>
          </p:nvPr>
        </p:nvSpPr>
        <p:spPr>
          <a:xfrm>
            <a:off x="685800" y="2057400"/>
            <a:ext cx="7848600" cy="4038600"/>
          </a:xfrm>
          <a:noFill/>
          <a:ln/>
        </p:spPr>
        <p:txBody>
          <a:bodyPr/>
          <a:lstStyle/>
          <a:p>
            <a:pPr>
              <a:lnSpc>
                <a:spcPct val="80000"/>
              </a:lnSpc>
            </a:pPr>
            <a:r>
              <a:rPr lang="en-US" altLang="en-US"/>
              <a:t>Represent an acceptable exposure level for exposure to a single chemical via a single medium</a:t>
            </a:r>
          </a:p>
          <a:p>
            <a:pPr>
              <a:lnSpc>
                <a:spcPct val="80000"/>
              </a:lnSpc>
              <a:buFontTx/>
              <a:buNone/>
            </a:pPr>
            <a:endParaRPr lang="en-US" altLang="en-US"/>
          </a:p>
          <a:p>
            <a:pPr>
              <a:lnSpc>
                <a:spcPct val="80000"/>
              </a:lnSpc>
            </a:pPr>
            <a:r>
              <a:rPr lang="en-US" altLang="en-US"/>
              <a:t>Do not address additivity due to exposure to multiple chemicals or multiple exposure media</a:t>
            </a:r>
          </a:p>
          <a:p>
            <a:pPr>
              <a:lnSpc>
                <a:spcPct val="80000"/>
              </a:lnSpc>
              <a:buFontTx/>
              <a:buNone/>
            </a:pPr>
            <a:endParaRPr lang="en-US" altLang="en-US"/>
          </a:p>
          <a:p>
            <a:pPr>
              <a:lnSpc>
                <a:spcPct val="80000"/>
              </a:lnSpc>
            </a:pPr>
            <a:r>
              <a:rPr lang="en-US" altLang="en-US"/>
              <a:t>RS do address exposure via multiple pathways</a:t>
            </a:r>
          </a:p>
          <a:p>
            <a:pPr>
              <a:buFontTx/>
              <a:buNone/>
            </a:pPr>
            <a:endParaRPr lang="en-US" altLang="en-US"/>
          </a:p>
          <a:p>
            <a:pPr>
              <a:buFontTx/>
              <a:buNone/>
            </a:pPr>
            <a:endParaRPr lang="en-US" altLang="en-US"/>
          </a:p>
          <a:p>
            <a:pPr>
              <a:buFontTx/>
              <a:buNone/>
            </a:pPr>
            <a:endParaRPr lang="en-US" altLang="en-US"/>
          </a:p>
        </p:txBody>
      </p:sp>
    </p:spTree>
  </p:cSld>
  <p:clrMapOvr>
    <a:masterClrMapping/>
  </p:clrMapOvr>
  <p:transition>
    <p:random/>
  </p:transition>
</p:sld>
</file>

<file path=ppt/slides/slide18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65954" name="Rectangle 2"/>
          <p:cNvSpPr>
            <a:spLocks noGrp="1" noChangeArrowheads="1"/>
          </p:cNvSpPr>
          <p:nvPr>
            <p:ph type="title"/>
          </p:nvPr>
        </p:nvSpPr>
        <p:spPr>
          <a:noFill/>
          <a:ln/>
        </p:spPr>
        <p:txBody>
          <a:bodyPr anchor="ctr"/>
          <a:lstStyle/>
          <a:p>
            <a:r>
              <a:rPr lang="en-US" altLang="en-US"/>
              <a:t>MO-1 and MO-2 RS</a:t>
            </a:r>
          </a:p>
        </p:txBody>
      </p:sp>
      <p:sp>
        <p:nvSpPr>
          <p:cNvPr id="765955" name="Rectangle 3"/>
          <p:cNvSpPr>
            <a:spLocks noGrp="1" noChangeArrowheads="1"/>
          </p:cNvSpPr>
          <p:nvPr>
            <p:ph type="body" idx="1"/>
          </p:nvPr>
        </p:nvSpPr>
        <p:spPr>
          <a:xfrm>
            <a:off x="228600" y="1828800"/>
            <a:ext cx="8915400" cy="4572000"/>
          </a:xfrm>
          <a:noFill/>
          <a:ln/>
        </p:spPr>
        <p:txBody>
          <a:bodyPr/>
          <a:lstStyle/>
          <a:p>
            <a:pPr>
              <a:lnSpc>
                <a:spcPct val="90000"/>
              </a:lnSpc>
            </a:pPr>
            <a:r>
              <a:rPr lang="en-US" altLang="en-US" sz="2800" u="sng"/>
              <a:t>Risk-based</a:t>
            </a:r>
            <a:r>
              <a:rPr lang="en-US" altLang="en-US" sz="2800"/>
              <a:t> RS based on noncarcinogenic health effects must be adjusted to account for additivity effects  </a:t>
            </a:r>
          </a:p>
          <a:p>
            <a:pPr lvl="1">
              <a:lnSpc>
                <a:spcPct val="120000"/>
              </a:lnSpc>
              <a:buFontTx/>
              <a:buChar char="»"/>
            </a:pPr>
            <a:r>
              <a:rPr lang="en-US" altLang="en-US"/>
              <a:t>Soil</a:t>
            </a:r>
            <a:r>
              <a:rPr lang="en-US" altLang="en-US" baseline="-25000"/>
              <a:t>ni</a:t>
            </a:r>
            <a:r>
              <a:rPr lang="en-US" altLang="en-US"/>
              <a:t>, Soil</a:t>
            </a:r>
            <a:r>
              <a:rPr lang="en-US" altLang="en-US" baseline="-25000"/>
              <a:t>i</a:t>
            </a:r>
            <a:r>
              <a:rPr lang="en-US" altLang="en-US"/>
              <a:t>, Soil</a:t>
            </a:r>
            <a:r>
              <a:rPr lang="en-US" altLang="en-US" baseline="-25000"/>
              <a:t>es</a:t>
            </a:r>
            <a:endParaRPr lang="en-US" altLang="en-US"/>
          </a:p>
          <a:p>
            <a:pPr lvl="1">
              <a:lnSpc>
                <a:spcPct val="120000"/>
              </a:lnSpc>
              <a:buFontTx/>
              <a:buChar char="»"/>
            </a:pPr>
            <a:r>
              <a:rPr lang="en-US" altLang="en-US"/>
              <a:t>GW</a:t>
            </a:r>
            <a:r>
              <a:rPr lang="en-US" altLang="en-US" baseline="-25000"/>
              <a:t>1</a:t>
            </a:r>
            <a:r>
              <a:rPr lang="en-US" altLang="en-US"/>
              <a:t>, GW</a:t>
            </a:r>
            <a:r>
              <a:rPr lang="en-US" altLang="en-US" baseline="-25000"/>
              <a:t>2</a:t>
            </a:r>
            <a:r>
              <a:rPr lang="en-US" altLang="en-US"/>
              <a:t>, GW</a:t>
            </a:r>
            <a:r>
              <a:rPr lang="en-US" altLang="en-US" baseline="-25000"/>
              <a:t>air</a:t>
            </a:r>
            <a:r>
              <a:rPr lang="en-US" altLang="en-US"/>
              <a:t>, GW</a:t>
            </a:r>
            <a:r>
              <a:rPr lang="en-US" altLang="en-US" baseline="-25000"/>
              <a:t>es</a:t>
            </a:r>
          </a:p>
          <a:p>
            <a:pPr lvl="1">
              <a:lnSpc>
                <a:spcPct val="120000"/>
              </a:lnSpc>
              <a:buFontTx/>
              <a:buChar char="»"/>
            </a:pPr>
            <a:r>
              <a:rPr lang="en-US" altLang="en-US"/>
              <a:t>Footnoted in Tables 2 and 3 by “N”</a:t>
            </a:r>
          </a:p>
          <a:p>
            <a:pPr lvl="1">
              <a:lnSpc>
                <a:spcPct val="120000"/>
              </a:lnSpc>
              <a:buFontTx/>
              <a:buNone/>
            </a:pPr>
            <a:endParaRPr lang="en-US" altLang="en-US" baseline="-25000"/>
          </a:p>
          <a:p>
            <a:pPr>
              <a:lnSpc>
                <a:spcPct val="80000"/>
              </a:lnSpc>
            </a:pPr>
            <a:r>
              <a:rPr lang="en-US" altLang="en-US" sz="2800"/>
              <a:t>Not applicable to Soil</a:t>
            </a:r>
            <a:r>
              <a:rPr lang="en-US" altLang="en-US" sz="2800" baseline="-25000"/>
              <a:t>GW</a:t>
            </a:r>
            <a:r>
              <a:rPr lang="en-US" altLang="en-US" sz="2800"/>
              <a:t>, Soil</a:t>
            </a:r>
            <a:r>
              <a:rPr lang="en-US" altLang="en-US" sz="2800" baseline="-25000"/>
              <a:t>sat</a:t>
            </a:r>
            <a:r>
              <a:rPr lang="en-US" altLang="en-US" sz="2800"/>
              <a:t>, GW</a:t>
            </a:r>
            <a:r>
              <a:rPr lang="en-US" altLang="en-US" sz="2800" baseline="-25000"/>
              <a:t>3</a:t>
            </a:r>
            <a:r>
              <a:rPr lang="en-US" altLang="en-US" sz="2800"/>
              <a:t>, Water</a:t>
            </a:r>
            <a:r>
              <a:rPr lang="en-US" altLang="en-US" sz="2800" baseline="-25000"/>
              <a:t>sol</a:t>
            </a:r>
            <a:r>
              <a:rPr lang="en-US" altLang="en-US" sz="2800"/>
              <a:t>, background levels, quantitation limits, MCLs, ceiling values</a:t>
            </a:r>
          </a:p>
          <a:p>
            <a:pPr>
              <a:lnSpc>
                <a:spcPct val="120000"/>
              </a:lnSpc>
              <a:buFontTx/>
              <a:buNone/>
            </a:pPr>
            <a:endParaRPr lang="en-US" altLang="en-US" sz="2800"/>
          </a:p>
        </p:txBody>
      </p:sp>
    </p:spTree>
  </p:cSld>
  <p:clrMapOvr>
    <a:masterClrMapping/>
  </p:clrMapOvr>
  <p:transition>
    <p:random/>
  </p:transition>
</p:sld>
</file>

<file path=ppt/slides/slide18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3362" name="Rectangle 2"/>
          <p:cNvSpPr>
            <a:spLocks noGrp="1" noChangeArrowheads="1"/>
          </p:cNvSpPr>
          <p:nvPr>
            <p:ph type="title"/>
          </p:nvPr>
        </p:nvSpPr>
        <p:spPr>
          <a:noFill/>
          <a:ln/>
        </p:spPr>
        <p:txBody>
          <a:bodyPr anchor="ctr"/>
          <a:lstStyle/>
          <a:p>
            <a:r>
              <a:rPr lang="en-US" altLang="en-US"/>
              <a:t>MO-1 and MO-2 RS</a:t>
            </a:r>
          </a:p>
        </p:txBody>
      </p:sp>
      <p:sp>
        <p:nvSpPr>
          <p:cNvPr id="783363" name="Rectangle 3"/>
          <p:cNvSpPr>
            <a:spLocks noGrp="1" noChangeArrowheads="1"/>
          </p:cNvSpPr>
          <p:nvPr>
            <p:ph type="body" idx="1"/>
          </p:nvPr>
        </p:nvSpPr>
        <p:spPr>
          <a:xfrm>
            <a:off x="228600" y="2286000"/>
            <a:ext cx="8915400" cy="4572000"/>
          </a:xfrm>
          <a:noFill/>
          <a:ln/>
        </p:spPr>
        <p:txBody>
          <a:bodyPr/>
          <a:lstStyle/>
          <a:p>
            <a:pPr>
              <a:lnSpc>
                <a:spcPct val="90000"/>
              </a:lnSpc>
            </a:pPr>
            <a:r>
              <a:rPr lang="en-US" altLang="en-US" sz="2800"/>
              <a:t>Refer to Section 2.14 and Appendix G for additional info</a:t>
            </a:r>
          </a:p>
          <a:p>
            <a:pPr>
              <a:lnSpc>
                <a:spcPct val="90000"/>
              </a:lnSpc>
            </a:pPr>
            <a:endParaRPr lang="en-US" altLang="en-US" sz="2800"/>
          </a:p>
          <a:p>
            <a:pPr>
              <a:lnSpc>
                <a:spcPct val="90000"/>
              </a:lnSpc>
            </a:pPr>
            <a:r>
              <a:rPr lang="en-US" altLang="en-US" sz="2800"/>
              <a:t>Incorrect adjustment of RS to account for additivity is one of the most common reasons for NODs</a:t>
            </a:r>
          </a:p>
          <a:p>
            <a:pPr lvl="1">
              <a:lnSpc>
                <a:spcPct val="120000"/>
              </a:lnSpc>
              <a:buFontTx/>
              <a:buNone/>
            </a:pPr>
            <a:endParaRPr lang="en-US" altLang="en-US" baseline="-25000"/>
          </a:p>
          <a:p>
            <a:pPr>
              <a:lnSpc>
                <a:spcPct val="120000"/>
              </a:lnSpc>
              <a:buFontTx/>
              <a:buNone/>
            </a:pPr>
            <a:endParaRPr lang="en-US" altLang="en-US" sz="2800"/>
          </a:p>
        </p:txBody>
      </p:sp>
    </p:spTree>
  </p:cSld>
  <p:clrMapOvr>
    <a:masterClrMapping/>
  </p:clrMapOvr>
  <p:transition>
    <p:random/>
  </p:transition>
</p:sld>
</file>

<file path=ppt/slides/slide18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66978" name="Rectangle 2"/>
          <p:cNvSpPr>
            <a:spLocks noGrp="1" noChangeArrowheads="1"/>
          </p:cNvSpPr>
          <p:nvPr>
            <p:ph type="title"/>
          </p:nvPr>
        </p:nvSpPr>
        <p:spPr>
          <a:noFill/>
          <a:ln/>
        </p:spPr>
        <p:txBody>
          <a:bodyPr anchor="ctr"/>
          <a:lstStyle/>
          <a:p>
            <a:r>
              <a:rPr lang="en-US" altLang="en-US"/>
              <a:t>MO-1: Accounting for Additivity</a:t>
            </a:r>
          </a:p>
        </p:txBody>
      </p:sp>
      <p:sp>
        <p:nvSpPr>
          <p:cNvPr id="766980" name="Rectangle 4"/>
          <p:cNvSpPr>
            <a:spLocks noChangeArrowheads="1"/>
          </p:cNvSpPr>
          <p:nvPr/>
        </p:nvSpPr>
        <p:spPr bwMode="auto">
          <a:xfrm>
            <a:off x="685800" y="2133600"/>
            <a:ext cx="7878763" cy="272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lnSpc>
                <a:spcPct val="120000"/>
              </a:lnSpc>
            </a:pPr>
            <a:r>
              <a:rPr lang="en-US" altLang="en-US" sz="3200" b="0" u="sng">
                <a:solidFill>
                  <a:schemeClr val="tx2"/>
                </a:solidFill>
              </a:rPr>
              <a:t>Modification of risk-based MO-1 RS:</a:t>
            </a:r>
            <a:r>
              <a:rPr lang="en-US" altLang="en-US" sz="3200" b="0"/>
              <a:t> </a:t>
            </a:r>
          </a:p>
          <a:p>
            <a:pPr algn="l" eaLnBrk="0" hangingPunct="0">
              <a:lnSpc>
                <a:spcPct val="120000"/>
              </a:lnSpc>
            </a:pPr>
            <a:endParaRPr lang="en-US" altLang="en-US" sz="3200" b="0"/>
          </a:p>
          <a:p>
            <a:pPr lvl="1" algn="l" eaLnBrk="0" hangingPunct="0">
              <a:buClr>
                <a:schemeClr val="tx2"/>
              </a:buClr>
              <a:buFontTx/>
              <a:buChar char="»"/>
            </a:pPr>
            <a:r>
              <a:rPr lang="en-US" altLang="en-US" sz="3200" b="0"/>
              <a:t> group noncarcinogenic chemicals by    		target organ/critical effect</a:t>
            </a:r>
          </a:p>
          <a:p>
            <a:pPr lvl="1" algn="l" eaLnBrk="0" hangingPunct="0">
              <a:buClr>
                <a:schemeClr val="tx2"/>
              </a:buClr>
            </a:pPr>
            <a:endParaRPr lang="en-US" altLang="en-US" sz="3200" b="0"/>
          </a:p>
        </p:txBody>
      </p:sp>
    </p:spTree>
  </p:cSld>
  <p:clrMapOvr>
    <a:masterClrMapping/>
  </p:clrMapOvr>
  <p:transition>
    <p:random/>
  </p:transition>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7794" name="Rectangle 2050"/>
          <p:cNvSpPr>
            <a:spLocks noGrp="1" noChangeArrowheads="1"/>
          </p:cNvSpPr>
          <p:nvPr>
            <p:ph type="body" idx="1"/>
          </p:nvPr>
        </p:nvSpPr>
        <p:spPr>
          <a:ln/>
        </p:spPr>
        <p:txBody>
          <a:bodyPr/>
          <a:lstStyle/>
          <a:p>
            <a:endParaRPr lang="en-US" altLang="en-US"/>
          </a:p>
        </p:txBody>
      </p:sp>
      <p:graphicFrame>
        <p:nvGraphicFramePr>
          <p:cNvPr id="417795" name="Object 2051" descr="Screening Standards and RECAP standards ranked by constituent concentration" title="Comparison of SS and RS "/>
          <p:cNvGraphicFramePr>
            <a:graphicFrameLocks/>
          </p:cNvGraphicFramePr>
          <p:nvPr>
            <p:extLst>
              <p:ext uri="{D42A27DB-BD31-4B8C-83A1-F6EECF244321}">
                <p14:modId xmlns:p14="http://schemas.microsoft.com/office/powerpoint/2010/main" val="2658981644"/>
              </p:ext>
            </p:extLst>
          </p:nvPr>
        </p:nvGraphicFramePr>
        <p:xfrm>
          <a:off x="1588" y="1524000"/>
          <a:ext cx="9142412" cy="4419600"/>
        </p:xfrm>
        <a:graphic>
          <a:graphicData uri="http://schemas.openxmlformats.org/presentationml/2006/ole">
            <mc:AlternateContent xmlns:mc="http://schemas.openxmlformats.org/markup-compatibility/2006">
              <mc:Choice xmlns:v="urn:schemas-microsoft-com:vml" Requires="v">
                <p:oleObj spid="_x0000_s417800" name="Worksheet" r:id="rId4" imgW="5963062" imgH="2762479" progId="Excel.Sheet.8">
                  <p:embed/>
                </p:oleObj>
              </mc:Choice>
              <mc:Fallback>
                <p:oleObj name="Worksheet" r:id="rId4" imgW="5963062" imgH="2762479" progId="Excel.Sheet.8">
                  <p:embed/>
                  <p:pic>
                    <p:nvPicPr>
                      <p:cNvPr id="0" name="Object 2051"/>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24000"/>
                        <a:ext cx="9142412" cy="441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17796" name="Rectangle 2052"/>
          <p:cNvSpPr>
            <a:spLocks noGrp="1" noChangeArrowheads="1"/>
          </p:cNvSpPr>
          <p:nvPr>
            <p:ph type="title"/>
          </p:nvPr>
        </p:nvSpPr>
        <p:spPr>
          <a:xfrm>
            <a:off x="762000" y="228600"/>
            <a:ext cx="7772400" cy="1143000"/>
          </a:xfrm>
        </p:spPr>
        <p:txBody>
          <a:bodyPr/>
          <a:lstStyle/>
          <a:p>
            <a:pPr algn="ctr"/>
            <a:r>
              <a:rPr lang="en-US" altLang="en-US" dirty="0"/>
              <a:t>Comparison of SS and RS </a:t>
            </a:r>
          </a:p>
        </p:txBody>
      </p:sp>
    </p:spTree>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68002" name="Rectangle 2"/>
          <p:cNvSpPr>
            <a:spLocks noGrp="1" noChangeArrowheads="1"/>
          </p:cNvSpPr>
          <p:nvPr>
            <p:ph type="title"/>
          </p:nvPr>
        </p:nvSpPr>
        <p:spPr>
          <a:noFill/>
          <a:ln/>
        </p:spPr>
        <p:txBody>
          <a:bodyPr anchor="ctr"/>
          <a:lstStyle/>
          <a:p>
            <a:r>
              <a:rPr lang="en-US" altLang="en-US"/>
              <a:t>MO-1: Accounting for Additivity </a:t>
            </a:r>
          </a:p>
        </p:txBody>
      </p:sp>
      <p:sp>
        <p:nvSpPr>
          <p:cNvPr id="768003" name="Rectangle 3"/>
          <p:cNvSpPr>
            <a:spLocks noGrp="1" noChangeArrowheads="1"/>
          </p:cNvSpPr>
          <p:nvPr>
            <p:ph type="body" idx="1"/>
          </p:nvPr>
        </p:nvSpPr>
        <p:spPr>
          <a:noFill/>
          <a:ln/>
        </p:spPr>
        <p:txBody>
          <a:bodyPr/>
          <a:lstStyle/>
          <a:p>
            <a:pPr>
              <a:lnSpc>
                <a:spcPct val="80000"/>
              </a:lnSpc>
              <a:buFontTx/>
              <a:buNone/>
            </a:pPr>
            <a:r>
              <a:rPr lang="en-US" altLang="en-US"/>
              <a:t>1. Identify the target organ/critical effect for   each noncarcinogenic chemical (RfD) </a:t>
            </a:r>
          </a:p>
          <a:p>
            <a:pPr lvl="1">
              <a:lnSpc>
                <a:spcPct val="80000"/>
              </a:lnSpc>
              <a:buFontTx/>
              <a:buChar char="»"/>
            </a:pPr>
            <a:r>
              <a:rPr lang="en-US" altLang="en-US">
                <a:hlinkClick r:id="rId2"/>
              </a:rPr>
              <a:t>http://www.epa.gov/iris/subst/index.html</a:t>
            </a:r>
            <a:endParaRPr lang="en-US" altLang="en-US"/>
          </a:p>
          <a:p>
            <a:pPr lvl="1">
              <a:lnSpc>
                <a:spcPct val="80000"/>
              </a:lnSpc>
              <a:buFontTx/>
              <a:buNone/>
            </a:pPr>
            <a:endParaRPr lang="en-US" altLang="en-US"/>
          </a:p>
          <a:p>
            <a:pPr lvl="1">
              <a:lnSpc>
                <a:spcPct val="80000"/>
              </a:lnSpc>
              <a:buFontTx/>
              <a:buNone/>
            </a:pPr>
            <a:r>
              <a:rPr lang="en-US" altLang="en-US"/>
              <a:t>Example from IRIS - Toluene</a:t>
            </a:r>
          </a:p>
          <a:p>
            <a:pPr>
              <a:lnSpc>
                <a:spcPct val="90000"/>
              </a:lnSpc>
              <a:buFontTx/>
              <a:buNone/>
            </a:pPr>
            <a:endParaRPr lang="en-US" altLang="en-US"/>
          </a:p>
          <a:p>
            <a:pPr>
              <a:lnSpc>
                <a:spcPct val="90000"/>
              </a:lnSpc>
              <a:buFontTx/>
              <a:buNone/>
            </a:pPr>
            <a:endParaRPr lang="en-US" altLang="en-US"/>
          </a:p>
          <a:p>
            <a:pPr>
              <a:buFontTx/>
              <a:buNone/>
            </a:pPr>
            <a:endParaRPr lang="en-US" altLang="en-US"/>
          </a:p>
        </p:txBody>
      </p:sp>
      <p:sp>
        <p:nvSpPr>
          <p:cNvPr id="768004" name="Text Box 4"/>
          <p:cNvSpPr txBox="1">
            <a:spLocks noChangeArrowheads="1"/>
          </p:cNvSpPr>
          <p:nvPr/>
        </p:nvSpPr>
        <p:spPr bwMode="auto">
          <a:xfrm>
            <a:off x="304800" y="4495800"/>
            <a:ext cx="8382000" cy="2168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altLang="en-US" sz="1600"/>
              <a:t>I.A.1. Oral RfD Summary</a:t>
            </a:r>
          </a:p>
          <a:p>
            <a:pPr algn="l"/>
            <a:endParaRPr lang="en-US" altLang="en-US" sz="1600"/>
          </a:p>
          <a:p>
            <a:pPr algn="l"/>
            <a:r>
              <a:rPr lang="en-US" altLang="en-US" sz="1600"/>
              <a:t>Critical Effect		Experimental Doses  	*UF	RfD</a:t>
            </a:r>
          </a:p>
          <a:p>
            <a:pPr algn="l"/>
            <a:r>
              <a:rPr lang="en-US" altLang="en-US" sz="1600" b="0"/>
              <a:t>Increased kidney weight	BMDL: 238 mg/kg-day</a:t>
            </a:r>
            <a:r>
              <a:rPr lang="en-US" altLang="en-US" b="0"/>
              <a:t>	</a:t>
            </a:r>
            <a:r>
              <a:rPr lang="en-US" altLang="en-US" sz="1600" b="0"/>
              <a:t>3000 	0.08 mg/kg-day     				BMD: 431 mg/kg-day</a:t>
            </a:r>
            <a:r>
              <a:rPr lang="en-US" altLang="en-US" b="0"/>
              <a:t> </a:t>
            </a:r>
            <a:endParaRPr lang="en-US" altLang="en-US" sz="1600" b="0"/>
          </a:p>
          <a:p>
            <a:pPr algn="l"/>
            <a:r>
              <a:rPr lang="en-US" altLang="en-US" sz="1600" b="0"/>
              <a:t>13-week gavage study in rats</a:t>
            </a:r>
            <a:br>
              <a:rPr lang="en-US" altLang="en-US" sz="1600" b="0"/>
            </a:br>
            <a:r>
              <a:rPr lang="en-US" altLang="en-US" sz="1600" b="0"/>
              <a:t>(NTP, 1990)</a:t>
            </a:r>
          </a:p>
        </p:txBody>
      </p:sp>
    </p:spTree>
  </p:cSld>
  <p:clrMapOvr>
    <a:masterClrMapping/>
  </p:clrMapOvr>
  <p:transition>
    <p:random/>
  </p:transition>
</p:sld>
</file>

<file path=ppt/slides/slide19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1314" name="Rectangle 2"/>
          <p:cNvSpPr>
            <a:spLocks noGrp="1" noChangeArrowheads="1"/>
          </p:cNvSpPr>
          <p:nvPr>
            <p:ph type="title"/>
          </p:nvPr>
        </p:nvSpPr>
        <p:spPr>
          <a:noFill/>
          <a:ln/>
        </p:spPr>
        <p:txBody>
          <a:bodyPr anchor="ctr"/>
          <a:lstStyle/>
          <a:p>
            <a:r>
              <a:rPr lang="en-US" altLang="en-US"/>
              <a:t>MO-1: Accounting for Additivity </a:t>
            </a:r>
          </a:p>
        </p:txBody>
      </p:sp>
      <p:sp>
        <p:nvSpPr>
          <p:cNvPr id="781315" name="Rectangle 3"/>
          <p:cNvSpPr>
            <a:spLocks noGrp="1" noChangeArrowheads="1"/>
          </p:cNvSpPr>
          <p:nvPr>
            <p:ph type="body" idx="1"/>
          </p:nvPr>
        </p:nvSpPr>
        <p:spPr>
          <a:noFill/>
          <a:ln/>
        </p:spPr>
        <p:txBody>
          <a:bodyPr/>
          <a:lstStyle/>
          <a:p>
            <a:pPr>
              <a:lnSpc>
                <a:spcPct val="80000"/>
              </a:lnSpc>
              <a:buFontTx/>
              <a:buNone/>
            </a:pPr>
            <a:endParaRPr lang="en-US" altLang="en-US"/>
          </a:p>
          <a:p>
            <a:pPr>
              <a:lnSpc>
                <a:spcPct val="90000"/>
              </a:lnSpc>
              <a:buFontTx/>
              <a:buNone/>
            </a:pPr>
            <a:r>
              <a:rPr lang="en-US" altLang="en-US"/>
              <a:t>2. Group the chemicals by target organ/critical effect</a:t>
            </a:r>
          </a:p>
          <a:p>
            <a:pPr>
              <a:lnSpc>
                <a:spcPct val="90000"/>
              </a:lnSpc>
              <a:buFontTx/>
              <a:buNone/>
            </a:pPr>
            <a:endParaRPr lang="en-US" altLang="en-US"/>
          </a:p>
          <a:p>
            <a:pPr>
              <a:lnSpc>
                <a:spcPct val="90000"/>
              </a:lnSpc>
              <a:buFontTx/>
              <a:buNone/>
            </a:pPr>
            <a:r>
              <a:rPr lang="en-US" altLang="en-US"/>
              <a:t>3. Divide the RS by the number of chemicals affecting the same target organ</a:t>
            </a:r>
          </a:p>
          <a:p>
            <a:pPr>
              <a:buFontTx/>
              <a:buNone/>
            </a:pPr>
            <a:endParaRPr lang="en-US" altLang="en-US"/>
          </a:p>
        </p:txBody>
      </p:sp>
    </p:spTree>
  </p:cSld>
  <p:clrMapOvr>
    <a:masterClrMapping/>
  </p:clrMapOvr>
  <p:transition>
    <p:random/>
  </p:transition>
</p:sld>
</file>

<file path=ppt/slides/slide19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69026" name="Rectangle 2"/>
          <p:cNvSpPr>
            <a:spLocks noGrp="1" noChangeArrowheads="1"/>
          </p:cNvSpPr>
          <p:nvPr>
            <p:ph type="title"/>
          </p:nvPr>
        </p:nvSpPr>
        <p:spPr>
          <a:noFill/>
          <a:ln/>
        </p:spPr>
        <p:txBody>
          <a:bodyPr anchor="ctr"/>
          <a:lstStyle/>
          <a:p>
            <a:r>
              <a:rPr lang="en-US" altLang="en-US"/>
              <a:t>MO-1: Accounting for Additivity</a:t>
            </a:r>
            <a:br>
              <a:rPr lang="en-US" altLang="en-US"/>
            </a:br>
            <a:r>
              <a:rPr lang="en-US" altLang="en-US"/>
              <a:t>Example</a:t>
            </a:r>
          </a:p>
        </p:txBody>
      </p:sp>
      <p:sp>
        <p:nvSpPr>
          <p:cNvPr id="769027" name="Rectangle 3"/>
          <p:cNvSpPr>
            <a:spLocks noGrp="1" noChangeArrowheads="1"/>
          </p:cNvSpPr>
          <p:nvPr>
            <p:ph type="body" idx="1"/>
          </p:nvPr>
        </p:nvSpPr>
        <p:spPr>
          <a:xfrm>
            <a:off x="152400" y="1828800"/>
            <a:ext cx="8610600" cy="4343400"/>
          </a:xfrm>
          <a:noFill/>
          <a:ln/>
        </p:spPr>
        <p:txBody>
          <a:bodyPr/>
          <a:lstStyle/>
          <a:p>
            <a:pPr>
              <a:buFontTx/>
              <a:buNone/>
            </a:pPr>
            <a:r>
              <a:rPr lang="en-US" altLang="en-US">
                <a:solidFill>
                  <a:schemeClr val="hlink"/>
                </a:solidFill>
              </a:rPr>
              <a:t>Step 1 Identify the target organs</a:t>
            </a:r>
          </a:p>
          <a:p>
            <a:pPr>
              <a:buFontTx/>
              <a:buNone/>
            </a:pPr>
            <a:r>
              <a:rPr lang="en-US" altLang="en-US" u="sng"/>
              <a:t>Chemical</a:t>
            </a:r>
            <a:r>
              <a:rPr lang="en-US" altLang="en-US"/>
              <a:t>	</a:t>
            </a:r>
            <a:r>
              <a:rPr lang="en-US" altLang="en-US" u="sng"/>
              <a:t>Target Organ</a:t>
            </a:r>
            <a:endParaRPr lang="en-US" altLang="en-US"/>
          </a:p>
          <a:p>
            <a:pPr>
              <a:buFontTx/>
              <a:buNone/>
            </a:pPr>
            <a:r>
              <a:rPr lang="en-US" altLang="en-US"/>
              <a:t>A			kidney		</a:t>
            </a:r>
          </a:p>
          <a:p>
            <a:pPr>
              <a:buFontTx/>
              <a:buNone/>
            </a:pPr>
            <a:r>
              <a:rPr lang="en-US" altLang="en-US"/>
              <a:t>B			kidney, liver	</a:t>
            </a:r>
          </a:p>
          <a:p>
            <a:pPr>
              <a:buFontTx/>
              <a:buNone/>
            </a:pPr>
            <a:r>
              <a:rPr lang="en-US" altLang="en-US"/>
              <a:t>C 		CNS			</a:t>
            </a:r>
          </a:p>
          <a:p>
            <a:pPr>
              <a:buFontTx/>
              <a:buNone/>
            </a:pPr>
            <a:r>
              <a:rPr lang="en-US" altLang="en-US"/>
              <a:t>D			kidney		</a:t>
            </a:r>
          </a:p>
          <a:p>
            <a:pPr>
              <a:buFontTx/>
              <a:buNone/>
            </a:pPr>
            <a:endParaRPr lang="en-US" altLang="en-US"/>
          </a:p>
          <a:p>
            <a:pPr>
              <a:buFont typeface="Monotype Sorts" pitchFamily="2" charset="2"/>
              <a:buNone/>
            </a:pPr>
            <a:r>
              <a:rPr lang="en-US" altLang="en-US"/>
              <a:t> </a:t>
            </a:r>
          </a:p>
        </p:txBody>
      </p:sp>
    </p:spTree>
  </p:cSld>
  <p:clrMapOvr>
    <a:masterClrMapping/>
  </p:clrMapOvr>
  <p:transition>
    <p:random/>
  </p:transition>
</p:sld>
</file>

<file path=ppt/slides/slide19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5410" name="Rectangle 2"/>
          <p:cNvSpPr>
            <a:spLocks noGrp="1" noChangeArrowheads="1"/>
          </p:cNvSpPr>
          <p:nvPr>
            <p:ph type="title"/>
          </p:nvPr>
        </p:nvSpPr>
        <p:spPr>
          <a:noFill/>
          <a:ln/>
        </p:spPr>
        <p:txBody>
          <a:bodyPr anchor="ctr"/>
          <a:lstStyle/>
          <a:p>
            <a:r>
              <a:rPr lang="en-US" altLang="en-US"/>
              <a:t>MO-1: Accounting for Additivity</a:t>
            </a:r>
            <a:br>
              <a:rPr lang="en-US" altLang="en-US"/>
            </a:br>
            <a:r>
              <a:rPr lang="en-US" altLang="en-US"/>
              <a:t>Example</a:t>
            </a:r>
          </a:p>
        </p:txBody>
      </p:sp>
      <p:sp>
        <p:nvSpPr>
          <p:cNvPr id="785411" name="Rectangle 3"/>
          <p:cNvSpPr>
            <a:spLocks noGrp="1" noChangeArrowheads="1"/>
          </p:cNvSpPr>
          <p:nvPr>
            <p:ph type="body" idx="1"/>
          </p:nvPr>
        </p:nvSpPr>
        <p:spPr>
          <a:xfrm>
            <a:off x="152400" y="1828800"/>
            <a:ext cx="8610600" cy="4343400"/>
          </a:xfrm>
          <a:noFill/>
          <a:ln/>
        </p:spPr>
        <p:txBody>
          <a:bodyPr/>
          <a:lstStyle/>
          <a:p>
            <a:pPr>
              <a:buFontTx/>
              <a:buNone/>
            </a:pPr>
            <a:r>
              <a:rPr lang="en-US" altLang="en-US">
                <a:solidFill>
                  <a:schemeClr val="hlink"/>
                </a:solidFill>
              </a:rPr>
              <a:t>Step 2 Group chemicals by target organ</a:t>
            </a:r>
          </a:p>
          <a:p>
            <a:pPr>
              <a:buFontTx/>
              <a:buNone/>
            </a:pPr>
            <a:r>
              <a:rPr lang="en-US" altLang="en-US"/>
              <a:t>Kidney: A, B, D</a:t>
            </a:r>
          </a:p>
          <a:p>
            <a:pPr>
              <a:buFontTx/>
              <a:buNone/>
            </a:pPr>
            <a:r>
              <a:rPr lang="en-US" altLang="en-US"/>
              <a:t>Liver: B</a:t>
            </a:r>
          </a:p>
          <a:p>
            <a:pPr>
              <a:buFontTx/>
              <a:buNone/>
            </a:pPr>
            <a:r>
              <a:rPr lang="en-US" altLang="en-US"/>
              <a:t>CNS: C</a:t>
            </a:r>
            <a:endParaRPr lang="en-US" altLang="en-US" u="sng"/>
          </a:p>
          <a:p>
            <a:pPr>
              <a:buFontTx/>
              <a:buNone/>
            </a:pPr>
            <a:endParaRPr lang="en-US" altLang="en-US" u="sng"/>
          </a:p>
          <a:p>
            <a:pPr>
              <a:buFontTx/>
              <a:buNone/>
            </a:pPr>
            <a:r>
              <a:rPr lang="en-US" altLang="en-US"/>
              <a:t>3 chemicals affect the kidney (additive effects)</a:t>
            </a:r>
          </a:p>
          <a:p>
            <a:pPr>
              <a:buFontTx/>
              <a:buNone/>
            </a:pPr>
            <a:r>
              <a:rPr lang="en-US" altLang="en-US"/>
              <a:t>1 chemical affects the liver (no additivity)</a:t>
            </a:r>
          </a:p>
          <a:p>
            <a:pPr>
              <a:buFontTx/>
              <a:buNone/>
            </a:pPr>
            <a:r>
              <a:rPr lang="en-US" altLang="en-US"/>
              <a:t>1 chemical affects the CNS (no additivity)	</a:t>
            </a:r>
          </a:p>
          <a:p>
            <a:pPr>
              <a:buFontTx/>
              <a:buNone/>
            </a:pPr>
            <a:endParaRPr lang="en-US" altLang="en-US"/>
          </a:p>
          <a:p>
            <a:pPr>
              <a:buFont typeface="Monotype Sorts" pitchFamily="2" charset="2"/>
              <a:buNone/>
            </a:pPr>
            <a:r>
              <a:rPr lang="en-US" altLang="en-US"/>
              <a:t> </a:t>
            </a:r>
          </a:p>
        </p:txBody>
      </p:sp>
    </p:spTree>
  </p:cSld>
  <p:clrMapOvr>
    <a:masterClrMapping/>
  </p:clrMapOvr>
  <p:transition>
    <p:random/>
  </p:transition>
</p:sld>
</file>

<file path=ppt/slides/slide19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4386" name="Rectangle 2"/>
          <p:cNvSpPr>
            <a:spLocks noGrp="1" noChangeArrowheads="1"/>
          </p:cNvSpPr>
          <p:nvPr>
            <p:ph type="title"/>
          </p:nvPr>
        </p:nvSpPr>
        <p:spPr>
          <a:noFill/>
          <a:ln/>
        </p:spPr>
        <p:txBody>
          <a:bodyPr anchor="ctr"/>
          <a:lstStyle/>
          <a:p>
            <a:r>
              <a:rPr lang="en-US" altLang="en-US"/>
              <a:t>MO-1: Accounting for Additivity</a:t>
            </a:r>
            <a:br>
              <a:rPr lang="en-US" altLang="en-US"/>
            </a:br>
            <a:r>
              <a:rPr lang="en-US" altLang="en-US"/>
              <a:t>Example</a:t>
            </a:r>
          </a:p>
        </p:txBody>
      </p:sp>
      <p:sp>
        <p:nvSpPr>
          <p:cNvPr id="784387" name="Rectangle 3"/>
          <p:cNvSpPr>
            <a:spLocks noGrp="1" noChangeArrowheads="1"/>
          </p:cNvSpPr>
          <p:nvPr>
            <p:ph type="body" idx="1"/>
          </p:nvPr>
        </p:nvSpPr>
        <p:spPr>
          <a:xfrm>
            <a:off x="533400" y="2057400"/>
            <a:ext cx="8610600" cy="4343400"/>
          </a:xfrm>
          <a:noFill/>
          <a:ln/>
        </p:spPr>
        <p:txBody>
          <a:bodyPr/>
          <a:lstStyle/>
          <a:p>
            <a:pPr>
              <a:buFontTx/>
              <a:buNone/>
            </a:pPr>
            <a:r>
              <a:rPr lang="en-US" altLang="en-US" u="sng"/>
              <a:t>Chemical	Target Organ	RS	Adjusted RS</a:t>
            </a:r>
            <a:endParaRPr lang="en-US" altLang="en-US"/>
          </a:p>
          <a:p>
            <a:pPr>
              <a:buFontTx/>
              <a:buNone/>
            </a:pPr>
            <a:r>
              <a:rPr lang="en-US" altLang="en-US"/>
              <a:t>A			kidney		24            24/3 = 8</a:t>
            </a:r>
          </a:p>
          <a:p>
            <a:pPr>
              <a:buFontTx/>
              <a:buNone/>
            </a:pPr>
            <a:r>
              <a:rPr lang="en-US" altLang="en-US"/>
              <a:t>B			kidney, liver	15            15/3 = 5</a:t>
            </a:r>
          </a:p>
          <a:p>
            <a:pPr>
              <a:buFontTx/>
              <a:buNone/>
            </a:pPr>
            <a:r>
              <a:rPr lang="en-US" altLang="en-US"/>
              <a:t>C 		CNS			10</a:t>
            </a:r>
          </a:p>
          <a:p>
            <a:pPr>
              <a:buFontTx/>
              <a:buNone/>
            </a:pPr>
            <a:r>
              <a:rPr lang="en-US" altLang="en-US"/>
              <a:t>D			kidney		60           60/3 = 20</a:t>
            </a:r>
          </a:p>
          <a:p>
            <a:pPr>
              <a:buFontTx/>
              <a:buNone/>
            </a:pPr>
            <a:endParaRPr lang="en-US" altLang="en-US"/>
          </a:p>
          <a:p>
            <a:pPr>
              <a:buFont typeface="Monotype Sorts" pitchFamily="2" charset="2"/>
              <a:buChar char="è"/>
            </a:pPr>
            <a:r>
              <a:rPr lang="en-US" altLang="en-US"/>
              <a:t>Divide the RS for A, B, and D by 3 (kidney)</a:t>
            </a:r>
          </a:p>
          <a:p>
            <a:pPr>
              <a:buFont typeface="Monotype Sorts" pitchFamily="2" charset="2"/>
              <a:buNone/>
            </a:pPr>
            <a:r>
              <a:rPr lang="en-US" altLang="en-US"/>
              <a:t>   </a:t>
            </a:r>
          </a:p>
        </p:txBody>
      </p:sp>
    </p:spTree>
  </p:cSld>
  <p:clrMapOvr>
    <a:masterClrMapping/>
  </p:clrMapOvr>
  <p:transition>
    <p:random/>
  </p:transition>
</p:sld>
</file>

<file path=ppt/slides/slide19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78594" name="Rectangle 2"/>
          <p:cNvSpPr>
            <a:spLocks noGrp="1" noChangeArrowheads="1"/>
          </p:cNvSpPr>
          <p:nvPr>
            <p:ph type="title"/>
          </p:nvPr>
        </p:nvSpPr>
        <p:spPr>
          <a:xfrm>
            <a:off x="685800" y="228600"/>
            <a:ext cx="7772400" cy="1143000"/>
          </a:xfrm>
        </p:spPr>
        <p:txBody>
          <a:bodyPr/>
          <a:lstStyle/>
          <a:p>
            <a:r>
              <a:rPr lang="en-US" altLang="en-US"/>
              <a:t>MO-1 Additivity Example</a:t>
            </a:r>
          </a:p>
        </p:txBody>
      </p:sp>
      <p:sp>
        <p:nvSpPr>
          <p:cNvPr id="878595" name="Rectangle 3"/>
          <p:cNvSpPr>
            <a:spLocks noGrp="1" noChangeArrowheads="1"/>
          </p:cNvSpPr>
          <p:nvPr>
            <p:ph type="body" idx="1"/>
          </p:nvPr>
        </p:nvSpPr>
        <p:spPr>
          <a:xfrm>
            <a:off x="152400" y="1752600"/>
            <a:ext cx="8991600" cy="4419600"/>
          </a:xfrm>
        </p:spPr>
        <p:txBody>
          <a:bodyPr/>
          <a:lstStyle/>
          <a:p>
            <a:pPr>
              <a:lnSpc>
                <a:spcPct val="90000"/>
              </a:lnSpc>
              <a:buFontTx/>
              <a:buNone/>
            </a:pPr>
            <a:r>
              <a:rPr lang="en-US" altLang="en-US" sz="2800">
                <a:solidFill>
                  <a:srgbClr val="FF99FF"/>
                </a:solidFill>
              </a:rPr>
              <a:t>Acetone, cadmium, chlorobenzene and 1,1-DCE are present in residential soil; all have Soil</a:t>
            </a:r>
            <a:r>
              <a:rPr lang="en-US" altLang="en-US" sz="2800" baseline="-25000">
                <a:solidFill>
                  <a:srgbClr val="FF99FF"/>
                </a:solidFill>
              </a:rPr>
              <a:t>ni</a:t>
            </a:r>
            <a:r>
              <a:rPr lang="en-US" altLang="en-US" sz="2800">
                <a:solidFill>
                  <a:srgbClr val="FF99FF"/>
                </a:solidFill>
              </a:rPr>
              <a:t> based on noncarinogenic effects</a:t>
            </a:r>
          </a:p>
          <a:p>
            <a:pPr>
              <a:lnSpc>
                <a:spcPct val="90000"/>
              </a:lnSpc>
              <a:buFontTx/>
              <a:buNone/>
            </a:pPr>
            <a:endParaRPr lang="en-US" altLang="en-US" sz="2800" u="sng"/>
          </a:p>
          <a:p>
            <a:pPr>
              <a:lnSpc>
                <a:spcPct val="90000"/>
              </a:lnSpc>
              <a:buFontTx/>
              <a:buNone/>
            </a:pPr>
            <a:r>
              <a:rPr lang="en-US" altLang="en-US" sz="2800" u="sng"/>
              <a:t>Step 1- Identify health effect targets (App G Table G-1)</a:t>
            </a:r>
            <a:r>
              <a:rPr lang="en-US" altLang="en-US" sz="2800"/>
              <a:t>:</a:t>
            </a:r>
          </a:p>
          <a:p>
            <a:pPr>
              <a:lnSpc>
                <a:spcPct val="90000"/>
              </a:lnSpc>
              <a:buClr>
                <a:srgbClr val="0000FF"/>
              </a:buClr>
              <a:buFont typeface="Wingdings" panose="05000000000000000000" pitchFamily="2" charset="2"/>
              <a:buChar char="v"/>
            </a:pPr>
            <a:r>
              <a:rPr lang="en-US" altLang="en-US" sz="2800"/>
              <a:t>Acetone: </a:t>
            </a:r>
            <a:r>
              <a:rPr lang="en-US" altLang="en-US" sz="2800">
                <a:solidFill>
                  <a:srgbClr val="FFFF00"/>
                </a:solidFill>
              </a:rPr>
              <a:t>liver</a:t>
            </a:r>
            <a:r>
              <a:rPr lang="en-US" altLang="en-US" sz="2800"/>
              <a:t>, </a:t>
            </a:r>
            <a:r>
              <a:rPr lang="en-US" altLang="en-US" sz="2800">
                <a:solidFill>
                  <a:srgbClr val="00CC00"/>
                </a:solidFill>
              </a:rPr>
              <a:t>kidney</a:t>
            </a:r>
          </a:p>
          <a:p>
            <a:pPr>
              <a:lnSpc>
                <a:spcPct val="90000"/>
              </a:lnSpc>
              <a:buClr>
                <a:srgbClr val="0000FF"/>
              </a:buClr>
              <a:buFont typeface="Wingdings" panose="05000000000000000000" pitchFamily="2" charset="2"/>
              <a:buChar char="v"/>
            </a:pPr>
            <a:r>
              <a:rPr lang="en-US" altLang="en-US" sz="2800"/>
              <a:t>Cadmium: </a:t>
            </a:r>
            <a:r>
              <a:rPr lang="en-US" altLang="en-US" sz="2800">
                <a:solidFill>
                  <a:srgbClr val="00CC00"/>
                </a:solidFill>
              </a:rPr>
              <a:t>kidney</a:t>
            </a:r>
          </a:p>
          <a:p>
            <a:pPr>
              <a:lnSpc>
                <a:spcPct val="90000"/>
              </a:lnSpc>
              <a:buClr>
                <a:srgbClr val="0000FF"/>
              </a:buClr>
              <a:buFont typeface="Wingdings" panose="05000000000000000000" pitchFamily="2" charset="2"/>
              <a:buChar char="v"/>
            </a:pPr>
            <a:r>
              <a:rPr lang="en-US" altLang="en-US" sz="2800"/>
              <a:t>Chlorobenzene: </a:t>
            </a:r>
            <a:r>
              <a:rPr lang="en-US" altLang="en-US" sz="2800">
                <a:solidFill>
                  <a:srgbClr val="FFFF00"/>
                </a:solidFill>
              </a:rPr>
              <a:t>liver</a:t>
            </a:r>
          </a:p>
          <a:p>
            <a:pPr>
              <a:lnSpc>
                <a:spcPct val="90000"/>
              </a:lnSpc>
              <a:buClr>
                <a:srgbClr val="0000FF"/>
              </a:buClr>
              <a:buFont typeface="Wingdings" panose="05000000000000000000" pitchFamily="2" charset="2"/>
              <a:buChar char="v"/>
            </a:pPr>
            <a:r>
              <a:rPr lang="en-US" altLang="en-US" sz="2800"/>
              <a:t>1,1-DCE: </a:t>
            </a:r>
            <a:r>
              <a:rPr lang="en-US" altLang="en-US" sz="2800">
                <a:solidFill>
                  <a:srgbClr val="FFFF00"/>
                </a:solidFill>
              </a:rPr>
              <a:t>liver</a:t>
            </a:r>
          </a:p>
        </p:txBody>
      </p:sp>
    </p:spTree>
  </p:cSld>
  <p:clrMapOvr>
    <a:masterClrMapping/>
  </p:clrMapOvr>
  <p:transition>
    <p:random/>
  </p:transition>
</p:sld>
</file>

<file path=ppt/slides/slide19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79618" name="Rectangle 2"/>
          <p:cNvSpPr>
            <a:spLocks noGrp="1" noChangeArrowheads="1"/>
          </p:cNvSpPr>
          <p:nvPr>
            <p:ph type="title"/>
          </p:nvPr>
        </p:nvSpPr>
        <p:spPr>
          <a:xfrm>
            <a:off x="685800" y="0"/>
            <a:ext cx="7772400" cy="1143000"/>
          </a:xfrm>
        </p:spPr>
        <p:txBody>
          <a:bodyPr/>
          <a:lstStyle/>
          <a:p>
            <a:r>
              <a:rPr lang="en-US" altLang="en-US"/>
              <a:t>MO-1 Additivity Example</a:t>
            </a:r>
          </a:p>
        </p:txBody>
      </p:sp>
      <p:sp>
        <p:nvSpPr>
          <p:cNvPr id="879619" name="Rectangle 3"/>
          <p:cNvSpPr>
            <a:spLocks noGrp="1" noChangeArrowheads="1"/>
          </p:cNvSpPr>
          <p:nvPr>
            <p:ph type="body" idx="1"/>
          </p:nvPr>
        </p:nvSpPr>
        <p:spPr>
          <a:xfrm>
            <a:off x="152400" y="1295400"/>
            <a:ext cx="8763000" cy="5334000"/>
          </a:xfrm>
        </p:spPr>
        <p:txBody>
          <a:bodyPr/>
          <a:lstStyle/>
          <a:p>
            <a:pPr>
              <a:buFontTx/>
              <a:buNone/>
            </a:pPr>
            <a:r>
              <a:rPr lang="en-US" altLang="en-US" u="sng">
                <a:solidFill>
                  <a:srgbClr val="FF99FF"/>
                </a:solidFill>
              </a:rPr>
              <a:t>Step 2 – Summarize by targets</a:t>
            </a:r>
            <a:r>
              <a:rPr lang="en-US" altLang="en-US">
                <a:solidFill>
                  <a:srgbClr val="FF99FF"/>
                </a:solidFill>
              </a:rPr>
              <a:t>:</a:t>
            </a:r>
          </a:p>
          <a:p>
            <a:pPr>
              <a:buFontTx/>
              <a:buNone/>
            </a:pPr>
            <a:r>
              <a:rPr lang="en-US" altLang="en-US">
                <a:solidFill>
                  <a:srgbClr val="FFFF00"/>
                </a:solidFill>
              </a:rPr>
              <a:t>(3) Liver:</a:t>
            </a:r>
            <a:r>
              <a:rPr lang="en-US" altLang="en-US">
                <a:solidFill>
                  <a:srgbClr val="FF99FF"/>
                </a:solidFill>
              </a:rPr>
              <a:t>  </a:t>
            </a:r>
            <a:r>
              <a:rPr lang="en-US" altLang="en-US">
                <a:solidFill>
                  <a:srgbClr val="FFFF00"/>
                </a:solidFill>
              </a:rPr>
              <a:t>acetone, chlorobenzene, 1,1-DCE</a:t>
            </a:r>
          </a:p>
          <a:p>
            <a:pPr>
              <a:buFontTx/>
              <a:buNone/>
            </a:pPr>
            <a:r>
              <a:rPr lang="en-US" altLang="en-US">
                <a:solidFill>
                  <a:srgbClr val="00CC00"/>
                </a:solidFill>
              </a:rPr>
              <a:t>(2) Kidney:</a:t>
            </a:r>
            <a:r>
              <a:rPr lang="en-US" altLang="en-US">
                <a:solidFill>
                  <a:srgbClr val="FF99FF"/>
                </a:solidFill>
              </a:rPr>
              <a:t> </a:t>
            </a:r>
            <a:r>
              <a:rPr lang="en-US" altLang="en-US">
                <a:solidFill>
                  <a:srgbClr val="00CC00"/>
                </a:solidFill>
              </a:rPr>
              <a:t>acetone, cadmium</a:t>
            </a:r>
          </a:p>
          <a:p>
            <a:pPr>
              <a:buFontTx/>
              <a:buNone/>
            </a:pPr>
            <a:endParaRPr lang="en-US" altLang="en-US" u="sng"/>
          </a:p>
          <a:p>
            <a:pPr>
              <a:buClr>
                <a:srgbClr val="0000FF"/>
              </a:buClr>
              <a:buFont typeface="Wingdings" panose="05000000000000000000" pitchFamily="2" charset="2"/>
              <a:buChar char="ü"/>
            </a:pPr>
            <a:r>
              <a:rPr lang="en-US" altLang="en-US" sz="2800"/>
              <a:t>Acetone Soil</a:t>
            </a:r>
            <a:r>
              <a:rPr lang="en-US" altLang="en-US" sz="2800" baseline="-25000"/>
              <a:t>ni</a:t>
            </a:r>
            <a:r>
              <a:rPr lang="en-US" altLang="en-US" sz="2800"/>
              <a:t> needs to be divided by 3 (liver)</a:t>
            </a:r>
          </a:p>
          <a:p>
            <a:pPr>
              <a:buClr>
                <a:srgbClr val="0000FF"/>
              </a:buClr>
              <a:buFont typeface="Wingdings" panose="05000000000000000000" pitchFamily="2" charset="2"/>
              <a:buChar char="ü"/>
            </a:pPr>
            <a:r>
              <a:rPr lang="en-US" altLang="en-US" sz="2800"/>
              <a:t>Chlorobenzene Soil</a:t>
            </a:r>
            <a:r>
              <a:rPr lang="en-US" altLang="en-US" sz="2800" baseline="-25000"/>
              <a:t>ni</a:t>
            </a:r>
            <a:r>
              <a:rPr lang="en-US" altLang="en-US" sz="2800"/>
              <a:t> needs to be divided by 3 (liver)</a:t>
            </a:r>
          </a:p>
          <a:p>
            <a:pPr>
              <a:buClr>
                <a:srgbClr val="0000FF"/>
              </a:buClr>
              <a:buFont typeface="Wingdings" panose="05000000000000000000" pitchFamily="2" charset="2"/>
              <a:buChar char="ü"/>
            </a:pPr>
            <a:r>
              <a:rPr lang="en-US" altLang="en-US" sz="2800"/>
              <a:t>1-1, DCE Soil</a:t>
            </a:r>
            <a:r>
              <a:rPr lang="en-US" altLang="en-US" sz="2800" baseline="-25000"/>
              <a:t>ni</a:t>
            </a:r>
            <a:r>
              <a:rPr lang="en-US" altLang="en-US" sz="2800"/>
              <a:t> needs to be divided by 3 (liver)</a:t>
            </a:r>
          </a:p>
          <a:p>
            <a:pPr>
              <a:buClr>
                <a:srgbClr val="0000FF"/>
              </a:buClr>
              <a:buFont typeface="Wingdings" panose="05000000000000000000" pitchFamily="2" charset="2"/>
              <a:buChar char="ü"/>
            </a:pPr>
            <a:r>
              <a:rPr lang="en-US" altLang="en-US" sz="2800"/>
              <a:t>Cadmium Soil</a:t>
            </a:r>
            <a:r>
              <a:rPr lang="en-US" altLang="en-US" sz="2800" baseline="-25000"/>
              <a:t>ni</a:t>
            </a:r>
            <a:r>
              <a:rPr lang="en-US" altLang="en-US" sz="2800"/>
              <a:t> needs to be divided by 2 (kidney)</a:t>
            </a:r>
          </a:p>
        </p:txBody>
      </p:sp>
    </p:spTree>
  </p:cSld>
  <p:clrMapOvr>
    <a:masterClrMapping/>
  </p:clrMapOvr>
  <p:transition>
    <p:random/>
  </p:transition>
</p:sld>
</file>

<file path=ppt/slides/slide19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80642" name="Rectangle 2"/>
          <p:cNvSpPr>
            <a:spLocks noGrp="1" noChangeArrowheads="1"/>
          </p:cNvSpPr>
          <p:nvPr>
            <p:ph type="title"/>
          </p:nvPr>
        </p:nvSpPr>
        <p:spPr>
          <a:xfrm>
            <a:off x="685800" y="0"/>
            <a:ext cx="7772400" cy="1143000"/>
          </a:xfrm>
        </p:spPr>
        <p:txBody>
          <a:bodyPr/>
          <a:lstStyle/>
          <a:p>
            <a:r>
              <a:rPr lang="en-US" altLang="en-US"/>
              <a:t>MO-1 Additivity Example</a:t>
            </a:r>
          </a:p>
        </p:txBody>
      </p:sp>
      <p:sp>
        <p:nvSpPr>
          <p:cNvPr id="880643" name="Rectangle 3"/>
          <p:cNvSpPr>
            <a:spLocks noGrp="1" noChangeArrowheads="1"/>
          </p:cNvSpPr>
          <p:nvPr>
            <p:ph type="body" idx="1"/>
          </p:nvPr>
        </p:nvSpPr>
        <p:spPr>
          <a:xfrm>
            <a:off x="152400" y="1295400"/>
            <a:ext cx="8763000" cy="5334000"/>
          </a:xfrm>
        </p:spPr>
        <p:txBody>
          <a:bodyPr/>
          <a:lstStyle/>
          <a:p>
            <a:pPr>
              <a:buFontTx/>
              <a:buNone/>
            </a:pPr>
            <a:r>
              <a:rPr lang="en-US" altLang="en-US" u="sng"/>
              <a:t>Step 3 – Adjust Soil</a:t>
            </a:r>
            <a:r>
              <a:rPr lang="en-US" altLang="en-US" u="sng" baseline="-25000"/>
              <a:t>ni</a:t>
            </a:r>
            <a:r>
              <a:rPr lang="en-US" altLang="en-US" u="sng"/>
              <a:t> to account for additivity:</a:t>
            </a:r>
          </a:p>
          <a:p>
            <a:pPr>
              <a:buFontTx/>
              <a:buNone/>
            </a:pPr>
            <a:endParaRPr lang="en-US" altLang="en-US" u="sng"/>
          </a:p>
          <a:p>
            <a:pPr>
              <a:buFontTx/>
              <a:buNone/>
            </a:pPr>
            <a:r>
              <a:rPr lang="en-US" altLang="en-US"/>
              <a:t>					</a:t>
            </a:r>
            <a:r>
              <a:rPr lang="en-US" altLang="en-US" sz="2800" u="sng"/>
              <a:t>Table 2 Soil</a:t>
            </a:r>
            <a:r>
              <a:rPr lang="en-US" altLang="en-US" sz="2800" u="sng" baseline="-25000"/>
              <a:t>ni</a:t>
            </a:r>
            <a:r>
              <a:rPr lang="en-US" altLang="en-US" sz="2800"/>
              <a:t>	</a:t>
            </a:r>
            <a:r>
              <a:rPr lang="en-US" altLang="en-US" sz="2800" u="sng"/>
              <a:t>Adjusted Soil</a:t>
            </a:r>
            <a:r>
              <a:rPr lang="en-US" altLang="en-US" sz="2800" u="sng" baseline="-25000"/>
              <a:t>ni</a:t>
            </a:r>
          </a:p>
          <a:p>
            <a:pPr>
              <a:buFontTx/>
              <a:buNone/>
            </a:pPr>
            <a:endParaRPr lang="en-US" altLang="en-US" sz="2800"/>
          </a:p>
          <a:p>
            <a:pPr>
              <a:buFontTx/>
              <a:buNone/>
            </a:pPr>
            <a:r>
              <a:rPr lang="en-US" altLang="en-US" sz="2800"/>
              <a:t>Acetone			1700			1700/3 = </a:t>
            </a:r>
            <a:r>
              <a:rPr lang="en-US" altLang="en-US" sz="2800">
                <a:solidFill>
                  <a:srgbClr val="FF0000"/>
                </a:solidFill>
              </a:rPr>
              <a:t>567</a:t>
            </a:r>
          </a:p>
          <a:p>
            <a:pPr>
              <a:buFontTx/>
              <a:buNone/>
            </a:pPr>
            <a:r>
              <a:rPr lang="en-US" altLang="en-US" sz="2800"/>
              <a:t>Cadmium			39			39/2 = </a:t>
            </a:r>
            <a:r>
              <a:rPr lang="en-US" altLang="en-US" sz="2800">
                <a:solidFill>
                  <a:srgbClr val="FF0000"/>
                </a:solidFill>
              </a:rPr>
              <a:t>19.5</a:t>
            </a:r>
          </a:p>
          <a:p>
            <a:pPr>
              <a:buFontTx/>
              <a:buNone/>
            </a:pPr>
            <a:r>
              <a:rPr lang="en-US" altLang="en-US" sz="2800"/>
              <a:t>Chlorobenzene		170			170/3 = </a:t>
            </a:r>
            <a:r>
              <a:rPr lang="en-US" altLang="en-US" sz="2800">
                <a:solidFill>
                  <a:srgbClr val="FF0000"/>
                </a:solidFill>
              </a:rPr>
              <a:t>57</a:t>
            </a:r>
          </a:p>
          <a:p>
            <a:pPr>
              <a:buFontTx/>
              <a:buNone/>
            </a:pPr>
            <a:r>
              <a:rPr lang="en-US" altLang="en-US" sz="2800"/>
              <a:t>1,1,-DCE			130			130/2 = </a:t>
            </a:r>
            <a:r>
              <a:rPr lang="en-US" altLang="en-US" sz="2800">
                <a:solidFill>
                  <a:srgbClr val="FF0000"/>
                </a:solidFill>
              </a:rPr>
              <a:t>65</a:t>
            </a:r>
          </a:p>
        </p:txBody>
      </p:sp>
    </p:spTree>
  </p:cSld>
  <p:clrMapOvr>
    <a:masterClrMapping/>
  </p:clrMapOvr>
  <p:transition>
    <p:random/>
  </p:transition>
</p:sld>
</file>

<file path=ppt/slides/slide19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29090" name="Rectangle 2"/>
          <p:cNvSpPr>
            <a:spLocks noGrp="1" noChangeArrowheads="1"/>
          </p:cNvSpPr>
          <p:nvPr>
            <p:ph type="title"/>
          </p:nvPr>
        </p:nvSpPr>
        <p:spPr>
          <a:xfrm>
            <a:off x="762000" y="3962400"/>
            <a:ext cx="7772400" cy="1143000"/>
          </a:xfrm>
        </p:spPr>
        <p:txBody>
          <a:bodyPr/>
          <a:lstStyle/>
          <a:p>
            <a:pPr algn="ctr"/>
            <a:r>
              <a:rPr lang="en-US" altLang="en-US" sz="5400" i="0" dirty="0">
                <a:solidFill>
                  <a:schemeClr val="hlink"/>
                </a:solidFill>
              </a:rPr>
              <a:t>RECAP Submittal Requirements</a:t>
            </a:r>
            <a:r>
              <a:rPr lang="en-US" altLang="en-US" i="0" dirty="0">
                <a:solidFill>
                  <a:schemeClr val="hlink"/>
                </a:solidFill>
              </a:rPr>
              <a:t/>
            </a:r>
            <a:br>
              <a:rPr lang="en-US" altLang="en-US" i="0" dirty="0">
                <a:solidFill>
                  <a:schemeClr val="hlink"/>
                </a:solidFill>
              </a:rPr>
            </a:br>
            <a:endParaRPr lang="en-US" altLang="en-US" i="0" dirty="0"/>
          </a:p>
        </p:txBody>
      </p:sp>
    </p:spTree>
  </p:cSld>
  <p:clrMapOvr>
    <a:masterClrMapping/>
  </p:clrMapOvr>
  <p:transition>
    <p:random/>
  </p:transition>
</p:sld>
</file>

<file path=ppt/slides/slide19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30114" name="Rectangle 2"/>
          <p:cNvSpPr>
            <a:spLocks noGrp="1" noChangeArrowheads="1"/>
          </p:cNvSpPr>
          <p:nvPr>
            <p:ph type="title"/>
          </p:nvPr>
        </p:nvSpPr>
        <p:spPr/>
        <p:txBody>
          <a:bodyPr/>
          <a:lstStyle/>
          <a:p>
            <a:r>
              <a:rPr lang="en-US" altLang="en-US" sz="4800"/>
              <a:t>Submittals</a:t>
            </a:r>
            <a:endParaRPr lang="en-US" altLang="en-US"/>
          </a:p>
        </p:txBody>
      </p:sp>
      <p:sp>
        <p:nvSpPr>
          <p:cNvPr id="730115" name="Rectangle 3"/>
          <p:cNvSpPr>
            <a:spLocks noGrp="1" noChangeArrowheads="1"/>
          </p:cNvSpPr>
          <p:nvPr>
            <p:ph type="body" idx="1"/>
          </p:nvPr>
        </p:nvSpPr>
        <p:spPr>
          <a:xfrm>
            <a:off x="228600" y="1981200"/>
            <a:ext cx="8915400" cy="4114800"/>
          </a:xfrm>
        </p:spPr>
        <p:txBody>
          <a:bodyPr/>
          <a:lstStyle/>
          <a:p>
            <a:pPr marL="406400" indent="-406400">
              <a:buFont typeface="Monotype Sorts" pitchFamily="2" charset="2"/>
              <a:buChar char="n"/>
            </a:pPr>
            <a:r>
              <a:rPr lang="en-US" altLang="en-US" sz="2800"/>
              <a:t>Include all requirements listed in RECAP</a:t>
            </a:r>
          </a:p>
          <a:p>
            <a:pPr marL="858838" lvl="1">
              <a:buClr>
                <a:schemeClr val="folHlink"/>
              </a:buClr>
              <a:buFont typeface="Marlett" pitchFamily="2" charset="2"/>
              <a:buChar char="p"/>
            </a:pPr>
            <a:r>
              <a:rPr lang="en-US" altLang="en-US" sz="2400"/>
              <a:t> SO – Page 83</a:t>
            </a:r>
          </a:p>
          <a:p>
            <a:pPr marL="858838" lvl="1">
              <a:buClr>
                <a:schemeClr val="folHlink"/>
              </a:buClr>
              <a:buFont typeface="Marlett" pitchFamily="2" charset="2"/>
              <a:buChar char="p"/>
            </a:pPr>
            <a:r>
              <a:rPr lang="en-US" altLang="en-US" sz="2400"/>
              <a:t> MO-1 – Page 89</a:t>
            </a:r>
          </a:p>
          <a:p>
            <a:pPr marL="858838" lvl="1">
              <a:buClr>
                <a:schemeClr val="folHlink"/>
              </a:buClr>
              <a:buFont typeface="Marlett" pitchFamily="2" charset="2"/>
              <a:buChar char="p"/>
            </a:pPr>
            <a:r>
              <a:rPr lang="en-US" altLang="en-US" sz="2400"/>
              <a:t> MO-2 – Page 97</a:t>
            </a:r>
          </a:p>
          <a:p>
            <a:pPr marL="858838" lvl="1">
              <a:buClr>
                <a:schemeClr val="folHlink"/>
              </a:buClr>
              <a:buFont typeface="Marlett" pitchFamily="2" charset="2"/>
              <a:buChar char="p"/>
            </a:pPr>
            <a:r>
              <a:rPr lang="en-US" altLang="en-US" sz="2400"/>
              <a:t> MO-3 – Page 108</a:t>
            </a:r>
          </a:p>
          <a:p>
            <a:pPr marL="858838" lvl="1">
              <a:buClr>
                <a:schemeClr val="folHlink"/>
              </a:buClr>
              <a:buFont typeface="Marlett" pitchFamily="2" charset="2"/>
              <a:buChar char="p"/>
            </a:pPr>
            <a:r>
              <a:rPr lang="en-US" altLang="en-US" sz="2400"/>
              <a:t> Appendix I Assessment – I-21</a:t>
            </a:r>
          </a:p>
          <a:p>
            <a:pPr marL="406400" indent="-406400">
              <a:buFont typeface="Monotype Sorts" pitchFamily="2" charset="2"/>
              <a:buChar char="n"/>
            </a:pPr>
            <a:r>
              <a:rPr lang="en-US" altLang="en-US" sz="2800"/>
              <a:t>Include all information, data, etc to allow the reviewer to be able to reproduce all calculations, verify all assumptions, conclusions, etc.</a:t>
            </a:r>
          </a:p>
          <a:p>
            <a:pPr marL="406400" indent="-406400">
              <a:buFont typeface="Wingdings" panose="05000000000000000000" pitchFamily="2" charset="2"/>
              <a:buNone/>
            </a:pPr>
            <a:endParaRPr lang="en-US" altLang="en-US" sz="2800"/>
          </a:p>
          <a:p>
            <a:pPr marL="858838" lvl="1">
              <a:buClr>
                <a:schemeClr val="folHlink"/>
              </a:buClr>
              <a:buFont typeface="Marlett" pitchFamily="2" charset="2"/>
              <a:buNone/>
            </a:pPr>
            <a:endParaRPr lang="en-US" altLang="en-US" sz="2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5890" name="Rectangle 3074"/>
          <p:cNvSpPr>
            <a:spLocks noGrp="1" noChangeArrowheads="1"/>
          </p:cNvSpPr>
          <p:nvPr>
            <p:ph type="title"/>
          </p:nvPr>
        </p:nvSpPr>
        <p:spPr>
          <a:xfrm>
            <a:off x="685800" y="304800"/>
            <a:ext cx="8458200" cy="6172200"/>
          </a:xfrm>
          <a:noFill/>
          <a:ln/>
        </p:spPr>
        <p:txBody>
          <a:bodyPr anchor="ctr"/>
          <a:lstStyle/>
          <a:p>
            <a:pPr algn="ctr">
              <a:lnSpc>
                <a:spcPct val="90000"/>
              </a:lnSpc>
            </a:pPr>
            <a:r>
              <a:rPr lang="en-US" altLang="en-US"/>
              <a:t>Louisiana Department of </a:t>
            </a:r>
            <a:br>
              <a:rPr lang="en-US" altLang="en-US"/>
            </a:br>
            <a:r>
              <a:rPr lang="en-US" altLang="en-US"/>
              <a:t>Environmental Quality</a:t>
            </a:r>
            <a:br>
              <a:rPr lang="en-US" altLang="en-US"/>
            </a:br>
            <a:r>
              <a:rPr lang="en-US" altLang="en-US"/>
              <a:t/>
            </a:r>
            <a:br>
              <a:rPr lang="en-US" altLang="en-US"/>
            </a:br>
            <a:r>
              <a:rPr lang="en-US" altLang="en-US"/>
              <a:t>Risk Evaluation/Corrective Action Program</a:t>
            </a:r>
            <a:br>
              <a:rPr lang="en-US" altLang="en-US"/>
            </a:br>
            <a:r>
              <a:rPr lang="en-US" altLang="en-US"/>
              <a:t/>
            </a:r>
            <a:br>
              <a:rPr lang="en-US" altLang="en-US"/>
            </a:br>
            <a:r>
              <a:rPr lang="en-US" altLang="en-US" sz="4800"/>
              <a:t/>
            </a:r>
            <a:br>
              <a:rPr lang="en-US" altLang="en-US" sz="4800"/>
            </a:br>
            <a:r>
              <a:rPr lang="en-US" altLang="en-US" sz="4800"/>
              <a:t> October 20, 2003</a:t>
            </a:r>
          </a:p>
        </p:txBody>
      </p:sp>
    </p:spTree>
  </p:cSld>
  <p:clrMapOvr>
    <a:masterClrMapping/>
  </p:clrMapOvr>
  <p:transition>
    <p:rand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5746" name="Rectangle 2050"/>
          <p:cNvSpPr>
            <a:spLocks noGrp="1" noChangeArrowheads="1"/>
          </p:cNvSpPr>
          <p:nvPr>
            <p:ph type="title"/>
          </p:nvPr>
        </p:nvSpPr>
        <p:spPr>
          <a:xfrm>
            <a:off x="914400" y="762000"/>
            <a:ext cx="7772400" cy="990600"/>
          </a:xfrm>
          <a:noFill/>
          <a:ln/>
        </p:spPr>
        <p:txBody>
          <a:bodyPr anchor="ctr"/>
          <a:lstStyle/>
          <a:p>
            <a:r>
              <a:rPr lang="en-US" altLang="en-US"/>
              <a:t>LDEQ’s RECAP</a:t>
            </a:r>
            <a:br>
              <a:rPr lang="en-US" altLang="en-US"/>
            </a:br>
            <a:r>
              <a:rPr lang="en-US" altLang="en-US"/>
              <a:t/>
            </a:r>
            <a:br>
              <a:rPr lang="en-US" altLang="en-US"/>
            </a:br>
            <a:endParaRPr lang="en-US" altLang="en-US"/>
          </a:p>
        </p:txBody>
      </p:sp>
      <p:sp>
        <p:nvSpPr>
          <p:cNvPr id="415747" name="Rectangle 2051"/>
          <p:cNvSpPr>
            <a:spLocks noGrp="1" noChangeArrowheads="1"/>
          </p:cNvSpPr>
          <p:nvPr>
            <p:ph type="body" idx="1"/>
          </p:nvPr>
        </p:nvSpPr>
        <p:spPr>
          <a:xfrm>
            <a:off x="457200" y="2362200"/>
            <a:ext cx="8458200" cy="4114800"/>
          </a:xfrm>
          <a:noFill/>
          <a:ln/>
        </p:spPr>
        <p:txBody>
          <a:bodyPr/>
          <a:lstStyle/>
          <a:p>
            <a:pPr>
              <a:lnSpc>
                <a:spcPct val="90000"/>
              </a:lnSpc>
              <a:buSzPct val="75000"/>
              <a:buFont typeface="Wingdings" panose="05000000000000000000" pitchFamily="2" charset="2"/>
              <a:buNone/>
            </a:pPr>
            <a:r>
              <a:rPr lang="en-US" altLang="en-US" u="sng"/>
              <a:t>Two fundamental elements of RECAP</a:t>
            </a:r>
            <a:r>
              <a:rPr lang="en-US" altLang="en-US"/>
              <a:t>:</a:t>
            </a:r>
          </a:p>
          <a:p>
            <a:pPr>
              <a:lnSpc>
                <a:spcPct val="90000"/>
              </a:lnSpc>
              <a:buSzPct val="75000"/>
              <a:buFont typeface="Wingdings" panose="05000000000000000000" pitchFamily="2" charset="2"/>
              <a:buNone/>
            </a:pPr>
            <a:endParaRPr lang="en-US" altLang="en-US"/>
          </a:p>
          <a:p>
            <a:pPr>
              <a:lnSpc>
                <a:spcPct val="90000"/>
              </a:lnSpc>
              <a:buSzPct val="75000"/>
              <a:buFont typeface="Wingdings" panose="05000000000000000000" pitchFamily="2" charset="2"/>
              <a:buNone/>
            </a:pPr>
            <a:r>
              <a:rPr lang="en-US" altLang="en-US"/>
              <a:t>1. </a:t>
            </a:r>
            <a:r>
              <a:rPr lang="en-US" altLang="en-US" sz="2800"/>
              <a:t>Identification of the appropriate RECAP Standard</a:t>
            </a:r>
          </a:p>
          <a:p>
            <a:pPr>
              <a:lnSpc>
                <a:spcPct val="90000"/>
              </a:lnSpc>
              <a:buSzPct val="75000"/>
              <a:buFont typeface="Wingdings" panose="05000000000000000000" pitchFamily="2" charset="2"/>
              <a:buNone/>
            </a:pPr>
            <a:endParaRPr lang="en-US" altLang="en-US" sz="2800"/>
          </a:p>
          <a:p>
            <a:pPr>
              <a:lnSpc>
                <a:spcPct val="130000"/>
              </a:lnSpc>
              <a:buSzPct val="75000"/>
              <a:buFont typeface="Wingdings" panose="05000000000000000000" pitchFamily="2" charset="2"/>
              <a:buNone/>
            </a:pPr>
            <a:r>
              <a:rPr lang="en-US" altLang="en-US" sz="2800"/>
              <a:t>2. Estimation of the COC concentration at the site</a:t>
            </a:r>
          </a:p>
          <a:p>
            <a:pPr>
              <a:lnSpc>
                <a:spcPct val="130000"/>
              </a:lnSpc>
              <a:buSzPct val="75000"/>
              <a:buFont typeface="Wingdings" panose="05000000000000000000" pitchFamily="2" charset="2"/>
              <a:buNone/>
            </a:pPr>
            <a:r>
              <a:rPr lang="en-US" altLang="en-US" sz="2800"/>
              <a:t>    </a:t>
            </a:r>
          </a:p>
        </p:txBody>
      </p:sp>
    </p:spTree>
  </p:cSld>
  <p:clrMapOvr>
    <a:masterClrMapping/>
  </p:clrMapOvr>
  <p:transition>
    <p:random/>
  </p:transition>
</p:sld>
</file>

<file path=ppt/slides/slide20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60834" name="Rectangle 2"/>
          <p:cNvSpPr>
            <a:spLocks noGrp="1" noChangeArrowheads="1"/>
          </p:cNvSpPr>
          <p:nvPr>
            <p:ph type="title"/>
          </p:nvPr>
        </p:nvSpPr>
        <p:spPr/>
        <p:txBody>
          <a:bodyPr/>
          <a:lstStyle/>
          <a:p>
            <a:r>
              <a:rPr lang="en-US" altLang="en-US"/>
              <a:t>RECAP Document</a:t>
            </a:r>
          </a:p>
        </p:txBody>
      </p:sp>
      <p:sp>
        <p:nvSpPr>
          <p:cNvPr id="760835" name="Rectangle 3"/>
          <p:cNvSpPr>
            <a:spLocks noGrp="1" noChangeArrowheads="1"/>
          </p:cNvSpPr>
          <p:nvPr>
            <p:ph type="body" idx="1"/>
          </p:nvPr>
        </p:nvSpPr>
        <p:spPr>
          <a:xfrm>
            <a:off x="381000" y="2209800"/>
            <a:ext cx="8077200" cy="4114800"/>
          </a:xfrm>
        </p:spPr>
        <p:txBody>
          <a:bodyPr/>
          <a:lstStyle/>
          <a:p>
            <a:pPr marL="0" indent="0">
              <a:lnSpc>
                <a:spcPct val="90000"/>
              </a:lnSpc>
              <a:buClr>
                <a:srgbClr val="FF9900"/>
              </a:buClr>
              <a:buFont typeface="Wingdings" panose="05000000000000000000" pitchFamily="2" charset="2"/>
              <a:buNone/>
            </a:pPr>
            <a:r>
              <a:rPr lang="en-US" altLang="en-US"/>
              <a:t>To obtain an electronic copy of the Document:</a:t>
            </a:r>
          </a:p>
          <a:p>
            <a:pPr marL="0" indent="0">
              <a:lnSpc>
                <a:spcPct val="90000"/>
              </a:lnSpc>
              <a:buClr>
                <a:srgbClr val="FF9900"/>
              </a:buClr>
              <a:buFont typeface="Wingdings" panose="05000000000000000000" pitchFamily="2" charset="2"/>
              <a:buNone/>
            </a:pPr>
            <a:r>
              <a:rPr lang="en-US" altLang="en-US" sz="2800">
                <a:hlinkClick r:id="rId2"/>
              </a:rPr>
              <a:t>http://www.deq.louisiana.gov/portal/Default.aspx?tabid=1569</a:t>
            </a:r>
            <a:endParaRPr lang="en-US" altLang="en-US" sz="2800"/>
          </a:p>
          <a:p>
            <a:pPr marL="0" indent="0">
              <a:lnSpc>
                <a:spcPct val="90000"/>
              </a:lnSpc>
              <a:buClr>
                <a:srgbClr val="FF9900"/>
              </a:buClr>
              <a:buFont typeface="Wingdings" panose="05000000000000000000" pitchFamily="2" charset="2"/>
              <a:buNone/>
            </a:pPr>
            <a:endParaRPr lang="en-US" altLang="en-US" sz="2800"/>
          </a:p>
          <a:p>
            <a:pPr marL="0" indent="0">
              <a:lnSpc>
                <a:spcPct val="90000"/>
              </a:lnSpc>
              <a:buClr>
                <a:srgbClr val="FF9900"/>
              </a:buClr>
              <a:buFont typeface="Wingdings" panose="05000000000000000000" pitchFamily="2" charset="2"/>
              <a:buNone/>
            </a:pPr>
            <a:r>
              <a:rPr lang="en-US" altLang="en-US"/>
              <a:t>To obtain a hard copy of the Document:</a:t>
            </a:r>
          </a:p>
          <a:p>
            <a:pPr marL="0" indent="0">
              <a:lnSpc>
                <a:spcPct val="90000"/>
              </a:lnSpc>
              <a:buClr>
                <a:srgbClr val="FF9900"/>
              </a:buClr>
              <a:buFont typeface="Wingdings" panose="05000000000000000000" pitchFamily="2" charset="2"/>
              <a:buNone/>
            </a:pPr>
            <a:endParaRPr lang="en-US" altLang="en-US"/>
          </a:p>
          <a:p>
            <a:pPr marL="0" indent="0">
              <a:lnSpc>
                <a:spcPct val="90000"/>
              </a:lnSpc>
              <a:buClr>
                <a:srgbClr val="FF9900"/>
              </a:buClr>
              <a:buFont typeface="Wingdings" panose="05000000000000000000" pitchFamily="2" charset="2"/>
              <a:buNone/>
            </a:pPr>
            <a:r>
              <a:rPr lang="en-US" altLang="en-US" sz="2800">
                <a:hlinkClick r:id="rId3"/>
              </a:rPr>
              <a:t>http://www.deq.louisiana.gov/portal/LinkClick.aspx?link=planning%2fregs%2ftitle33%2f2007ercform.pdf</a:t>
            </a:r>
            <a:endParaRPr lang="en-US" altLang="en-US" sz="2800">
              <a:solidFill>
                <a:schemeClr val="hlink"/>
              </a:solidFill>
            </a:endParaRPr>
          </a:p>
          <a:p>
            <a:pPr marL="0" indent="0">
              <a:lnSpc>
                <a:spcPct val="90000"/>
              </a:lnSpc>
              <a:buClr>
                <a:srgbClr val="FF9900"/>
              </a:buClr>
              <a:buFont typeface="Wingdings" panose="05000000000000000000" pitchFamily="2" charset="2"/>
              <a:buNone/>
            </a:pPr>
            <a:endParaRPr lang="en-US" altLang="en-US">
              <a:solidFill>
                <a:schemeClr val="hlink"/>
              </a:solidFill>
            </a:endParaRPr>
          </a:p>
        </p:txBody>
      </p:sp>
    </p:spTree>
  </p:cSld>
  <p:clrMapOvr>
    <a:masterClrMapping/>
  </p:clrMapOvr>
  <p:transition>
    <p:random/>
  </p:transition>
</p:sld>
</file>

<file path=ppt/slides/slide20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58786" name="Rectangle 2"/>
          <p:cNvSpPr>
            <a:spLocks noGrp="1" noChangeArrowheads="1"/>
          </p:cNvSpPr>
          <p:nvPr>
            <p:ph type="title"/>
          </p:nvPr>
        </p:nvSpPr>
        <p:spPr/>
        <p:txBody>
          <a:bodyPr/>
          <a:lstStyle/>
          <a:p>
            <a:r>
              <a:rPr lang="en-US" altLang="en-US"/>
              <a:t>RECAP</a:t>
            </a:r>
          </a:p>
        </p:txBody>
      </p:sp>
      <p:sp>
        <p:nvSpPr>
          <p:cNvPr id="758787" name="Rectangle 3"/>
          <p:cNvSpPr>
            <a:spLocks noGrp="1" noChangeArrowheads="1"/>
          </p:cNvSpPr>
          <p:nvPr>
            <p:ph type="body" idx="1"/>
          </p:nvPr>
        </p:nvSpPr>
        <p:spPr>
          <a:xfrm>
            <a:off x="609600" y="2057400"/>
            <a:ext cx="8534400" cy="4114800"/>
          </a:xfrm>
        </p:spPr>
        <p:txBody>
          <a:bodyPr/>
          <a:lstStyle/>
          <a:p>
            <a:pPr>
              <a:buFontTx/>
              <a:buNone/>
            </a:pPr>
            <a:r>
              <a:rPr lang="en-US" altLang="en-US"/>
              <a:t>Additional information on specific topics pertaining to the interpretation/ implementation of RECAP is available online in the FAQs posted at:</a:t>
            </a:r>
          </a:p>
          <a:p>
            <a:pPr>
              <a:buFontTx/>
              <a:buNone/>
            </a:pPr>
            <a:endParaRPr lang="en-US" altLang="en-US"/>
          </a:p>
          <a:p>
            <a:pPr>
              <a:buFontTx/>
              <a:buNone/>
            </a:pPr>
            <a:r>
              <a:rPr lang="en-US" altLang="en-US" sz="2400">
                <a:hlinkClick r:id="rId2"/>
              </a:rPr>
              <a:t>http://www.deq.louisiana.gov/portal/Portals/0/technology/recap/RECAP-2003-FAQs.pdf</a:t>
            </a:r>
            <a:endParaRPr lang="en-US" altLang="en-US" sz="2400"/>
          </a:p>
          <a:p>
            <a:pPr>
              <a:buFontTx/>
              <a:buNone/>
            </a:pPr>
            <a:endParaRPr lang="en-US" altLang="en-US"/>
          </a:p>
          <a:p>
            <a:pPr>
              <a:buFontTx/>
              <a:buNone/>
            </a:pPr>
            <a:endParaRPr lang="en-US" altLang="en-US"/>
          </a:p>
          <a:p>
            <a:pPr>
              <a:buFontTx/>
              <a:buNone/>
            </a:pPr>
            <a:endParaRPr lang="en-US" altLang="en-US"/>
          </a:p>
        </p:txBody>
      </p:sp>
    </p:spTree>
  </p:cSld>
  <p:clrMapOvr>
    <a:masterClrMapping/>
  </p:clrMapOvr>
  <p:transition>
    <p:random/>
  </p:transition>
</p:sld>
</file>

<file path=ppt/slides/slide20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59810" name="Rectangle 2"/>
          <p:cNvSpPr>
            <a:spLocks noGrp="1" noChangeArrowheads="1"/>
          </p:cNvSpPr>
          <p:nvPr>
            <p:ph type="title"/>
          </p:nvPr>
        </p:nvSpPr>
        <p:spPr/>
        <p:txBody>
          <a:bodyPr/>
          <a:lstStyle/>
          <a:p>
            <a:r>
              <a:rPr lang="en-US" altLang="en-US"/>
              <a:t>RECAP</a:t>
            </a:r>
          </a:p>
        </p:txBody>
      </p:sp>
      <p:sp>
        <p:nvSpPr>
          <p:cNvPr id="759811" name="Rectangle 3"/>
          <p:cNvSpPr>
            <a:spLocks noGrp="1" noChangeArrowheads="1"/>
          </p:cNvSpPr>
          <p:nvPr>
            <p:ph type="body" idx="1"/>
          </p:nvPr>
        </p:nvSpPr>
        <p:spPr/>
        <p:txBody>
          <a:bodyPr/>
          <a:lstStyle/>
          <a:p>
            <a:pPr>
              <a:buFontTx/>
              <a:buNone/>
            </a:pPr>
            <a:r>
              <a:rPr lang="en-US" altLang="en-US" sz="2800"/>
              <a:t>RECAP tools are available at:</a:t>
            </a:r>
          </a:p>
          <a:p>
            <a:pPr>
              <a:buFontTx/>
              <a:buNone/>
            </a:pPr>
            <a:r>
              <a:rPr lang="en-US" altLang="en-US" sz="2000">
                <a:hlinkClick r:id="rId2"/>
              </a:rPr>
              <a:t>http://www.deq.louisiana.gov/portal/default.aspx?tabid=1567</a:t>
            </a:r>
            <a:endParaRPr lang="en-US" altLang="en-US" sz="2000"/>
          </a:p>
          <a:p>
            <a:pPr>
              <a:buFontTx/>
              <a:buNone/>
            </a:pPr>
            <a:endParaRPr lang="en-US" altLang="en-US" sz="2800"/>
          </a:p>
          <a:p>
            <a:pPr>
              <a:buFont typeface="Wingdings" panose="05000000000000000000" pitchFamily="2" charset="2"/>
              <a:buChar char="Ø"/>
            </a:pPr>
            <a:r>
              <a:rPr lang="en-US" altLang="en-US" sz="2800"/>
              <a:t>Spreadsheet for Appendix H equations</a:t>
            </a:r>
          </a:p>
          <a:p>
            <a:pPr>
              <a:buFont typeface="Wingdings" panose="05000000000000000000" pitchFamily="2" charset="2"/>
              <a:buChar char="Ø"/>
            </a:pPr>
            <a:r>
              <a:rPr lang="en-US" altLang="en-US" sz="2800"/>
              <a:t>Spreadsheet for Appendix I equations</a:t>
            </a:r>
          </a:p>
          <a:p>
            <a:pPr>
              <a:buFont typeface="Wingdings" panose="05000000000000000000" pitchFamily="2" charset="2"/>
              <a:buChar char="Ø"/>
            </a:pPr>
            <a:r>
              <a:rPr lang="en-US" altLang="en-US" sz="2800"/>
              <a:t>Domenico Model</a:t>
            </a:r>
          </a:p>
          <a:p>
            <a:pPr>
              <a:buFont typeface="Wingdings" panose="05000000000000000000" pitchFamily="2" charset="2"/>
              <a:buChar char="Ø"/>
            </a:pPr>
            <a:r>
              <a:rPr lang="en-US" altLang="en-US" sz="2800"/>
              <a:t>Spreadsheet for H-statistic 95%UCL-AM</a:t>
            </a:r>
          </a:p>
          <a:p>
            <a:pPr>
              <a:buFont typeface="Wingdings" panose="05000000000000000000" pitchFamily="2" charset="2"/>
              <a:buChar char="Ø"/>
            </a:pPr>
            <a:r>
              <a:rPr lang="en-US" altLang="en-US" sz="2800"/>
              <a:t>Copies of RECAP presentations by topic</a:t>
            </a:r>
          </a:p>
        </p:txBody>
      </p:sp>
    </p:spTree>
  </p:cSld>
  <p:clrMapOvr>
    <a:masterClrMapping/>
  </p:clrMapOvr>
  <p:transition>
    <p:random/>
  </p:transition>
</p:sld>
</file>

<file path=ppt/slides/slide20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77570" name="Rectangle 2"/>
          <p:cNvSpPr>
            <a:spLocks noGrp="1" noChangeArrowheads="1"/>
          </p:cNvSpPr>
          <p:nvPr>
            <p:ph type="title"/>
          </p:nvPr>
        </p:nvSpPr>
        <p:spPr/>
        <p:txBody>
          <a:bodyPr/>
          <a:lstStyle/>
          <a:p>
            <a:pPr algn="ctr"/>
            <a:r>
              <a:rPr lang="en-US" altLang="en-US" sz="5400">
                <a:solidFill>
                  <a:srgbClr val="0000FF"/>
                </a:solidFill>
              </a:rPr>
              <a:t>Questions?</a:t>
            </a:r>
          </a:p>
        </p:txBody>
      </p:sp>
      <p:sp>
        <p:nvSpPr>
          <p:cNvPr id="877571" name="Rectangle 3"/>
          <p:cNvSpPr>
            <a:spLocks noGrp="1" noChangeArrowheads="1"/>
          </p:cNvSpPr>
          <p:nvPr>
            <p:ph type="body" idx="1"/>
          </p:nvPr>
        </p:nvSpPr>
        <p:spPr/>
        <p:txBody>
          <a:bodyPr/>
          <a:lstStyle/>
          <a:p>
            <a:endParaRPr lang="en-US" altLang="en-US"/>
          </a:p>
        </p:txBody>
      </p:sp>
      <p:pic>
        <p:nvPicPr>
          <p:cNvPr id="877572" name="Picture 4" descr="MCj007862200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1981200"/>
            <a:ext cx="1857375" cy="3995738"/>
          </a:xfrm>
          <a:prstGeom prst="rect">
            <a:avLst/>
          </a:prstGeom>
          <a:noFill/>
          <a:extLst>
            <a:ext uri="{909E8E84-426E-40DD-AFC4-6F175D3DCCD1}">
              <a14:hiddenFill xmlns:a14="http://schemas.microsoft.com/office/drawing/2010/main">
                <a:solidFill>
                  <a:srgbClr val="FFFFFF"/>
                </a:solidFill>
              </a14:hiddenFill>
            </a:ext>
          </a:extLst>
        </p:spPr>
      </p:pic>
      <p:pic>
        <p:nvPicPr>
          <p:cNvPr id="877587" name="Picture 19" descr="MCj0078711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5400" y="1981200"/>
            <a:ext cx="1622425" cy="39338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random/>
  </p:transition>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3698" name="Rectangle 1026"/>
          <p:cNvSpPr>
            <a:spLocks noGrp="1" noChangeArrowheads="1"/>
          </p:cNvSpPr>
          <p:nvPr>
            <p:ph type="title"/>
          </p:nvPr>
        </p:nvSpPr>
        <p:spPr>
          <a:xfrm>
            <a:off x="762000" y="457200"/>
            <a:ext cx="7772400" cy="990600"/>
          </a:xfrm>
          <a:noFill/>
          <a:ln/>
        </p:spPr>
        <p:txBody>
          <a:bodyPr anchor="ctr"/>
          <a:lstStyle/>
          <a:p>
            <a:r>
              <a:rPr lang="en-US" altLang="en-US"/>
              <a:t>Step 1      </a:t>
            </a:r>
          </a:p>
        </p:txBody>
      </p:sp>
      <p:sp>
        <p:nvSpPr>
          <p:cNvPr id="413699" name="Rectangle 1027"/>
          <p:cNvSpPr>
            <a:spLocks noGrp="1" noChangeArrowheads="1"/>
          </p:cNvSpPr>
          <p:nvPr>
            <p:ph type="body" idx="1"/>
          </p:nvPr>
        </p:nvSpPr>
        <p:spPr>
          <a:xfrm>
            <a:off x="457200" y="2362200"/>
            <a:ext cx="8458200" cy="4114800"/>
          </a:xfrm>
          <a:noFill/>
          <a:ln/>
        </p:spPr>
        <p:txBody>
          <a:bodyPr/>
          <a:lstStyle/>
          <a:p>
            <a:pPr>
              <a:lnSpc>
                <a:spcPct val="90000"/>
              </a:lnSpc>
              <a:buSzPct val="75000"/>
              <a:buFont typeface="Wingdings" panose="05000000000000000000" pitchFamily="2" charset="2"/>
              <a:buNone/>
            </a:pPr>
            <a:endParaRPr lang="en-US" altLang="en-US"/>
          </a:p>
          <a:p>
            <a:pPr algn="ctr">
              <a:lnSpc>
                <a:spcPct val="90000"/>
              </a:lnSpc>
              <a:buSzPct val="75000"/>
              <a:buFont typeface="Wingdings" panose="05000000000000000000" pitchFamily="2" charset="2"/>
              <a:buNone/>
            </a:pPr>
            <a:r>
              <a:rPr lang="en-US" altLang="en-US" sz="4000" b="1"/>
              <a:t>1. Identification of the </a:t>
            </a:r>
          </a:p>
          <a:p>
            <a:pPr algn="ctr">
              <a:lnSpc>
                <a:spcPct val="90000"/>
              </a:lnSpc>
              <a:buSzPct val="75000"/>
              <a:buFont typeface="Wingdings" panose="05000000000000000000" pitchFamily="2" charset="2"/>
              <a:buNone/>
            </a:pPr>
            <a:r>
              <a:rPr lang="en-US" altLang="en-US" sz="4000" b="1"/>
              <a:t>RECAP Standard</a:t>
            </a:r>
          </a:p>
          <a:p>
            <a:pPr>
              <a:lnSpc>
                <a:spcPct val="90000"/>
              </a:lnSpc>
              <a:buSzPct val="75000"/>
              <a:buFont typeface="Wingdings" panose="05000000000000000000" pitchFamily="2" charset="2"/>
              <a:buNone/>
            </a:pPr>
            <a:endParaRPr lang="en-US" altLang="en-US" sz="2800"/>
          </a:p>
        </p:txBody>
      </p:sp>
    </p:spTree>
  </p:cSld>
  <p:clrMapOvr>
    <a:masterClrMapping/>
  </p:clrMapOvr>
  <p:transition>
    <p:random/>
  </p:transition>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1650" name="Rectangle 1026"/>
          <p:cNvSpPr>
            <a:spLocks noGrp="1" noChangeArrowheads="1"/>
          </p:cNvSpPr>
          <p:nvPr>
            <p:ph type="title"/>
          </p:nvPr>
        </p:nvSpPr>
        <p:spPr>
          <a:xfrm>
            <a:off x="914400" y="990600"/>
            <a:ext cx="7848600" cy="990600"/>
          </a:xfrm>
          <a:noFill/>
          <a:ln/>
        </p:spPr>
        <p:txBody>
          <a:bodyPr anchor="ctr"/>
          <a:lstStyle/>
          <a:p>
            <a:r>
              <a:rPr lang="en-US" altLang="en-US" sz="3600"/>
              <a:t>Identification of the RECAP Standard</a:t>
            </a:r>
            <a:r>
              <a:rPr lang="en-US" altLang="en-US"/>
              <a:t/>
            </a:r>
            <a:br>
              <a:rPr lang="en-US" altLang="en-US"/>
            </a:br>
            <a:r>
              <a:rPr lang="en-US" altLang="en-US"/>
              <a:t/>
            </a:r>
            <a:br>
              <a:rPr lang="en-US" altLang="en-US"/>
            </a:br>
            <a:endParaRPr lang="en-US" altLang="en-US"/>
          </a:p>
        </p:txBody>
      </p:sp>
      <p:sp>
        <p:nvSpPr>
          <p:cNvPr id="411651" name="Rectangle 1027"/>
          <p:cNvSpPr>
            <a:spLocks noGrp="1" noChangeArrowheads="1"/>
          </p:cNvSpPr>
          <p:nvPr>
            <p:ph type="body" idx="1"/>
          </p:nvPr>
        </p:nvSpPr>
        <p:spPr>
          <a:xfrm>
            <a:off x="457200" y="2362200"/>
            <a:ext cx="8458200" cy="4114800"/>
          </a:xfrm>
          <a:noFill/>
          <a:ln/>
        </p:spPr>
        <p:txBody>
          <a:bodyPr/>
          <a:lstStyle/>
          <a:p>
            <a:pPr>
              <a:lnSpc>
                <a:spcPct val="90000"/>
              </a:lnSpc>
              <a:buSzPct val="75000"/>
              <a:buFont typeface="Wingdings" panose="05000000000000000000" pitchFamily="2" charset="2"/>
              <a:buNone/>
            </a:pPr>
            <a:r>
              <a:rPr lang="en-US" altLang="en-US"/>
              <a:t>Screening Standards and RECAP Standards are developed for:</a:t>
            </a:r>
          </a:p>
          <a:p>
            <a:pPr>
              <a:lnSpc>
                <a:spcPct val="90000"/>
              </a:lnSpc>
              <a:buSzPct val="75000"/>
              <a:buFont typeface="Wingdings" panose="05000000000000000000" pitchFamily="2" charset="2"/>
              <a:buChar char="n"/>
            </a:pPr>
            <a:r>
              <a:rPr lang="en-US" altLang="en-US"/>
              <a:t>protection of human health </a:t>
            </a:r>
            <a:r>
              <a:rPr lang="en-US" altLang="en-US">
                <a:sym typeface="Wingdings" panose="05000000000000000000" pitchFamily="2" charset="2"/>
              </a:rPr>
              <a:t> RS</a:t>
            </a:r>
            <a:endParaRPr lang="en-US" altLang="en-US"/>
          </a:p>
          <a:p>
            <a:pPr>
              <a:lnSpc>
                <a:spcPct val="90000"/>
              </a:lnSpc>
              <a:buSzPct val="75000"/>
              <a:buFont typeface="Wingdings" panose="05000000000000000000" pitchFamily="2" charset="2"/>
              <a:buChar char="n"/>
            </a:pPr>
            <a:r>
              <a:rPr lang="en-US" altLang="en-US"/>
              <a:t>prevention of cross-media transfer </a:t>
            </a:r>
            <a:r>
              <a:rPr lang="en-US" altLang="en-US">
                <a:sym typeface="Wingdings" panose="05000000000000000000" pitchFamily="2" charset="2"/>
              </a:rPr>
              <a:t> RS</a:t>
            </a:r>
            <a:endParaRPr lang="en-US" altLang="en-US"/>
          </a:p>
          <a:p>
            <a:pPr>
              <a:lnSpc>
                <a:spcPct val="80000"/>
              </a:lnSpc>
              <a:buSzPct val="75000"/>
              <a:buFont typeface="Wingdings" panose="05000000000000000000" pitchFamily="2" charset="2"/>
              <a:buChar char="n"/>
            </a:pPr>
            <a:r>
              <a:rPr lang="en-US" altLang="en-US"/>
              <a:t>protection of resource aesthetics </a:t>
            </a:r>
            <a:r>
              <a:rPr lang="en-US" altLang="en-US">
                <a:sym typeface="Wingdings" panose="05000000000000000000" pitchFamily="2" charset="2"/>
              </a:rPr>
              <a:t> RS</a:t>
            </a:r>
            <a:endParaRPr lang="en-US" altLang="en-US"/>
          </a:p>
          <a:p>
            <a:pPr>
              <a:lnSpc>
                <a:spcPct val="80000"/>
              </a:lnSpc>
              <a:buSzPct val="75000"/>
              <a:buFont typeface="Wingdings" panose="05000000000000000000" pitchFamily="2" charset="2"/>
              <a:buChar char="n"/>
            </a:pPr>
            <a:endParaRPr lang="en-US" altLang="en-US"/>
          </a:p>
          <a:p>
            <a:pPr>
              <a:lnSpc>
                <a:spcPct val="80000"/>
              </a:lnSpc>
              <a:buSzPct val="75000"/>
              <a:buFont typeface="Wingdings" panose="05000000000000000000" pitchFamily="2" charset="2"/>
              <a:buNone/>
            </a:pPr>
            <a:r>
              <a:rPr lang="en-US" altLang="en-US"/>
              <a:t>These standards are compared and the lowest is identified as the </a:t>
            </a:r>
            <a:r>
              <a:rPr lang="en-US" altLang="en-US" b="1"/>
              <a:t>Limiting Standard</a:t>
            </a:r>
          </a:p>
          <a:p>
            <a:pPr>
              <a:lnSpc>
                <a:spcPct val="90000"/>
              </a:lnSpc>
              <a:buSzPct val="75000"/>
              <a:buFont typeface="Wingdings" panose="05000000000000000000" pitchFamily="2" charset="2"/>
              <a:buNone/>
            </a:pPr>
            <a:endParaRPr lang="en-US" altLang="en-US" sz="2800"/>
          </a:p>
        </p:txBody>
      </p:sp>
    </p:spTree>
  </p:cSld>
  <p:clrMapOvr>
    <a:masterClrMapping/>
  </p:clrMapOvr>
  <p:transition>
    <p:random/>
  </p:transition>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02" name="Rectangle 2"/>
          <p:cNvSpPr>
            <a:spLocks noGrp="1" noChangeArrowheads="1"/>
          </p:cNvSpPr>
          <p:nvPr>
            <p:ph type="title"/>
          </p:nvPr>
        </p:nvSpPr>
        <p:spPr>
          <a:xfrm>
            <a:off x="914400" y="990600"/>
            <a:ext cx="7772400" cy="990600"/>
          </a:xfrm>
          <a:noFill/>
          <a:ln/>
        </p:spPr>
        <p:txBody>
          <a:bodyPr anchor="ctr"/>
          <a:lstStyle/>
          <a:p>
            <a:r>
              <a:rPr lang="en-US" altLang="en-US" sz="3600"/>
              <a:t>Identification of the RECAP Standard</a:t>
            </a:r>
            <a:r>
              <a:rPr lang="en-US" altLang="en-US"/>
              <a:t/>
            </a:r>
            <a:br>
              <a:rPr lang="en-US" altLang="en-US"/>
            </a:br>
            <a:r>
              <a:rPr lang="en-US" altLang="en-US"/>
              <a:t/>
            </a:r>
            <a:br>
              <a:rPr lang="en-US" altLang="en-US"/>
            </a:br>
            <a:endParaRPr lang="en-US" altLang="en-US"/>
          </a:p>
        </p:txBody>
      </p:sp>
      <p:sp>
        <p:nvSpPr>
          <p:cNvPr id="409603" name="Rectangle 3"/>
          <p:cNvSpPr>
            <a:spLocks noGrp="1" noChangeArrowheads="1"/>
          </p:cNvSpPr>
          <p:nvPr>
            <p:ph type="body" idx="1"/>
          </p:nvPr>
        </p:nvSpPr>
        <p:spPr>
          <a:xfrm>
            <a:off x="533400" y="2743200"/>
            <a:ext cx="8458200" cy="4114800"/>
          </a:xfrm>
          <a:noFill/>
          <a:ln/>
        </p:spPr>
        <p:txBody>
          <a:bodyPr/>
          <a:lstStyle/>
          <a:p>
            <a:pPr algn="ctr">
              <a:lnSpc>
                <a:spcPct val="90000"/>
              </a:lnSpc>
              <a:buSzPct val="75000"/>
              <a:buFont typeface="Wingdings" panose="05000000000000000000" pitchFamily="2" charset="2"/>
              <a:buNone/>
            </a:pPr>
            <a:r>
              <a:rPr lang="en-US" altLang="en-US" sz="4000"/>
              <a:t>The </a:t>
            </a:r>
          </a:p>
          <a:p>
            <a:pPr algn="ctr">
              <a:lnSpc>
                <a:spcPct val="90000"/>
              </a:lnSpc>
              <a:buSzPct val="75000"/>
              <a:buFont typeface="Wingdings" panose="05000000000000000000" pitchFamily="2" charset="2"/>
              <a:buNone/>
            </a:pPr>
            <a:r>
              <a:rPr lang="en-US" altLang="en-US" sz="4000" b="1"/>
              <a:t>Limiting Standard </a:t>
            </a:r>
          </a:p>
          <a:p>
            <a:pPr algn="ctr">
              <a:lnSpc>
                <a:spcPct val="90000"/>
              </a:lnSpc>
              <a:buSzPct val="75000"/>
              <a:buFont typeface="Wingdings" panose="05000000000000000000" pitchFamily="2" charset="2"/>
              <a:buNone/>
            </a:pPr>
            <a:r>
              <a:rPr lang="en-US" altLang="en-US" sz="4000"/>
              <a:t>is the standard that is applied at the site</a:t>
            </a:r>
            <a:r>
              <a:rPr lang="en-US" altLang="en-US"/>
              <a:t> </a:t>
            </a:r>
          </a:p>
          <a:p>
            <a:pPr>
              <a:lnSpc>
                <a:spcPct val="90000"/>
              </a:lnSpc>
              <a:buSzPct val="75000"/>
              <a:buFont typeface="Wingdings" panose="05000000000000000000" pitchFamily="2" charset="2"/>
              <a:buNone/>
            </a:pPr>
            <a:endParaRPr lang="en-US" altLang="en-US"/>
          </a:p>
          <a:p>
            <a:pPr>
              <a:lnSpc>
                <a:spcPct val="90000"/>
              </a:lnSpc>
              <a:buSzPct val="75000"/>
              <a:buFont typeface="Wingdings" panose="05000000000000000000" pitchFamily="2" charset="2"/>
              <a:buNone/>
            </a:pPr>
            <a:endParaRPr lang="en-US" altLang="en-US" sz="2800"/>
          </a:p>
        </p:txBody>
      </p:sp>
    </p:spTree>
  </p:cSld>
  <p:clrMapOvr>
    <a:masterClrMapping/>
  </p:clrMapOvr>
  <p:transition>
    <p:random/>
  </p:transition>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7554" name="Rectangle 1026"/>
          <p:cNvSpPr>
            <a:spLocks noGrp="1" noChangeArrowheads="1"/>
          </p:cNvSpPr>
          <p:nvPr>
            <p:ph type="title"/>
          </p:nvPr>
        </p:nvSpPr>
        <p:spPr>
          <a:xfrm>
            <a:off x="914400" y="762000"/>
            <a:ext cx="7772400" cy="990600"/>
          </a:xfrm>
          <a:noFill/>
          <a:ln/>
        </p:spPr>
        <p:txBody>
          <a:bodyPr anchor="ctr"/>
          <a:lstStyle/>
          <a:p>
            <a:r>
              <a:rPr lang="en-US" altLang="en-US"/>
              <a:t/>
            </a:r>
            <a:br>
              <a:rPr lang="en-US" altLang="en-US"/>
            </a:br>
            <a:r>
              <a:rPr lang="en-US" altLang="en-US"/>
              <a:t>Step 2</a:t>
            </a:r>
            <a:br>
              <a:rPr lang="en-US" altLang="en-US"/>
            </a:br>
            <a:endParaRPr lang="en-US" altLang="en-US"/>
          </a:p>
        </p:txBody>
      </p:sp>
      <p:sp>
        <p:nvSpPr>
          <p:cNvPr id="407555" name="Rectangle 1027"/>
          <p:cNvSpPr>
            <a:spLocks noGrp="1" noChangeArrowheads="1"/>
          </p:cNvSpPr>
          <p:nvPr>
            <p:ph type="body" idx="1"/>
          </p:nvPr>
        </p:nvSpPr>
        <p:spPr>
          <a:xfrm>
            <a:off x="0" y="1371600"/>
            <a:ext cx="9144000" cy="4114800"/>
          </a:xfrm>
          <a:noFill/>
          <a:ln/>
        </p:spPr>
        <p:txBody>
          <a:bodyPr/>
          <a:lstStyle/>
          <a:p>
            <a:pPr marL="1085850" indent="-571500">
              <a:lnSpc>
                <a:spcPct val="90000"/>
              </a:lnSpc>
              <a:buSzPct val="75000"/>
              <a:buFont typeface="Wingdings" panose="05000000000000000000" pitchFamily="2" charset="2"/>
              <a:buNone/>
            </a:pPr>
            <a:endParaRPr lang="en-US" altLang="en-US"/>
          </a:p>
          <a:p>
            <a:pPr marL="1085850" indent="-571500">
              <a:lnSpc>
                <a:spcPct val="90000"/>
              </a:lnSpc>
              <a:buSzPct val="75000"/>
              <a:buFont typeface="Wingdings" panose="05000000000000000000" pitchFamily="2" charset="2"/>
              <a:buNone/>
            </a:pPr>
            <a:endParaRPr lang="en-US" altLang="en-US"/>
          </a:p>
          <a:p>
            <a:pPr marL="1085850" indent="-571500">
              <a:lnSpc>
                <a:spcPct val="90000"/>
              </a:lnSpc>
              <a:buSzPct val="75000"/>
              <a:buFont typeface="Wingdings" panose="05000000000000000000" pitchFamily="2" charset="2"/>
              <a:buNone/>
            </a:pPr>
            <a:r>
              <a:rPr lang="en-US" altLang="en-US" sz="4000" b="1"/>
              <a:t>2. Estimation of the constituent    concentration at the site</a:t>
            </a:r>
            <a:r>
              <a:rPr lang="en-US" altLang="en-US" sz="2800"/>
              <a:t> </a:t>
            </a:r>
          </a:p>
          <a:p>
            <a:pPr marL="1085850" indent="-571500">
              <a:lnSpc>
                <a:spcPct val="90000"/>
              </a:lnSpc>
              <a:buSzPct val="75000"/>
              <a:buFont typeface="Wingdings" panose="05000000000000000000" pitchFamily="2" charset="2"/>
              <a:buNone/>
            </a:pPr>
            <a:endParaRPr lang="en-US" altLang="en-US" sz="2800"/>
          </a:p>
          <a:p>
            <a:pPr marL="1085850" indent="-571500">
              <a:lnSpc>
                <a:spcPct val="90000"/>
              </a:lnSpc>
              <a:buSzPct val="75000"/>
              <a:buFont typeface="Wingdings" panose="05000000000000000000" pitchFamily="2" charset="2"/>
              <a:buNone/>
            </a:pPr>
            <a:r>
              <a:rPr lang="en-US" altLang="en-US" u="sng"/>
              <a:t>Step 2 consists of two parts</a:t>
            </a:r>
            <a:r>
              <a:rPr lang="en-US" altLang="en-US"/>
              <a:t>:</a:t>
            </a:r>
          </a:p>
          <a:p>
            <a:pPr marL="1085850" indent="-571500">
              <a:lnSpc>
                <a:spcPct val="90000"/>
              </a:lnSpc>
              <a:buSzPct val="75000"/>
              <a:buFont typeface="Wingdings" panose="05000000000000000000" pitchFamily="2" charset="2"/>
              <a:buNone/>
            </a:pPr>
            <a:endParaRPr lang="en-US" altLang="en-US"/>
          </a:p>
          <a:p>
            <a:pPr marL="1085850" indent="-571500">
              <a:lnSpc>
                <a:spcPct val="90000"/>
              </a:lnSpc>
              <a:buSzPct val="75000"/>
              <a:buFont typeface="Wingdings" panose="05000000000000000000" pitchFamily="2" charset="2"/>
              <a:buNone/>
            </a:pPr>
            <a:r>
              <a:rPr lang="en-US" altLang="en-US" sz="2800"/>
              <a:t>2</a:t>
            </a:r>
            <a:r>
              <a:rPr lang="en-US" altLang="en-US"/>
              <a:t>a) Identification of the AOI, then</a:t>
            </a:r>
          </a:p>
          <a:p>
            <a:pPr marL="1085850" indent="-571500">
              <a:lnSpc>
                <a:spcPct val="90000"/>
              </a:lnSpc>
              <a:buSzPct val="75000"/>
              <a:buFont typeface="Wingdings" panose="05000000000000000000" pitchFamily="2" charset="2"/>
              <a:buNone/>
            </a:pPr>
            <a:r>
              <a:rPr lang="en-US" altLang="en-US"/>
              <a:t>2b) Estimation of the AOI Concentration (AOIC)</a:t>
            </a:r>
          </a:p>
          <a:p>
            <a:pPr marL="1085850" indent="-571500">
              <a:lnSpc>
                <a:spcPct val="130000"/>
              </a:lnSpc>
              <a:buSzPct val="75000"/>
              <a:buFont typeface="Wingdings" panose="05000000000000000000" pitchFamily="2" charset="2"/>
              <a:buNone/>
            </a:pPr>
            <a:endParaRPr lang="en-US" altLang="en-US"/>
          </a:p>
          <a:p>
            <a:pPr marL="1085850" indent="-571500">
              <a:lnSpc>
                <a:spcPct val="130000"/>
              </a:lnSpc>
              <a:buSzPct val="75000"/>
              <a:buFont typeface="Wingdings" panose="05000000000000000000" pitchFamily="2" charset="2"/>
              <a:buChar char="n"/>
            </a:pPr>
            <a:endParaRPr lang="en-US" altLang="en-US"/>
          </a:p>
        </p:txBody>
      </p:sp>
    </p:spTree>
  </p:cSld>
  <p:clrMapOvr>
    <a:masterClrMapping/>
  </p:clrMapOvr>
  <p:transition>
    <p:random/>
  </p:transition>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5506" name="Rectangle 5122"/>
          <p:cNvSpPr>
            <a:spLocks noGrp="1" noChangeArrowheads="1"/>
          </p:cNvSpPr>
          <p:nvPr>
            <p:ph type="title"/>
          </p:nvPr>
        </p:nvSpPr>
        <p:spPr>
          <a:xfrm>
            <a:off x="914400" y="990600"/>
            <a:ext cx="7848600" cy="990600"/>
          </a:xfrm>
          <a:noFill/>
          <a:ln/>
        </p:spPr>
        <p:txBody>
          <a:bodyPr anchor="ctr"/>
          <a:lstStyle/>
          <a:p>
            <a:r>
              <a:rPr lang="en-US" altLang="en-US"/>
              <a:t>Step 2a</a:t>
            </a:r>
            <a:r>
              <a:rPr lang="en-US" altLang="en-US" sz="3600"/>
              <a:t> </a:t>
            </a:r>
            <a:r>
              <a:rPr lang="en-US" altLang="en-US"/>
              <a:t/>
            </a:r>
            <a:br>
              <a:rPr lang="en-US" altLang="en-US"/>
            </a:br>
            <a:r>
              <a:rPr lang="en-US" altLang="en-US"/>
              <a:t/>
            </a:r>
            <a:br>
              <a:rPr lang="en-US" altLang="en-US"/>
            </a:br>
            <a:endParaRPr lang="en-US" altLang="en-US"/>
          </a:p>
        </p:txBody>
      </p:sp>
      <p:sp>
        <p:nvSpPr>
          <p:cNvPr id="405507" name="Rectangle 5123"/>
          <p:cNvSpPr>
            <a:spLocks noGrp="1" noChangeArrowheads="1"/>
          </p:cNvSpPr>
          <p:nvPr>
            <p:ph type="body" idx="1"/>
          </p:nvPr>
        </p:nvSpPr>
        <p:spPr>
          <a:xfrm>
            <a:off x="457200" y="1905000"/>
            <a:ext cx="8458200" cy="4114800"/>
          </a:xfrm>
          <a:noFill/>
          <a:ln/>
        </p:spPr>
        <p:txBody>
          <a:bodyPr/>
          <a:lstStyle/>
          <a:p>
            <a:pPr>
              <a:lnSpc>
                <a:spcPct val="90000"/>
              </a:lnSpc>
              <a:buSzPct val="75000"/>
              <a:buFont typeface="Wingdings" panose="05000000000000000000" pitchFamily="2" charset="2"/>
              <a:buNone/>
            </a:pPr>
            <a:endParaRPr lang="en-US" altLang="en-US"/>
          </a:p>
          <a:p>
            <a:pPr>
              <a:lnSpc>
                <a:spcPct val="90000"/>
              </a:lnSpc>
              <a:buSzPct val="75000"/>
              <a:buFont typeface="Wingdings" panose="05000000000000000000" pitchFamily="2" charset="2"/>
              <a:buNone/>
            </a:pPr>
            <a:endParaRPr lang="en-US" altLang="en-US"/>
          </a:p>
          <a:p>
            <a:pPr algn="ctr">
              <a:lnSpc>
                <a:spcPct val="90000"/>
              </a:lnSpc>
              <a:buSzPct val="75000"/>
              <a:buFont typeface="Wingdings" panose="05000000000000000000" pitchFamily="2" charset="2"/>
              <a:buNone/>
            </a:pPr>
            <a:r>
              <a:rPr lang="en-US" altLang="en-US" sz="3600"/>
              <a:t>Step 2a:  </a:t>
            </a:r>
          </a:p>
          <a:p>
            <a:pPr algn="ctr">
              <a:lnSpc>
                <a:spcPct val="90000"/>
              </a:lnSpc>
              <a:buSzPct val="75000"/>
              <a:buFont typeface="Wingdings" panose="05000000000000000000" pitchFamily="2" charset="2"/>
              <a:buNone/>
            </a:pPr>
            <a:r>
              <a:rPr lang="en-US" altLang="en-US" sz="3600"/>
              <a:t>Identification of the </a:t>
            </a:r>
          </a:p>
          <a:p>
            <a:pPr algn="ctr">
              <a:lnSpc>
                <a:spcPct val="90000"/>
              </a:lnSpc>
              <a:buSzPct val="75000"/>
              <a:buFont typeface="Wingdings" panose="05000000000000000000" pitchFamily="2" charset="2"/>
              <a:buNone/>
            </a:pPr>
            <a:r>
              <a:rPr lang="en-US" altLang="en-US" sz="3600"/>
              <a:t>Area of Investigation (AOI)</a:t>
            </a:r>
            <a:endParaRPr lang="en-US" altLang="en-US" sz="2800"/>
          </a:p>
          <a:p>
            <a:pPr>
              <a:lnSpc>
                <a:spcPct val="90000"/>
              </a:lnSpc>
              <a:buSzPct val="75000"/>
              <a:buFont typeface="Wingdings" panose="05000000000000000000" pitchFamily="2" charset="2"/>
              <a:buNone/>
            </a:pPr>
            <a:endParaRPr lang="en-US" altLang="en-US" sz="2800"/>
          </a:p>
          <a:p>
            <a:pPr>
              <a:lnSpc>
                <a:spcPct val="130000"/>
              </a:lnSpc>
              <a:buSzPct val="75000"/>
              <a:buFont typeface="Wingdings" panose="05000000000000000000" pitchFamily="2" charset="2"/>
              <a:buNone/>
            </a:pPr>
            <a:endParaRPr lang="en-US" altLang="en-US"/>
          </a:p>
          <a:p>
            <a:pPr>
              <a:lnSpc>
                <a:spcPct val="130000"/>
              </a:lnSpc>
              <a:buSzPct val="75000"/>
              <a:buFont typeface="Wingdings" panose="05000000000000000000" pitchFamily="2" charset="2"/>
              <a:buChar char="n"/>
            </a:pPr>
            <a:endParaRPr lang="en-US" altLang="en-US"/>
          </a:p>
        </p:txBody>
      </p:sp>
    </p:spTree>
  </p:cSld>
  <p:clrMapOvr>
    <a:masterClrMapping/>
  </p:clrMapOvr>
  <p:transition>
    <p:random/>
  </p:transition>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4482" name="Rectangle 1026"/>
          <p:cNvSpPr>
            <a:spLocks noGrp="1" noChangeArrowheads="1"/>
          </p:cNvSpPr>
          <p:nvPr>
            <p:ph type="title"/>
          </p:nvPr>
        </p:nvSpPr>
        <p:spPr>
          <a:xfrm>
            <a:off x="685800" y="1066800"/>
            <a:ext cx="7772400" cy="1143000"/>
          </a:xfrm>
        </p:spPr>
        <p:txBody>
          <a:bodyPr/>
          <a:lstStyle/>
          <a:p>
            <a:r>
              <a:rPr lang="en-US" altLang="en-US"/>
              <a:t/>
            </a:r>
            <a:br>
              <a:rPr lang="en-US" altLang="en-US"/>
            </a:br>
            <a:r>
              <a:rPr lang="en-US" altLang="en-US"/>
              <a:t> Step 2b</a:t>
            </a:r>
            <a:br>
              <a:rPr lang="en-US" altLang="en-US"/>
            </a:br>
            <a:endParaRPr lang="en-US" altLang="en-US"/>
          </a:p>
        </p:txBody>
      </p:sp>
      <p:sp>
        <p:nvSpPr>
          <p:cNvPr id="404483" name="Rectangle 1027"/>
          <p:cNvSpPr>
            <a:spLocks noGrp="1" noChangeArrowheads="1"/>
          </p:cNvSpPr>
          <p:nvPr>
            <p:ph type="body" idx="1"/>
          </p:nvPr>
        </p:nvSpPr>
        <p:spPr/>
        <p:txBody>
          <a:bodyPr/>
          <a:lstStyle/>
          <a:p>
            <a:pPr marL="0" indent="0">
              <a:buFont typeface="Monotype Sorts" pitchFamily="2" charset="2"/>
              <a:buNone/>
              <a:tabLst>
                <a:tab pos="565150" algn="l"/>
              </a:tabLst>
            </a:pPr>
            <a:r>
              <a:rPr lang="en-US" altLang="en-US"/>
              <a:t> </a:t>
            </a:r>
          </a:p>
        </p:txBody>
      </p:sp>
      <p:sp>
        <p:nvSpPr>
          <p:cNvPr id="404484" name="Text Box 1028"/>
          <p:cNvSpPr txBox="1">
            <a:spLocks noChangeArrowheads="1"/>
          </p:cNvSpPr>
          <p:nvPr/>
        </p:nvSpPr>
        <p:spPr bwMode="auto">
          <a:xfrm>
            <a:off x="381000" y="2590800"/>
            <a:ext cx="8382000" cy="3906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lnSpc>
                <a:spcPct val="90000"/>
              </a:lnSpc>
              <a:buSzPct val="75000"/>
              <a:buFont typeface="Wingdings" panose="05000000000000000000" pitchFamily="2" charset="2"/>
              <a:buNone/>
            </a:pPr>
            <a:r>
              <a:rPr lang="en-US" altLang="en-US" sz="3600" b="0"/>
              <a:t>Step 2b:  </a:t>
            </a:r>
          </a:p>
          <a:p>
            <a:pPr eaLnBrk="0" hangingPunct="0">
              <a:lnSpc>
                <a:spcPct val="90000"/>
              </a:lnSpc>
              <a:buSzPct val="75000"/>
              <a:buFont typeface="Wingdings" panose="05000000000000000000" pitchFamily="2" charset="2"/>
              <a:buNone/>
            </a:pPr>
            <a:r>
              <a:rPr lang="en-US" altLang="en-US" sz="3600" b="0"/>
              <a:t>Estimation of the</a:t>
            </a:r>
          </a:p>
          <a:p>
            <a:pPr eaLnBrk="0" hangingPunct="0">
              <a:lnSpc>
                <a:spcPct val="90000"/>
              </a:lnSpc>
              <a:buSzPct val="75000"/>
              <a:buFont typeface="Wingdings" panose="05000000000000000000" pitchFamily="2" charset="2"/>
              <a:buNone/>
            </a:pPr>
            <a:r>
              <a:rPr lang="en-US" altLang="en-US" sz="3600" b="0"/>
              <a:t>AOI Concentration (AOIC) </a:t>
            </a:r>
          </a:p>
          <a:p>
            <a:pPr eaLnBrk="0" hangingPunct="0">
              <a:lnSpc>
                <a:spcPct val="90000"/>
              </a:lnSpc>
              <a:buSzPct val="75000"/>
              <a:buFont typeface="Wingdings" panose="05000000000000000000" pitchFamily="2" charset="2"/>
              <a:buNone/>
            </a:pPr>
            <a:r>
              <a:rPr lang="en-US" altLang="en-US" sz="3600" b="0"/>
              <a:t>or</a:t>
            </a:r>
          </a:p>
          <a:p>
            <a:pPr eaLnBrk="0" hangingPunct="0">
              <a:lnSpc>
                <a:spcPct val="90000"/>
              </a:lnSpc>
              <a:buSzPct val="75000"/>
              <a:buFont typeface="Wingdings" panose="05000000000000000000" pitchFamily="2" charset="2"/>
              <a:buNone/>
            </a:pPr>
            <a:r>
              <a:rPr lang="en-US" altLang="en-US" sz="3600" b="0"/>
              <a:t>Compliance Concentration (CC)</a:t>
            </a:r>
          </a:p>
          <a:p>
            <a:pPr eaLnBrk="0" hangingPunct="0">
              <a:lnSpc>
                <a:spcPct val="90000"/>
              </a:lnSpc>
              <a:buSzPct val="75000"/>
              <a:buFont typeface="Wingdings" panose="05000000000000000000" pitchFamily="2" charset="2"/>
              <a:buNone/>
            </a:pPr>
            <a:endParaRPr lang="en-US" altLang="en-US" sz="3600" b="0"/>
          </a:p>
          <a:p>
            <a:pPr algn="l" eaLnBrk="0" hangingPunct="0"/>
            <a:endParaRPr lang="en-US" altLang="en-US" sz="3200"/>
          </a:p>
          <a:p>
            <a:pPr algn="l" eaLnBrk="0" hangingPunct="0"/>
            <a:r>
              <a:rPr lang="en-US" altLang="en-US" sz="2400"/>
              <a: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8210" name="Rectangle 1026"/>
          <p:cNvSpPr>
            <a:spLocks noGrp="1" noChangeArrowheads="1"/>
          </p:cNvSpPr>
          <p:nvPr>
            <p:ph type="title"/>
          </p:nvPr>
        </p:nvSpPr>
        <p:spPr>
          <a:xfrm>
            <a:off x="609600" y="304800"/>
            <a:ext cx="7924800" cy="1524000"/>
          </a:xfrm>
          <a:noFill/>
          <a:ln/>
        </p:spPr>
        <p:txBody>
          <a:bodyPr anchor="ctr"/>
          <a:lstStyle/>
          <a:p>
            <a:r>
              <a:rPr lang="en-US" altLang="en-US"/>
              <a:t>Identification of the AOI</a:t>
            </a:r>
            <a:br>
              <a:rPr lang="en-US" altLang="en-US"/>
            </a:br>
            <a:r>
              <a:rPr lang="en-US" altLang="en-US"/>
              <a:t>Section 2.6.1</a:t>
            </a:r>
          </a:p>
        </p:txBody>
      </p:sp>
      <p:sp>
        <p:nvSpPr>
          <p:cNvPr id="478211" name="Rectangle 1027"/>
          <p:cNvSpPr>
            <a:spLocks noGrp="1" noChangeArrowheads="1"/>
          </p:cNvSpPr>
          <p:nvPr>
            <p:ph type="body" idx="1"/>
          </p:nvPr>
        </p:nvSpPr>
        <p:spPr>
          <a:xfrm>
            <a:off x="685800" y="2286000"/>
            <a:ext cx="7696200" cy="3733800"/>
          </a:xfrm>
          <a:noFill/>
          <a:ln/>
        </p:spPr>
        <p:txBody>
          <a:bodyPr/>
          <a:lstStyle/>
          <a:p>
            <a:pPr algn="ctr">
              <a:buFontTx/>
              <a:buNone/>
            </a:pPr>
            <a:endParaRPr lang="en-US" altLang="en-US" sz="3600"/>
          </a:p>
          <a:p>
            <a:pPr algn="ctr">
              <a:buFontTx/>
              <a:buNone/>
            </a:pPr>
            <a:r>
              <a:rPr lang="en-US" altLang="en-US" sz="8000"/>
              <a:t>SOIL</a:t>
            </a:r>
          </a:p>
          <a:p>
            <a:pPr algn="ctr">
              <a:buFontTx/>
              <a:buNone/>
            </a:pPr>
            <a:r>
              <a:rPr lang="en-US" altLang="en-US" sz="3600"/>
              <a:t>Step 2a: Identification of the AOI</a:t>
            </a:r>
          </a:p>
          <a:p>
            <a:pPr>
              <a:lnSpc>
                <a:spcPct val="80000"/>
              </a:lnSpc>
              <a:buFontTx/>
              <a:buNone/>
            </a:pPr>
            <a:endParaRPr lang="en-US" altLang="en-US"/>
          </a:p>
        </p:txBody>
      </p:sp>
    </p:spTree>
  </p:cSld>
  <p:clrMapOvr>
    <a:masterClrMapping/>
  </p:clrMapOvr>
  <p:transition>
    <p:random/>
  </p:transition>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5218" name="Rectangle 2"/>
          <p:cNvSpPr>
            <a:spLocks noGrp="1" noChangeArrowheads="1"/>
          </p:cNvSpPr>
          <p:nvPr>
            <p:ph type="title"/>
          </p:nvPr>
        </p:nvSpPr>
        <p:spPr>
          <a:xfrm>
            <a:off x="609600" y="304800"/>
            <a:ext cx="7924800" cy="1524000"/>
          </a:xfrm>
          <a:noFill/>
          <a:ln/>
        </p:spPr>
        <p:txBody>
          <a:bodyPr anchor="ctr"/>
          <a:lstStyle/>
          <a:p>
            <a:r>
              <a:rPr lang="en-US" altLang="en-US"/>
              <a:t>Identification of the AOI</a:t>
            </a:r>
            <a:br>
              <a:rPr lang="en-US" altLang="en-US"/>
            </a:br>
            <a:r>
              <a:rPr lang="en-US" altLang="en-US"/>
              <a:t>Section 2.6.1</a:t>
            </a:r>
          </a:p>
        </p:txBody>
      </p:sp>
      <p:sp>
        <p:nvSpPr>
          <p:cNvPr id="265219" name="Rectangle 3"/>
          <p:cNvSpPr>
            <a:spLocks noGrp="1" noChangeArrowheads="1"/>
          </p:cNvSpPr>
          <p:nvPr>
            <p:ph type="body" idx="1"/>
          </p:nvPr>
        </p:nvSpPr>
        <p:spPr>
          <a:xfrm>
            <a:off x="685800" y="2286000"/>
            <a:ext cx="7696200" cy="3733800"/>
          </a:xfrm>
          <a:noFill/>
          <a:ln/>
        </p:spPr>
        <p:txBody>
          <a:bodyPr/>
          <a:lstStyle/>
          <a:p>
            <a:pPr algn="ctr">
              <a:buFontTx/>
              <a:buNone/>
            </a:pPr>
            <a:r>
              <a:rPr lang="en-US" altLang="en-US" sz="3600"/>
              <a:t>The </a:t>
            </a:r>
            <a:r>
              <a:rPr lang="en-US" altLang="en-US" sz="3600" b="1">
                <a:solidFill>
                  <a:schemeClr val="accent1"/>
                </a:solidFill>
              </a:rPr>
              <a:t>AOI</a:t>
            </a:r>
            <a:r>
              <a:rPr lang="en-US" altLang="en-US" sz="3600"/>
              <a:t> is the zone contiguous to, and including, impacted media defined vertically and horizontally by the presence of one or more constituents in concentrations that exceed the limiting standard applicable for the option being implemented.</a:t>
            </a:r>
          </a:p>
          <a:p>
            <a:pPr>
              <a:lnSpc>
                <a:spcPct val="80000"/>
              </a:lnSpc>
              <a:buFontTx/>
              <a:buNone/>
            </a:pPr>
            <a:endParaRPr lang="en-US" altLang="en-US"/>
          </a:p>
        </p:txBody>
      </p:sp>
    </p:spTree>
  </p:cSld>
  <p:clrMapOvr>
    <a:masterClrMapping/>
  </p:clrMapOvr>
  <p:transition>
    <p:random/>
  </p:transition>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609600" y="304800"/>
            <a:ext cx="7848600" cy="1295400"/>
          </a:xfrm>
          <a:noFill/>
          <a:ln/>
        </p:spPr>
        <p:txBody>
          <a:bodyPr anchor="ctr"/>
          <a:lstStyle/>
          <a:p>
            <a:r>
              <a:rPr lang="en-US" altLang="en-US"/>
              <a:t>AOI Concentration</a:t>
            </a:r>
          </a:p>
        </p:txBody>
      </p:sp>
      <p:sp>
        <p:nvSpPr>
          <p:cNvPr id="66563" name="Rectangle 3"/>
          <p:cNvSpPr>
            <a:spLocks noGrp="1" noChangeArrowheads="1"/>
          </p:cNvSpPr>
          <p:nvPr>
            <p:ph type="body" idx="1"/>
          </p:nvPr>
        </p:nvSpPr>
        <p:spPr>
          <a:xfrm>
            <a:off x="685800" y="1981200"/>
            <a:ext cx="7772400" cy="4114800"/>
          </a:xfrm>
          <a:noFill/>
          <a:ln/>
        </p:spPr>
        <p:txBody>
          <a:bodyPr/>
          <a:lstStyle/>
          <a:p>
            <a:pPr>
              <a:buSzPct val="75000"/>
              <a:buFont typeface="Wingdings" panose="05000000000000000000" pitchFamily="2" charset="2"/>
              <a:buNone/>
            </a:pPr>
            <a:endParaRPr lang="en-US" altLang="en-US"/>
          </a:p>
          <a:p>
            <a:pPr>
              <a:buSzPct val="75000"/>
              <a:buFont typeface="Wingdings" panose="05000000000000000000" pitchFamily="2" charset="2"/>
              <a:buChar char="n"/>
            </a:pPr>
            <a:r>
              <a:rPr lang="en-US" altLang="en-US"/>
              <a:t>Soil</a:t>
            </a:r>
          </a:p>
          <a:p>
            <a:pPr lvl="1">
              <a:lnSpc>
                <a:spcPct val="80000"/>
              </a:lnSpc>
              <a:buSzPct val="75000"/>
              <a:buFont typeface="Wingdings" panose="05000000000000000000" pitchFamily="2" charset="2"/>
              <a:buChar char="à"/>
            </a:pPr>
            <a:r>
              <a:rPr lang="en-US" altLang="en-US" u="sng"/>
              <a:t> Surface Soil</a:t>
            </a:r>
            <a:r>
              <a:rPr lang="en-US" altLang="en-US"/>
              <a:t>:  0 to 15 ft bgs</a:t>
            </a:r>
          </a:p>
          <a:p>
            <a:pPr lvl="1">
              <a:lnSpc>
                <a:spcPct val="80000"/>
              </a:lnSpc>
              <a:buSzPct val="75000"/>
              <a:buFont typeface="Wingdings" panose="05000000000000000000" pitchFamily="2" charset="2"/>
              <a:buChar char="à"/>
            </a:pPr>
            <a:endParaRPr lang="en-US" altLang="en-US"/>
          </a:p>
          <a:p>
            <a:pPr lvl="1">
              <a:lnSpc>
                <a:spcPct val="80000"/>
              </a:lnSpc>
              <a:buSzPct val="75000"/>
              <a:buFont typeface="Wingdings" panose="05000000000000000000" pitchFamily="2" charset="2"/>
              <a:buChar char="à"/>
            </a:pPr>
            <a:r>
              <a:rPr lang="en-US" altLang="en-US" u="sng"/>
              <a:t> Subsurface Soil</a:t>
            </a:r>
            <a:r>
              <a:rPr lang="en-US" altLang="en-US"/>
              <a:t>:  &gt; 15 ft bgs</a:t>
            </a:r>
          </a:p>
          <a:p>
            <a:pPr lvl="1">
              <a:lnSpc>
                <a:spcPct val="80000"/>
              </a:lnSpc>
              <a:buSzPct val="75000"/>
              <a:buFont typeface="Wingdings" panose="05000000000000000000" pitchFamily="2" charset="2"/>
              <a:buChar char="à"/>
            </a:pPr>
            <a:endParaRPr lang="en-US" altLang="en-US"/>
          </a:p>
          <a:p>
            <a:pPr lvl="1">
              <a:lnSpc>
                <a:spcPct val="80000"/>
              </a:lnSpc>
              <a:buSzPct val="75000"/>
              <a:buFont typeface="Wingdings" panose="05000000000000000000" pitchFamily="2" charset="2"/>
              <a:buNone/>
            </a:pPr>
            <a:endParaRPr lang="en-US" altLang="en-US"/>
          </a:p>
        </p:txBody>
      </p:sp>
    </p:spTree>
  </p:cSld>
  <p:clrMapOvr>
    <a:masterClrMapping/>
  </p:clrMapOvr>
  <p:transition>
    <p:random/>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49570" name="Rectangle 2"/>
          <p:cNvSpPr>
            <a:spLocks noGrp="1" noChangeArrowheads="1"/>
          </p:cNvSpPr>
          <p:nvPr>
            <p:ph type="title"/>
          </p:nvPr>
        </p:nvSpPr>
        <p:spPr/>
        <p:txBody>
          <a:bodyPr/>
          <a:lstStyle/>
          <a:p>
            <a:r>
              <a:rPr lang="en-US" altLang="en-US"/>
              <a:t>RECAP Document</a:t>
            </a:r>
          </a:p>
        </p:txBody>
      </p:sp>
      <p:sp>
        <p:nvSpPr>
          <p:cNvPr id="749571" name="Rectangle 3"/>
          <p:cNvSpPr>
            <a:spLocks noGrp="1" noChangeArrowheads="1"/>
          </p:cNvSpPr>
          <p:nvPr>
            <p:ph type="body" idx="1"/>
          </p:nvPr>
        </p:nvSpPr>
        <p:spPr/>
        <p:txBody>
          <a:bodyPr/>
          <a:lstStyle/>
          <a:p>
            <a:pPr>
              <a:buFontTx/>
              <a:buNone/>
            </a:pPr>
            <a:r>
              <a:rPr lang="en-US" altLang="en-US">
                <a:solidFill>
                  <a:schemeClr val="hlink"/>
                </a:solidFill>
              </a:rPr>
              <a:t>Introduction</a:t>
            </a:r>
          </a:p>
          <a:p>
            <a:pPr lvl="1">
              <a:buClr>
                <a:srgbClr val="FF9900"/>
              </a:buClr>
              <a:buFont typeface="Wingdings" panose="05000000000000000000" pitchFamily="2" charset="2"/>
              <a:buChar char="Ø"/>
            </a:pPr>
            <a:r>
              <a:rPr lang="en-US" altLang="en-US"/>
              <a:t>Overview of program</a:t>
            </a:r>
          </a:p>
          <a:p>
            <a:pPr lvl="1">
              <a:buClr>
                <a:srgbClr val="FF9900"/>
              </a:buClr>
              <a:buFont typeface="Wingdings" panose="05000000000000000000" pitchFamily="2" charset="2"/>
              <a:buChar char="Ø"/>
            </a:pPr>
            <a:r>
              <a:rPr lang="en-US" altLang="en-US"/>
              <a:t>Use of RECAP</a:t>
            </a:r>
          </a:p>
          <a:p>
            <a:pPr>
              <a:buFontTx/>
              <a:buNone/>
            </a:pPr>
            <a:r>
              <a:rPr lang="en-US" altLang="en-US">
                <a:solidFill>
                  <a:schemeClr val="hlink"/>
                </a:solidFill>
              </a:rPr>
              <a:t>General Guidelines</a:t>
            </a:r>
          </a:p>
          <a:p>
            <a:pPr lvl="1">
              <a:buClr>
                <a:srgbClr val="FF9900"/>
              </a:buClr>
              <a:buFont typeface="Wingdings" panose="05000000000000000000" pitchFamily="2" charset="2"/>
              <a:buChar char="Ø"/>
            </a:pPr>
            <a:r>
              <a:rPr lang="en-US" altLang="en-US"/>
              <a:t>Program terminology</a:t>
            </a:r>
          </a:p>
          <a:p>
            <a:pPr lvl="1">
              <a:buClr>
                <a:srgbClr val="FF9900"/>
              </a:buClr>
              <a:buFont typeface="Wingdings" panose="05000000000000000000" pitchFamily="2" charset="2"/>
              <a:buChar char="Ø"/>
            </a:pPr>
            <a:r>
              <a:rPr lang="en-US" altLang="en-US"/>
              <a:t>Site ranking system</a:t>
            </a:r>
          </a:p>
          <a:p>
            <a:pPr lvl="1">
              <a:buClr>
                <a:srgbClr val="FF9900"/>
              </a:buClr>
              <a:buFont typeface="Wingdings" panose="05000000000000000000" pitchFamily="2" charset="2"/>
              <a:buChar char="Ø"/>
            </a:pPr>
            <a:r>
              <a:rPr lang="en-US" altLang="en-US"/>
              <a:t>Site investigation requirements</a:t>
            </a:r>
          </a:p>
        </p:txBody>
      </p:sp>
    </p:spTree>
  </p:cSld>
  <p:clrMapOvr>
    <a:masterClrMapping/>
  </p:clrMapOvr>
  <p:transition>
    <p:random/>
  </p:transition>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7266" name="Rectangle 2"/>
          <p:cNvSpPr>
            <a:spLocks noGrp="1" noChangeArrowheads="1"/>
          </p:cNvSpPr>
          <p:nvPr>
            <p:ph type="title"/>
          </p:nvPr>
        </p:nvSpPr>
        <p:spPr>
          <a:xfrm>
            <a:off x="609600" y="304800"/>
            <a:ext cx="7924800" cy="1524000"/>
          </a:xfrm>
          <a:noFill/>
          <a:ln/>
        </p:spPr>
        <p:txBody>
          <a:bodyPr anchor="ctr"/>
          <a:lstStyle/>
          <a:p>
            <a:r>
              <a:rPr lang="en-US" altLang="en-US"/>
              <a:t>Identification of the AOI</a:t>
            </a:r>
          </a:p>
        </p:txBody>
      </p:sp>
      <p:sp>
        <p:nvSpPr>
          <p:cNvPr id="267267" name="Rectangle 3"/>
          <p:cNvSpPr>
            <a:spLocks noGrp="1" noChangeArrowheads="1"/>
          </p:cNvSpPr>
          <p:nvPr>
            <p:ph type="body" idx="1"/>
          </p:nvPr>
        </p:nvSpPr>
        <p:spPr>
          <a:xfrm>
            <a:off x="685800" y="2286000"/>
            <a:ext cx="7696200" cy="3733800"/>
          </a:xfrm>
          <a:noFill/>
          <a:ln/>
        </p:spPr>
        <p:txBody>
          <a:bodyPr/>
          <a:lstStyle/>
          <a:p>
            <a:pPr>
              <a:lnSpc>
                <a:spcPct val="120000"/>
              </a:lnSpc>
              <a:buSzPct val="75000"/>
              <a:buFont typeface="Monotype Sorts" pitchFamily="2" charset="2"/>
              <a:buChar char="n"/>
            </a:pPr>
            <a:r>
              <a:rPr lang="en-US" altLang="en-US"/>
              <a:t>Identify limiting standard for option</a:t>
            </a:r>
          </a:p>
          <a:p>
            <a:pPr>
              <a:lnSpc>
                <a:spcPct val="80000"/>
              </a:lnSpc>
              <a:buFontTx/>
              <a:buNone/>
            </a:pPr>
            <a:endParaRPr lang="en-US" altLang="en-US"/>
          </a:p>
          <a:p>
            <a:pPr>
              <a:lnSpc>
                <a:spcPct val="80000"/>
              </a:lnSpc>
              <a:buFontTx/>
              <a:buNone/>
            </a:pPr>
            <a:r>
              <a:rPr lang="en-US" altLang="en-US"/>
              <a:t>SO </a:t>
            </a:r>
            <a:r>
              <a:rPr lang="en-US" altLang="en-US">
                <a:cs typeface="Times New Roman" panose="02020603050405020304" pitchFamily="18" charset="0"/>
              </a:rPr>
              <a:t>→ SS</a:t>
            </a:r>
          </a:p>
          <a:p>
            <a:pPr>
              <a:lnSpc>
                <a:spcPct val="80000"/>
              </a:lnSpc>
              <a:buFontTx/>
              <a:buNone/>
            </a:pPr>
            <a:r>
              <a:rPr lang="en-US" altLang="en-US">
                <a:cs typeface="Times New Roman" panose="02020603050405020304" pitchFamily="18" charset="0"/>
              </a:rPr>
              <a:t>MO-1 → SS</a:t>
            </a:r>
          </a:p>
          <a:p>
            <a:pPr>
              <a:lnSpc>
                <a:spcPct val="80000"/>
              </a:lnSpc>
              <a:buFontTx/>
              <a:buNone/>
            </a:pPr>
            <a:r>
              <a:rPr lang="en-US" altLang="en-US">
                <a:cs typeface="Times New Roman" panose="02020603050405020304" pitchFamily="18" charset="0"/>
              </a:rPr>
              <a:t>MO-2 → SS or MO-1 RS </a:t>
            </a:r>
          </a:p>
          <a:p>
            <a:pPr>
              <a:lnSpc>
                <a:spcPct val="80000"/>
              </a:lnSpc>
              <a:buFontTx/>
              <a:buNone/>
            </a:pPr>
            <a:r>
              <a:rPr lang="en-US" altLang="en-US">
                <a:cs typeface="Times New Roman" panose="02020603050405020304" pitchFamily="18" charset="0"/>
              </a:rPr>
              <a:t>MO-3 → SS, MO-1, or MO-2 RS</a:t>
            </a:r>
          </a:p>
        </p:txBody>
      </p:sp>
    </p:spTree>
  </p:cSld>
  <p:clrMapOvr>
    <a:masterClrMapping/>
  </p:clrMapOvr>
  <p:transition>
    <p:random/>
  </p:transition>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66626" name="Rectangle 2"/>
          <p:cNvSpPr>
            <a:spLocks noGrp="1" noChangeArrowheads="1"/>
          </p:cNvSpPr>
          <p:nvPr>
            <p:ph type="title"/>
          </p:nvPr>
        </p:nvSpPr>
        <p:spPr>
          <a:xfrm>
            <a:off x="609600" y="304800"/>
            <a:ext cx="7924800" cy="1524000"/>
          </a:xfrm>
          <a:noFill/>
          <a:ln/>
        </p:spPr>
        <p:txBody>
          <a:bodyPr anchor="ctr"/>
          <a:lstStyle/>
          <a:p>
            <a:r>
              <a:rPr lang="en-US" altLang="en-US"/>
              <a:t>Identification of the AOI</a:t>
            </a:r>
          </a:p>
        </p:txBody>
      </p:sp>
      <p:sp>
        <p:nvSpPr>
          <p:cNvPr id="666627" name="Rectangle 3"/>
          <p:cNvSpPr>
            <a:spLocks noGrp="1" noChangeArrowheads="1"/>
          </p:cNvSpPr>
          <p:nvPr>
            <p:ph type="body" idx="1"/>
          </p:nvPr>
        </p:nvSpPr>
        <p:spPr>
          <a:xfrm>
            <a:off x="685800" y="2286000"/>
            <a:ext cx="7696200" cy="3733800"/>
          </a:xfrm>
          <a:noFill/>
          <a:ln/>
        </p:spPr>
        <p:txBody>
          <a:bodyPr/>
          <a:lstStyle/>
          <a:p>
            <a:pPr>
              <a:lnSpc>
                <a:spcPct val="120000"/>
              </a:lnSpc>
              <a:buSzPct val="75000"/>
              <a:buFont typeface="Monotype Sorts" pitchFamily="2" charset="2"/>
              <a:buChar char="n"/>
            </a:pPr>
            <a:r>
              <a:rPr lang="en-US" altLang="en-US"/>
              <a:t>If the areal extent of soil impact &gt; 0.5 acre:</a:t>
            </a:r>
          </a:p>
          <a:p>
            <a:pPr>
              <a:lnSpc>
                <a:spcPct val="80000"/>
              </a:lnSpc>
              <a:buFontTx/>
              <a:buNone/>
            </a:pPr>
            <a:endParaRPr lang="en-US" altLang="en-US"/>
          </a:p>
          <a:p>
            <a:pPr>
              <a:lnSpc>
                <a:spcPct val="80000"/>
              </a:lnSpc>
              <a:buFontTx/>
              <a:buNone/>
            </a:pPr>
            <a:r>
              <a:rPr lang="en-US" altLang="en-US"/>
              <a:t>SO </a:t>
            </a:r>
            <a:r>
              <a:rPr lang="en-US" altLang="en-US">
                <a:cs typeface="Times New Roman" panose="02020603050405020304" pitchFamily="18" charset="0"/>
              </a:rPr>
              <a:t>→ site-specific SS</a:t>
            </a:r>
          </a:p>
          <a:p>
            <a:pPr>
              <a:lnSpc>
                <a:spcPct val="80000"/>
              </a:lnSpc>
              <a:buFontTx/>
              <a:buNone/>
            </a:pPr>
            <a:r>
              <a:rPr lang="en-US" altLang="en-US">
                <a:cs typeface="Times New Roman" panose="02020603050405020304" pitchFamily="18" charset="0"/>
              </a:rPr>
              <a:t>MO-1 → site-specific SS</a:t>
            </a:r>
          </a:p>
          <a:p>
            <a:pPr>
              <a:lnSpc>
                <a:spcPct val="80000"/>
              </a:lnSpc>
              <a:buFontTx/>
              <a:buNone/>
            </a:pPr>
            <a:r>
              <a:rPr lang="en-US" altLang="en-US">
                <a:cs typeface="Times New Roman" panose="02020603050405020304" pitchFamily="18" charset="0"/>
              </a:rPr>
              <a:t>MO-2 → site-specific SS </a:t>
            </a:r>
          </a:p>
          <a:p>
            <a:pPr>
              <a:lnSpc>
                <a:spcPct val="80000"/>
              </a:lnSpc>
              <a:buFontTx/>
              <a:buNone/>
            </a:pPr>
            <a:r>
              <a:rPr lang="en-US" altLang="en-US">
                <a:cs typeface="Times New Roman" panose="02020603050405020304" pitchFamily="18" charset="0"/>
              </a:rPr>
              <a:t>MO-3 → site-specific SS or MO-2 RS</a:t>
            </a:r>
          </a:p>
        </p:txBody>
      </p:sp>
    </p:spTree>
  </p:cSld>
  <p:clrMapOvr>
    <a:masterClrMapping/>
  </p:clrMapOvr>
  <p:transition>
    <p:random/>
  </p:transition>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57410" name="Rectangle 2"/>
          <p:cNvSpPr>
            <a:spLocks noGrp="1" noChangeArrowheads="1"/>
          </p:cNvSpPr>
          <p:nvPr>
            <p:ph type="title"/>
          </p:nvPr>
        </p:nvSpPr>
        <p:spPr>
          <a:xfrm>
            <a:off x="609600" y="304800"/>
            <a:ext cx="7924800" cy="1524000"/>
          </a:xfrm>
          <a:noFill/>
          <a:ln/>
        </p:spPr>
        <p:txBody>
          <a:bodyPr anchor="ctr"/>
          <a:lstStyle/>
          <a:p>
            <a:r>
              <a:rPr lang="en-US" altLang="en-US"/>
              <a:t>Identification of the AOI</a:t>
            </a:r>
          </a:p>
        </p:txBody>
      </p:sp>
      <p:sp>
        <p:nvSpPr>
          <p:cNvPr id="657411" name="Rectangle 3"/>
          <p:cNvSpPr>
            <a:spLocks noGrp="1" noChangeArrowheads="1"/>
          </p:cNvSpPr>
          <p:nvPr>
            <p:ph type="body" idx="1"/>
          </p:nvPr>
        </p:nvSpPr>
        <p:spPr>
          <a:xfrm>
            <a:off x="685800" y="2286000"/>
            <a:ext cx="7696200" cy="3733800"/>
          </a:xfrm>
          <a:noFill/>
          <a:ln/>
        </p:spPr>
        <p:txBody>
          <a:bodyPr/>
          <a:lstStyle/>
          <a:p>
            <a:pPr>
              <a:buSzPct val="75000"/>
              <a:buFont typeface="Monotype Sorts" pitchFamily="2" charset="2"/>
              <a:buChar char="n"/>
            </a:pPr>
            <a:r>
              <a:rPr lang="en-US" altLang="en-US"/>
              <a:t>Compare limiting standard to concentration detected at each sampling location</a:t>
            </a:r>
          </a:p>
          <a:p>
            <a:pPr>
              <a:buSzPct val="75000"/>
              <a:buFont typeface="Monotype Sorts" pitchFamily="2" charset="2"/>
              <a:buChar char="n"/>
            </a:pPr>
            <a:r>
              <a:rPr lang="en-US" altLang="en-US"/>
              <a:t>Identify each location where the concentration &gt; limiting standard </a:t>
            </a:r>
          </a:p>
          <a:p>
            <a:pPr>
              <a:buSzPct val="75000"/>
              <a:buFont typeface="Monotype Sorts" pitchFamily="2" charset="2"/>
              <a:buChar char="n"/>
            </a:pPr>
            <a:r>
              <a:rPr lang="en-US" altLang="en-US"/>
              <a:t>“Connect the dots” to define the horizontal and vertical boundaries of AOI </a:t>
            </a:r>
          </a:p>
          <a:p>
            <a:pPr>
              <a:lnSpc>
                <a:spcPct val="80000"/>
              </a:lnSpc>
              <a:buFontTx/>
              <a:buNone/>
            </a:pPr>
            <a:endParaRPr lang="en-US" altLang="en-US"/>
          </a:p>
        </p:txBody>
      </p:sp>
    </p:spTree>
  </p:cSld>
  <p:clrMapOvr>
    <a:masterClrMapping/>
  </p:clrMapOvr>
  <p:transition>
    <p:random/>
  </p:transition>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47522" name="Rectangle 2"/>
          <p:cNvSpPr>
            <a:spLocks noGrp="1" noChangeArrowheads="1"/>
          </p:cNvSpPr>
          <p:nvPr>
            <p:ph type="title"/>
          </p:nvPr>
        </p:nvSpPr>
        <p:spPr>
          <a:xfrm>
            <a:off x="609600" y="228600"/>
            <a:ext cx="7696200" cy="1524000"/>
          </a:xfrm>
        </p:spPr>
        <p:txBody>
          <a:bodyPr/>
          <a:lstStyle/>
          <a:p>
            <a:r>
              <a:rPr lang="en-US" altLang="en-US"/>
              <a:t>Identification of the AOI</a:t>
            </a:r>
            <a:br>
              <a:rPr lang="en-US" altLang="en-US"/>
            </a:br>
            <a:r>
              <a:rPr lang="en-US" altLang="en-US"/>
              <a:t> </a:t>
            </a:r>
            <a:r>
              <a:rPr lang="en-US" altLang="en-US" sz="3200"/>
              <a:t>LRS = 10 ppm</a:t>
            </a:r>
          </a:p>
        </p:txBody>
      </p:sp>
      <p:sp>
        <p:nvSpPr>
          <p:cNvPr id="747523" name="AutoShape 3"/>
          <p:cNvSpPr>
            <a:spLocks noChangeArrowheads="1"/>
          </p:cNvSpPr>
          <p:nvPr/>
        </p:nvSpPr>
        <p:spPr bwMode="auto">
          <a:xfrm>
            <a:off x="1981200" y="2286000"/>
            <a:ext cx="5105400" cy="3276600"/>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endParaRPr lang="en-US" altLang="en-US" sz="3200">
              <a:solidFill>
                <a:schemeClr val="accent1"/>
              </a:solidFill>
            </a:endParaRPr>
          </a:p>
          <a:p>
            <a:pPr eaLnBrk="0" hangingPunct="0"/>
            <a:r>
              <a:rPr lang="en-US" altLang="en-US" sz="3600">
                <a:solidFill>
                  <a:schemeClr val="bg1"/>
                </a:solidFill>
              </a:rPr>
              <a:t>AOI</a:t>
            </a:r>
            <a:endParaRPr lang="en-US" altLang="en-US" sz="3200"/>
          </a:p>
          <a:p>
            <a:pPr eaLnBrk="0" hangingPunct="0"/>
            <a:endParaRPr lang="en-US" altLang="en-US" sz="2400" b="0"/>
          </a:p>
        </p:txBody>
      </p:sp>
      <p:sp>
        <p:nvSpPr>
          <p:cNvPr id="747524" name="Text Box 4"/>
          <p:cNvSpPr txBox="1">
            <a:spLocks noChangeArrowheads="1"/>
          </p:cNvSpPr>
          <p:nvPr/>
        </p:nvSpPr>
        <p:spPr bwMode="auto">
          <a:xfrm>
            <a:off x="2057400" y="2606675"/>
            <a:ext cx="170815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solidFill>
                  <a:srgbClr val="00FFFF"/>
                </a:solidFill>
              </a:rPr>
              <a:t>B2</a:t>
            </a:r>
            <a:endParaRPr lang="en-US" altLang="en-US" sz="2400" b="0">
              <a:solidFill>
                <a:srgbClr val="00FFFF"/>
              </a:solidFill>
            </a:endParaRPr>
          </a:p>
          <a:p>
            <a:pPr eaLnBrk="0" hangingPunct="0"/>
            <a:r>
              <a:rPr lang="en-US" altLang="en-US" sz="2400" b="0">
                <a:solidFill>
                  <a:srgbClr val="00FFFF"/>
                </a:solidFill>
              </a:rPr>
              <a:t>16 ppm</a:t>
            </a:r>
          </a:p>
        </p:txBody>
      </p:sp>
      <p:sp>
        <p:nvSpPr>
          <p:cNvPr id="747525" name="Text Box 5"/>
          <p:cNvSpPr txBox="1">
            <a:spLocks noChangeArrowheads="1"/>
          </p:cNvSpPr>
          <p:nvPr/>
        </p:nvSpPr>
        <p:spPr bwMode="auto">
          <a:xfrm>
            <a:off x="5105400" y="2209800"/>
            <a:ext cx="1371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solidFill>
                  <a:srgbClr val="00FFFF"/>
                </a:solidFill>
              </a:rPr>
              <a:t>B4</a:t>
            </a:r>
            <a:endParaRPr lang="en-US" altLang="en-US" sz="2400" b="0">
              <a:solidFill>
                <a:srgbClr val="00FFFF"/>
              </a:solidFill>
            </a:endParaRPr>
          </a:p>
          <a:p>
            <a:pPr eaLnBrk="0" hangingPunct="0"/>
            <a:r>
              <a:rPr lang="en-US" altLang="en-US" sz="2400" b="0">
                <a:solidFill>
                  <a:srgbClr val="00FFFF"/>
                </a:solidFill>
              </a:rPr>
              <a:t>&lt; 0.005</a:t>
            </a:r>
          </a:p>
        </p:txBody>
      </p:sp>
      <p:sp>
        <p:nvSpPr>
          <p:cNvPr id="747526" name="Text Box 6"/>
          <p:cNvSpPr txBox="1">
            <a:spLocks noChangeArrowheads="1"/>
          </p:cNvSpPr>
          <p:nvPr/>
        </p:nvSpPr>
        <p:spPr bwMode="auto">
          <a:xfrm>
            <a:off x="4572000" y="4419600"/>
            <a:ext cx="163195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solidFill>
                  <a:srgbClr val="00FFFF"/>
                </a:solidFill>
              </a:rPr>
              <a:t>B3</a:t>
            </a:r>
          </a:p>
          <a:p>
            <a:pPr eaLnBrk="0" hangingPunct="0"/>
            <a:r>
              <a:rPr lang="en-US" altLang="en-US" sz="2400" b="0">
                <a:solidFill>
                  <a:srgbClr val="00FFFF"/>
                </a:solidFill>
              </a:rPr>
              <a:t>32 ppm</a:t>
            </a:r>
          </a:p>
        </p:txBody>
      </p:sp>
      <p:sp>
        <p:nvSpPr>
          <p:cNvPr id="747527" name="Text Box 7"/>
          <p:cNvSpPr txBox="1">
            <a:spLocks noChangeArrowheads="1"/>
          </p:cNvSpPr>
          <p:nvPr/>
        </p:nvSpPr>
        <p:spPr bwMode="auto">
          <a:xfrm>
            <a:off x="2362200" y="4267200"/>
            <a:ext cx="1676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solidFill>
                  <a:srgbClr val="00FFFF"/>
                </a:solidFill>
              </a:rPr>
              <a:t>B7</a:t>
            </a:r>
            <a:endParaRPr lang="en-US" altLang="en-US" sz="2400" b="0">
              <a:solidFill>
                <a:srgbClr val="00FFFF"/>
              </a:solidFill>
            </a:endParaRPr>
          </a:p>
          <a:p>
            <a:pPr eaLnBrk="0" hangingPunct="0"/>
            <a:r>
              <a:rPr lang="en-US" altLang="en-US" sz="2400" b="0">
                <a:solidFill>
                  <a:srgbClr val="00FFFF"/>
                </a:solidFill>
              </a:rPr>
              <a:t>&lt;0.005</a:t>
            </a:r>
          </a:p>
        </p:txBody>
      </p:sp>
      <p:sp>
        <p:nvSpPr>
          <p:cNvPr id="747528" name="Text Box 8"/>
          <p:cNvSpPr txBox="1">
            <a:spLocks noChangeArrowheads="1"/>
          </p:cNvSpPr>
          <p:nvPr/>
        </p:nvSpPr>
        <p:spPr bwMode="auto">
          <a:xfrm>
            <a:off x="1447800" y="5181600"/>
            <a:ext cx="14478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solidFill>
                  <a:srgbClr val="00FFFF"/>
                </a:solidFill>
              </a:rPr>
              <a:t>B11</a:t>
            </a:r>
            <a:endParaRPr lang="en-US" altLang="en-US" sz="2400" b="0">
              <a:solidFill>
                <a:srgbClr val="00FFFF"/>
              </a:solidFill>
            </a:endParaRPr>
          </a:p>
          <a:p>
            <a:pPr eaLnBrk="0" hangingPunct="0"/>
            <a:r>
              <a:rPr lang="en-US" altLang="en-US" sz="2400" b="0">
                <a:solidFill>
                  <a:srgbClr val="00FFFF"/>
                </a:solidFill>
              </a:rPr>
              <a:t>18 ppm</a:t>
            </a:r>
          </a:p>
        </p:txBody>
      </p:sp>
      <p:sp>
        <p:nvSpPr>
          <p:cNvPr id="747529" name="Text Box 9"/>
          <p:cNvSpPr txBox="1">
            <a:spLocks noChangeArrowheads="1"/>
          </p:cNvSpPr>
          <p:nvPr/>
        </p:nvSpPr>
        <p:spPr bwMode="auto">
          <a:xfrm>
            <a:off x="6400800" y="2286000"/>
            <a:ext cx="1295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solidFill>
                  <a:srgbClr val="00FFFF"/>
                </a:solidFill>
              </a:rPr>
              <a:t>B5</a:t>
            </a:r>
            <a:endParaRPr lang="en-US" altLang="en-US" sz="2400" b="0">
              <a:solidFill>
                <a:srgbClr val="00FFFF"/>
              </a:solidFill>
            </a:endParaRPr>
          </a:p>
          <a:p>
            <a:pPr eaLnBrk="0" hangingPunct="0"/>
            <a:r>
              <a:rPr lang="en-US" altLang="en-US" sz="2400" b="0">
                <a:solidFill>
                  <a:srgbClr val="00FFFF"/>
                </a:solidFill>
              </a:rPr>
              <a:t>12 ppm</a:t>
            </a:r>
          </a:p>
        </p:txBody>
      </p:sp>
      <p:sp>
        <p:nvSpPr>
          <p:cNvPr id="747530" name="Text Box 10"/>
          <p:cNvSpPr txBox="1">
            <a:spLocks noChangeArrowheads="1"/>
          </p:cNvSpPr>
          <p:nvPr/>
        </p:nvSpPr>
        <p:spPr bwMode="auto">
          <a:xfrm>
            <a:off x="6324600" y="3962400"/>
            <a:ext cx="155892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solidFill>
                  <a:srgbClr val="00FFFF"/>
                </a:solidFill>
              </a:rPr>
              <a:t>B6</a:t>
            </a:r>
            <a:endParaRPr lang="en-US" altLang="en-US" sz="2400" b="0">
              <a:solidFill>
                <a:srgbClr val="00FFFF"/>
              </a:solidFill>
            </a:endParaRPr>
          </a:p>
          <a:p>
            <a:pPr eaLnBrk="0" hangingPunct="0"/>
            <a:r>
              <a:rPr lang="en-US" altLang="en-US" sz="2400" b="0">
                <a:solidFill>
                  <a:srgbClr val="00FFFF"/>
                </a:solidFill>
              </a:rPr>
              <a:t>17 ppm</a:t>
            </a:r>
          </a:p>
        </p:txBody>
      </p:sp>
      <p:sp>
        <p:nvSpPr>
          <p:cNvPr id="747531" name="Text Box 11"/>
          <p:cNvSpPr txBox="1">
            <a:spLocks noChangeArrowheads="1"/>
          </p:cNvSpPr>
          <p:nvPr/>
        </p:nvSpPr>
        <p:spPr bwMode="auto">
          <a:xfrm>
            <a:off x="5302250" y="5334000"/>
            <a:ext cx="11064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sz="2400">
                <a:solidFill>
                  <a:srgbClr val="00FFFF"/>
                </a:solidFill>
              </a:rPr>
              <a:t>B9</a:t>
            </a:r>
            <a:endParaRPr lang="en-US" altLang="en-US" sz="2400" b="0">
              <a:solidFill>
                <a:srgbClr val="00FFFF"/>
              </a:solidFill>
            </a:endParaRPr>
          </a:p>
          <a:p>
            <a:pPr eaLnBrk="0" hangingPunct="0"/>
            <a:r>
              <a:rPr lang="en-US" altLang="en-US" sz="2400" b="0">
                <a:solidFill>
                  <a:srgbClr val="00FFFF"/>
                </a:solidFill>
              </a:rPr>
              <a:t>22 ppm</a:t>
            </a:r>
          </a:p>
        </p:txBody>
      </p:sp>
      <p:sp>
        <p:nvSpPr>
          <p:cNvPr id="747532" name="Text Box 12"/>
          <p:cNvSpPr txBox="1">
            <a:spLocks noChangeArrowheads="1"/>
          </p:cNvSpPr>
          <p:nvPr/>
        </p:nvSpPr>
        <p:spPr bwMode="auto">
          <a:xfrm>
            <a:off x="6858000" y="5181600"/>
            <a:ext cx="1143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t>B8</a:t>
            </a:r>
            <a:endParaRPr lang="en-US" altLang="en-US" sz="2400" b="0"/>
          </a:p>
          <a:p>
            <a:pPr eaLnBrk="0" hangingPunct="0"/>
            <a:r>
              <a:rPr lang="en-US" altLang="en-US" sz="2400" b="0"/>
              <a:t>&lt;0.005</a:t>
            </a:r>
          </a:p>
        </p:txBody>
      </p:sp>
      <p:sp>
        <p:nvSpPr>
          <p:cNvPr id="747533" name="Text Box 13"/>
          <p:cNvSpPr txBox="1">
            <a:spLocks noChangeArrowheads="1"/>
          </p:cNvSpPr>
          <p:nvPr/>
        </p:nvSpPr>
        <p:spPr bwMode="auto">
          <a:xfrm>
            <a:off x="3117850" y="5715000"/>
            <a:ext cx="1117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sz="2400"/>
              <a:t>B10</a:t>
            </a:r>
          </a:p>
          <a:p>
            <a:pPr eaLnBrk="0" hangingPunct="0"/>
            <a:r>
              <a:rPr lang="en-US" altLang="en-US" sz="2400" b="0"/>
              <a:t> &lt;0.005</a:t>
            </a:r>
          </a:p>
        </p:txBody>
      </p:sp>
      <p:sp>
        <p:nvSpPr>
          <p:cNvPr id="747534" name="Text Box 14"/>
          <p:cNvSpPr txBox="1">
            <a:spLocks noChangeArrowheads="1"/>
          </p:cNvSpPr>
          <p:nvPr/>
        </p:nvSpPr>
        <p:spPr bwMode="auto">
          <a:xfrm>
            <a:off x="7924800" y="5715000"/>
            <a:ext cx="125412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t>B17</a:t>
            </a:r>
            <a:endParaRPr lang="en-US" altLang="en-US" sz="2400" b="0"/>
          </a:p>
          <a:p>
            <a:pPr eaLnBrk="0" hangingPunct="0"/>
            <a:r>
              <a:rPr lang="en-US" altLang="en-US" sz="2400" b="0"/>
              <a:t>&lt;0.005</a:t>
            </a:r>
          </a:p>
        </p:txBody>
      </p:sp>
      <p:sp>
        <p:nvSpPr>
          <p:cNvPr id="747535" name="Text Box 15"/>
          <p:cNvSpPr txBox="1">
            <a:spLocks noChangeArrowheads="1"/>
          </p:cNvSpPr>
          <p:nvPr/>
        </p:nvSpPr>
        <p:spPr bwMode="auto">
          <a:xfrm>
            <a:off x="7848600" y="3200400"/>
            <a:ext cx="104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t>B12</a:t>
            </a:r>
            <a:endParaRPr lang="en-US" altLang="en-US" sz="2400" b="0"/>
          </a:p>
          <a:p>
            <a:pPr eaLnBrk="0" hangingPunct="0"/>
            <a:r>
              <a:rPr lang="en-US" altLang="en-US" sz="2400" b="0"/>
              <a:t>&lt;0.005</a:t>
            </a:r>
          </a:p>
        </p:txBody>
      </p:sp>
      <p:sp>
        <p:nvSpPr>
          <p:cNvPr id="747536" name="Text Box 16"/>
          <p:cNvSpPr txBox="1">
            <a:spLocks noChangeArrowheads="1"/>
          </p:cNvSpPr>
          <p:nvPr/>
        </p:nvSpPr>
        <p:spPr bwMode="auto">
          <a:xfrm>
            <a:off x="1219200" y="3429000"/>
            <a:ext cx="1371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solidFill>
                  <a:srgbClr val="00FFFF"/>
                </a:solidFill>
              </a:rPr>
              <a:t>B13</a:t>
            </a:r>
            <a:endParaRPr lang="en-US" altLang="en-US" sz="2400" b="0">
              <a:solidFill>
                <a:srgbClr val="00FFFF"/>
              </a:solidFill>
            </a:endParaRPr>
          </a:p>
          <a:p>
            <a:pPr eaLnBrk="0" hangingPunct="0"/>
            <a:r>
              <a:rPr lang="en-US" altLang="en-US" sz="2400" b="0">
                <a:solidFill>
                  <a:srgbClr val="00FFFF"/>
                </a:solidFill>
              </a:rPr>
              <a:t>29 ppm</a:t>
            </a:r>
          </a:p>
        </p:txBody>
      </p:sp>
      <p:sp>
        <p:nvSpPr>
          <p:cNvPr id="747537" name="Text Box 17"/>
          <p:cNvSpPr txBox="1">
            <a:spLocks noChangeArrowheads="1"/>
          </p:cNvSpPr>
          <p:nvPr/>
        </p:nvSpPr>
        <p:spPr bwMode="auto">
          <a:xfrm>
            <a:off x="1371600" y="2133600"/>
            <a:ext cx="16002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solidFill>
                  <a:srgbClr val="00FFFF"/>
                </a:solidFill>
              </a:rPr>
              <a:t>B14</a:t>
            </a:r>
            <a:endParaRPr lang="en-US" altLang="en-US" sz="2400" b="0">
              <a:solidFill>
                <a:srgbClr val="00FFFF"/>
              </a:solidFill>
            </a:endParaRPr>
          </a:p>
          <a:p>
            <a:pPr eaLnBrk="0" hangingPunct="0"/>
            <a:r>
              <a:rPr lang="en-US" altLang="en-US" sz="2400" b="0">
                <a:solidFill>
                  <a:srgbClr val="00FFFF"/>
                </a:solidFill>
              </a:rPr>
              <a:t>18 ppm</a:t>
            </a:r>
          </a:p>
        </p:txBody>
      </p:sp>
      <p:sp>
        <p:nvSpPr>
          <p:cNvPr id="747538" name="Text Box 18"/>
          <p:cNvSpPr txBox="1">
            <a:spLocks noChangeArrowheads="1"/>
          </p:cNvSpPr>
          <p:nvPr/>
        </p:nvSpPr>
        <p:spPr bwMode="auto">
          <a:xfrm>
            <a:off x="3886200" y="2057400"/>
            <a:ext cx="12192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solidFill>
                  <a:srgbClr val="00FFFF"/>
                </a:solidFill>
              </a:rPr>
              <a:t>B15</a:t>
            </a:r>
          </a:p>
          <a:p>
            <a:pPr eaLnBrk="0" hangingPunct="0"/>
            <a:r>
              <a:rPr lang="en-US" altLang="en-US" sz="2400" b="0">
                <a:solidFill>
                  <a:srgbClr val="00FFFF"/>
                </a:solidFill>
              </a:rPr>
              <a:t>15 ppm</a:t>
            </a:r>
            <a:endParaRPr lang="en-US" altLang="en-US" sz="2400">
              <a:solidFill>
                <a:srgbClr val="00FFFF"/>
              </a:solidFill>
            </a:endParaRPr>
          </a:p>
          <a:p>
            <a:pPr eaLnBrk="0" hangingPunct="0"/>
            <a:endParaRPr lang="en-US" altLang="en-US" sz="2400" b="0"/>
          </a:p>
        </p:txBody>
      </p:sp>
      <p:sp>
        <p:nvSpPr>
          <p:cNvPr id="747539" name="Text Box 19"/>
          <p:cNvSpPr txBox="1">
            <a:spLocks noChangeArrowheads="1"/>
          </p:cNvSpPr>
          <p:nvPr/>
        </p:nvSpPr>
        <p:spPr bwMode="auto">
          <a:xfrm>
            <a:off x="333375" y="2784475"/>
            <a:ext cx="9540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sz="2400"/>
              <a:t>B16</a:t>
            </a:r>
            <a:endParaRPr lang="en-US" altLang="en-US" sz="2400" b="0"/>
          </a:p>
          <a:p>
            <a:pPr eaLnBrk="0" hangingPunct="0"/>
            <a:r>
              <a:rPr lang="en-US" altLang="en-US" sz="2400" b="0"/>
              <a:t>1 ppm</a:t>
            </a:r>
          </a:p>
        </p:txBody>
      </p:sp>
      <p:sp>
        <p:nvSpPr>
          <p:cNvPr id="747540" name="Text Box 20"/>
          <p:cNvSpPr txBox="1">
            <a:spLocks noChangeArrowheads="1"/>
          </p:cNvSpPr>
          <p:nvPr/>
        </p:nvSpPr>
        <p:spPr bwMode="auto">
          <a:xfrm>
            <a:off x="609600" y="5105400"/>
            <a:ext cx="9540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sz="2400"/>
              <a:t>B18</a:t>
            </a:r>
          </a:p>
          <a:p>
            <a:pPr eaLnBrk="0" hangingPunct="0"/>
            <a:r>
              <a:rPr lang="en-US" altLang="en-US" sz="2400" b="0"/>
              <a:t>2 ppm</a:t>
            </a:r>
          </a:p>
        </p:txBody>
      </p:sp>
      <p:sp>
        <p:nvSpPr>
          <p:cNvPr id="747541" name="Text Box 21"/>
          <p:cNvSpPr txBox="1">
            <a:spLocks noChangeArrowheads="1"/>
          </p:cNvSpPr>
          <p:nvPr/>
        </p:nvSpPr>
        <p:spPr bwMode="auto">
          <a:xfrm>
            <a:off x="5105400" y="3124200"/>
            <a:ext cx="11064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solidFill>
                  <a:srgbClr val="00FFFF"/>
                </a:solidFill>
              </a:rPr>
              <a:t>B1</a:t>
            </a:r>
          </a:p>
          <a:p>
            <a:pPr eaLnBrk="0" hangingPunct="0"/>
            <a:r>
              <a:rPr lang="en-US" altLang="en-US" sz="2400" b="0">
                <a:solidFill>
                  <a:srgbClr val="00FFFF"/>
                </a:solidFill>
              </a:rPr>
              <a:t>55 ppm</a:t>
            </a:r>
          </a:p>
        </p:txBody>
      </p:sp>
      <p:sp>
        <p:nvSpPr>
          <p:cNvPr id="747542" name="Text Box 22"/>
          <p:cNvSpPr txBox="1">
            <a:spLocks noChangeArrowheads="1"/>
          </p:cNvSpPr>
          <p:nvPr/>
        </p:nvSpPr>
        <p:spPr bwMode="auto">
          <a:xfrm>
            <a:off x="228600" y="4114800"/>
            <a:ext cx="104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2400"/>
              <a:t>B19</a:t>
            </a:r>
            <a:endParaRPr lang="en-US" altLang="en-US" sz="2400" b="0"/>
          </a:p>
          <a:p>
            <a:pPr algn="l"/>
            <a:r>
              <a:rPr lang="en-US" altLang="en-US" sz="2400" b="0"/>
              <a:t>&lt;0.005</a:t>
            </a:r>
          </a:p>
        </p:txBody>
      </p:sp>
      <p:sp>
        <p:nvSpPr>
          <p:cNvPr id="747543" name="Text Box 23"/>
          <p:cNvSpPr txBox="1">
            <a:spLocks noChangeArrowheads="1"/>
          </p:cNvSpPr>
          <p:nvPr/>
        </p:nvSpPr>
        <p:spPr bwMode="auto">
          <a:xfrm>
            <a:off x="746125" y="1565275"/>
            <a:ext cx="9540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2400"/>
              <a:t>B20</a:t>
            </a:r>
            <a:endParaRPr lang="en-US" altLang="en-US" sz="2400" b="0"/>
          </a:p>
          <a:p>
            <a:pPr algn="l"/>
            <a:r>
              <a:rPr lang="en-US" altLang="en-US" sz="2400" b="0"/>
              <a:t>2 ppm</a:t>
            </a:r>
          </a:p>
        </p:txBody>
      </p:sp>
      <p:sp>
        <p:nvSpPr>
          <p:cNvPr id="747544" name="Text Box 24"/>
          <p:cNvSpPr txBox="1">
            <a:spLocks noChangeArrowheads="1"/>
          </p:cNvSpPr>
          <p:nvPr/>
        </p:nvSpPr>
        <p:spPr bwMode="auto">
          <a:xfrm>
            <a:off x="8213725" y="2022475"/>
            <a:ext cx="9540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2400"/>
              <a:t>B21</a:t>
            </a:r>
            <a:endParaRPr lang="en-US" altLang="en-US" sz="2400" b="0"/>
          </a:p>
          <a:p>
            <a:pPr algn="l"/>
            <a:r>
              <a:rPr lang="en-US" altLang="en-US" sz="2400" b="0"/>
              <a:t>1 ppm</a:t>
            </a:r>
          </a:p>
        </p:txBody>
      </p:sp>
      <p:sp>
        <p:nvSpPr>
          <p:cNvPr id="747545" name="Text Box 25"/>
          <p:cNvSpPr txBox="1">
            <a:spLocks noChangeArrowheads="1"/>
          </p:cNvSpPr>
          <p:nvPr/>
        </p:nvSpPr>
        <p:spPr bwMode="auto">
          <a:xfrm>
            <a:off x="8189913" y="4419600"/>
            <a:ext cx="954087"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2400"/>
              <a:t>B22</a:t>
            </a:r>
            <a:endParaRPr lang="en-US" altLang="en-US" sz="2400" b="0"/>
          </a:p>
          <a:p>
            <a:pPr algn="l"/>
            <a:r>
              <a:rPr lang="en-US" altLang="en-US" sz="2400" b="0"/>
              <a:t>2 ppm</a:t>
            </a:r>
          </a:p>
        </p:txBody>
      </p:sp>
      <p:sp>
        <p:nvSpPr>
          <p:cNvPr id="747547" name="Text Box 27"/>
          <p:cNvSpPr txBox="1">
            <a:spLocks noChangeArrowheads="1"/>
          </p:cNvSpPr>
          <p:nvPr/>
        </p:nvSpPr>
        <p:spPr bwMode="auto">
          <a:xfrm>
            <a:off x="1905000" y="6172200"/>
            <a:ext cx="104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2400"/>
              <a:t>B23</a:t>
            </a:r>
            <a:endParaRPr lang="en-US" altLang="en-US" sz="2400" b="0"/>
          </a:p>
          <a:p>
            <a:pPr algn="l"/>
            <a:r>
              <a:rPr lang="en-US" altLang="en-US" sz="2400" b="0"/>
              <a:t>&lt;0.005</a:t>
            </a:r>
          </a:p>
        </p:txBody>
      </p:sp>
      <p:sp>
        <p:nvSpPr>
          <p:cNvPr id="747548" name="Text Box 28"/>
          <p:cNvSpPr txBox="1">
            <a:spLocks noChangeArrowheads="1"/>
          </p:cNvSpPr>
          <p:nvPr/>
        </p:nvSpPr>
        <p:spPr bwMode="auto">
          <a:xfrm>
            <a:off x="3184525" y="1489075"/>
            <a:ext cx="9540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2400"/>
              <a:t>B24</a:t>
            </a:r>
            <a:endParaRPr lang="en-US" altLang="en-US" sz="2400" b="0"/>
          </a:p>
          <a:p>
            <a:pPr algn="l"/>
            <a:r>
              <a:rPr lang="en-US" altLang="en-US" sz="2400" b="0"/>
              <a:t>1 ppm</a:t>
            </a:r>
          </a:p>
        </p:txBody>
      </p:sp>
      <p:sp>
        <p:nvSpPr>
          <p:cNvPr id="747549" name="Text Box 29"/>
          <p:cNvSpPr txBox="1">
            <a:spLocks noChangeArrowheads="1"/>
          </p:cNvSpPr>
          <p:nvPr/>
        </p:nvSpPr>
        <p:spPr bwMode="auto">
          <a:xfrm>
            <a:off x="6400800" y="6035675"/>
            <a:ext cx="104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2400"/>
              <a:t>B25</a:t>
            </a:r>
            <a:endParaRPr lang="en-US" altLang="en-US" sz="2400" b="0"/>
          </a:p>
          <a:p>
            <a:pPr algn="l"/>
            <a:r>
              <a:rPr lang="en-US" altLang="en-US" sz="2400" b="0"/>
              <a:t>&lt;0.005</a:t>
            </a:r>
          </a:p>
        </p:txBody>
      </p:sp>
      <p:sp>
        <p:nvSpPr>
          <p:cNvPr id="747550" name="Text Box 30"/>
          <p:cNvSpPr txBox="1">
            <a:spLocks noChangeArrowheads="1"/>
          </p:cNvSpPr>
          <p:nvPr/>
        </p:nvSpPr>
        <p:spPr bwMode="auto">
          <a:xfrm>
            <a:off x="381000" y="533400"/>
            <a:ext cx="104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2400"/>
              <a:t>B26</a:t>
            </a:r>
            <a:endParaRPr lang="en-US" altLang="en-US" sz="2400" b="0"/>
          </a:p>
          <a:p>
            <a:pPr algn="l"/>
            <a:r>
              <a:rPr lang="en-US" altLang="en-US" sz="2400" b="0"/>
              <a:t>&lt;0.005</a:t>
            </a:r>
          </a:p>
        </p:txBody>
      </p:sp>
      <p:sp>
        <p:nvSpPr>
          <p:cNvPr id="747551" name="Text Box 31"/>
          <p:cNvSpPr txBox="1">
            <a:spLocks noChangeArrowheads="1"/>
          </p:cNvSpPr>
          <p:nvPr/>
        </p:nvSpPr>
        <p:spPr bwMode="auto">
          <a:xfrm>
            <a:off x="2057400" y="990600"/>
            <a:ext cx="104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2400"/>
              <a:t>B27</a:t>
            </a:r>
            <a:endParaRPr lang="en-US" altLang="en-US" sz="2400" b="0"/>
          </a:p>
          <a:p>
            <a:pPr algn="l"/>
            <a:r>
              <a:rPr lang="en-US" altLang="en-US" sz="2400" b="0"/>
              <a:t>&lt;0.005</a:t>
            </a:r>
          </a:p>
        </p:txBody>
      </p:sp>
      <p:sp>
        <p:nvSpPr>
          <p:cNvPr id="747552" name="Text Box 32"/>
          <p:cNvSpPr txBox="1">
            <a:spLocks noChangeArrowheads="1"/>
          </p:cNvSpPr>
          <p:nvPr/>
        </p:nvSpPr>
        <p:spPr bwMode="auto">
          <a:xfrm>
            <a:off x="4876800" y="1219200"/>
            <a:ext cx="104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2400"/>
              <a:t>B28</a:t>
            </a:r>
            <a:endParaRPr lang="en-US" altLang="en-US" sz="2400" b="0"/>
          </a:p>
          <a:p>
            <a:pPr algn="l"/>
            <a:r>
              <a:rPr lang="en-US" altLang="en-US" sz="2400" b="0"/>
              <a:t>&lt;0.005</a:t>
            </a:r>
          </a:p>
        </p:txBody>
      </p:sp>
      <p:sp>
        <p:nvSpPr>
          <p:cNvPr id="747553" name="Text Box 33"/>
          <p:cNvSpPr txBox="1">
            <a:spLocks noChangeArrowheads="1"/>
          </p:cNvSpPr>
          <p:nvPr/>
        </p:nvSpPr>
        <p:spPr bwMode="auto">
          <a:xfrm>
            <a:off x="4937125" y="6137275"/>
            <a:ext cx="104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2400"/>
              <a:t>B29</a:t>
            </a:r>
            <a:endParaRPr lang="en-US" altLang="en-US" sz="2400" b="0"/>
          </a:p>
          <a:p>
            <a:pPr algn="l"/>
            <a:r>
              <a:rPr lang="en-US" altLang="en-US" sz="2400" b="0"/>
              <a:t>&lt;0.005</a:t>
            </a:r>
          </a:p>
        </p:txBody>
      </p:sp>
      <p:sp>
        <p:nvSpPr>
          <p:cNvPr id="747554" name="Text Box 34"/>
          <p:cNvSpPr txBox="1">
            <a:spLocks noChangeArrowheads="1"/>
          </p:cNvSpPr>
          <p:nvPr/>
        </p:nvSpPr>
        <p:spPr bwMode="auto">
          <a:xfrm>
            <a:off x="-304800" y="6035675"/>
            <a:ext cx="1676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400"/>
              <a:t>B30</a:t>
            </a:r>
            <a:endParaRPr lang="en-US" altLang="en-US" sz="2400" b="0"/>
          </a:p>
          <a:p>
            <a:r>
              <a:rPr lang="en-US" altLang="en-US" sz="2400" b="0"/>
              <a:t> &lt;0.005</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62" name="Rectangle 1026"/>
          <p:cNvSpPr>
            <a:spLocks noGrp="1" noChangeArrowheads="1"/>
          </p:cNvSpPr>
          <p:nvPr>
            <p:ph type="title"/>
          </p:nvPr>
        </p:nvSpPr>
        <p:spPr/>
        <p:txBody>
          <a:bodyPr/>
          <a:lstStyle/>
          <a:p>
            <a:r>
              <a:rPr lang="en-US" altLang="en-US"/>
              <a:t>Identification of the AOI</a:t>
            </a:r>
            <a:r>
              <a:rPr lang="en-US" altLang="en-US" b="1"/>
              <a:t/>
            </a:r>
            <a:br>
              <a:rPr lang="en-US" altLang="en-US" b="1"/>
            </a:br>
            <a:endParaRPr lang="en-US" altLang="en-US" sz="3200" b="1"/>
          </a:p>
        </p:txBody>
      </p:sp>
      <p:sp>
        <p:nvSpPr>
          <p:cNvPr id="296963" name="Rectangle 1027"/>
          <p:cNvSpPr>
            <a:spLocks noGrp="1" noChangeArrowheads="1"/>
          </p:cNvSpPr>
          <p:nvPr>
            <p:ph type="body" idx="1"/>
          </p:nvPr>
        </p:nvSpPr>
        <p:spPr>
          <a:xfrm>
            <a:off x="609600" y="2133600"/>
            <a:ext cx="7772400" cy="4114800"/>
          </a:xfrm>
        </p:spPr>
        <p:txBody>
          <a:bodyPr/>
          <a:lstStyle/>
          <a:p>
            <a:pPr>
              <a:buFontTx/>
              <a:buNone/>
            </a:pPr>
            <a:endParaRPr lang="en-US" altLang="en-US"/>
          </a:p>
        </p:txBody>
      </p:sp>
      <p:sp>
        <p:nvSpPr>
          <p:cNvPr id="296964" name="AutoShape 1028" descr="Vertical cross section of an area of investigation" title="Area of investigation"/>
          <p:cNvSpPr>
            <a:spLocks noChangeArrowheads="1"/>
          </p:cNvSpPr>
          <p:nvPr/>
        </p:nvSpPr>
        <p:spPr bwMode="auto">
          <a:xfrm>
            <a:off x="2667000" y="3124200"/>
            <a:ext cx="3657600" cy="20574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endParaRPr lang="en-US" altLang="en-US" sz="2400" b="0"/>
          </a:p>
        </p:txBody>
      </p:sp>
      <p:sp>
        <p:nvSpPr>
          <p:cNvPr id="296965" name="Line 1029" descr="ground surface"/>
          <p:cNvSpPr>
            <a:spLocks noChangeShapeType="1"/>
          </p:cNvSpPr>
          <p:nvPr/>
        </p:nvSpPr>
        <p:spPr bwMode="auto">
          <a:xfrm>
            <a:off x="1219200" y="3124200"/>
            <a:ext cx="6705600" cy="0"/>
          </a:xfrm>
          <a:prstGeom prst="line">
            <a:avLst/>
          </a:prstGeom>
          <a:noFill/>
          <a:ln w="762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6967" name="Line 1031" descr="15' below ground surface demarcation line"/>
          <p:cNvSpPr>
            <a:spLocks noChangeShapeType="1"/>
          </p:cNvSpPr>
          <p:nvPr/>
        </p:nvSpPr>
        <p:spPr bwMode="auto">
          <a:xfrm>
            <a:off x="1219200" y="5715000"/>
            <a:ext cx="6705600" cy="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6969" name="Text Box 1033"/>
          <p:cNvSpPr txBox="1">
            <a:spLocks noChangeArrowheads="1"/>
          </p:cNvSpPr>
          <p:nvPr/>
        </p:nvSpPr>
        <p:spPr bwMode="auto">
          <a:xfrm>
            <a:off x="7848600" y="5410200"/>
            <a:ext cx="11080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2400"/>
              <a:t>15’ bgs</a:t>
            </a:r>
            <a:endParaRPr lang="en-US" altLang="en-US" sz="2400" b="0"/>
          </a:p>
        </p:txBody>
      </p:sp>
      <p:sp>
        <p:nvSpPr>
          <p:cNvPr id="296970" name="Text Box 1034"/>
          <p:cNvSpPr txBox="1">
            <a:spLocks noChangeArrowheads="1"/>
          </p:cNvSpPr>
          <p:nvPr/>
        </p:nvSpPr>
        <p:spPr bwMode="auto">
          <a:xfrm>
            <a:off x="3352800" y="3200400"/>
            <a:ext cx="11064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sz="2400">
                <a:solidFill>
                  <a:srgbClr val="00FFFF"/>
                </a:solidFill>
              </a:rPr>
              <a:t>B2</a:t>
            </a:r>
            <a:endParaRPr lang="en-US" altLang="en-US" sz="2400" b="0">
              <a:solidFill>
                <a:srgbClr val="00FFFF"/>
              </a:solidFill>
            </a:endParaRPr>
          </a:p>
          <a:p>
            <a:pPr eaLnBrk="0" hangingPunct="0"/>
            <a:r>
              <a:rPr lang="en-US" altLang="en-US" sz="2400" b="0">
                <a:solidFill>
                  <a:srgbClr val="00FFFF"/>
                </a:solidFill>
              </a:rPr>
              <a:t>14 ppm</a:t>
            </a:r>
          </a:p>
        </p:txBody>
      </p:sp>
      <p:sp>
        <p:nvSpPr>
          <p:cNvPr id="296971" name="Text Box 1035"/>
          <p:cNvSpPr txBox="1">
            <a:spLocks noChangeArrowheads="1"/>
          </p:cNvSpPr>
          <p:nvPr/>
        </p:nvSpPr>
        <p:spPr bwMode="auto">
          <a:xfrm>
            <a:off x="4953000" y="3429000"/>
            <a:ext cx="11064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sz="2400">
                <a:solidFill>
                  <a:srgbClr val="00FFFF"/>
                </a:solidFill>
              </a:rPr>
              <a:t>B1</a:t>
            </a:r>
            <a:endParaRPr lang="en-US" altLang="en-US" sz="2400" b="0">
              <a:solidFill>
                <a:srgbClr val="00FFFF"/>
              </a:solidFill>
            </a:endParaRPr>
          </a:p>
          <a:p>
            <a:pPr eaLnBrk="0" hangingPunct="0"/>
            <a:r>
              <a:rPr lang="en-US" altLang="en-US" sz="2400" b="0">
                <a:solidFill>
                  <a:srgbClr val="00FFFF"/>
                </a:solidFill>
              </a:rPr>
              <a:t>33 ppm</a:t>
            </a:r>
          </a:p>
        </p:txBody>
      </p:sp>
      <p:sp>
        <p:nvSpPr>
          <p:cNvPr id="296973" name="Text Box 1037"/>
          <p:cNvSpPr txBox="1">
            <a:spLocks noChangeArrowheads="1"/>
          </p:cNvSpPr>
          <p:nvPr/>
        </p:nvSpPr>
        <p:spPr bwMode="auto">
          <a:xfrm>
            <a:off x="4784725" y="4460875"/>
            <a:ext cx="11064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sz="2400">
                <a:solidFill>
                  <a:srgbClr val="00FFFF"/>
                </a:solidFill>
              </a:rPr>
              <a:t>B3</a:t>
            </a:r>
            <a:endParaRPr lang="en-US" altLang="en-US" sz="2400" b="0">
              <a:solidFill>
                <a:srgbClr val="00FFFF"/>
              </a:solidFill>
            </a:endParaRPr>
          </a:p>
          <a:p>
            <a:pPr eaLnBrk="0" hangingPunct="0"/>
            <a:r>
              <a:rPr lang="en-US" altLang="en-US" sz="2400" b="0">
                <a:solidFill>
                  <a:srgbClr val="00FFFF"/>
                </a:solidFill>
              </a:rPr>
              <a:t>12 ppm</a:t>
            </a:r>
          </a:p>
        </p:txBody>
      </p:sp>
      <p:sp>
        <p:nvSpPr>
          <p:cNvPr id="296974" name="Text Box 1038"/>
          <p:cNvSpPr txBox="1">
            <a:spLocks noChangeArrowheads="1"/>
          </p:cNvSpPr>
          <p:nvPr/>
        </p:nvSpPr>
        <p:spPr bwMode="auto">
          <a:xfrm>
            <a:off x="3200400" y="4876800"/>
            <a:ext cx="11064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sz="2400">
                <a:solidFill>
                  <a:srgbClr val="00FFFF"/>
                </a:solidFill>
              </a:rPr>
              <a:t>B11</a:t>
            </a:r>
            <a:endParaRPr lang="en-US" altLang="en-US" sz="2400" b="0">
              <a:solidFill>
                <a:srgbClr val="00FFFF"/>
              </a:solidFill>
            </a:endParaRPr>
          </a:p>
          <a:p>
            <a:pPr eaLnBrk="0" hangingPunct="0"/>
            <a:r>
              <a:rPr lang="en-US" altLang="en-US" sz="2400" b="0">
                <a:solidFill>
                  <a:srgbClr val="00FFFF"/>
                </a:solidFill>
              </a:rPr>
              <a:t>11 ppm</a:t>
            </a:r>
          </a:p>
        </p:txBody>
      </p:sp>
      <p:sp>
        <p:nvSpPr>
          <p:cNvPr id="296975" name="Text Box 1039" descr="&lt;0.01&#10;" title="B7"/>
          <p:cNvSpPr txBox="1">
            <a:spLocks noChangeArrowheads="1"/>
          </p:cNvSpPr>
          <p:nvPr/>
        </p:nvSpPr>
        <p:spPr bwMode="auto">
          <a:xfrm>
            <a:off x="3733800" y="4114800"/>
            <a:ext cx="10668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dirty="0">
                <a:solidFill>
                  <a:srgbClr val="00FFFF"/>
                </a:solidFill>
              </a:rPr>
              <a:t>B7</a:t>
            </a:r>
            <a:endParaRPr lang="en-US" altLang="en-US" sz="2400" b="0" dirty="0">
              <a:solidFill>
                <a:srgbClr val="00FFFF"/>
              </a:solidFill>
            </a:endParaRPr>
          </a:p>
          <a:p>
            <a:pPr eaLnBrk="0" hangingPunct="0"/>
            <a:r>
              <a:rPr lang="en-US" altLang="en-US" sz="2400" b="0" dirty="0">
                <a:solidFill>
                  <a:srgbClr val="00FFFF"/>
                </a:solidFill>
              </a:rPr>
              <a:t>&lt;0.01</a:t>
            </a:r>
          </a:p>
        </p:txBody>
      </p:sp>
      <p:sp>
        <p:nvSpPr>
          <p:cNvPr id="296976" name="Text Box 1040"/>
          <p:cNvSpPr txBox="1">
            <a:spLocks noChangeArrowheads="1"/>
          </p:cNvSpPr>
          <p:nvPr/>
        </p:nvSpPr>
        <p:spPr bwMode="auto">
          <a:xfrm>
            <a:off x="6096000" y="3124200"/>
            <a:ext cx="990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t>B4</a:t>
            </a:r>
            <a:r>
              <a:rPr lang="en-US" altLang="en-US" sz="2400" b="0"/>
              <a:t> </a:t>
            </a:r>
          </a:p>
          <a:p>
            <a:pPr eaLnBrk="0" hangingPunct="0"/>
            <a:r>
              <a:rPr lang="en-US" altLang="en-US" sz="2400" b="0"/>
              <a:t>&lt;0.01</a:t>
            </a:r>
          </a:p>
        </p:txBody>
      </p:sp>
      <p:sp>
        <p:nvSpPr>
          <p:cNvPr id="296977" name="Text Box 1041"/>
          <p:cNvSpPr txBox="1">
            <a:spLocks noChangeArrowheads="1"/>
          </p:cNvSpPr>
          <p:nvPr/>
        </p:nvSpPr>
        <p:spPr bwMode="auto">
          <a:xfrm>
            <a:off x="6934200" y="3657600"/>
            <a:ext cx="914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t>B5</a:t>
            </a:r>
          </a:p>
          <a:p>
            <a:pPr eaLnBrk="0" hangingPunct="0"/>
            <a:r>
              <a:rPr lang="en-US" altLang="en-US" sz="2400" b="0"/>
              <a:t>&lt;0.01</a:t>
            </a:r>
          </a:p>
        </p:txBody>
      </p:sp>
      <p:sp>
        <p:nvSpPr>
          <p:cNvPr id="296978" name="Text Box 1042"/>
          <p:cNvSpPr txBox="1">
            <a:spLocks noChangeArrowheads="1"/>
          </p:cNvSpPr>
          <p:nvPr/>
        </p:nvSpPr>
        <p:spPr bwMode="auto">
          <a:xfrm>
            <a:off x="6553200" y="4953000"/>
            <a:ext cx="8778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sz="2400"/>
              <a:t>B8</a:t>
            </a:r>
          </a:p>
          <a:p>
            <a:pPr eaLnBrk="0" hangingPunct="0"/>
            <a:r>
              <a:rPr lang="en-US" altLang="en-US" sz="2400" b="0"/>
              <a:t>2ppm</a:t>
            </a:r>
          </a:p>
        </p:txBody>
      </p:sp>
      <p:sp>
        <p:nvSpPr>
          <p:cNvPr id="296979" name="Text Box 1043"/>
          <p:cNvSpPr txBox="1">
            <a:spLocks noChangeArrowheads="1"/>
          </p:cNvSpPr>
          <p:nvPr/>
        </p:nvSpPr>
        <p:spPr bwMode="auto">
          <a:xfrm>
            <a:off x="2743200" y="4038600"/>
            <a:ext cx="11064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sz="2400">
                <a:solidFill>
                  <a:srgbClr val="00FFFF"/>
                </a:solidFill>
              </a:rPr>
              <a:t>B13</a:t>
            </a:r>
            <a:endParaRPr lang="en-US" altLang="en-US" sz="2400" b="0">
              <a:solidFill>
                <a:srgbClr val="00FFFF"/>
              </a:solidFill>
            </a:endParaRPr>
          </a:p>
          <a:p>
            <a:pPr eaLnBrk="0" hangingPunct="0"/>
            <a:r>
              <a:rPr lang="en-US" altLang="en-US" sz="2400" b="0">
                <a:solidFill>
                  <a:srgbClr val="00FFFF"/>
                </a:solidFill>
              </a:rPr>
              <a:t>13 ppm</a:t>
            </a:r>
          </a:p>
        </p:txBody>
      </p:sp>
      <p:sp>
        <p:nvSpPr>
          <p:cNvPr id="296980" name="Text Box 1044"/>
          <p:cNvSpPr txBox="1">
            <a:spLocks noChangeArrowheads="1"/>
          </p:cNvSpPr>
          <p:nvPr/>
        </p:nvSpPr>
        <p:spPr bwMode="auto">
          <a:xfrm>
            <a:off x="1263650" y="4038600"/>
            <a:ext cx="9540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sz="2400"/>
              <a:t>B16</a:t>
            </a:r>
            <a:endParaRPr lang="en-US" altLang="en-US" sz="2400" b="0"/>
          </a:p>
          <a:p>
            <a:pPr eaLnBrk="0" hangingPunct="0"/>
            <a:r>
              <a:rPr lang="en-US" altLang="en-US" sz="2400" b="0"/>
              <a:t>4 ppm</a:t>
            </a:r>
          </a:p>
        </p:txBody>
      </p:sp>
      <p:sp>
        <p:nvSpPr>
          <p:cNvPr id="296981" name="Text Box 1045"/>
          <p:cNvSpPr txBox="1">
            <a:spLocks noChangeArrowheads="1"/>
          </p:cNvSpPr>
          <p:nvPr/>
        </p:nvSpPr>
        <p:spPr bwMode="auto">
          <a:xfrm>
            <a:off x="2193925" y="5562600"/>
            <a:ext cx="8890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t>B18</a:t>
            </a:r>
            <a:endParaRPr lang="en-US" altLang="en-US" sz="2400" b="0"/>
          </a:p>
          <a:p>
            <a:pPr eaLnBrk="0" hangingPunct="0"/>
            <a:r>
              <a:rPr lang="en-US" altLang="en-US" sz="2400" b="0"/>
              <a:t>&lt;0.01</a:t>
            </a:r>
          </a:p>
          <a:p>
            <a:pPr eaLnBrk="0" hangingPunct="0"/>
            <a:endParaRPr lang="en-US" altLang="en-US" sz="2400" b="0"/>
          </a:p>
        </p:txBody>
      </p:sp>
      <p:sp>
        <p:nvSpPr>
          <p:cNvPr id="296982" name="Text Box 1046"/>
          <p:cNvSpPr txBox="1">
            <a:spLocks noChangeArrowheads="1"/>
          </p:cNvSpPr>
          <p:nvPr/>
        </p:nvSpPr>
        <p:spPr bwMode="auto">
          <a:xfrm>
            <a:off x="1981200" y="3429000"/>
            <a:ext cx="9540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sz="2400"/>
              <a:t>B14</a:t>
            </a:r>
            <a:endParaRPr lang="en-US" altLang="en-US" sz="2400" b="0"/>
          </a:p>
          <a:p>
            <a:pPr eaLnBrk="0" hangingPunct="0"/>
            <a:r>
              <a:rPr lang="en-US" altLang="en-US" sz="2400" b="0"/>
              <a:t>6 ppm</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5938" name="Rectangle 2"/>
          <p:cNvSpPr>
            <a:spLocks noGrp="1" noChangeArrowheads="1"/>
          </p:cNvSpPr>
          <p:nvPr>
            <p:ph type="title"/>
          </p:nvPr>
        </p:nvSpPr>
        <p:spPr>
          <a:xfrm>
            <a:off x="685800" y="609600"/>
            <a:ext cx="7620000" cy="914400"/>
          </a:xfrm>
        </p:spPr>
        <p:txBody>
          <a:bodyPr/>
          <a:lstStyle/>
          <a:p>
            <a:r>
              <a:rPr lang="en-US" altLang="en-US" b="1"/>
              <a:t/>
            </a:r>
            <a:br>
              <a:rPr lang="en-US" altLang="en-US" b="1"/>
            </a:br>
            <a:r>
              <a:rPr lang="en-US" altLang="en-US" b="1"/>
              <a:t/>
            </a:r>
            <a:br>
              <a:rPr lang="en-US" altLang="en-US" b="1"/>
            </a:br>
            <a:r>
              <a:rPr lang="en-US" altLang="en-US" b="1"/>
              <a:t> </a:t>
            </a:r>
            <a:r>
              <a:rPr lang="en-US" altLang="en-US"/>
              <a:t>Identification of the AOI</a:t>
            </a:r>
          </a:p>
        </p:txBody>
      </p:sp>
      <p:sp>
        <p:nvSpPr>
          <p:cNvPr id="295939" name="Rectangle 3"/>
          <p:cNvSpPr>
            <a:spLocks noGrp="1" noChangeArrowheads="1"/>
          </p:cNvSpPr>
          <p:nvPr>
            <p:ph type="body" idx="1"/>
          </p:nvPr>
        </p:nvSpPr>
        <p:spPr/>
        <p:txBody>
          <a:bodyPr/>
          <a:lstStyle/>
          <a:p>
            <a:pPr>
              <a:lnSpc>
                <a:spcPct val="170000"/>
              </a:lnSpc>
              <a:buSzPct val="75000"/>
              <a:buFont typeface="Monotype Sorts" pitchFamily="2" charset="2"/>
              <a:buNone/>
            </a:pPr>
            <a:r>
              <a:rPr lang="en-US" altLang="en-US"/>
              <a:t> The RECAP submittal should:</a:t>
            </a:r>
          </a:p>
          <a:p>
            <a:pPr>
              <a:lnSpc>
                <a:spcPct val="170000"/>
              </a:lnSpc>
              <a:buSzPct val="75000"/>
              <a:buFont typeface="Monotype Sorts" pitchFamily="2" charset="2"/>
              <a:buChar char="n"/>
            </a:pPr>
            <a:r>
              <a:rPr lang="en-US" altLang="en-US"/>
              <a:t>Illustrate all sampling locations and AOI</a:t>
            </a:r>
          </a:p>
          <a:p>
            <a:pPr>
              <a:lnSpc>
                <a:spcPct val="170000"/>
              </a:lnSpc>
              <a:buSzPct val="75000"/>
              <a:buFont typeface="Monotype Sorts" pitchFamily="2" charset="2"/>
              <a:buChar char="n"/>
            </a:pPr>
            <a:r>
              <a:rPr lang="en-US" altLang="en-US"/>
              <a:t> Summarize AOI data set</a:t>
            </a:r>
          </a:p>
          <a:p>
            <a:pPr>
              <a:lnSpc>
                <a:spcPct val="170000"/>
              </a:lnSpc>
              <a:buSzPct val="75000"/>
              <a:buFont typeface="Monotype Sorts" pitchFamily="2" charset="2"/>
              <a:buNone/>
            </a:pPr>
            <a:r>
              <a:rPr lang="en-US" altLang="en-US"/>
              <a:t>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5154" name="Rectangle 2050"/>
          <p:cNvSpPr>
            <a:spLocks noGrp="1" noChangeArrowheads="1"/>
          </p:cNvSpPr>
          <p:nvPr>
            <p:ph type="title"/>
          </p:nvPr>
        </p:nvSpPr>
        <p:spPr>
          <a:xfrm>
            <a:off x="685800" y="838200"/>
            <a:ext cx="7924800" cy="685800"/>
          </a:xfrm>
        </p:spPr>
        <p:txBody>
          <a:bodyPr/>
          <a:lstStyle/>
          <a:p>
            <a:r>
              <a:rPr lang="en-US" altLang="en-US"/>
              <a:t>AOI Concentration</a:t>
            </a:r>
            <a:br>
              <a:rPr lang="en-US" altLang="en-US"/>
            </a:br>
            <a:r>
              <a:rPr lang="en-US" altLang="en-US"/>
              <a:t>Sections 2.8.1 and 2.8.2</a:t>
            </a:r>
          </a:p>
        </p:txBody>
      </p:sp>
      <p:sp>
        <p:nvSpPr>
          <p:cNvPr id="305155" name="Rectangle 2051"/>
          <p:cNvSpPr>
            <a:spLocks noGrp="1" noChangeArrowheads="1"/>
          </p:cNvSpPr>
          <p:nvPr>
            <p:ph type="body" idx="1"/>
          </p:nvPr>
        </p:nvSpPr>
        <p:spPr>
          <a:xfrm>
            <a:off x="228600" y="2133600"/>
            <a:ext cx="8686800" cy="4114800"/>
          </a:xfrm>
        </p:spPr>
        <p:txBody>
          <a:bodyPr/>
          <a:lstStyle/>
          <a:p>
            <a:pPr algn="ctr">
              <a:lnSpc>
                <a:spcPct val="130000"/>
              </a:lnSpc>
              <a:buSzPct val="75000"/>
              <a:buFont typeface="Monotype Sorts" pitchFamily="2" charset="2"/>
              <a:buNone/>
            </a:pPr>
            <a:r>
              <a:rPr lang="en-US" altLang="en-US" sz="3600"/>
              <a:t> </a:t>
            </a:r>
            <a:r>
              <a:rPr lang="en-US" altLang="en-US" sz="6000"/>
              <a:t>Soil</a:t>
            </a:r>
          </a:p>
          <a:p>
            <a:pPr algn="ctr">
              <a:lnSpc>
                <a:spcPct val="130000"/>
              </a:lnSpc>
              <a:buSzPct val="75000"/>
              <a:buFont typeface="Monotype Sorts" pitchFamily="2" charset="2"/>
              <a:buNone/>
            </a:pPr>
            <a:r>
              <a:rPr lang="en-US" altLang="en-US" sz="4800"/>
              <a:t>Step 2b: Calculation of the AOIC</a:t>
            </a:r>
            <a:endParaRPr lang="en-US" altLang="en-US" sz="36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2306" name="Rectangle 3074"/>
          <p:cNvSpPr>
            <a:spLocks noGrp="1" noChangeArrowheads="1"/>
          </p:cNvSpPr>
          <p:nvPr>
            <p:ph type="title"/>
          </p:nvPr>
        </p:nvSpPr>
        <p:spPr>
          <a:xfrm>
            <a:off x="685800" y="838200"/>
            <a:ext cx="7924800" cy="685800"/>
          </a:xfrm>
        </p:spPr>
        <p:txBody>
          <a:bodyPr/>
          <a:lstStyle/>
          <a:p>
            <a:r>
              <a:rPr lang="en-US" altLang="en-US"/>
              <a:t>AOI Concentration</a:t>
            </a:r>
            <a:br>
              <a:rPr lang="en-US" altLang="en-US"/>
            </a:br>
            <a:r>
              <a:rPr lang="en-US" altLang="en-US"/>
              <a:t>Sections 2.8.1 and 2.8.2</a:t>
            </a:r>
          </a:p>
        </p:txBody>
      </p:sp>
      <p:sp>
        <p:nvSpPr>
          <p:cNvPr id="482307" name="Rectangle 3075"/>
          <p:cNvSpPr>
            <a:spLocks noGrp="1" noChangeArrowheads="1"/>
          </p:cNvSpPr>
          <p:nvPr>
            <p:ph type="body" idx="1"/>
          </p:nvPr>
        </p:nvSpPr>
        <p:spPr>
          <a:xfrm>
            <a:off x="304800" y="2133600"/>
            <a:ext cx="9067800" cy="4114800"/>
          </a:xfrm>
        </p:spPr>
        <p:txBody>
          <a:bodyPr/>
          <a:lstStyle/>
          <a:p>
            <a:pPr>
              <a:lnSpc>
                <a:spcPct val="130000"/>
              </a:lnSpc>
              <a:buSzPct val="75000"/>
              <a:buFont typeface="Monotype Sorts" pitchFamily="2" charset="2"/>
              <a:buChar char="n"/>
            </a:pPr>
            <a:r>
              <a:rPr lang="en-US" altLang="en-US" sz="3600"/>
              <a:t> AOIC </a:t>
            </a:r>
            <a:r>
              <a:rPr lang="en-US" altLang="en-US" sz="3600">
                <a:cs typeface="Times New Roman" panose="02020603050405020304" pitchFamily="18" charset="0"/>
              </a:rPr>
              <a:t>→ </a:t>
            </a:r>
            <a:r>
              <a:rPr lang="en-US" altLang="en-US" sz="3600"/>
              <a:t>Lower of 95% UCL-AM and Max </a:t>
            </a:r>
          </a:p>
          <a:p>
            <a:pPr>
              <a:lnSpc>
                <a:spcPct val="130000"/>
              </a:lnSpc>
              <a:buSzPct val="75000"/>
              <a:buFont typeface="Monotype Sorts" pitchFamily="2" charset="2"/>
              <a:buChar char="n"/>
            </a:pPr>
            <a:r>
              <a:rPr lang="en-US" altLang="en-US" sz="3600"/>
              <a:t>95% UCL-AM </a:t>
            </a:r>
          </a:p>
          <a:p>
            <a:pPr lvl="1">
              <a:lnSpc>
                <a:spcPct val="130000"/>
              </a:lnSpc>
              <a:buSzPct val="75000"/>
              <a:buFont typeface="Wingdings" panose="05000000000000000000" pitchFamily="2" charset="2"/>
              <a:buChar char="Ø"/>
            </a:pPr>
            <a:r>
              <a:rPr lang="en-US" altLang="en-US" sz="3200"/>
              <a:t>what is it?</a:t>
            </a:r>
          </a:p>
          <a:p>
            <a:pPr lvl="1">
              <a:lnSpc>
                <a:spcPct val="130000"/>
              </a:lnSpc>
              <a:buSzPct val="75000"/>
              <a:buFont typeface="Wingdings" panose="05000000000000000000" pitchFamily="2" charset="2"/>
              <a:buChar char="Ø"/>
            </a:pPr>
            <a:r>
              <a:rPr lang="en-US" altLang="en-US" sz="3200"/>
              <a:t>why is it used?</a:t>
            </a:r>
          </a:p>
          <a:p>
            <a:pPr lvl="1">
              <a:lnSpc>
                <a:spcPct val="130000"/>
              </a:lnSpc>
              <a:buSzPct val="75000"/>
              <a:buFont typeface="Wingdings" panose="05000000000000000000" pitchFamily="2" charset="2"/>
              <a:buChar char="Ø"/>
            </a:pPr>
            <a:r>
              <a:rPr lang="en-US" altLang="en-US" sz="3200"/>
              <a:t>other upper bound estimates of mean</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68674" name="Rectangle 2"/>
          <p:cNvSpPr>
            <a:spLocks noGrp="1" noChangeArrowheads="1"/>
          </p:cNvSpPr>
          <p:nvPr>
            <p:ph type="title"/>
          </p:nvPr>
        </p:nvSpPr>
        <p:spPr>
          <a:xfrm>
            <a:off x="685800" y="838200"/>
            <a:ext cx="7924800" cy="685800"/>
          </a:xfrm>
        </p:spPr>
        <p:txBody>
          <a:bodyPr/>
          <a:lstStyle/>
          <a:p>
            <a:r>
              <a:rPr lang="en-US" altLang="en-US"/>
              <a:t>AOI Concentration</a:t>
            </a:r>
            <a:br>
              <a:rPr lang="en-US" altLang="en-US"/>
            </a:br>
            <a:r>
              <a:rPr lang="en-US" altLang="en-US"/>
              <a:t>Sections 2.8.1 and 2.8.2</a:t>
            </a:r>
          </a:p>
        </p:txBody>
      </p:sp>
      <p:sp>
        <p:nvSpPr>
          <p:cNvPr id="668675" name="Rectangle 3"/>
          <p:cNvSpPr>
            <a:spLocks noGrp="1" noChangeArrowheads="1"/>
          </p:cNvSpPr>
          <p:nvPr>
            <p:ph type="body" idx="1"/>
          </p:nvPr>
        </p:nvSpPr>
        <p:spPr>
          <a:xfrm>
            <a:off x="0" y="2133600"/>
            <a:ext cx="9372600" cy="4114800"/>
          </a:xfrm>
        </p:spPr>
        <p:txBody>
          <a:bodyPr/>
          <a:lstStyle/>
          <a:p>
            <a:pPr>
              <a:lnSpc>
                <a:spcPct val="130000"/>
              </a:lnSpc>
              <a:buSzPct val="75000"/>
              <a:buFont typeface="Monotype Sorts" pitchFamily="2" charset="2"/>
              <a:buChar char="n"/>
            </a:pPr>
            <a:r>
              <a:rPr lang="en-US" altLang="en-US" sz="3600"/>
              <a:t> AOIC</a:t>
            </a:r>
          </a:p>
          <a:p>
            <a:pPr lvl="1">
              <a:lnSpc>
                <a:spcPct val="130000"/>
              </a:lnSpc>
              <a:buSzPct val="75000"/>
              <a:buFont typeface="Wingdings" panose="05000000000000000000" pitchFamily="2" charset="2"/>
              <a:buChar char="Ø"/>
            </a:pPr>
            <a:r>
              <a:rPr lang="en-US" altLang="en-US" sz="3200"/>
              <a:t>Based on all data points </a:t>
            </a:r>
            <a:r>
              <a:rPr lang="en-US" altLang="en-US" sz="3200" u="sng"/>
              <a:t>on</a:t>
            </a:r>
            <a:r>
              <a:rPr lang="en-US" altLang="en-US" sz="3200"/>
              <a:t> or </a:t>
            </a:r>
            <a:r>
              <a:rPr lang="en-US" altLang="en-US" sz="3200" u="sng"/>
              <a:t>within</a:t>
            </a:r>
            <a:r>
              <a:rPr lang="en-US" altLang="en-US" sz="3200"/>
              <a:t> the AOI</a:t>
            </a:r>
          </a:p>
          <a:p>
            <a:pPr lvl="1">
              <a:lnSpc>
                <a:spcPct val="130000"/>
              </a:lnSpc>
              <a:buSzPct val="75000"/>
              <a:buFont typeface="Wingdings" panose="05000000000000000000" pitchFamily="2" charset="2"/>
              <a:buChar char="Ø"/>
            </a:pPr>
            <a:r>
              <a:rPr lang="en-US" altLang="en-US" sz="3200"/>
              <a:t>Includes ND on or within the AOI</a:t>
            </a:r>
          </a:p>
          <a:p>
            <a:pPr lvl="1">
              <a:lnSpc>
                <a:spcPct val="130000"/>
              </a:lnSpc>
              <a:buSzPct val="75000"/>
              <a:buFont typeface="Wingdings" panose="05000000000000000000" pitchFamily="2" charset="2"/>
              <a:buChar char="Ø"/>
            </a:pPr>
            <a:r>
              <a:rPr lang="en-US" altLang="en-US" sz="3200"/>
              <a:t>Does not include data points outside the AOI</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4130" name="Rectangle 1026"/>
          <p:cNvSpPr>
            <a:spLocks noGrp="1" noChangeArrowheads="1"/>
          </p:cNvSpPr>
          <p:nvPr>
            <p:ph type="title"/>
          </p:nvPr>
        </p:nvSpPr>
        <p:spPr>
          <a:xfrm>
            <a:off x="609600" y="228600"/>
            <a:ext cx="7696200" cy="1524000"/>
          </a:xfrm>
        </p:spPr>
        <p:txBody>
          <a:bodyPr/>
          <a:lstStyle/>
          <a:p>
            <a:r>
              <a:rPr lang="en-US" altLang="en-US"/>
              <a:t>Identification of the AOI</a:t>
            </a:r>
            <a:br>
              <a:rPr lang="en-US" altLang="en-US"/>
            </a:br>
            <a:r>
              <a:rPr lang="en-US" altLang="en-US"/>
              <a:t> </a:t>
            </a:r>
            <a:r>
              <a:rPr lang="en-US" altLang="en-US" sz="3200"/>
              <a:t>LRS = 10 ppm</a:t>
            </a:r>
          </a:p>
        </p:txBody>
      </p:sp>
      <p:sp>
        <p:nvSpPr>
          <p:cNvPr id="304131" name="AutoShape 1027"/>
          <p:cNvSpPr>
            <a:spLocks noChangeArrowheads="1"/>
          </p:cNvSpPr>
          <p:nvPr/>
        </p:nvSpPr>
        <p:spPr bwMode="auto">
          <a:xfrm>
            <a:off x="1981200" y="2286000"/>
            <a:ext cx="5105400" cy="3276600"/>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endParaRPr lang="en-US" altLang="en-US" sz="3200">
              <a:solidFill>
                <a:schemeClr val="accent1"/>
              </a:solidFill>
            </a:endParaRPr>
          </a:p>
          <a:p>
            <a:pPr eaLnBrk="0" hangingPunct="0"/>
            <a:r>
              <a:rPr lang="en-US" altLang="en-US" sz="3600">
                <a:solidFill>
                  <a:schemeClr val="bg1"/>
                </a:solidFill>
              </a:rPr>
              <a:t>AOI</a:t>
            </a:r>
            <a:endParaRPr lang="en-US" altLang="en-US" sz="3200"/>
          </a:p>
          <a:p>
            <a:pPr eaLnBrk="0" hangingPunct="0"/>
            <a:endParaRPr lang="en-US" altLang="en-US" sz="2400" b="0"/>
          </a:p>
        </p:txBody>
      </p:sp>
      <p:sp>
        <p:nvSpPr>
          <p:cNvPr id="304132" name="Text Box 1028"/>
          <p:cNvSpPr txBox="1">
            <a:spLocks noChangeArrowheads="1"/>
          </p:cNvSpPr>
          <p:nvPr/>
        </p:nvSpPr>
        <p:spPr bwMode="auto">
          <a:xfrm>
            <a:off x="2057400" y="2606675"/>
            <a:ext cx="170815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solidFill>
                  <a:srgbClr val="00FFFF"/>
                </a:solidFill>
              </a:rPr>
              <a:t>B2</a:t>
            </a:r>
            <a:endParaRPr lang="en-US" altLang="en-US" sz="2400" b="0">
              <a:solidFill>
                <a:srgbClr val="00FFFF"/>
              </a:solidFill>
            </a:endParaRPr>
          </a:p>
          <a:p>
            <a:pPr eaLnBrk="0" hangingPunct="0"/>
            <a:r>
              <a:rPr lang="en-US" altLang="en-US" sz="2400" b="0">
                <a:solidFill>
                  <a:srgbClr val="00FFFF"/>
                </a:solidFill>
              </a:rPr>
              <a:t>16 ppm</a:t>
            </a:r>
          </a:p>
        </p:txBody>
      </p:sp>
      <p:sp>
        <p:nvSpPr>
          <p:cNvPr id="304133" name="Text Box 1029"/>
          <p:cNvSpPr txBox="1">
            <a:spLocks noChangeArrowheads="1"/>
          </p:cNvSpPr>
          <p:nvPr/>
        </p:nvSpPr>
        <p:spPr bwMode="auto">
          <a:xfrm>
            <a:off x="5105400" y="2209800"/>
            <a:ext cx="1371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solidFill>
                  <a:srgbClr val="00FFFF"/>
                </a:solidFill>
              </a:rPr>
              <a:t>B4</a:t>
            </a:r>
            <a:endParaRPr lang="en-US" altLang="en-US" sz="2400" b="0">
              <a:solidFill>
                <a:srgbClr val="00FFFF"/>
              </a:solidFill>
            </a:endParaRPr>
          </a:p>
          <a:p>
            <a:pPr eaLnBrk="0" hangingPunct="0"/>
            <a:r>
              <a:rPr lang="en-US" altLang="en-US" sz="2400" b="0">
                <a:solidFill>
                  <a:srgbClr val="00FFFF"/>
                </a:solidFill>
              </a:rPr>
              <a:t>&lt; 0.005</a:t>
            </a:r>
          </a:p>
        </p:txBody>
      </p:sp>
      <p:sp>
        <p:nvSpPr>
          <p:cNvPr id="304134" name="Text Box 1030"/>
          <p:cNvSpPr txBox="1">
            <a:spLocks noChangeArrowheads="1"/>
          </p:cNvSpPr>
          <p:nvPr/>
        </p:nvSpPr>
        <p:spPr bwMode="auto">
          <a:xfrm>
            <a:off x="4572000" y="4419600"/>
            <a:ext cx="163195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solidFill>
                  <a:srgbClr val="00FFFF"/>
                </a:solidFill>
              </a:rPr>
              <a:t>B3</a:t>
            </a:r>
          </a:p>
          <a:p>
            <a:pPr eaLnBrk="0" hangingPunct="0"/>
            <a:r>
              <a:rPr lang="en-US" altLang="en-US" sz="2400" b="0">
                <a:solidFill>
                  <a:srgbClr val="00FFFF"/>
                </a:solidFill>
              </a:rPr>
              <a:t>32 ppm</a:t>
            </a:r>
          </a:p>
        </p:txBody>
      </p:sp>
      <p:sp>
        <p:nvSpPr>
          <p:cNvPr id="304135" name="Text Box 1031"/>
          <p:cNvSpPr txBox="1">
            <a:spLocks noChangeArrowheads="1"/>
          </p:cNvSpPr>
          <p:nvPr/>
        </p:nvSpPr>
        <p:spPr bwMode="auto">
          <a:xfrm>
            <a:off x="2362200" y="4267200"/>
            <a:ext cx="1676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solidFill>
                  <a:srgbClr val="00FFFF"/>
                </a:solidFill>
              </a:rPr>
              <a:t>B7</a:t>
            </a:r>
            <a:endParaRPr lang="en-US" altLang="en-US" sz="2400" b="0">
              <a:solidFill>
                <a:srgbClr val="00FFFF"/>
              </a:solidFill>
            </a:endParaRPr>
          </a:p>
          <a:p>
            <a:pPr eaLnBrk="0" hangingPunct="0"/>
            <a:r>
              <a:rPr lang="en-US" altLang="en-US" sz="2400" b="0">
                <a:solidFill>
                  <a:srgbClr val="00FFFF"/>
                </a:solidFill>
              </a:rPr>
              <a:t>&lt;0.005</a:t>
            </a:r>
          </a:p>
        </p:txBody>
      </p:sp>
      <p:sp>
        <p:nvSpPr>
          <p:cNvPr id="304136" name="Text Box 1032"/>
          <p:cNvSpPr txBox="1">
            <a:spLocks noChangeArrowheads="1"/>
          </p:cNvSpPr>
          <p:nvPr/>
        </p:nvSpPr>
        <p:spPr bwMode="auto">
          <a:xfrm>
            <a:off x="1447800" y="5181600"/>
            <a:ext cx="14478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solidFill>
                  <a:srgbClr val="00FFFF"/>
                </a:solidFill>
              </a:rPr>
              <a:t>B11</a:t>
            </a:r>
            <a:endParaRPr lang="en-US" altLang="en-US" sz="2400" b="0">
              <a:solidFill>
                <a:srgbClr val="00FFFF"/>
              </a:solidFill>
            </a:endParaRPr>
          </a:p>
          <a:p>
            <a:pPr eaLnBrk="0" hangingPunct="0"/>
            <a:r>
              <a:rPr lang="en-US" altLang="en-US" sz="2400" b="0">
                <a:solidFill>
                  <a:srgbClr val="00FFFF"/>
                </a:solidFill>
              </a:rPr>
              <a:t>18 ppm</a:t>
            </a:r>
          </a:p>
        </p:txBody>
      </p:sp>
      <p:sp>
        <p:nvSpPr>
          <p:cNvPr id="304137" name="Text Box 1033"/>
          <p:cNvSpPr txBox="1">
            <a:spLocks noChangeArrowheads="1"/>
          </p:cNvSpPr>
          <p:nvPr/>
        </p:nvSpPr>
        <p:spPr bwMode="auto">
          <a:xfrm>
            <a:off x="6400800" y="2286000"/>
            <a:ext cx="1295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solidFill>
                  <a:srgbClr val="00FFFF"/>
                </a:solidFill>
              </a:rPr>
              <a:t>B5</a:t>
            </a:r>
            <a:endParaRPr lang="en-US" altLang="en-US" sz="2400" b="0">
              <a:solidFill>
                <a:srgbClr val="00FFFF"/>
              </a:solidFill>
            </a:endParaRPr>
          </a:p>
          <a:p>
            <a:pPr eaLnBrk="0" hangingPunct="0"/>
            <a:r>
              <a:rPr lang="en-US" altLang="en-US" sz="2400" b="0">
                <a:solidFill>
                  <a:srgbClr val="00FFFF"/>
                </a:solidFill>
              </a:rPr>
              <a:t>12 ppm</a:t>
            </a:r>
          </a:p>
        </p:txBody>
      </p:sp>
      <p:sp>
        <p:nvSpPr>
          <p:cNvPr id="304138" name="Text Box 1034"/>
          <p:cNvSpPr txBox="1">
            <a:spLocks noChangeArrowheads="1"/>
          </p:cNvSpPr>
          <p:nvPr/>
        </p:nvSpPr>
        <p:spPr bwMode="auto">
          <a:xfrm>
            <a:off x="6324600" y="3962400"/>
            <a:ext cx="155892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solidFill>
                  <a:srgbClr val="00FFFF"/>
                </a:solidFill>
              </a:rPr>
              <a:t>B6</a:t>
            </a:r>
            <a:endParaRPr lang="en-US" altLang="en-US" sz="2400" b="0">
              <a:solidFill>
                <a:srgbClr val="00FFFF"/>
              </a:solidFill>
            </a:endParaRPr>
          </a:p>
          <a:p>
            <a:pPr eaLnBrk="0" hangingPunct="0"/>
            <a:r>
              <a:rPr lang="en-US" altLang="en-US" sz="2400" b="0">
                <a:solidFill>
                  <a:srgbClr val="00FFFF"/>
                </a:solidFill>
              </a:rPr>
              <a:t>17 ppm</a:t>
            </a:r>
          </a:p>
        </p:txBody>
      </p:sp>
      <p:sp>
        <p:nvSpPr>
          <p:cNvPr id="304139" name="Text Box 1035"/>
          <p:cNvSpPr txBox="1">
            <a:spLocks noChangeArrowheads="1"/>
          </p:cNvSpPr>
          <p:nvPr/>
        </p:nvSpPr>
        <p:spPr bwMode="auto">
          <a:xfrm>
            <a:off x="5302250" y="5334000"/>
            <a:ext cx="11064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sz="2400">
                <a:solidFill>
                  <a:srgbClr val="00FFFF"/>
                </a:solidFill>
              </a:rPr>
              <a:t>B9</a:t>
            </a:r>
            <a:endParaRPr lang="en-US" altLang="en-US" sz="2400" b="0">
              <a:solidFill>
                <a:srgbClr val="00FFFF"/>
              </a:solidFill>
            </a:endParaRPr>
          </a:p>
          <a:p>
            <a:pPr eaLnBrk="0" hangingPunct="0"/>
            <a:r>
              <a:rPr lang="en-US" altLang="en-US" sz="2400" b="0">
                <a:solidFill>
                  <a:srgbClr val="00FFFF"/>
                </a:solidFill>
              </a:rPr>
              <a:t>22 ppm</a:t>
            </a:r>
          </a:p>
        </p:txBody>
      </p:sp>
      <p:sp>
        <p:nvSpPr>
          <p:cNvPr id="304140" name="Text Box 1036"/>
          <p:cNvSpPr txBox="1">
            <a:spLocks noChangeArrowheads="1"/>
          </p:cNvSpPr>
          <p:nvPr/>
        </p:nvSpPr>
        <p:spPr bwMode="auto">
          <a:xfrm>
            <a:off x="6858000" y="5181600"/>
            <a:ext cx="1143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t>B8</a:t>
            </a:r>
            <a:endParaRPr lang="en-US" altLang="en-US" sz="2400" b="0"/>
          </a:p>
          <a:p>
            <a:pPr eaLnBrk="0" hangingPunct="0"/>
            <a:r>
              <a:rPr lang="en-US" altLang="en-US" sz="2400" b="0"/>
              <a:t>&lt;0.005</a:t>
            </a:r>
          </a:p>
        </p:txBody>
      </p:sp>
      <p:sp>
        <p:nvSpPr>
          <p:cNvPr id="304141" name="Text Box 1037"/>
          <p:cNvSpPr txBox="1">
            <a:spLocks noChangeArrowheads="1"/>
          </p:cNvSpPr>
          <p:nvPr/>
        </p:nvSpPr>
        <p:spPr bwMode="auto">
          <a:xfrm>
            <a:off x="3117850" y="5715000"/>
            <a:ext cx="1117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sz="2400"/>
              <a:t>B10</a:t>
            </a:r>
          </a:p>
          <a:p>
            <a:pPr eaLnBrk="0" hangingPunct="0"/>
            <a:r>
              <a:rPr lang="en-US" altLang="en-US" sz="2400" b="0"/>
              <a:t> &lt;0.005</a:t>
            </a:r>
          </a:p>
        </p:txBody>
      </p:sp>
      <p:sp>
        <p:nvSpPr>
          <p:cNvPr id="304142" name="Text Box 1038"/>
          <p:cNvSpPr txBox="1">
            <a:spLocks noChangeArrowheads="1"/>
          </p:cNvSpPr>
          <p:nvPr/>
        </p:nvSpPr>
        <p:spPr bwMode="auto">
          <a:xfrm>
            <a:off x="7924800" y="5715000"/>
            <a:ext cx="125412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t>B17</a:t>
            </a:r>
            <a:endParaRPr lang="en-US" altLang="en-US" sz="2400" b="0"/>
          </a:p>
          <a:p>
            <a:pPr eaLnBrk="0" hangingPunct="0"/>
            <a:r>
              <a:rPr lang="en-US" altLang="en-US" sz="2400" b="0"/>
              <a:t>&lt;0.005</a:t>
            </a:r>
          </a:p>
        </p:txBody>
      </p:sp>
      <p:sp>
        <p:nvSpPr>
          <p:cNvPr id="304143" name="Text Box 1039"/>
          <p:cNvSpPr txBox="1">
            <a:spLocks noChangeArrowheads="1"/>
          </p:cNvSpPr>
          <p:nvPr/>
        </p:nvSpPr>
        <p:spPr bwMode="auto">
          <a:xfrm>
            <a:off x="7848600" y="3200400"/>
            <a:ext cx="104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t>B12</a:t>
            </a:r>
            <a:endParaRPr lang="en-US" altLang="en-US" sz="2400" b="0"/>
          </a:p>
          <a:p>
            <a:pPr eaLnBrk="0" hangingPunct="0"/>
            <a:r>
              <a:rPr lang="en-US" altLang="en-US" sz="2400" b="0"/>
              <a:t>&lt;0.005</a:t>
            </a:r>
          </a:p>
        </p:txBody>
      </p:sp>
      <p:sp>
        <p:nvSpPr>
          <p:cNvPr id="304144" name="Text Box 1040"/>
          <p:cNvSpPr txBox="1">
            <a:spLocks noChangeArrowheads="1"/>
          </p:cNvSpPr>
          <p:nvPr/>
        </p:nvSpPr>
        <p:spPr bwMode="auto">
          <a:xfrm>
            <a:off x="1219200" y="3429000"/>
            <a:ext cx="1371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solidFill>
                  <a:srgbClr val="00FFFF"/>
                </a:solidFill>
              </a:rPr>
              <a:t>B13</a:t>
            </a:r>
            <a:endParaRPr lang="en-US" altLang="en-US" sz="2400" b="0">
              <a:solidFill>
                <a:srgbClr val="00FFFF"/>
              </a:solidFill>
            </a:endParaRPr>
          </a:p>
          <a:p>
            <a:pPr eaLnBrk="0" hangingPunct="0"/>
            <a:r>
              <a:rPr lang="en-US" altLang="en-US" sz="2400" b="0">
                <a:solidFill>
                  <a:srgbClr val="00FFFF"/>
                </a:solidFill>
              </a:rPr>
              <a:t>29 ppm</a:t>
            </a:r>
          </a:p>
        </p:txBody>
      </p:sp>
      <p:sp>
        <p:nvSpPr>
          <p:cNvPr id="304145" name="Text Box 1041"/>
          <p:cNvSpPr txBox="1">
            <a:spLocks noChangeArrowheads="1"/>
          </p:cNvSpPr>
          <p:nvPr/>
        </p:nvSpPr>
        <p:spPr bwMode="auto">
          <a:xfrm>
            <a:off x="1371600" y="2133600"/>
            <a:ext cx="16002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solidFill>
                  <a:srgbClr val="00FFFF"/>
                </a:solidFill>
              </a:rPr>
              <a:t>B14</a:t>
            </a:r>
            <a:endParaRPr lang="en-US" altLang="en-US" sz="2400" b="0">
              <a:solidFill>
                <a:srgbClr val="00FFFF"/>
              </a:solidFill>
            </a:endParaRPr>
          </a:p>
          <a:p>
            <a:pPr eaLnBrk="0" hangingPunct="0"/>
            <a:r>
              <a:rPr lang="en-US" altLang="en-US" sz="2400" b="0">
                <a:solidFill>
                  <a:srgbClr val="00FFFF"/>
                </a:solidFill>
              </a:rPr>
              <a:t>18 ppm</a:t>
            </a:r>
          </a:p>
        </p:txBody>
      </p:sp>
      <p:sp>
        <p:nvSpPr>
          <p:cNvPr id="304146" name="Text Box 1042"/>
          <p:cNvSpPr txBox="1">
            <a:spLocks noChangeArrowheads="1"/>
          </p:cNvSpPr>
          <p:nvPr/>
        </p:nvSpPr>
        <p:spPr bwMode="auto">
          <a:xfrm>
            <a:off x="3886200" y="2057400"/>
            <a:ext cx="12192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solidFill>
                  <a:srgbClr val="00FFFF"/>
                </a:solidFill>
              </a:rPr>
              <a:t>B15</a:t>
            </a:r>
          </a:p>
          <a:p>
            <a:pPr eaLnBrk="0" hangingPunct="0"/>
            <a:r>
              <a:rPr lang="en-US" altLang="en-US" sz="2400" b="0">
                <a:solidFill>
                  <a:srgbClr val="00FFFF"/>
                </a:solidFill>
              </a:rPr>
              <a:t>15 ppm</a:t>
            </a:r>
            <a:endParaRPr lang="en-US" altLang="en-US" sz="2400">
              <a:solidFill>
                <a:srgbClr val="00FFFF"/>
              </a:solidFill>
            </a:endParaRPr>
          </a:p>
          <a:p>
            <a:pPr eaLnBrk="0" hangingPunct="0"/>
            <a:endParaRPr lang="en-US" altLang="en-US" sz="2400" b="0"/>
          </a:p>
        </p:txBody>
      </p:sp>
      <p:sp>
        <p:nvSpPr>
          <p:cNvPr id="304147" name="Text Box 1043"/>
          <p:cNvSpPr txBox="1">
            <a:spLocks noChangeArrowheads="1"/>
          </p:cNvSpPr>
          <p:nvPr/>
        </p:nvSpPr>
        <p:spPr bwMode="auto">
          <a:xfrm>
            <a:off x="333375" y="2784475"/>
            <a:ext cx="9540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sz="2400"/>
              <a:t>B16</a:t>
            </a:r>
            <a:endParaRPr lang="en-US" altLang="en-US" sz="2400" b="0"/>
          </a:p>
          <a:p>
            <a:pPr eaLnBrk="0" hangingPunct="0"/>
            <a:r>
              <a:rPr lang="en-US" altLang="en-US" sz="2400" b="0"/>
              <a:t>1 ppm</a:t>
            </a:r>
          </a:p>
        </p:txBody>
      </p:sp>
      <p:sp>
        <p:nvSpPr>
          <p:cNvPr id="304148" name="Text Box 1044"/>
          <p:cNvSpPr txBox="1">
            <a:spLocks noChangeArrowheads="1"/>
          </p:cNvSpPr>
          <p:nvPr/>
        </p:nvSpPr>
        <p:spPr bwMode="auto">
          <a:xfrm>
            <a:off x="609600" y="5105400"/>
            <a:ext cx="9540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sz="2400"/>
              <a:t>B18</a:t>
            </a:r>
          </a:p>
          <a:p>
            <a:pPr eaLnBrk="0" hangingPunct="0"/>
            <a:r>
              <a:rPr lang="en-US" altLang="en-US" sz="2400" b="0"/>
              <a:t>2 ppm</a:t>
            </a:r>
          </a:p>
        </p:txBody>
      </p:sp>
      <p:sp>
        <p:nvSpPr>
          <p:cNvPr id="304149" name="Text Box 1045"/>
          <p:cNvSpPr txBox="1">
            <a:spLocks noChangeArrowheads="1"/>
          </p:cNvSpPr>
          <p:nvPr/>
        </p:nvSpPr>
        <p:spPr bwMode="auto">
          <a:xfrm>
            <a:off x="5105400" y="3124200"/>
            <a:ext cx="11064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solidFill>
                  <a:srgbClr val="00FFFF"/>
                </a:solidFill>
              </a:rPr>
              <a:t>B1</a:t>
            </a:r>
          </a:p>
          <a:p>
            <a:pPr eaLnBrk="0" hangingPunct="0"/>
            <a:r>
              <a:rPr lang="en-US" altLang="en-US" sz="2400" b="0">
                <a:solidFill>
                  <a:srgbClr val="00FFFF"/>
                </a:solidFill>
              </a:rPr>
              <a:t>55 ppm</a:t>
            </a:r>
          </a:p>
        </p:txBody>
      </p:sp>
      <p:sp>
        <p:nvSpPr>
          <p:cNvPr id="304151" name="Text Box 1047"/>
          <p:cNvSpPr txBox="1">
            <a:spLocks noChangeArrowheads="1"/>
          </p:cNvSpPr>
          <p:nvPr/>
        </p:nvSpPr>
        <p:spPr bwMode="auto">
          <a:xfrm>
            <a:off x="228600" y="4114800"/>
            <a:ext cx="104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2400"/>
              <a:t>B19</a:t>
            </a:r>
            <a:endParaRPr lang="en-US" altLang="en-US" sz="2400" b="0"/>
          </a:p>
          <a:p>
            <a:pPr algn="l"/>
            <a:r>
              <a:rPr lang="en-US" altLang="en-US" sz="2400" b="0"/>
              <a:t>&lt;0.005</a:t>
            </a:r>
          </a:p>
        </p:txBody>
      </p:sp>
      <p:sp>
        <p:nvSpPr>
          <p:cNvPr id="304152" name="Text Box 1048"/>
          <p:cNvSpPr txBox="1">
            <a:spLocks noChangeArrowheads="1"/>
          </p:cNvSpPr>
          <p:nvPr/>
        </p:nvSpPr>
        <p:spPr bwMode="auto">
          <a:xfrm>
            <a:off x="746125" y="1565275"/>
            <a:ext cx="9540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2400"/>
              <a:t>B20</a:t>
            </a:r>
            <a:endParaRPr lang="en-US" altLang="en-US" sz="2400" b="0"/>
          </a:p>
          <a:p>
            <a:pPr algn="l"/>
            <a:r>
              <a:rPr lang="en-US" altLang="en-US" sz="2400" b="0"/>
              <a:t>2 ppm</a:t>
            </a:r>
          </a:p>
        </p:txBody>
      </p:sp>
      <p:sp>
        <p:nvSpPr>
          <p:cNvPr id="304153" name="Text Box 1049"/>
          <p:cNvSpPr txBox="1">
            <a:spLocks noChangeArrowheads="1"/>
          </p:cNvSpPr>
          <p:nvPr/>
        </p:nvSpPr>
        <p:spPr bwMode="auto">
          <a:xfrm>
            <a:off x="8213725" y="2022475"/>
            <a:ext cx="9540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2400"/>
              <a:t>B21</a:t>
            </a:r>
            <a:endParaRPr lang="en-US" altLang="en-US" sz="2400" b="0"/>
          </a:p>
          <a:p>
            <a:pPr algn="l"/>
            <a:r>
              <a:rPr lang="en-US" altLang="en-US" sz="2400" b="0"/>
              <a:t>1 ppm</a:t>
            </a:r>
          </a:p>
        </p:txBody>
      </p:sp>
      <p:sp>
        <p:nvSpPr>
          <p:cNvPr id="304154" name="Text Box 1050"/>
          <p:cNvSpPr txBox="1">
            <a:spLocks noChangeArrowheads="1"/>
          </p:cNvSpPr>
          <p:nvPr/>
        </p:nvSpPr>
        <p:spPr bwMode="auto">
          <a:xfrm>
            <a:off x="8189913" y="4419600"/>
            <a:ext cx="954087"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2400"/>
              <a:t>B22</a:t>
            </a:r>
            <a:endParaRPr lang="en-US" altLang="en-US" sz="2400" b="0"/>
          </a:p>
          <a:p>
            <a:pPr algn="l"/>
            <a:r>
              <a:rPr lang="en-US" altLang="en-US" sz="2400" b="0"/>
              <a:t>2 ppm</a:t>
            </a:r>
          </a:p>
        </p:txBody>
      </p:sp>
      <p:sp>
        <p:nvSpPr>
          <p:cNvPr id="304156" name="Text Box 1052"/>
          <p:cNvSpPr txBox="1">
            <a:spLocks noChangeArrowheads="1"/>
          </p:cNvSpPr>
          <p:nvPr/>
        </p:nvSpPr>
        <p:spPr bwMode="auto">
          <a:xfrm>
            <a:off x="1905000" y="6172200"/>
            <a:ext cx="104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2400"/>
              <a:t>B23</a:t>
            </a:r>
            <a:endParaRPr lang="en-US" altLang="en-US" sz="2400" b="0"/>
          </a:p>
          <a:p>
            <a:pPr algn="l"/>
            <a:r>
              <a:rPr lang="en-US" altLang="en-US" sz="2400" b="0"/>
              <a:t>&lt;0.005</a:t>
            </a:r>
          </a:p>
        </p:txBody>
      </p:sp>
      <p:sp>
        <p:nvSpPr>
          <p:cNvPr id="304157" name="Text Box 1053"/>
          <p:cNvSpPr txBox="1">
            <a:spLocks noChangeArrowheads="1"/>
          </p:cNvSpPr>
          <p:nvPr/>
        </p:nvSpPr>
        <p:spPr bwMode="auto">
          <a:xfrm>
            <a:off x="3184525" y="1489075"/>
            <a:ext cx="9540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2400"/>
              <a:t>B24</a:t>
            </a:r>
            <a:endParaRPr lang="en-US" altLang="en-US" sz="2400" b="0"/>
          </a:p>
          <a:p>
            <a:pPr algn="l"/>
            <a:r>
              <a:rPr lang="en-US" altLang="en-US" sz="2400" b="0"/>
              <a:t>1 ppm</a:t>
            </a:r>
          </a:p>
        </p:txBody>
      </p:sp>
      <p:sp>
        <p:nvSpPr>
          <p:cNvPr id="304158" name="Text Box 1054"/>
          <p:cNvSpPr txBox="1">
            <a:spLocks noChangeArrowheads="1"/>
          </p:cNvSpPr>
          <p:nvPr/>
        </p:nvSpPr>
        <p:spPr bwMode="auto">
          <a:xfrm>
            <a:off x="6400800" y="6035675"/>
            <a:ext cx="104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2400"/>
              <a:t>B25</a:t>
            </a:r>
            <a:endParaRPr lang="en-US" altLang="en-US" sz="2400" b="0"/>
          </a:p>
          <a:p>
            <a:pPr algn="l"/>
            <a:r>
              <a:rPr lang="en-US" altLang="en-US" sz="2400" b="0"/>
              <a:t>&lt;0.005</a:t>
            </a:r>
          </a:p>
        </p:txBody>
      </p:sp>
      <p:sp>
        <p:nvSpPr>
          <p:cNvPr id="304159" name="Text Box 1055"/>
          <p:cNvSpPr txBox="1">
            <a:spLocks noChangeArrowheads="1"/>
          </p:cNvSpPr>
          <p:nvPr/>
        </p:nvSpPr>
        <p:spPr bwMode="auto">
          <a:xfrm>
            <a:off x="381000" y="533400"/>
            <a:ext cx="104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2400"/>
              <a:t>B26</a:t>
            </a:r>
            <a:endParaRPr lang="en-US" altLang="en-US" sz="2400" b="0"/>
          </a:p>
          <a:p>
            <a:pPr algn="l"/>
            <a:r>
              <a:rPr lang="en-US" altLang="en-US" sz="2400" b="0"/>
              <a:t>&lt;0.005</a:t>
            </a:r>
          </a:p>
        </p:txBody>
      </p:sp>
      <p:sp>
        <p:nvSpPr>
          <p:cNvPr id="304160" name="Text Box 1056"/>
          <p:cNvSpPr txBox="1">
            <a:spLocks noChangeArrowheads="1"/>
          </p:cNvSpPr>
          <p:nvPr/>
        </p:nvSpPr>
        <p:spPr bwMode="auto">
          <a:xfrm>
            <a:off x="2057400" y="990600"/>
            <a:ext cx="104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2400"/>
              <a:t>B27</a:t>
            </a:r>
            <a:endParaRPr lang="en-US" altLang="en-US" sz="2400" b="0"/>
          </a:p>
          <a:p>
            <a:pPr algn="l"/>
            <a:r>
              <a:rPr lang="en-US" altLang="en-US" sz="2400" b="0"/>
              <a:t>&lt;0.005</a:t>
            </a:r>
          </a:p>
        </p:txBody>
      </p:sp>
      <p:sp>
        <p:nvSpPr>
          <p:cNvPr id="304161" name="Text Box 1057"/>
          <p:cNvSpPr txBox="1">
            <a:spLocks noChangeArrowheads="1"/>
          </p:cNvSpPr>
          <p:nvPr/>
        </p:nvSpPr>
        <p:spPr bwMode="auto">
          <a:xfrm>
            <a:off x="4876800" y="1219200"/>
            <a:ext cx="104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2400"/>
              <a:t>B28</a:t>
            </a:r>
            <a:endParaRPr lang="en-US" altLang="en-US" sz="2400" b="0"/>
          </a:p>
          <a:p>
            <a:pPr algn="l"/>
            <a:r>
              <a:rPr lang="en-US" altLang="en-US" sz="2400" b="0"/>
              <a:t>&lt;0.005</a:t>
            </a:r>
          </a:p>
        </p:txBody>
      </p:sp>
      <p:sp>
        <p:nvSpPr>
          <p:cNvPr id="304162" name="Text Box 1058"/>
          <p:cNvSpPr txBox="1">
            <a:spLocks noChangeArrowheads="1"/>
          </p:cNvSpPr>
          <p:nvPr/>
        </p:nvSpPr>
        <p:spPr bwMode="auto">
          <a:xfrm>
            <a:off x="4937125" y="6137275"/>
            <a:ext cx="104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2400"/>
              <a:t>B29</a:t>
            </a:r>
            <a:endParaRPr lang="en-US" altLang="en-US" sz="2400" b="0"/>
          </a:p>
          <a:p>
            <a:pPr algn="l"/>
            <a:r>
              <a:rPr lang="en-US" altLang="en-US" sz="2400" b="0"/>
              <a:t>&lt;0.005</a:t>
            </a:r>
          </a:p>
        </p:txBody>
      </p:sp>
      <p:sp>
        <p:nvSpPr>
          <p:cNvPr id="304163" name="Text Box 1059"/>
          <p:cNvSpPr txBox="1">
            <a:spLocks noChangeArrowheads="1"/>
          </p:cNvSpPr>
          <p:nvPr/>
        </p:nvSpPr>
        <p:spPr bwMode="auto">
          <a:xfrm>
            <a:off x="-304800" y="6035675"/>
            <a:ext cx="1676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400"/>
              <a:t>B30</a:t>
            </a:r>
            <a:endParaRPr lang="en-US" altLang="en-US" sz="2400" b="0"/>
          </a:p>
          <a:p>
            <a:r>
              <a:rPr lang="en-US" altLang="en-US" sz="2400" b="0"/>
              <a:t> &lt;0.005</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50594" name="Rectangle 2"/>
          <p:cNvSpPr>
            <a:spLocks noGrp="1" noChangeArrowheads="1"/>
          </p:cNvSpPr>
          <p:nvPr>
            <p:ph type="title"/>
          </p:nvPr>
        </p:nvSpPr>
        <p:spPr/>
        <p:txBody>
          <a:bodyPr/>
          <a:lstStyle/>
          <a:p>
            <a:r>
              <a:rPr lang="en-US" altLang="en-US"/>
              <a:t>RECAP Document</a:t>
            </a:r>
          </a:p>
        </p:txBody>
      </p:sp>
      <p:sp>
        <p:nvSpPr>
          <p:cNvPr id="750595" name="Rectangle 3"/>
          <p:cNvSpPr>
            <a:spLocks noGrp="1" noChangeArrowheads="1"/>
          </p:cNvSpPr>
          <p:nvPr>
            <p:ph type="body" idx="1"/>
          </p:nvPr>
        </p:nvSpPr>
        <p:spPr/>
        <p:txBody>
          <a:bodyPr/>
          <a:lstStyle/>
          <a:p>
            <a:pPr lvl="1">
              <a:buClr>
                <a:srgbClr val="FF9900"/>
              </a:buClr>
              <a:buFont typeface="Wingdings" panose="05000000000000000000" pitchFamily="2" charset="2"/>
              <a:buChar char="Ø"/>
            </a:pPr>
            <a:r>
              <a:rPr lang="en-US" altLang="en-US"/>
              <a:t>Data QA/QC</a:t>
            </a:r>
          </a:p>
          <a:p>
            <a:pPr lvl="1">
              <a:buClr>
                <a:srgbClr val="FF9900"/>
              </a:buClr>
              <a:buFont typeface="Wingdings" panose="05000000000000000000" pitchFamily="2" charset="2"/>
              <a:buChar char="Ø"/>
            </a:pPr>
            <a:r>
              <a:rPr lang="en-US" altLang="en-US"/>
              <a:t>Data evaluation and useability</a:t>
            </a:r>
          </a:p>
          <a:p>
            <a:pPr lvl="1">
              <a:buClr>
                <a:srgbClr val="FF9900"/>
              </a:buClr>
              <a:buFont typeface="Wingdings" panose="05000000000000000000" pitchFamily="2" charset="2"/>
              <a:buChar char="Ø"/>
            </a:pPr>
            <a:r>
              <a:rPr lang="en-US" altLang="en-US"/>
              <a:t>Identification of the AOI and COC</a:t>
            </a:r>
          </a:p>
          <a:p>
            <a:pPr lvl="1">
              <a:buClr>
                <a:srgbClr val="FF9900"/>
              </a:buClr>
              <a:buFont typeface="Wingdings" panose="05000000000000000000" pitchFamily="2" charset="2"/>
              <a:buChar char="Ø"/>
            </a:pPr>
            <a:r>
              <a:rPr lang="en-US" altLang="en-US"/>
              <a:t>Exposure Assessment</a:t>
            </a:r>
          </a:p>
          <a:p>
            <a:pPr lvl="1">
              <a:buClr>
                <a:srgbClr val="FF9900"/>
              </a:buClr>
              <a:buFont typeface="Wingdings" panose="05000000000000000000" pitchFamily="2" charset="2"/>
              <a:buChar char="Ø"/>
            </a:pPr>
            <a:r>
              <a:rPr lang="en-US" altLang="en-US"/>
              <a:t>AOIC and CC</a:t>
            </a:r>
          </a:p>
          <a:p>
            <a:pPr lvl="1">
              <a:buClr>
                <a:srgbClr val="FF9900"/>
              </a:buClr>
              <a:buFont typeface="Wingdings" panose="05000000000000000000" pitchFamily="2" charset="2"/>
              <a:buChar char="Ø"/>
            </a:pPr>
            <a:r>
              <a:rPr lang="en-US" altLang="en-US"/>
              <a:t>Land use</a:t>
            </a:r>
          </a:p>
          <a:p>
            <a:pPr lvl="1">
              <a:buClr>
                <a:srgbClr val="FF9900"/>
              </a:buClr>
              <a:buFont typeface="Wingdings" panose="05000000000000000000" pitchFamily="2" charset="2"/>
              <a:buChar char="Ø"/>
            </a:pPr>
            <a:r>
              <a:rPr lang="en-US" altLang="en-US"/>
              <a:t>Groundwater use</a:t>
            </a:r>
          </a:p>
          <a:p>
            <a:pPr lvl="1">
              <a:buClr>
                <a:srgbClr val="FF9900"/>
              </a:buClr>
              <a:buFont typeface="Wingdings" panose="05000000000000000000" pitchFamily="2" charset="2"/>
              <a:buChar char="Ø"/>
            </a:pPr>
            <a:r>
              <a:rPr lang="en-US" altLang="en-US"/>
              <a:t>Groundwater POC and POE</a:t>
            </a:r>
          </a:p>
        </p:txBody>
      </p:sp>
    </p:spTree>
  </p:cSld>
  <p:clrMapOvr>
    <a:masterClrMapping/>
  </p:clrMapOvr>
  <p:transition>
    <p:random/>
  </p:transition>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3106" name="Rectangle 2"/>
          <p:cNvSpPr>
            <a:spLocks noGrp="1" noChangeArrowheads="1"/>
          </p:cNvSpPr>
          <p:nvPr>
            <p:ph type="title"/>
          </p:nvPr>
        </p:nvSpPr>
        <p:spPr>
          <a:xfrm>
            <a:off x="685800" y="304800"/>
            <a:ext cx="7924800" cy="1143000"/>
          </a:xfrm>
        </p:spPr>
        <p:txBody>
          <a:bodyPr/>
          <a:lstStyle/>
          <a:p>
            <a:r>
              <a:rPr lang="en-US" altLang="en-US"/>
              <a:t>AOI Concentration </a:t>
            </a:r>
            <a:br>
              <a:rPr lang="en-US" altLang="en-US"/>
            </a:br>
            <a:r>
              <a:rPr lang="en-US" altLang="en-US"/>
              <a:t>95% UCL-AM</a:t>
            </a:r>
            <a:endParaRPr lang="en-US" altLang="en-US" b="1"/>
          </a:p>
        </p:txBody>
      </p:sp>
      <p:sp>
        <p:nvSpPr>
          <p:cNvPr id="303107" name="Rectangle 3"/>
          <p:cNvSpPr>
            <a:spLocks noGrp="1" noChangeArrowheads="1"/>
          </p:cNvSpPr>
          <p:nvPr>
            <p:ph type="body" idx="1"/>
          </p:nvPr>
        </p:nvSpPr>
        <p:spPr>
          <a:xfrm>
            <a:off x="457200" y="2133600"/>
            <a:ext cx="8686800" cy="4114800"/>
          </a:xfrm>
        </p:spPr>
        <p:txBody>
          <a:bodyPr/>
          <a:lstStyle/>
          <a:p>
            <a:pPr>
              <a:lnSpc>
                <a:spcPct val="110000"/>
              </a:lnSpc>
              <a:buFont typeface="Monotype Sorts" pitchFamily="2" charset="2"/>
              <a:buNone/>
            </a:pPr>
            <a:r>
              <a:rPr lang="en-US" altLang="en-US" u="sng"/>
              <a:t>Dataset for the upper bound estimate of the mean</a:t>
            </a:r>
            <a:r>
              <a:rPr lang="en-US" altLang="en-US"/>
              <a:t>:</a:t>
            </a:r>
          </a:p>
          <a:p>
            <a:pPr>
              <a:buFont typeface="Monotype Sorts" pitchFamily="2" charset="2"/>
              <a:buNone/>
            </a:pPr>
            <a:r>
              <a:rPr lang="en-US" altLang="en-US" b="1">
                <a:solidFill>
                  <a:srgbClr val="00FFFF"/>
                </a:solidFill>
              </a:rPr>
              <a:t>B1</a:t>
            </a:r>
            <a:r>
              <a:rPr lang="en-US" altLang="en-US">
                <a:solidFill>
                  <a:srgbClr val="00FFFF"/>
                </a:solidFill>
              </a:rPr>
              <a:t>   55 ppm		 </a:t>
            </a:r>
            <a:r>
              <a:rPr lang="en-US" altLang="en-US" b="1">
                <a:solidFill>
                  <a:srgbClr val="00FFFF"/>
                </a:solidFill>
              </a:rPr>
              <a:t>B7</a:t>
            </a:r>
            <a:r>
              <a:rPr lang="en-US" altLang="en-US">
                <a:solidFill>
                  <a:srgbClr val="00FFFF"/>
                </a:solidFill>
              </a:rPr>
              <a:t>     0.01 ppm</a:t>
            </a:r>
          </a:p>
          <a:p>
            <a:pPr>
              <a:buFont typeface="Monotype Sorts" pitchFamily="2" charset="2"/>
              <a:buNone/>
            </a:pPr>
            <a:r>
              <a:rPr lang="en-US" altLang="en-US" b="1">
                <a:solidFill>
                  <a:srgbClr val="00FFFF"/>
                </a:solidFill>
              </a:rPr>
              <a:t>B2</a:t>
            </a:r>
            <a:r>
              <a:rPr lang="en-US" altLang="en-US">
                <a:solidFill>
                  <a:srgbClr val="00FFFF"/>
                </a:solidFill>
              </a:rPr>
              <a:t>   16 ppm		 </a:t>
            </a:r>
            <a:r>
              <a:rPr lang="en-US" altLang="en-US" b="1">
                <a:solidFill>
                  <a:srgbClr val="00FFFF"/>
                </a:solidFill>
              </a:rPr>
              <a:t>B9</a:t>
            </a:r>
            <a:r>
              <a:rPr lang="en-US" altLang="en-US">
                <a:solidFill>
                  <a:srgbClr val="00FFFF"/>
                </a:solidFill>
              </a:rPr>
              <a:t>     22 ppm</a:t>
            </a:r>
          </a:p>
          <a:p>
            <a:pPr>
              <a:buFont typeface="Monotype Sorts" pitchFamily="2" charset="2"/>
              <a:buNone/>
            </a:pPr>
            <a:r>
              <a:rPr lang="en-US" altLang="en-US" b="1">
                <a:solidFill>
                  <a:srgbClr val="00FFFF"/>
                </a:solidFill>
              </a:rPr>
              <a:t>B3 </a:t>
            </a:r>
            <a:r>
              <a:rPr lang="en-US" altLang="en-US">
                <a:solidFill>
                  <a:srgbClr val="00FFFF"/>
                </a:solidFill>
              </a:rPr>
              <a:t>  32 ppm		 </a:t>
            </a:r>
            <a:r>
              <a:rPr lang="en-US" altLang="en-US" b="1">
                <a:solidFill>
                  <a:srgbClr val="00FFFF"/>
                </a:solidFill>
              </a:rPr>
              <a:t>B11</a:t>
            </a:r>
            <a:r>
              <a:rPr lang="en-US" altLang="en-US">
                <a:solidFill>
                  <a:srgbClr val="00FFFF"/>
                </a:solidFill>
              </a:rPr>
              <a:t>   18 ppm</a:t>
            </a:r>
          </a:p>
          <a:p>
            <a:pPr>
              <a:buFont typeface="Monotype Sorts" pitchFamily="2" charset="2"/>
              <a:buNone/>
            </a:pPr>
            <a:r>
              <a:rPr lang="en-US" altLang="en-US" b="1">
                <a:solidFill>
                  <a:srgbClr val="00FFFF"/>
                </a:solidFill>
              </a:rPr>
              <a:t>B4</a:t>
            </a:r>
            <a:r>
              <a:rPr lang="en-US" altLang="en-US">
                <a:solidFill>
                  <a:srgbClr val="00FFFF"/>
                </a:solidFill>
              </a:rPr>
              <a:t>   0.005 ppm		 </a:t>
            </a:r>
            <a:r>
              <a:rPr lang="en-US" altLang="en-US" b="1">
                <a:solidFill>
                  <a:srgbClr val="00FFFF"/>
                </a:solidFill>
              </a:rPr>
              <a:t>B13	  </a:t>
            </a:r>
            <a:r>
              <a:rPr lang="en-US" altLang="en-US">
                <a:solidFill>
                  <a:srgbClr val="00FFFF"/>
                </a:solidFill>
              </a:rPr>
              <a:t>29 ppm</a:t>
            </a:r>
          </a:p>
          <a:p>
            <a:pPr>
              <a:buFont typeface="Monotype Sorts" pitchFamily="2" charset="2"/>
              <a:buNone/>
            </a:pPr>
            <a:r>
              <a:rPr lang="en-US" altLang="en-US" b="1">
                <a:solidFill>
                  <a:srgbClr val="00FFFF"/>
                </a:solidFill>
              </a:rPr>
              <a:t>B5</a:t>
            </a:r>
            <a:r>
              <a:rPr lang="en-US" altLang="en-US">
                <a:solidFill>
                  <a:srgbClr val="00FFFF"/>
                </a:solidFill>
              </a:rPr>
              <a:t>   12 ppm		</a:t>
            </a:r>
            <a:r>
              <a:rPr lang="en-US" altLang="en-US" b="1">
                <a:solidFill>
                  <a:srgbClr val="00FFFF"/>
                </a:solidFill>
              </a:rPr>
              <a:t> B14</a:t>
            </a:r>
            <a:r>
              <a:rPr lang="en-US" altLang="en-US">
                <a:solidFill>
                  <a:srgbClr val="00FFFF"/>
                </a:solidFill>
              </a:rPr>
              <a:t>	  18 ppm</a:t>
            </a:r>
          </a:p>
          <a:p>
            <a:pPr>
              <a:buFont typeface="Monotype Sorts" pitchFamily="2" charset="2"/>
              <a:buNone/>
            </a:pPr>
            <a:r>
              <a:rPr lang="en-US" altLang="en-US" b="1">
                <a:solidFill>
                  <a:srgbClr val="00FFFF"/>
                </a:solidFill>
              </a:rPr>
              <a:t>B6</a:t>
            </a:r>
            <a:r>
              <a:rPr lang="en-US" altLang="en-US">
                <a:solidFill>
                  <a:srgbClr val="00FFFF"/>
                </a:solidFill>
              </a:rPr>
              <a:t>   17 ppm		 </a:t>
            </a:r>
            <a:r>
              <a:rPr lang="en-US" altLang="en-US" b="1">
                <a:solidFill>
                  <a:srgbClr val="00FFFF"/>
                </a:solidFill>
              </a:rPr>
              <a:t>B15</a:t>
            </a:r>
            <a:r>
              <a:rPr lang="en-US" altLang="en-US">
                <a:solidFill>
                  <a:srgbClr val="00FFFF"/>
                </a:solidFill>
              </a:rPr>
              <a:t>    15 ppm</a:t>
            </a:r>
          </a:p>
          <a:p>
            <a:pPr>
              <a:lnSpc>
                <a:spcPct val="140000"/>
              </a:lnSpc>
              <a:buFont typeface="Monotype Sorts" pitchFamily="2" charset="2"/>
              <a:buChar char="n"/>
            </a:pPr>
            <a:endParaRPr lang="en-US" alt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8482" name="Rectangle 2"/>
          <p:cNvSpPr>
            <a:spLocks noGrp="1" noChangeArrowheads="1"/>
          </p:cNvSpPr>
          <p:nvPr>
            <p:ph type="title"/>
          </p:nvPr>
        </p:nvSpPr>
        <p:spPr/>
        <p:txBody>
          <a:bodyPr/>
          <a:lstStyle/>
          <a:p>
            <a:pPr algn="l"/>
            <a:r>
              <a:rPr lang="en-US" altLang="en-US"/>
              <a:t>ProUCL</a:t>
            </a:r>
          </a:p>
        </p:txBody>
      </p:sp>
      <p:sp>
        <p:nvSpPr>
          <p:cNvPr id="788483" name="Rectangle 3"/>
          <p:cNvSpPr>
            <a:spLocks noGrp="1" noChangeArrowheads="1"/>
          </p:cNvSpPr>
          <p:nvPr>
            <p:ph type="body" idx="1"/>
          </p:nvPr>
        </p:nvSpPr>
        <p:spPr/>
        <p:txBody>
          <a:bodyPr/>
          <a:lstStyle/>
          <a:p>
            <a:pPr>
              <a:buFontTx/>
              <a:buNone/>
            </a:pPr>
            <a:r>
              <a:rPr lang="en-US" altLang="en-US"/>
              <a:t>ProUCL Output for example AOI:</a:t>
            </a:r>
          </a:p>
          <a:p>
            <a:r>
              <a:rPr lang="en-US" altLang="en-US"/>
              <a:t>12 samples within the AOI</a:t>
            </a:r>
          </a:p>
          <a:p>
            <a:r>
              <a:rPr lang="en-US" altLang="en-US"/>
              <a:t>Data are normally distributed</a:t>
            </a:r>
          </a:p>
          <a:p>
            <a:r>
              <a:rPr lang="en-US" altLang="en-US"/>
              <a:t>Statistical recommendation is Student’s t UCL of  </a:t>
            </a:r>
            <a:r>
              <a:rPr lang="en-US" altLang="en-US">
                <a:solidFill>
                  <a:srgbClr val="00FFFF"/>
                </a:solidFill>
              </a:rPr>
              <a:t>27.1 ppm</a:t>
            </a:r>
          </a:p>
          <a:p>
            <a:r>
              <a:rPr lang="en-US" altLang="en-US"/>
              <a:t>Max concentration is 55 ppm</a:t>
            </a:r>
          </a:p>
          <a:p>
            <a:r>
              <a:rPr lang="en-US" altLang="en-US"/>
              <a:t>AOIC = </a:t>
            </a:r>
            <a:r>
              <a:rPr lang="en-US" altLang="en-US">
                <a:solidFill>
                  <a:srgbClr val="00FFFF"/>
                </a:solidFill>
              </a:rPr>
              <a:t>27.1 ppm</a:t>
            </a:r>
          </a:p>
        </p:txBody>
      </p:sp>
    </p:spTree>
  </p:cSld>
  <p:clrMapOvr>
    <a:masterClrMapping/>
  </p:clrMapOvr>
  <p:transition>
    <p:random/>
  </p:transition>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90530" name="Rectangle 2"/>
          <p:cNvSpPr>
            <a:spLocks noGrp="1" noChangeArrowheads="1"/>
          </p:cNvSpPr>
          <p:nvPr>
            <p:ph type="title"/>
          </p:nvPr>
        </p:nvSpPr>
        <p:spPr/>
        <p:txBody>
          <a:bodyPr/>
          <a:lstStyle/>
          <a:p>
            <a:pPr algn="l"/>
            <a:r>
              <a:rPr lang="en-US" altLang="en-US">
                <a:solidFill>
                  <a:srgbClr val="FF0000"/>
                </a:solidFill>
              </a:rPr>
              <a:t>Incorrect</a:t>
            </a:r>
            <a:r>
              <a:rPr lang="en-US" altLang="en-US"/>
              <a:t> calculation of AOIC</a:t>
            </a:r>
          </a:p>
        </p:txBody>
      </p:sp>
      <p:sp>
        <p:nvSpPr>
          <p:cNvPr id="790531" name="Rectangle 3"/>
          <p:cNvSpPr>
            <a:spLocks noGrp="1" noChangeArrowheads="1"/>
          </p:cNvSpPr>
          <p:nvPr>
            <p:ph type="body" idx="1"/>
          </p:nvPr>
        </p:nvSpPr>
        <p:spPr>
          <a:xfrm>
            <a:off x="762000" y="1600200"/>
            <a:ext cx="7772400" cy="4114800"/>
          </a:xfrm>
        </p:spPr>
        <p:txBody>
          <a:bodyPr/>
          <a:lstStyle/>
          <a:p>
            <a:pPr>
              <a:buFontTx/>
              <a:buNone/>
            </a:pPr>
            <a:endParaRPr lang="en-US" altLang="en-US"/>
          </a:p>
          <a:p>
            <a:r>
              <a:rPr lang="en-US" altLang="en-US">
                <a:solidFill>
                  <a:srgbClr val="FF0000"/>
                </a:solidFill>
              </a:rPr>
              <a:t>All data points</a:t>
            </a:r>
            <a:r>
              <a:rPr lang="en-US" altLang="en-US"/>
              <a:t> – within </a:t>
            </a:r>
            <a:r>
              <a:rPr lang="en-US" altLang="en-US" u="sng"/>
              <a:t>and outside</a:t>
            </a:r>
            <a:r>
              <a:rPr lang="en-US" altLang="en-US"/>
              <a:t> of AOI</a:t>
            </a:r>
          </a:p>
          <a:p>
            <a:pPr>
              <a:buFontTx/>
              <a:buNone/>
            </a:pPr>
            <a:endParaRPr lang="en-US" altLang="en-US"/>
          </a:p>
          <a:p>
            <a:r>
              <a:rPr lang="en-US" altLang="en-US"/>
              <a:t>Data distribution is non-parametric</a:t>
            </a:r>
          </a:p>
          <a:p>
            <a:pPr>
              <a:buFontTx/>
              <a:buNone/>
            </a:pPr>
            <a:endParaRPr lang="en-US" altLang="en-US"/>
          </a:p>
          <a:p>
            <a:r>
              <a:rPr lang="en-US" altLang="en-US"/>
              <a:t>95%UCL-AM is </a:t>
            </a:r>
            <a:r>
              <a:rPr lang="en-US" altLang="en-US">
                <a:solidFill>
                  <a:srgbClr val="FF0000"/>
                </a:solidFill>
              </a:rPr>
              <a:t>12.5 ppm</a:t>
            </a:r>
          </a:p>
          <a:p>
            <a:pPr>
              <a:buFontTx/>
              <a:buNone/>
            </a:pPr>
            <a:endParaRPr lang="en-US" altLang="en-US">
              <a:solidFill>
                <a:srgbClr val="00FFFF"/>
              </a:solidFill>
            </a:endParaRPr>
          </a:p>
        </p:txBody>
      </p:sp>
    </p:spTree>
  </p:cSld>
  <p:clrMapOvr>
    <a:masterClrMapping/>
  </p:clrMapOvr>
  <p:transition>
    <p:random/>
  </p:transition>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0034" name="Rectangle 1026"/>
          <p:cNvSpPr>
            <a:spLocks noGrp="1" noChangeArrowheads="1"/>
          </p:cNvSpPr>
          <p:nvPr>
            <p:ph type="title"/>
          </p:nvPr>
        </p:nvSpPr>
        <p:spPr>
          <a:xfrm>
            <a:off x="609600" y="685800"/>
            <a:ext cx="7924800" cy="1143000"/>
          </a:xfrm>
        </p:spPr>
        <p:txBody>
          <a:bodyPr/>
          <a:lstStyle/>
          <a:p>
            <a:r>
              <a:rPr lang="en-US" altLang="en-US"/>
              <a:t>AOI Concentration </a:t>
            </a:r>
            <a:br>
              <a:rPr lang="en-US" altLang="en-US"/>
            </a:br>
            <a:endParaRPr lang="en-US" altLang="en-US" b="1"/>
          </a:p>
        </p:txBody>
      </p:sp>
      <p:sp>
        <p:nvSpPr>
          <p:cNvPr id="300035" name="Rectangle 1027"/>
          <p:cNvSpPr>
            <a:spLocks noGrp="1" noChangeArrowheads="1"/>
          </p:cNvSpPr>
          <p:nvPr>
            <p:ph type="body" idx="1"/>
          </p:nvPr>
        </p:nvSpPr>
        <p:spPr>
          <a:xfrm>
            <a:off x="304800" y="2133600"/>
            <a:ext cx="9220200" cy="4419600"/>
          </a:xfrm>
        </p:spPr>
        <p:txBody>
          <a:bodyPr/>
          <a:lstStyle/>
          <a:p>
            <a:pPr>
              <a:lnSpc>
                <a:spcPct val="160000"/>
              </a:lnSpc>
              <a:buSzPct val="75000"/>
              <a:buFont typeface="Wingdings" panose="05000000000000000000" pitchFamily="2" charset="2"/>
              <a:buNone/>
            </a:pPr>
            <a:r>
              <a:rPr lang="en-US" altLang="en-US" sz="2400" u="sng">
                <a:solidFill>
                  <a:schemeClr val="accent2"/>
                </a:solidFill>
              </a:rPr>
              <a:t>RECAP submittal should</a:t>
            </a:r>
            <a:r>
              <a:rPr lang="en-US" altLang="en-US" sz="2400">
                <a:solidFill>
                  <a:schemeClr val="accent2"/>
                </a:solidFill>
              </a:rPr>
              <a:t>:</a:t>
            </a:r>
            <a:r>
              <a:rPr lang="en-US" altLang="en-US" sz="2400"/>
              <a:t> </a:t>
            </a:r>
          </a:p>
          <a:p>
            <a:pPr>
              <a:lnSpc>
                <a:spcPct val="160000"/>
              </a:lnSpc>
              <a:buSzPct val="75000"/>
              <a:buFont typeface="Wingdings" panose="05000000000000000000" pitchFamily="2" charset="2"/>
              <a:buChar char="n"/>
            </a:pPr>
            <a:r>
              <a:rPr lang="en-US" altLang="en-US" sz="2400"/>
              <a:t>Identify the standards used to delineate the AOI</a:t>
            </a:r>
          </a:p>
          <a:p>
            <a:pPr>
              <a:lnSpc>
                <a:spcPct val="160000"/>
              </a:lnSpc>
              <a:buSzPct val="75000"/>
              <a:buFont typeface="Wingdings" panose="05000000000000000000" pitchFamily="2" charset="2"/>
              <a:buChar char="n"/>
            </a:pPr>
            <a:r>
              <a:rPr lang="en-US" altLang="en-US" sz="2400"/>
              <a:t>Illustrate the boundaries of the AOI</a:t>
            </a:r>
          </a:p>
          <a:p>
            <a:pPr>
              <a:lnSpc>
                <a:spcPct val="160000"/>
              </a:lnSpc>
              <a:buSzPct val="75000"/>
              <a:buFont typeface="Wingdings" panose="05000000000000000000" pitchFamily="2" charset="2"/>
              <a:buChar char="n"/>
            </a:pPr>
            <a:r>
              <a:rPr lang="en-US" altLang="en-US" sz="2400"/>
              <a:t>Identify data points used to calculate 95%UCL-AM</a:t>
            </a:r>
          </a:p>
          <a:p>
            <a:pPr>
              <a:lnSpc>
                <a:spcPct val="160000"/>
              </a:lnSpc>
              <a:buSzPct val="75000"/>
              <a:buFont typeface="Wingdings" panose="05000000000000000000" pitchFamily="2" charset="2"/>
              <a:buChar char="n"/>
            </a:pPr>
            <a:r>
              <a:rPr lang="en-US" altLang="en-US" sz="2400"/>
              <a:t> Present spreadsheet/output of software</a:t>
            </a:r>
          </a:p>
          <a:p>
            <a:pPr>
              <a:lnSpc>
                <a:spcPct val="160000"/>
              </a:lnSpc>
              <a:buSzPct val="75000"/>
              <a:buFont typeface="Wingdings" panose="05000000000000000000" pitchFamily="2" charset="2"/>
              <a:buChar char="n"/>
            </a:pPr>
            <a:r>
              <a:rPr lang="en-US" altLang="en-US" sz="2400"/>
              <a:t> Identify the value to be used as the AOIC for comparison to RS</a:t>
            </a:r>
          </a:p>
          <a:p>
            <a:pPr>
              <a:lnSpc>
                <a:spcPct val="160000"/>
              </a:lnSpc>
              <a:buSzPct val="75000"/>
              <a:buFont typeface="Wingdings" panose="05000000000000000000" pitchFamily="2" charset="2"/>
              <a:buNone/>
            </a:pPr>
            <a:r>
              <a:rPr lang="en-US" altLang="en-US" sz="1200"/>
              <a:t>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0258" name="Rectangle 2"/>
          <p:cNvSpPr>
            <a:spLocks noGrp="1" noChangeArrowheads="1"/>
          </p:cNvSpPr>
          <p:nvPr>
            <p:ph type="title"/>
          </p:nvPr>
        </p:nvSpPr>
        <p:spPr>
          <a:xfrm>
            <a:off x="-304800" y="2209800"/>
            <a:ext cx="7924800" cy="1447800"/>
          </a:xfrm>
        </p:spPr>
        <p:txBody>
          <a:bodyPr/>
          <a:lstStyle/>
          <a:p>
            <a:pPr>
              <a:lnSpc>
                <a:spcPct val="190000"/>
              </a:lnSpc>
            </a:pPr>
            <a:r>
              <a:rPr lang="en-US" altLang="en-US" sz="8000" dirty="0" smtClean="0"/>
              <a:t> </a:t>
            </a:r>
            <a:r>
              <a:rPr lang="en-US" altLang="en-US" sz="8000" i="0" dirty="0">
                <a:solidFill>
                  <a:srgbClr val="0066FF"/>
                </a:solidFill>
              </a:rPr>
              <a:t>Groundwater</a:t>
            </a:r>
            <a:endParaRPr lang="en-US" altLang="en-US" sz="8000" i="0" dirty="0">
              <a:solidFill>
                <a:srgbClr val="0066FF"/>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838200" y="304800"/>
            <a:ext cx="7848600" cy="1295400"/>
          </a:xfrm>
          <a:noFill/>
          <a:ln/>
        </p:spPr>
        <p:txBody>
          <a:bodyPr anchor="ctr"/>
          <a:lstStyle/>
          <a:p>
            <a:r>
              <a:rPr lang="en-US" altLang="en-US"/>
              <a:t>Groundwater Classifications</a:t>
            </a:r>
          </a:p>
        </p:txBody>
      </p:sp>
      <p:sp>
        <p:nvSpPr>
          <p:cNvPr id="70659" name="Rectangle 3"/>
          <p:cNvSpPr>
            <a:spLocks noGrp="1" noChangeArrowheads="1"/>
          </p:cNvSpPr>
          <p:nvPr>
            <p:ph type="body" idx="1"/>
          </p:nvPr>
        </p:nvSpPr>
        <p:spPr>
          <a:xfrm>
            <a:off x="381000" y="2362200"/>
            <a:ext cx="8534400" cy="4191000"/>
          </a:xfrm>
          <a:noFill/>
          <a:ln/>
        </p:spPr>
        <p:txBody>
          <a:bodyPr/>
          <a:lstStyle/>
          <a:p>
            <a:pPr>
              <a:lnSpc>
                <a:spcPct val="120000"/>
              </a:lnSpc>
              <a:buFontTx/>
              <a:buNone/>
            </a:pPr>
            <a:r>
              <a:rPr lang="en-US" altLang="en-US" u="sng">
                <a:solidFill>
                  <a:srgbClr val="0066FF"/>
                </a:solidFill>
              </a:rPr>
              <a:t>Groundwater Classification 1</a:t>
            </a:r>
            <a:r>
              <a:rPr lang="en-US" altLang="en-US">
                <a:solidFill>
                  <a:srgbClr val="0066FF"/>
                </a:solidFill>
              </a:rPr>
              <a:t>:</a:t>
            </a:r>
            <a:r>
              <a:rPr lang="en-US" altLang="en-US"/>
              <a:t> </a:t>
            </a:r>
            <a:r>
              <a:rPr lang="en-US" altLang="en-US">
                <a:solidFill>
                  <a:srgbClr val="FFCC00"/>
                </a:solidFill>
              </a:rPr>
              <a:t>public water supply</a:t>
            </a:r>
          </a:p>
          <a:p>
            <a:pPr lvl="1">
              <a:lnSpc>
                <a:spcPct val="120000"/>
              </a:lnSpc>
              <a:buSzPct val="75000"/>
              <a:buFont typeface="Wingdings" panose="05000000000000000000" pitchFamily="2" charset="2"/>
              <a:buChar char="à"/>
            </a:pPr>
            <a:r>
              <a:rPr lang="en-US" altLang="en-US"/>
              <a:t>Yield </a:t>
            </a:r>
            <a:r>
              <a:rPr lang="en-US" altLang="en-US" u="sng"/>
              <a:t>&gt;</a:t>
            </a:r>
            <a:r>
              <a:rPr lang="en-US" altLang="en-US"/>
              <a:t> 4,800 g/d</a:t>
            </a:r>
          </a:p>
          <a:p>
            <a:pPr lvl="1">
              <a:buSzPct val="75000"/>
              <a:buFont typeface="Wingdings" panose="05000000000000000000" pitchFamily="2" charset="2"/>
              <a:buChar char="à"/>
            </a:pPr>
            <a:r>
              <a:rPr lang="en-US" altLang="en-US"/>
              <a:t>TDS </a:t>
            </a:r>
            <a:r>
              <a:rPr lang="en-US" altLang="en-US" u="sng"/>
              <a:t>&lt;</a:t>
            </a:r>
            <a:r>
              <a:rPr lang="en-US" altLang="en-US"/>
              <a:t> 1,000 mg/l</a:t>
            </a:r>
          </a:p>
          <a:p>
            <a:pPr>
              <a:buFontTx/>
              <a:buNone/>
            </a:pPr>
            <a:endParaRPr lang="en-US" altLang="en-US"/>
          </a:p>
          <a:p>
            <a:pPr>
              <a:buFontTx/>
              <a:buNone/>
            </a:pPr>
            <a:r>
              <a:rPr lang="en-US" altLang="en-US" u="sng"/>
              <a:t>Class 1A</a:t>
            </a:r>
            <a:r>
              <a:rPr lang="en-US" altLang="en-US"/>
              <a:t>: current public water supply</a:t>
            </a:r>
          </a:p>
          <a:p>
            <a:pPr>
              <a:buFontTx/>
              <a:buNone/>
            </a:pPr>
            <a:r>
              <a:rPr lang="en-US" altLang="en-US" u="sng"/>
              <a:t>Class 1B</a:t>
            </a:r>
            <a:r>
              <a:rPr lang="en-US" altLang="en-US"/>
              <a:t>: potential public water supply</a:t>
            </a:r>
          </a:p>
          <a:p>
            <a:pPr>
              <a:buFontTx/>
              <a:buNone/>
            </a:pPr>
            <a:endParaRPr lang="en-US" altLang="en-US"/>
          </a:p>
        </p:txBody>
      </p:sp>
    </p:spTree>
  </p:cSld>
  <p:clrMapOvr>
    <a:masterClrMapping/>
  </p:clrMapOvr>
  <p:transition>
    <p:random/>
  </p:transition>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a:xfrm>
            <a:off x="685800" y="228600"/>
            <a:ext cx="7848600" cy="1295400"/>
          </a:xfrm>
          <a:noFill/>
          <a:ln/>
        </p:spPr>
        <p:txBody>
          <a:bodyPr anchor="ctr"/>
          <a:lstStyle/>
          <a:p>
            <a:r>
              <a:rPr lang="en-US" altLang="en-US"/>
              <a:t>Groundwater Classifications</a:t>
            </a:r>
          </a:p>
        </p:txBody>
      </p:sp>
      <p:sp>
        <p:nvSpPr>
          <p:cNvPr id="135171" name="Rectangle 3"/>
          <p:cNvSpPr>
            <a:spLocks noGrp="1" noChangeArrowheads="1"/>
          </p:cNvSpPr>
          <p:nvPr>
            <p:ph type="body" idx="1"/>
          </p:nvPr>
        </p:nvSpPr>
        <p:spPr>
          <a:xfrm>
            <a:off x="228600" y="1981200"/>
            <a:ext cx="8915400" cy="4114800"/>
          </a:xfrm>
          <a:noFill/>
          <a:ln/>
        </p:spPr>
        <p:txBody>
          <a:bodyPr/>
          <a:lstStyle/>
          <a:p>
            <a:pPr>
              <a:lnSpc>
                <a:spcPct val="120000"/>
              </a:lnSpc>
              <a:buFontTx/>
              <a:buNone/>
            </a:pPr>
            <a:r>
              <a:rPr lang="en-US" altLang="en-US" u="sng">
                <a:solidFill>
                  <a:srgbClr val="0066FF"/>
                </a:solidFill>
              </a:rPr>
              <a:t>Groundwater Classification 2</a:t>
            </a:r>
            <a:r>
              <a:rPr lang="en-US" altLang="en-US">
                <a:solidFill>
                  <a:srgbClr val="0066FF"/>
                </a:solidFill>
              </a:rPr>
              <a:t>:</a:t>
            </a:r>
            <a:r>
              <a:rPr lang="en-US" altLang="en-US"/>
              <a:t> </a:t>
            </a:r>
            <a:r>
              <a:rPr lang="en-US" altLang="en-US">
                <a:solidFill>
                  <a:srgbClr val="FFCC00"/>
                </a:solidFill>
              </a:rPr>
              <a:t>domestic water supply</a:t>
            </a:r>
            <a:endParaRPr lang="en-US" altLang="en-US"/>
          </a:p>
          <a:p>
            <a:pPr lvl="1">
              <a:lnSpc>
                <a:spcPct val="120000"/>
              </a:lnSpc>
              <a:buSzPct val="75000"/>
              <a:buFont typeface="Wingdings" panose="05000000000000000000" pitchFamily="2" charset="2"/>
              <a:buChar char="à"/>
            </a:pPr>
            <a:r>
              <a:rPr lang="en-US" altLang="en-US"/>
              <a:t>Yield </a:t>
            </a:r>
            <a:r>
              <a:rPr lang="en-US" altLang="en-US" u="sng"/>
              <a:t>&gt;</a:t>
            </a:r>
            <a:r>
              <a:rPr lang="en-US" altLang="en-US"/>
              <a:t> 800 g/d but &lt; 4,800 g/d</a:t>
            </a:r>
          </a:p>
          <a:p>
            <a:pPr lvl="1">
              <a:buSzPct val="75000"/>
              <a:buFont typeface="Wingdings" panose="05000000000000000000" pitchFamily="2" charset="2"/>
              <a:buChar char="à"/>
            </a:pPr>
            <a:r>
              <a:rPr lang="en-US" altLang="en-US"/>
              <a:t>TDS </a:t>
            </a:r>
            <a:r>
              <a:rPr lang="en-US" altLang="en-US" u="sng"/>
              <a:t>&lt;</a:t>
            </a:r>
            <a:r>
              <a:rPr lang="en-US" altLang="en-US"/>
              <a:t> 10,000 mg/l</a:t>
            </a:r>
          </a:p>
          <a:p>
            <a:pPr>
              <a:buFontTx/>
              <a:buNone/>
            </a:pPr>
            <a:endParaRPr lang="en-US" altLang="en-US" sz="2800" u="sng"/>
          </a:p>
          <a:p>
            <a:pPr>
              <a:buFontTx/>
              <a:buNone/>
            </a:pPr>
            <a:r>
              <a:rPr lang="en-US" altLang="en-US" sz="2800" u="sng"/>
              <a:t>Class 2A</a:t>
            </a:r>
            <a:r>
              <a:rPr lang="en-US" altLang="en-US" sz="2800"/>
              <a:t>: current domestic water supply</a:t>
            </a:r>
          </a:p>
          <a:p>
            <a:pPr>
              <a:buFontTx/>
              <a:buNone/>
            </a:pPr>
            <a:r>
              <a:rPr lang="en-US" altLang="en-US" sz="2800" u="sng"/>
              <a:t>Class 2B</a:t>
            </a:r>
            <a:r>
              <a:rPr lang="en-US" altLang="en-US" sz="2800"/>
              <a:t>: potential domestic water supply (TDS &lt; 1,000)</a:t>
            </a:r>
          </a:p>
          <a:p>
            <a:pPr>
              <a:buFontTx/>
              <a:buNone/>
            </a:pPr>
            <a:r>
              <a:rPr lang="en-US" altLang="en-US" sz="2800" u="sng"/>
              <a:t>Class 2C</a:t>
            </a:r>
            <a:r>
              <a:rPr lang="en-US" altLang="en-US" sz="2800"/>
              <a:t>: potential domestic water supply (TDS &gt;1000 but </a:t>
            </a:r>
            <a:r>
              <a:rPr lang="en-US" altLang="en-US" sz="2800" u="sng"/>
              <a:t>&lt;</a:t>
            </a:r>
            <a:r>
              <a:rPr lang="en-US" altLang="en-US" sz="2800"/>
              <a:t> 	      10,000)</a:t>
            </a:r>
          </a:p>
          <a:p>
            <a:pPr>
              <a:buFontTx/>
              <a:buNone/>
            </a:pPr>
            <a:endParaRPr lang="en-US" altLang="en-US"/>
          </a:p>
        </p:txBody>
      </p:sp>
    </p:spTree>
  </p:cSld>
  <p:clrMapOvr>
    <a:masterClrMapping/>
  </p:clrMapOvr>
  <p:transition>
    <p:random/>
  </p:transition>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a:xfrm>
            <a:off x="609600" y="228600"/>
            <a:ext cx="7848600" cy="1295400"/>
          </a:xfrm>
          <a:noFill/>
          <a:ln/>
        </p:spPr>
        <p:txBody>
          <a:bodyPr anchor="ctr"/>
          <a:lstStyle/>
          <a:p>
            <a:r>
              <a:rPr lang="en-US" altLang="en-US"/>
              <a:t>Groundwater Classifications</a:t>
            </a:r>
          </a:p>
        </p:txBody>
      </p:sp>
      <p:sp>
        <p:nvSpPr>
          <p:cNvPr id="137219" name="Rectangle 3"/>
          <p:cNvSpPr>
            <a:spLocks noGrp="1" noChangeArrowheads="1"/>
          </p:cNvSpPr>
          <p:nvPr>
            <p:ph type="body" idx="1"/>
          </p:nvPr>
        </p:nvSpPr>
        <p:spPr>
          <a:xfrm>
            <a:off x="685800" y="2438400"/>
            <a:ext cx="8001000" cy="4114800"/>
          </a:xfrm>
          <a:noFill/>
          <a:ln/>
        </p:spPr>
        <p:txBody>
          <a:bodyPr/>
          <a:lstStyle/>
          <a:p>
            <a:pPr>
              <a:lnSpc>
                <a:spcPct val="120000"/>
              </a:lnSpc>
              <a:buFontTx/>
              <a:buNone/>
            </a:pPr>
            <a:r>
              <a:rPr lang="en-US" altLang="en-US" u="sng">
                <a:solidFill>
                  <a:srgbClr val="0066FF"/>
                </a:solidFill>
              </a:rPr>
              <a:t>Groundwater Classification 3</a:t>
            </a:r>
            <a:r>
              <a:rPr lang="en-US" altLang="en-US">
                <a:solidFill>
                  <a:srgbClr val="0066FF"/>
                </a:solidFill>
              </a:rPr>
              <a:t>:</a:t>
            </a:r>
            <a:r>
              <a:rPr lang="en-US" altLang="en-US"/>
              <a:t> </a:t>
            </a:r>
          </a:p>
          <a:p>
            <a:pPr>
              <a:lnSpc>
                <a:spcPct val="120000"/>
              </a:lnSpc>
              <a:buFontTx/>
              <a:buNone/>
            </a:pPr>
            <a:r>
              <a:rPr lang="en-US" altLang="en-US" u="sng">
                <a:solidFill>
                  <a:srgbClr val="FFCC00"/>
                </a:solidFill>
              </a:rPr>
              <a:t>Not</a:t>
            </a:r>
            <a:r>
              <a:rPr lang="en-US" altLang="en-US"/>
              <a:t> a potential public or domestic water supply</a:t>
            </a:r>
          </a:p>
          <a:p>
            <a:pPr>
              <a:buFontTx/>
              <a:buNone/>
            </a:pPr>
            <a:endParaRPr lang="en-US" altLang="en-US" u="sng"/>
          </a:p>
          <a:p>
            <a:pPr>
              <a:buFontTx/>
              <a:buNone/>
            </a:pPr>
            <a:r>
              <a:rPr lang="en-US" altLang="en-US" u="sng"/>
              <a:t>Class 3A</a:t>
            </a:r>
            <a:r>
              <a:rPr lang="en-US" altLang="en-US"/>
              <a:t>:  yield &lt; 800g/d</a:t>
            </a:r>
          </a:p>
          <a:p>
            <a:pPr>
              <a:buFontTx/>
              <a:buNone/>
            </a:pPr>
            <a:r>
              <a:rPr lang="en-US" altLang="en-US" u="sng"/>
              <a:t>Class 3B</a:t>
            </a:r>
            <a:r>
              <a:rPr lang="en-US" altLang="en-US"/>
              <a:t>:  TDS &gt; 10,000 mg/l</a:t>
            </a:r>
          </a:p>
        </p:txBody>
      </p:sp>
    </p:spTree>
  </p:cSld>
  <p:clrMapOvr>
    <a:masterClrMapping/>
  </p:clrMapOvr>
  <p:transition>
    <p:random/>
  </p:transition>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a:xfrm>
            <a:off x="762000" y="685800"/>
            <a:ext cx="7696200" cy="838200"/>
          </a:xfrm>
        </p:spPr>
        <p:txBody>
          <a:bodyPr/>
          <a:lstStyle/>
          <a:p>
            <a:r>
              <a:rPr lang="en-US" altLang="en-US"/>
              <a:t>Groundwater/Aquifer Use</a:t>
            </a:r>
            <a:br>
              <a:rPr lang="en-US" altLang="en-US"/>
            </a:br>
            <a:r>
              <a:rPr lang="en-US" altLang="en-US"/>
              <a:t>Section 2.10</a:t>
            </a:r>
          </a:p>
        </p:txBody>
      </p:sp>
      <p:sp>
        <p:nvSpPr>
          <p:cNvPr id="140291" name="Rectangle 3"/>
          <p:cNvSpPr>
            <a:spLocks noGrp="1" noChangeArrowheads="1"/>
          </p:cNvSpPr>
          <p:nvPr>
            <p:ph type="body" idx="1"/>
          </p:nvPr>
        </p:nvSpPr>
        <p:spPr>
          <a:xfrm>
            <a:off x="685800" y="2057400"/>
            <a:ext cx="8077200" cy="4114800"/>
          </a:xfrm>
        </p:spPr>
        <p:txBody>
          <a:bodyPr/>
          <a:lstStyle/>
          <a:p>
            <a:pPr>
              <a:buSzPct val="75000"/>
              <a:buFont typeface="Wingdings" panose="05000000000000000000" pitchFamily="2" charset="2"/>
              <a:buChar char="n"/>
            </a:pPr>
            <a:r>
              <a:rPr lang="en-US" altLang="en-US"/>
              <a:t> Current Use:</a:t>
            </a:r>
          </a:p>
          <a:p>
            <a:pPr lvl="1">
              <a:buSzPct val="75000"/>
              <a:buFont typeface="Wingdings" panose="05000000000000000000" pitchFamily="2" charset="2"/>
              <a:buChar char="à"/>
            </a:pPr>
            <a:r>
              <a:rPr lang="en-US" altLang="en-US"/>
              <a:t>    DOTD Well Survey (1 mi radius/12 mo)</a:t>
            </a:r>
          </a:p>
          <a:p>
            <a:pPr lvl="1">
              <a:buSzPct val="75000"/>
              <a:buFont typeface="Wingdings" panose="05000000000000000000" pitchFamily="2" charset="2"/>
              <a:buChar char="à"/>
            </a:pPr>
            <a:r>
              <a:rPr lang="en-US" altLang="en-US"/>
              <a:t>    500 foot walking receptor survey</a:t>
            </a:r>
          </a:p>
          <a:p>
            <a:pPr>
              <a:buSzPct val="75000"/>
              <a:buFont typeface="Wingdings" panose="05000000000000000000" pitchFamily="2" charset="2"/>
              <a:buChar char="n"/>
            </a:pPr>
            <a:r>
              <a:rPr lang="en-US" altLang="en-US"/>
              <a:t> Potential Use:</a:t>
            </a:r>
          </a:p>
          <a:p>
            <a:pPr lvl="1">
              <a:buSzPct val="75000"/>
              <a:buFont typeface="Wingdings" panose="05000000000000000000" pitchFamily="2" charset="2"/>
              <a:buChar char="à"/>
            </a:pPr>
            <a:r>
              <a:rPr lang="en-US" altLang="en-US"/>
              <a:t>    sustainable yield</a:t>
            </a:r>
          </a:p>
          <a:p>
            <a:pPr lvl="1">
              <a:buSzPct val="75000"/>
              <a:buFont typeface="Wingdings" panose="05000000000000000000" pitchFamily="2" charset="2"/>
              <a:buChar char="à"/>
            </a:pPr>
            <a:r>
              <a:rPr lang="en-US" altLang="en-US"/>
              <a:t>    total dissolved solids</a:t>
            </a:r>
          </a:p>
        </p:txBody>
      </p:sp>
    </p:spTree>
  </p:cSld>
  <p:clrMapOvr>
    <a:masterClrMapping/>
  </p:clrMapOvr>
  <p:transition>
    <p:random/>
  </p:transition>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282" name="Rectangle 2"/>
          <p:cNvSpPr>
            <a:spLocks noGrp="1" noChangeArrowheads="1"/>
          </p:cNvSpPr>
          <p:nvPr>
            <p:ph type="title"/>
          </p:nvPr>
        </p:nvSpPr>
        <p:spPr>
          <a:xfrm>
            <a:off x="685800" y="304800"/>
            <a:ext cx="7924800" cy="1143000"/>
          </a:xfrm>
        </p:spPr>
        <p:txBody>
          <a:bodyPr/>
          <a:lstStyle/>
          <a:p>
            <a:r>
              <a:rPr lang="en-US" altLang="en-US"/>
              <a:t>Compliance Concentration</a:t>
            </a:r>
            <a:br>
              <a:rPr lang="en-US" altLang="en-US"/>
            </a:br>
            <a:r>
              <a:rPr lang="en-US" altLang="en-US"/>
              <a:t>Section 2.8.3</a:t>
            </a:r>
            <a:endParaRPr lang="en-US" altLang="en-US" b="1"/>
          </a:p>
        </p:txBody>
      </p:sp>
      <p:sp>
        <p:nvSpPr>
          <p:cNvPr id="481283" name="Rectangle 3"/>
          <p:cNvSpPr>
            <a:spLocks noGrp="1" noChangeArrowheads="1"/>
          </p:cNvSpPr>
          <p:nvPr>
            <p:ph type="body" idx="1"/>
          </p:nvPr>
        </p:nvSpPr>
        <p:spPr>
          <a:xfrm>
            <a:off x="0" y="1447800"/>
            <a:ext cx="9220200" cy="4114800"/>
          </a:xfrm>
        </p:spPr>
        <p:txBody>
          <a:bodyPr/>
          <a:lstStyle/>
          <a:p>
            <a:pPr algn="ctr">
              <a:lnSpc>
                <a:spcPct val="190000"/>
              </a:lnSpc>
              <a:buSzPct val="75000"/>
              <a:buFont typeface="Wingdings" panose="05000000000000000000" pitchFamily="2" charset="2"/>
              <a:buNone/>
            </a:pPr>
            <a:r>
              <a:rPr lang="en-US" altLang="en-US"/>
              <a:t> </a:t>
            </a:r>
            <a:r>
              <a:rPr lang="en-US" altLang="en-US" sz="7200">
                <a:solidFill>
                  <a:srgbClr val="0066FF"/>
                </a:solidFill>
              </a:rPr>
              <a:t>Groundwater</a:t>
            </a:r>
          </a:p>
          <a:p>
            <a:pPr algn="ctr">
              <a:lnSpc>
                <a:spcPct val="50000"/>
              </a:lnSpc>
              <a:buSzPct val="75000"/>
              <a:buFont typeface="Wingdings" panose="05000000000000000000" pitchFamily="2" charset="2"/>
              <a:buNone/>
            </a:pPr>
            <a:r>
              <a:rPr lang="en-US" altLang="en-US" sz="4000"/>
              <a:t>Step 2a: Identification of the AOI</a:t>
            </a:r>
          </a:p>
          <a:p>
            <a:pPr algn="ctr">
              <a:lnSpc>
                <a:spcPct val="50000"/>
              </a:lnSpc>
              <a:buSzPct val="75000"/>
              <a:buFont typeface="Wingdings" panose="05000000000000000000" pitchFamily="2" charset="2"/>
              <a:buNone/>
            </a:pPr>
            <a:r>
              <a:rPr lang="en-US" altLang="en-US" sz="4000"/>
              <a:t>(same as for soil)</a:t>
            </a:r>
          </a:p>
          <a:p>
            <a:pPr>
              <a:lnSpc>
                <a:spcPct val="50000"/>
              </a:lnSpc>
              <a:buSzPct val="75000"/>
              <a:buFont typeface="Wingdings" panose="05000000000000000000" pitchFamily="2" charset="2"/>
              <a:buNone/>
            </a:pPr>
            <a:endParaRPr lang="en-US" altLang="en-US" sz="6600"/>
          </a:p>
          <a:p>
            <a:pPr>
              <a:lnSpc>
                <a:spcPct val="50000"/>
              </a:lnSpc>
              <a:buSzPct val="75000"/>
              <a:buFont typeface="Wingdings" panose="05000000000000000000" pitchFamily="2" charset="2"/>
              <a:buNone/>
            </a:pPr>
            <a:r>
              <a:rPr lang="en-US" altLang="en-US"/>
              <a:t>*Note: the AOIC for groundwater is referred to as the </a:t>
            </a:r>
          </a:p>
          <a:p>
            <a:pPr>
              <a:lnSpc>
                <a:spcPct val="50000"/>
              </a:lnSpc>
              <a:buSzPct val="75000"/>
              <a:buFont typeface="Wingdings" panose="05000000000000000000" pitchFamily="2" charset="2"/>
              <a:buNone/>
            </a:pPr>
            <a:r>
              <a:rPr lang="en-US" altLang="en-US"/>
              <a:t>  </a:t>
            </a:r>
            <a:r>
              <a:rPr lang="en-US" altLang="en-US">
                <a:solidFill>
                  <a:schemeClr val="hlink"/>
                </a:solidFill>
              </a:rPr>
              <a:t>Compliance Concentration (CC)</a:t>
            </a:r>
          </a:p>
          <a:p>
            <a:pPr>
              <a:lnSpc>
                <a:spcPct val="160000"/>
              </a:lnSpc>
              <a:buFont typeface="Monotype Sorts" pitchFamily="2" charset="2"/>
              <a:buNone/>
            </a:pPr>
            <a:r>
              <a:rPr lang="en-US" altLang="en-US" sz="280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51618" name="Rectangle 2"/>
          <p:cNvSpPr>
            <a:spLocks noGrp="1" noChangeArrowheads="1"/>
          </p:cNvSpPr>
          <p:nvPr>
            <p:ph type="title"/>
          </p:nvPr>
        </p:nvSpPr>
        <p:spPr/>
        <p:txBody>
          <a:bodyPr/>
          <a:lstStyle/>
          <a:p>
            <a:r>
              <a:rPr lang="en-US" altLang="en-US"/>
              <a:t>RECAP Document</a:t>
            </a:r>
          </a:p>
        </p:txBody>
      </p:sp>
      <p:sp>
        <p:nvSpPr>
          <p:cNvPr id="751619" name="Rectangle 3"/>
          <p:cNvSpPr>
            <a:spLocks noGrp="1" noChangeArrowheads="1"/>
          </p:cNvSpPr>
          <p:nvPr>
            <p:ph type="body" idx="1"/>
          </p:nvPr>
        </p:nvSpPr>
        <p:spPr/>
        <p:txBody>
          <a:bodyPr/>
          <a:lstStyle/>
          <a:p>
            <a:pPr lvl="1">
              <a:buClr>
                <a:srgbClr val="FF9900"/>
              </a:buClr>
              <a:buFont typeface="Wingdings" panose="05000000000000000000" pitchFamily="2" charset="2"/>
              <a:buChar char="Ø"/>
            </a:pPr>
            <a:r>
              <a:rPr lang="en-US" altLang="en-US"/>
              <a:t>Definitions of SS and RS</a:t>
            </a:r>
          </a:p>
          <a:p>
            <a:pPr lvl="1">
              <a:buClr>
                <a:srgbClr val="FF9900"/>
              </a:buClr>
              <a:buFont typeface="Wingdings" panose="05000000000000000000" pitchFamily="2" charset="2"/>
              <a:buChar char="Ø"/>
            </a:pPr>
            <a:r>
              <a:rPr lang="en-US" altLang="en-US"/>
              <a:t>Background concentrations</a:t>
            </a:r>
          </a:p>
          <a:p>
            <a:pPr lvl="1">
              <a:buClr>
                <a:srgbClr val="FF9900"/>
              </a:buClr>
              <a:buFont typeface="Wingdings" panose="05000000000000000000" pitchFamily="2" charset="2"/>
              <a:buChar char="Ø"/>
            </a:pPr>
            <a:r>
              <a:rPr lang="en-US" altLang="en-US"/>
              <a:t>Acceptable risk levels</a:t>
            </a:r>
          </a:p>
          <a:p>
            <a:pPr lvl="1">
              <a:buClr>
                <a:srgbClr val="FF9900"/>
              </a:buClr>
              <a:buFont typeface="Wingdings" panose="05000000000000000000" pitchFamily="2" charset="2"/>
              <a:buChar char="Ø"/>
            </a:pPr>
            <a:r>
              <a:rPr lang="en-US" altLang="en-US"/>
              <a:t>Identification of toxicity values</a:t>
            </a:r>
          </a:p>
          <a:p>
            <a:pPr lvl="1">
              <a:buClr>
                <a:srgbClr val="FF9900"/>
              </a:buClr>
              <a:buFont typeface="Wingdings" panose="05000000000000000000" pitchFamily="2" charset="2"/>
              <a:buChar char="Ø"/>
            </a:pPr>
            <a:r>
              <a:rPr lang="en-US" altLang="en-US"/>
              <a:t>Monitored natural attenuation</a:t>
            </a:r>
          </a:p>
          <a:p>
            <a:pPr lvl="1">
              <a:buClr>
                <a:srgbClr val="FF9900"/>
              </a:buClr>
              <a:buFont typeface="Wingdings" panose="05000000000000000000" pitchFamily="2" charset="2"/>
              <a:buChar char="Ø"/>
            </a:pPr>
            <a:r>
              <a:rPr lang="en-US" altLang="en-US"/>
              <a:t>Institutional controls</a:t>
            </a:r>
          </a:p>
          <a:p>
            <a:pPr lvl="1">
              <a:buClr>
                <a:srgbClr val="FF9900"/>
              </a:buClr>
              <a:buFont typeface="Wingdings" panose="05000000000000000000" pitchFamily="2" charset="2"/>
              <a:buChar char="Ø"/>
            </a:pPr>
            <a:r>
              <a:rPr lang="en-US" altLang="en-US"/>
              <a:t>Self-implementation</a:t>
            </a:r>
          </a:p>
          <a:p>
            <a:pPr lvl="1">
              <a:buClr>
                <a:srgbClr val="FF9900"/>
              </a:buClr>
              <a:buFont typeface="Wingdings" panose="05000000000000000000" pitchFamily="2" charset="2"/>
              <a:buChar char="Ø"/>
            </a:pPr>
            <a:r>
              <a:rPr lang="en-US" altLang="en-US"/>
              <a:t>Demonstration of compliance with RS</a:t>
            </a:r>
          </a:p>
        </p:txBody>
      </p:sp>
    </p:spTree>
  </p:cSld>
  <p:clrMapOvr>
    <a:masterClrMapping/>
  </p:clrMapOvr>
  <p:transition>
    <p:random/>
  </p:transition>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4354" name="Rectangle 2"/>
          <p:cNvSpPr>
            <a:spLocks noGrp="1" noChangeArrowheads="1"/>
          </p:cNvSpPr>
          <p:nvPr>
            <p:ph type="title"/>
          </p:nvPr>
        </p:nvSpPr>
        <p:spPr>
          <a:xfrm>
            <a:off x="685800" y="685800"/>
            <a:ext cx="7924800" cy="1143000"/>
          </a:xfrm>
        </p:spPr>
        <p:txBody>
          <a:bodyPr/>
          <a:lstStyle/>
          <a:p>
            <a:r>
              <a:rPr lang="en-US" altLang="en-US">
                <a:solidFill>
                  <a:schemeClr val="hlink"/>
                </a:solidFill>
              </a:rPr>
              <a:t>Compliance Concentration</a:t>
            </a:r>
            <a:br>
              <a:rPr lang="en-US" altLang="en-US">
                <a:solidFill>
                  <a:schemeClr val="hlink"/>
                </a:solidFill>
              </a:rPr>
            </a:br>
            <a:r>
              <a:rPr lang="en-US" altLang="en-US">
                <a:solidFill>
                  <a:schemeClr val="hlink"/>
                </a:solidFill>
              </a:rPr>
              <a:t>Section 2.8.3</a:t>
            </a:r>
            <a:endParaRPr lang="en-US" altLang="en-US" b="1">
              <a:solidFill>
                <a:schemeClr val="hlink"/>
              </a:solidFill>
            </a:endParaRPr>
          </a:p>
        </p:txBody>
      </p:sp>
      <p:sp>
        <p:nvSpPr>
          <p:cNvPr id="484355" name="Rectangle 3"/>
          <p:cNvSpPr>
            <a:spLocks noGrp="1" noChangeArrowheads="1"/>
          </p:cNvSpPr>
          <p:nvPr>
            <p:ph type="body" idx="1"/>
          </p:nvPr>
        </p:nvSpPr>
        <p:spPr>
          <a:xfrm>
            <a:off x="0" y="1752600"/>
            <a:ext cx="9220200" cy="4114800"/>
          </a:xfrm>
        </p:spPr>
        <p:txBody>
          <a:bodyPr/>
          <a:lstStyle/>
          <a:p>
            <a:pPr algn="ctr">
              <a:lnSpc>
                <a:spcPct val="190000"/>
              </a:lnSpc>
              <a:buSzPct val="75000"/>
              <a:buFont typeface="Wingdings" panose="05000000000000000000" pitchFamily="2" charset="2"/>
              <a:buNone/>
            </a:pPr>
            <a:r>
              <a:rPr lang="en-US" altLang="en-US"/>
              <a:t> </a:t>
            </a:r>
            <a:r>
              <a:rPr lang="en-US" altLang="en-US" sz="7200">
                <a:solidFill>
                  <a:srgbClr val="0066FF"/>
                </a:solidFill>
              </a:rPr>
              <a:t>Groundwater</a:t>
            </a:r>
          </a:p>
          <a:p>
            <a:pPr algn="ctr">
              <a:lnSpc>
                <a:spcPct val="50000"/>
              </a:lnSpc>
              <a:buSzPct val="75000"/>
              <a:buFont typeface="Wingdings" panose="05000000000000000000" pitchFamily="2" charset="2"/>
              <a:buNone/>
            </a:pPr>
            <a:r>
              <a:rPr lang="en-US" altLang="en-US" sz="4000"/>
              <a:t>Step 2b:Estimation of AOI Concentration</a:t>
            </a:r>
          </a:p>
          <a:p>
            <a:pPr algn="ctr">
              <a:lnSpc>
                <a:spcPct val="50000"/>
              </a:lnSpc>
              <a:buSzPct val="75000"/>
              <a:buFont typeface="Wingdings" panose="05000000000000000000" pitchFamily="2" charset="2"/>
              <a:buNone/>
            </a:pPr>
            <a:r>
              <a:rPr lang="en-US" altLang="en-US" sz="4000"/>
              <a:t>(NOT the same as for soil)</a:t>
            </a:r>
            <a:endParaRPr lang="en-US" altLang="en-US" sz="6600"/>
          </a:p>
          <a:p>
            <a:pPr>
              <a:lnSpc>
                <a:spcPct val="160000"/>
              </a:lnSpc>
              <a:buFont typeface="Monotype Sorts" pitchFamily="2" charset="2"/>
              <a:buNone/>
            </a:pPr>
            <a:r>
              <a:rPr lang="en-US" altLang="en-US" sz="2800"/>
              <a:t>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3330" name="Rectangle 2"/>
          <p:cNvSpPr>
            <a:spLocks noGrp="1" noChangeArrowheads="1"/>
          </p:cNvSpPr>
          <p:nvPr>
            <p:ph type="title"/>
          </p:nvPr>
        </p:nvSpPr>
        <p:spPr>
          <a:xfrm>
            <a:off x="685800" y="304800"/>
            <a:ext cx="7924800" cy="1143000"/>
          </a:xfrm>
        </p:spPr>
        <p:txBody>
          <a:bodyPr/>
          <a:lstStyle/>
          <a:p>
            <a:r>
              <a:rPr lang="en-US" altLang="en-US">
                <a:solidFill>
                  <a:schemeClr val="hlink"/>
                </a:solidFill>
              </a:rPr>
              <a:t>Compliance Concentration</a:t>
            </a:r>
            <a:br>
              <a:rPr lang="en-US" altLang="en-US">
                <a:solidFill>
                  <a:schemeClr val="hlink"/>
                </a:solidFill>
              </a:rPr>
            </a:br>
            <a:r>
              <a:rPr lang="en-US" altLang="en-US">
                <a:solidFill>
                  <a:schemeClr val="hlink"/>
                </a:solidFill>
              </a:rPr>
              <a:t>Section 2.8.3</a:t>
            </a:r>
            <a:endParaRPr lang="en-US" altLang="en-US" b="1">
              <a:solidFill>
                <a:schemeClr val="hlink"/>
              </a:solidFill>
            </a:endParaRPr>
          </a:p>
        </p:txBody>
      </p:sp>
      <p:sp>
        <p:nvSpPr>
          <p:cNvPr id="483331" name="Rectangle 3"/>
          <p:cNvSpPr>
            <a:spLocks noGrp="1" noChangeArrowheads="1"/>
          </p:cNvSpPr>
          <p:nvPr>
            <p:ph type="body" idx="1"/>
          </p:nvPr>
        </p:nvSpPr>
        <p:spPr>
          <a:xfrm>
            <a:off x="0" y="1524000"/>
            <a:ext cx="9220200" cy="4114800"/>
          </a:xfrm>
        </p:spPr>
        <p:txBody>
          <a:bodyPr/>
          <a:lstStyle/>
          <a:p>
            <a:pPr>
              <a:lnSpc>
                <a:spcPct val="130000"/>
              </a:lnSpc>
              <a:spcBef>
                <a:spcPct val="0"/>
              </a:spcBef>
              <a:buSzPct val="75000"/>
              <a:buFont typeface="Wingdings" panose="05000000000000000000" pitchFamily="2" charset="2"/>
              <a:buNone/>
            </a:pPr>
            <a:r>
              <a:rPr lang="en-US" altLang="en-US" u="sng"/>
              <a:t>Step 2b</a:t>
            </a:r>
            <a:r>
              <a:rPr lang="en-US" altLang="en-US"/>
              <a:t>:</a:t>
            </a:r>
          </a:p>
          <a:p>
            <a:pPr>
              <a:spcBef>
                <a:spcPct val="0"/>
              </a:spcBef>
              <a:buSzPct val="75000"/>
              <a:buFont typeface="Wingdings" panose="05000000000000000000" pitchFamily="2" charset="2"/>
              <a:buChar char="n"/>
            </a:pPr>
            <a:r>
              <a:rPr lang="en-US" altLang="en-US"/>
              <a:t> </a:t>
            </a:r>
            <a:r>
              <a:rPr lang="en-US" altLang="en-US">
                <a:solidFill>
                  <a:schemeClr val="hlink"/>
                </a:solidFill>
              </a:rPr>
              <a:t>Compliance Concentration</a:t>
            </a:r>
            <a:r>
              <a:rPr lang="en-US" altLang="en-US"/>
              <a:t> is the concentration detected </a:t>
            </a:r>
            <a:r>
              <a:rPr lang="en-US" altLang="en-US" u="sng"/>
              <a:t>at</a:t>
            </a:r>
            <a:r>
              <a:rPr lang="en-US" altLang="en-US"/>
              <a:t> the </a:t>
            </a:r>
            <a:r>
              <a:rPr lang="en-US" altLang="en-US">
                <a:solidFill>
                  <a:srgbClr val="66FF33"/>
                </a:solidFill>
              </a:rPr>
              <a:t>point of compliance</a:t>
            </a:r>
          </a:p>
          <a:p>
            <a:pPr>
              <a:spcBef>
                <a:spcPct val="0"/>
              </a:spcBef>
              <a:buSzPct val="75000"/>
              <a:buFont typeface="Wingdings" panose="05000000000000000000" pitchFamily="2" charset="2"/>
              <a:buChar char="n"/>
            </a:pPr>
            <a:r>
              <a:rPr lang="en-US" altLang="en-US">
                <a:solidFill>
                  <a:srgbClr val="66FF33"/>
                </a:solidFill>
              </a:rPr>
              <a:t>POC</a:t>
            </a:r>
            <a:r>
              <a:rPr lang="en-US" altLang="en-US"/>
              <a:t> should located at or near the source (</a:t>
            </a:r>
            <a:r>
              <a:rPr lang="en-US" altLang="en-US">
                <a:solidFill>
                  <a:srgbClr val="FF0000"/>
                </a:solidFill>
              </a:rPr>
              <a:t>Max</a:t>
            </a:r>
            <a:r>
              <a:rPr lang="en-US" altLang="en-US"/>
              <a:t> concentration)</a:t>
            </a:r>
          </a:p>
          <a:p>
            <a:pPr>
              <a:spcBef>
                <a:spcPct val="0"/>
              </a:spcBef>
              <a:buSzPct val="75000"/>
              <a:buFont typeface="Wingdings" panose="05000000000000000000" pitchFamily="2" charset="2"/>
              <a:buChar char="n"/>
            </a:pPr>
            <a:r>
              <a:rPr lang="en-US" altLang="en-US">
                <a:solidFill>
                  <a:schemeClr val="hlink"/>
                </a:solidFill>
              </a:rPr>
              <a:t>CC</a:t>
            </a:r>
            <a:r>
              <a:rPr lang="en-US" altLang="en-US"/>
              <a:t> is the concentration that is compared to the RS </a:t>
            </a:r>
          </a:p>
          <a:p>
            <a:pPr>
              <a:spcBef>
                <a:spcPct val="0"/>
              </a:spcBef>
              <a:buSzPct val="75000"/>
              <a:buFont typeface="Wingdings" panose="05000000000000000000" pitchFamily="2" charset="2"/>
              <a:buChar char="n"/>
            </a:pPr>
            <a:r>
              <a:rPr lang="en-US" altLang="en-US">
                <a:solidFill>
                  <a:schemeClr val="hlink"/>
                </a:solidFill>
              </a:rPr>
              <a:t>CC</a:t>
            </a:r>
            <a:r>
              <a:rPr lang="en-US" altLang="en-US"/>
              <a:t> is a single point </a:t>
            </a:r>
            <a:r>
              <a:rPr lang="en-US" altLang="en-US">
                <a:solidFill>
                  <a:srgbClr val="FF0000"/>
                </a:solidFill>
              </a:rPr>
              <a:t>max</a:t>
            </a:r>
            <a:r>
              <a:rPr lang="en-US" altLang="en-US"/>
              <a:t> concentration NOT a 95%UCL-AM concentration</a:t>
            </a:r>
          </a:p>
          <a:p>
            <a:pPr>
              <a:lnSpc>
                <a:spcPct val="130000"/>
              </a:lnSpc>
              <a:buFont typeface="Monotype Sorts" pitchFamily="2" charset="2"/>
              <a:buNone/>
            </a:pPr>
            <a:r>
              <a:rPr lang="en-US" altLang="en-US"/>
              <a:t>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457200" y="228600"/>
            <a:ext cx="8001000" cy="1600200"/>
          </a:xfrm>
          <a:noFill/>
          <a:ln/>
        </p:spPr>
        <p:txBody>
          <a:bodyPr anchor="ctr"/>
          <a:lstStyle/>
          <a:p>
            <a:r>
              <a:rPr lang="en-US" altLang="en-US">
                <a:solidFill>
                  <a:schemeClr val="hlink"/>
                </a:solidFill>
              </a:rPr>
              <a:t>Groundwater: POC and POE</a:t>
            </a:r>
            <a:br>
              <a:rPr lang="en-US" altLang="en-US">
                <a:solidFill>
                  <a:schemeClr val="hlink"/>
                </a:solidFill>
              </a:rPr>
            </a:br>
            <a:r>
              <a:rPr lang="en-US" altLang="en-US">
                <a:solidFill>
                  <a:schemeClr val="hlink"/>
                </a:solidFill>
              </a:rPr>
              <a:t>Section 2.11</a:t>
            </a:r>
          </a:p>
        </p:txBody>
      </p:sp>
      <p:sp>
        <p:nvSpPr>
          <p:cNvPr id="72707" name="Rectangle 3"/>
          <p:cNvSpPr>
            <a:spLocks noGrp="1" noChangeArrowheads="1"/>
          </p:cNvSpPr>
          <p:nvPr>
            <p:ph type="body" idx="1"/>
          </p:nvPr>
        </p:nvSpPr>
        <p:spPr>
          <a:xfrm>
            <a:off x="228600" y="2438400"/>
            <a:ext cx="8915400" cy="4114800"/>
          </a:xfrm>
          <a:noFill/>
          <a:ln/>
        </p:spPr>
        <p:txBody>
          <a:bodyPr/>
          <a:lstStyle/>
          <a:p>
            <a:pPr>
              <a:lnSpc>
                <a:spcPct val="90000"/>
              </a:lnSpc>
              <a:buFontTx/>
              <a:buNone/>
            </a:pPr>
            <a:r>
              <a:rPr lang="en-US" altLang="en-US">
                <a:solidFill>
                  <a:srgbClr val="66FF33"/>
                </a:solidFill>
              </a:rPr>
              <a:t>Point of Compliance</a:t>
            </a:r>
            <a:r>
              <a:rPr lang="en-US" altLang="en-US"/>
              <a:t> </a:t>
            </a:r>
          </a:p>
          <a:p>
            <a:pPr lvl="1">
              <a:lnSpc>
                <a:spcPct val="90000"/>
              </a:lnSpc>
              <a:buSzPct val="75000"/>
              <a:buFont typeface="Wingdings" panose="05000000000000000000" pitchFamily="2" charset="2"/>
              <a:buChar char="à"/>
            </a:pPr>
            <a:r>
              <a:rPr lang="en-US" altLang="en-US"/>
              <a:t> point where RECAP standard must be met; </a:t>
            </a:r>
            <a:r>
              <a:rPr lang="en-US" altLang="en-US">
                <a:solidFill>
                  <a:schemeClr val="hlink"/>
                </a:solidFill>
              </a:rPr>
              <a:t>CC</a:t>
            </a:r>
            <a:r>
              <a:rPr lang="en-US" altLang="en-US"/>
              <a:t> at the </a:t>
            </a:r>
            <a:r>
              <a:rPr lang="en-US" altLang="en-US">
                <a:solidFill>
                  <a:srgbClr val="66FF33"/>
                </a:solidFill>
              </a:rPr>
              <a:t>POC</a:t>
            </a:r>
            <a:r>
              <a:rPr lang="en-US" altLang="en-US"/>
              <a:t> must equal the RS to comply with RECAP</a:t>
            </a:r>
          </a:p>
          <a:p>
            <a:pPr>
              <a:lnSpc>
                <a:spcPct val="90000"/>
              </a:lnSpc>
            </a:pPr>
            <a:endParaRPr lang="en-US" altLang="en-US"/>
          </a:p>
          <a:p>
            <a:pPr>
              <a:lnSpc>
                <a:spcPct val="90000"/>
              </a:lnSpc>
              <a:buFontTx/>
              <a:buNone/>
            </a:pPr>
            <a:r>
              <a:rPr lang="en-US" altLang="en-US">
                <a:solidFill>
                  <a:srgbClr val="00FFFF"/>
                </a:solidFill>
              </a:rPr>
              <a:t>Point of Exposure</a:t>
            </a:r>
            <a:r>
              <a:rPr lang="en-US" altLang="en-US"/>
              <a:t> </a:t>
            </a:r>
          </a:p>
          <a:p>
            <a:pPr lvl="1">
              <a:lnSpc>
                <a:spcPct val="90000"/>
              </a:lnSpc>
              <a:buSzPct val="75000"/>
              <a:buFont typeface="Wingdings" panose="05000000000000000000" pitchFamily="2" charset="2"/>
              <a:buChar char="à"/>
            </a:pPr>
            <a:r>
              <a:rPr lang="en-US" altLang="en-US"/>
              <a:t> point of actual or potential contact between a receptor and a COC</a:t>
            </a:r>
          </a:p>
          <a:p>
            <a:pPr>
              <a:lnSpc>
                <a:spcPct val="90000"/>
              </a:lnSpc>
              <a:buFontTx/>
              <a:buNone/>
            </a:pPr>
            <a:r>
              <a:rPr lang="en-US" altLang="en-US"/>
              <a:t>    </a:t>
            </a:r>
          </a:p>
          <a:p>
            <a:pPr>
              <a:lnSpc>
                <a:spcPct val="90000"/>
              </a:lnSpc>
              <a:buFontTx/>
              <a:buNone/>
            </a:pPr>
            <a:endParaRPr lang="en-US" altLang="en-US"/>
          </a:p>
        </p:txBody>
      </p:sp>
    </p:spTree>
  </p:cSld>
  <p:clrMapOvr>
    <a:masterClrMapping/>
  </p:clrMapOvr>
  <p:transition>
    <p:random/>
  </p:transition>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a:xfrm>
            <a:off x="457200" y="228600"/>
            <a:ext cx="8001000" cy="1600200"/>
          </a:xfrm>
          <a:noFill/>
          <a:ln/>
        </p:spPr>
        <p:txBody>
          <a:bodyPr anchor="ctr"/>
          <a:lstStyle/>
          <a:p>
            <a:r>
              <a:rPr lang="en-US" altLang="en-US">
                <a:solidFill>
                  <a:schemeClr val="hlink"/>
                </a:solidFill>
              </a:rPr>
              <a:t>Groundwater 1: POC and POE</a:t>
            </a:r>
          </a:p>
        </p:txBody>
      </p:sp>
      <p:sp>
        <p:nvSpPr>
          <p:cNvPr id="141317" name="Rectangle 5"/>
          <p:cNvSpPr>
            <a:spLocks noChangeArrowheads="1"/>
          </p:cNvSpPr>
          <p:nvPr/>
        </p:nvSpPr>
        <p:spPr bwMode="auto">
          <a:xfrm>
            <a:off x="457200" y="1600200"/>
            <a:ext cx="8458200" cy="4478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endParaRPr lang="en-US" altLang="en-US" sz="3200" u="sng"/>
          </a:p>
          <a:p>
            <a:pPr algn="l" eaLnBrk="0" hangingPunct="0"/>
            <a:r>
              <a:rPr lang="en-US" altLang="en-US" sz="3200" b="0">
                <a:solidFill>
                  <a:srgbClr val="00FFFF"/>
                </a:solidFill>
              </a:rPr>
              <a:t>Point of Exposure</a:t>
            </a:r>
            <a:r>
              <a:rPr lang="en-US" altLang="en-US" sz="3200" b="0"/>
              <a:t>: </a:t>
            </a:r>
          </a:p>
          <a:p>
            <a:pPr lvl="1" algn="l" eaLnBrk="0" hangingPunct="0">
              <a:buClr>
                <a:schemeClr val="tx2"/>
              </a:buClr>
              <a:buSzPct val="75000"/>
              <a:buFont typeface="Wingdings" panose="05000000000000000000" pitchFamily="2" charset="2"/>
              <a:buChar char="à"/>
            </a:pPr>
            <a:r>
              <a:rPr lang="en-US" altLang="en-US" sz="3200" b="0"/>
              <a:t>  throughout the aquifer to be protected or    		restored</a:t>
            </a:r>
          </a:p>
          <a:p>
            <a:pPr algn="l" eaLnBrk="0" hangingPunct="0"/>
            <a:endParaRPr lang="en-US" altLang="en-US" sz="3200" b="0"/>
          </a:p>
          <a:p>
            <a:pPr algn="l" eaLnBrk="0" hangingPunct="0"/>
            <a:r>
              <a:rPr lang="en-US" altLang="en-US" sz="3200" b="0">
                <a:solidFill>
                  <a:srgbClr val="66FF33"/>
                </a:solidFill>
              </a:rPr>
              <a:t>Point of Compliance</a:t>
            </a:r>
            <a:r>
              <a:rPr lang="en-US" altLang="en-US" sz="3200" b="0">
                <a:solidFill>
                  <a:schemeClr val="tx2"/>
                </a:solidFill>
              </a:rPr>
              <a:t>: </a:t>
            </a:r>
            <a:endParaRPr lang="en-US" altLang="en-US" sz="3200" b="0"/>
          </a:p>
          <a:p>
            <a:pPr lvl="1" algn="l" eaLnBrk="0" hangingPunct="0">
              <a:buClr>
                <a:schemeClr val="tx2"/>
              </a:buClr>
              <a:buSzPct val="75000"/>
              <a:buFont typeface="Wingdings" panose="05000000000000000000" pitchFamily="2" charset="2"/>
              <a:buChar char="à"/>
            </a:pPr>
            <a:r>
              <a:rPr lang="en-US" altLang="en-US" sz="3200" b="0"/>
              <a:t>  sampling location placed as near to the 			source as feasible without causing an 			adverse impact</a:t>
            </a:r>
          </a:p>
        </p:txBody>
      </p:sp>
    </p:spTree>
  </p:cSld>
  <p:clrMapOvr>
    <a:masterClrMapping/>
  </p:clrMapOvr>
  <p:transition>
    <p:random/>
  </p:transition>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a:xfrm>
            <a:off x="457200" y="228600"/>
            <a:ext cx="8001000" cy="1600200"/>
          </a:xfrm>
          <a:noFill/>
          <a:ln/>
        </p:spPr>
        <p:txBody>
          <a:bodyPr anchor="ctr"/>
          <a:lstStyle/>
          <a:p>
            <a:r>
              <a:rPr lang="en-US" altLang="en-US">
                <a:solidFill>
                  <a:schemeClr val="hlink"/>
                </a:solidFill>
              </a:rPr>
              <a:t>Groundwater2: POC and POE</a:t>
            </a:r>
          </a:p>
        </p:txBody>
      </p:sp>
      <p:sp>
        <p:nvSpPr>
          <p:cNvPr id="143363" name="Rectangle 3"/>
          <p:cNvSpPr>
            <a:spLocks noGrp="1" noChangeArrowheads="1"/>
          </p:cNvSpPr>
          <p:nvPr>
            <p:ph type="body" idx="1"/>
          </p:nvPr>
        </p:nvSpPr>
        <p:spPr>
          <a:xfrm>
            <a:off x="457200" y="1828800"/>
            <a:ext cx="8382000" cy="4114800"/>
          </a:xfrm>
          <a:noFill/>
          <a:ln/>
        </p:spPr>
        <p:txBody>
          <a:bodyPr/>
          <a:lstStyle/>
          <a:p>
            <a:pPr>
              <a:buFontTx/>
              <a:buNone/>
            </a:pPr>
            <a:endParaRPr lang="en-US" altLang="en-US" b="1" u="sng"/>
          </a:p>
          <a:p>
            <a:pPr>
              <a:buFontTx/>
              <a:buNone/>
            </a:pPr>
            <a:r>
              <a:rPr lang="en-US" altLang="en-US">
                <a:solidFill>
                  <a:srgbClr val="00FFFF"/>
                </a:solidFill>
              </a:rPr>
              <a:t>Point of Exposure</a:t>
            </a:r>
            <a:r>
              <a:rPr lang="en-US" altLang="en-US"/>
              <a:t>: </a:t>
            </a:r>
          </a:p>
          <a:p>
            <a:pPr lvl="1">
              <a:buSzPct val="75000"/>
              <a:buFont typeface="Wingdings" panose="05000000000000000000" pitchFamily="2" charset="2"/>
              <a:buChar char="à"/>
            </a:pPr>
            <a:r>
              <a:rPr lang="en-US" altLang="en-US"/>
              <a:t> on-site exposure point, or</a:t>
            </a:r>
          </a:p>
          <a:p>
            <a:pPr lvl="1">
              <a:buSzPct val="75000"/>
              <a:buFont typeface="Wingdings" panose="05000000000000000000" pitchFamily="2" charset="2"/>
              <a:buChar char="à"/>
            </a:pPr>
            <a:r>
              <a:rPr lang="en-US" altLang="en-US"/>
              <a:t> property boundary, or </a:t>
            </a:r>
          </a:p>
          <a:p>
            <a:pPr lvl="1">
              <a:buSzPct val="75000"/>
              <a:buFont typeface="Wingdings" panose="05000000000000000000" pitchFamily="2" charset="2"/>
              <a:buChar char="à"/>
            </a:pPr>
            <a:r>
              <a:rPr lang="en-US" altLang="en-US"/>
              <a:t> nearest downgradient point off-site </a:t>
            </a:r>
          </a:p>
          <a:p>
            <a:pPr>
              <a:buFontTx/>
              <a:buNone/>
            </a:pPr>
            <a:r>
              <a:rPr lang="en-US" altLang="en-US">
                <a:solidFill>
                  <a:srgbClr val="66FF33"/>
                </a:solidFill>
              </a:rPr>
              <a:t>Point of Compliance</a:t>
            </a:r>
            <a:r>
              <a:rPr lang="en-US" altLang="en-US"/>
              <a:t>: </a:t>
            </a:r>
          </a:p>
          <a:p>
            <a:pPr lvl="1">
              <a:buSzPct val="75000"/>
              <a:buFont typeface="Wingdings" panose="05000000000000000000" pitchFamily="2" charset="2"/>
              <a:buChar char="à"/>
            </a:pPr>
            <a:r>
              <a:rPr lang="en-US" altLang="en-US"/>
              <a:t> sampling location placed as near to the source as feasible without causing an adverse impact</a:t>
            </a:r>
          </a:p>
          <a:p>
            <a:pPr>
              <a:buFontTx/>
              <a:buNone/>
            </a:pPr>
            <a:endParaRPr lang="en-US" altLang="en-US"/>
          </a:p>
        </p:txBody>
      </p:sp>
    </p:spTree>
  </p:cSld>
  <p:clrMapOvr>
    <a:masterClrMapping/>
  </p:clrMapOvr>
  <p:transition>
    <p:random/>
  </p:transition>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a:xfrm>
            <a:off x="457200" y="228600"/>
            <a:ext cx="8001000" cy="1600200"/>
          </a:xfrm>
          <a:noFill/>
          <a:ln/>
        </p:spPr>
        <p:txBody>
          <a:bodyPr anchor="ctr"/>
          <a:lstStyle/>
          <a:p>
            <a:r>
              <a:rPr lang="en-US" altLang="en-US">
                <a:solidFill>
                  <a:schemeClr val="hlink"/>
                </a:solidFill>
              </a:rPr>
              <a:t>Groundwater 3: POC and POE</a:t>
            </a:r>
          </a:p>
        </p:txBody>
      </p:sp>
      <p:sp>
        <p:nvSpPr>
          <p:cNvPr id="145411" name="Rectangle 3"/>
          <p:cNvSpPr>
            <a:spLocks noGrp="1" noChangeArrowheads="1"/>
          </p:cNvSpPr>
          <p:nvPr>
            <p:ph type="body" idx="1"/>
          </p:nvPr>
        </p:nvSpPr>
        <p:spPr>
          <a:xfrm>
            <a:off x="228600" y="1981200"/>
            <a:ext cx="8686800" cy="4114800"/>
          </a:xfrm>
          <a:noFill/>
          <a:ln/>
        </p:spPr>
        <p:txBody>
          <a:bodyPr/>
          <a:lstStyle/>
          <a:p>
            <a:pPr>
              <a:buFontTx/>
              <a:buNone/>
            </a:pPr>
            <a:r>
              <a:rPr lang="en-US" altLang="en-US" sz="2800">
                <a:solidFill>
                  <a:srgbClr val="00FFFF"/>
                </a:solidFill>
              </a:rPr>
              <a:t>Point of Exposure</a:t>
            </a:r>
            <a:r>
              <a:rPr lang="en-US" altLang="en-US" sz="2800"/>
              <a:t>: </a:t>
            </a:r>
          </a:p>
          <a:p>
            <a:pPr lvl="1">
              <a:buSzPct val="75000"/>
              <a:buFont typeface="Wingdings" panose="05000000000000000000" pitchFamily="2" charset="2"/>
              <a:buChar char="à"/>
            </a:pPr>
            <a:r>
              <a:rPr lang="en-US" altLang="en-US" sz="2400"/>
              <a:t> point of discharge to a surface water body within the aquifer</a:t>
            </a:r>
          </a:p>
          <a:p>
            <a:pPr lvl="1">
              <a:buSzPct val="75000"/>
              <a:buFont typeface="Wingdings" panose="05000000000000000000" pitchFamily="2" charset="2"/>
              <a:buChar char="à"/>
            </a:pPr>
            <a:r>
              <a:rPr lang="en-US" altLang="en-US" sz="2400"/>
              <a:t>a point </a:t>
            </a:r>
            <a:r>
              <a:rPr lang="en-US" altLang="en-US" sz="2400" u="sng"/>
              <a:t>in the</a:t>
            </a:r>
            <a:r>
              <a:rPr lang="en-US" altLang="en-US" sz="2400"/>
              <a:t> aquifer</a:t>
            </a:r>
          </a:p>
          <a:p>
            <a:pPr lvl="1">
              <a:buSzPct val="75000"/>
              <a:buFont typeface="Wingdings" panose="05000000000000000000" pitchFamily="2" charset="2"/>
              <a:buChar char="à"/>
            </a:pPr>
            <a:r>
              <a:rPr lang="en-US" altLang="en-US" sz="2400"/>
              <a:t>use of a mixing zone to demonstrate compliance is not allowed under RECAP</a:t>
            </a:r>
          </a:p>
          <a:p>
            <a:pPr>
              <a:buFontTx/>
              <a:buNone/>
            </a:pPr>
            <a:endParaRPr lang="en-US" altLang="en-US" sz="2800"/>
          </a:p>
          <a:p>
            <a:pPr>
              <a:buFontTx/>
              <a:buNone/>
            </a:pPr>
            <a:r>
              <a:rPr lang="en-US" altLang="en-US" sz="2800">
                <a:solidFill>
                  <a:srgbClr val="66FF33"/>
                </a:solidFill>
              </a:rPr>
              <a:t>Point of Compliance</a:t>
            </a:r>
            <a:r>
              <a:rPr lang="en-US" altLang="en-US" sz="2800"/>
              <a:t>: </a:t>
            </a:r>
          </a:p>
          <a:p>
            <a:pPr lvl="1">
              <a:buSzPct val="75000"/>
              <a:buFont typeface="Wingdings" panose="05000000000000000000" pitchFamily="2" charset="2"/>
              <a:buChar char="à"/>
            </a:pPr>
            <a:r>
              <a:rPr lang="en-US" altLang="en-US" sz="2400"/>
              <a:t> sampling location placed as near to the source as feasible without causing an adverse impact</a:t>
            </a:r>
          </a:p>
          <a:p>
            <a:pPr>
              <a:buFontTx/>
              <a:buNone/>
            </a:pPr>
            <a:endParaRPr lang="en-US" altLang="en-US" sz="2800"/>
          </a:p>
          <a:p>
            <a:pPr>
              <a:buFontTx/>
              <a:buNone/>
            </a:pPr>
            <a:endParaRPr lang="en-US" altLang="en-US" sz="2800"/>
          </a:p>
        </p:txBody>
      </p:sp>
    </p:spTree>
  </p:cSld>
  <p:clrMapOvr>
    <a:masterClrMapping/>
  </p:clrMapOvr>
  <p:transition>
    <p:random/>
  </p:transition>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8050" name="Rectangle 2050"/>
          <p:cNvSpPr>
            <a:spLocks noGrp="1" noChangeArrowheads="1"/>
          </p:cNvSpPr>
          <p:nvPr>
            <p:ph type="title"/>
          </p:nvPr>
        </p:nvSpPr>
        <p:spPr>
          <a:xfrm>
            <a:off x="381000" y="609600"/>
            <a:ext cx="8458200" cy="762000"/>
          </a:xfrm>
        </p:spPr>
        <p:txBody>
          <a:bodyPr/>
          <a:lstStyle/>
          <a:p>
            <a:r>
              <a:rPr lang="en-US" altLang="en-US" sz="3600"/>
              <a:t>Point of Compliance and Point of Exposure</a:t>
            </a:r>
            <a:br>
              <a:rPr lang="en-US" altLang="en-US" sz="3600"/>
            </a:br>
            <a:r>
              <a:rPr lang="en-US" altLang="en-US" sz="3600"/>
              <a:t>Section 2.11</a:t>
            </a:r>
            <a:endParaRPr lang="en-US" altLang="en-US"/>
          </a:p>
        </p:txBody>
      </p:sp>
      <p:sp>
        <p:nvSpPr>
          <p:cNvPr id="258051" name="Rectangle 2051" descr="Site boundaries"/>
          <p:cNvSpPr>
            <a:spLocks noChangeArrowheads="1"/>
          </p:cNvSpPr>
          <p:nvPr/>
        </p:nvSpPr>
        <p:spPr bwMode="auto">
          <a:xfrm>
            <a:off x="3505200" y="1981200"/>
            <a:ext cx="1600200" cy="1219200"/>
          </a:xfrm>
          <a:prstGeom prst="rect">
            <a:avLst/>
          </a:prstGeom>
          <a:solidFill>
            <a:srgbClr val="00FFCC"/>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tLang="en-US" sz="3200" b="0">
              <a:solidFill>
                <a:schemeClr val="accent1"/>
              </a:solidFill>
            </a:endParaRPr>
          </a:p>
        </p:txBody>
      </p:sp>
      <p:sp>
        <p:nvSpPr>
          <p:cNvPr id="258052" name="Rectangle 2052" descr="site boundaries"/>
          <p:cNvSpPr>
            <a:spLocks noChangeArrowheads="1"/>
          </p:cNvSpPr>
          <p:nvPr/>
        </p:nvSpPr>
        <p:spPr bwMode="auto">
          <a:xfrm>
            <a:off x="2133600" y="3657600"/>
            <a:ext cx="1600200" cy="1295400"/>
          </a:xfrm>
          <a:prstGeom prst="rect">
            <a:avLst/>
          </a:prstGeom>
          <a:solidFill>
            <a:srgbClr val="00FFCC"/>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8053" name="Rectangle 2053" descr="site boundaries"/>
          <p:cNvSpPr>
            <a:spLocks noChangeArrowheads="1"/>
          </p:cNvSpPr>
          <p:nvPr/>
        </p:nvSpPr>
        <p:spPr bwMode="auto">
          <a:xfrm>
            <a:off x="3581400" y="5334000"/>
            <a:ext cx="1524000" cy="1219200"/>
          </a:xfrm>
          <a:prstGeom prst="rect">
            <a:avLst/>
          </a:prstGeom>
          <a:solidFill>
            <a:srgbClr val="00FFCC"/>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8054" name="Rectangle 2054" descr="site boundaries"/>
          <p:cNvSpPr>
            <a:spLocks noChangeArrowheads="1"/>
          </p:cNvSpPr>
          <p:nvPr/>
        </p:nvSpPr>
        <p:spPr bwMode="auto">
          <a:xfrm>
            <a:off x="4953000" y="3657600"/>
            <a:ext cx="1600200" cy="1295400"/>
          </a:xfrm>
          <a:prstGeom prst="rect">
            <a:avLst/>
          </a:prstGeom>
          <a:solidFill>
            <a:srgbClr val="00FFCC"/>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tLang="en-US" sz="3200" b="0">
              <a:solidFill>
                <a:schemeClr val="accent1"/>
              </a:solidFill>
            </a:endParaRPr>
          </a:p>
        </p:txBody>
      </p:sp>
      <p:sp>
        <p:nvSpPr>
          <p:cNvPr id="258055" name="Oval 2055" descr="point of compliance"/>
          <p:cNvSpPr>
            <a:spLocks noChangeArrowheads="1"/>
          </p:cNvSpPr>
          <p:nvPr/>
        </p:nvSpPr>
        <p:spPr bwMode="auto">
          <a:xfrm>
            <a:off x="4114800" y="2438400"/>
            <a:ext cx="381000" cy="381000"/>
          </a:xfrm>
          <a:prstGeom prst="ellipse">
            <a:avLst/>
          </a:prstGeom>
          <a:solidFill>
            <a:srgbClr val="FFFF00"/>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8056" name="Oval 2056" descr="point of compliance"/>
          <p:cNvSpPr>
            <a:spLocks noChangeArrowheads="1"/>
          </p:cNvSpPr>
          <p:nvPr/>
        </p:nvSpPr>
        <p:spPr bwMode="auto">
          <a:xfrm>
            <a:off x="2819400" y="4114800"/>
            <a:ext cx="381000" cy="381000"/>
          </a:xfrm>
          <a:prstGeom prst="ellipse">
            <a:avLst/>
          </a:prstGeom>
          <a:solidFill>
            <a:srgbClr val="FFFF00"/>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8057" name="Oval 2057" descr="point of compliance"/>
          <p:cNvSpPr>
            <a:spLocks noChangeArrowheads="1"/>
          </p:cNvSpPr>
          <p:nvPr/>
        </p:nvSpPr>
        <p:spPr bwMode="auto">
          <a:xfrm>
            <a:off x="5562600" y="4114800"/>
            <a:ext cx="381000" cy="381000"/>
          </a:xfrm>
          <a:prstGeom prst="ellipse">
            <a:avLst/>
          </a:prstGeom>
          <a:solidFill>
            <a:srgbClr val="FFFF00"/>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8058" name="Oval 2058" descr="point of compliance"/>
          <p:cNvSpPr>
            <a:spLocks noChangeArrowheads="1"/>
          </p:cNvSpPr>
          <p:nvPr/>
        </p:nvSpPr>
        <p:spPr bwMode="auto">
          <a:xfrm>
            <a:off x="4191000" y="5715000"/>
            <a:ext cx="381000" cy="381000"/>
          </a:xfrm>
          <a:prstGeom prst="ellipse">
            <a:avLst/>
          </a:prstGeom>
          <a:solidFill>
            <a:srgbClr val="FFFF00"/>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8059" name="Line 2059" descr="arrow"/>
          <p:cNvSpPr>
            <a:spLocks noChangeShapeType="1"/>
          </p:cNvSpPr>
          <p:nvPr/>
        </p:nvSpPr>
        <p:spPr bwMode="auto">
          <a:xfrm>
            <a:off x="4495800" y="2590800"/>
            <a:ext cx="60960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8060" name="Line 2060" descr="arrow"/>
          <p:cNvSpPr>
            <a:spLocks noChangeShapeType="1"/>
          </p:cNvSpPr>
          <p:nvPr/>
        </p:nvSpPr>
        <p:spPr bwMode="auto">
          <a:xfrm>
            <a:off x="3200400" y="4267200"/>
            <a:ext cx="53340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8061" name="Line 2061" descr="arrow"/>
          <p:cNvSpPr>
            <a:spLocks noChangeShapeType="1"/>
          </p:cNvSpPr>
          <p:nvPr/>
        </p:nvSpPr>
        <p:spPr bwMode="auto">
          <a:xfrm>
            <a:off x="5943600" y="4267200"/>
            <a:ext cx="205740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8062" name="Line 2062" descr="road"/>
          <p:cNvSpPr>
            <a:spLocks noChangeShapeType="1"/>
          </p:cNvSpPr>
          <p:nvPr/>
        </p:nvSpPr>
        <p:spPr bwMode="auto">
          <a:xfrm>
            <a:off x="6629400" y="35052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8063" name="Line 2063" descr="road"/>
          <p:cNvSpPr>
            <a:spLocks noChangeShapeType="1"/>
          </p:cNvSpPr>
          <p:nvPr/>
        </p:nvSpPr>
        <p:spPr bwMode="auto">
          <a:xfrm>
            <a:off x="8001000" y="35052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8064" name="Line 2064" descr="line"/>
          <p:cNvSpPr>
            <a:spLocks noChangeShapeType="1"/>
          </p:cNvSpPr>
          <p:nvPr/>
        </p:nvSpPr>
        <p:spPr bwMode="auto">
          <a:xfrm>
            <a:off x="0" y="3352800"/>
            <a:ext cx="914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8065" name="Line 2065" descr="line"/>
          <p:cNvSpPr>
            <a:spLocks noChangeShapeType="1"/>
          </p:cNvSpPr>
          <p:nvPr/>
        </p:nvSpPr>
        <p:spPr bwMode="auto">
          <a:xfrm>
            <a:off x="0" y="5181600"/>
            <a:ext cx="914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8066" name="Line 2066" descr="arrow"/>
          <p:cNvSpPr>
            <a:spLocks noChangeShapeType="1"/>
          </p:cNvSpPr>
          <p:nvPr/>
        </p:nvSpPr>
        <p:spPr bwMode="auto">
          <a:xfrm>
            <a:off x="4572000" y="5867400"/>
            <a:ext cx="198120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8067" name="Rectangle 2067" descr="Water droplets"/>
          <p:cNvSpPr>
            <a:spLocks noChangeArrowheads="1"/>
          </p:cNvSpPr>
          <p:nvPr/>
        </p:nvSpPr>
        <p:spPr bwMode="auto">
          <a:xfrm>
            <a:off x="6553200" y="5334000"/>
            <a:ext cx="2057400" cy="1219200"/>
          </a:xfrm>
          <a:prstGeom prst="rect">
            <a:avLst/>
          </a:prstGeom>
          <a:blipFill dpi="0" rotWithShape="0">
            <a:blip r:embed="rId4"/>
            <a:srcRect/>
            <a:tile tx="0" ty="0" sx="100000" sy="100000" flip="none" algn="tl"/>
          </a:blip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8068" name="Oval 2068" descr="Point of exposure"/>
          <p:cNvSpPr>
            <a:spLocks noChangeArrowheads="1"/>
          </p:cNvSpPr>
          <p:nvPr/>
        </p:nvSpPr>
        <p:spPr bwMode="auto">
          <a:xfrm>
            <a:off x="3733800" y="4191000"/>
            <a:ext cx="228600" cy="228600"/>
          </a:xfrm>
          <a:prstGeom prst="ellipse">
            <a:avLst/>
          </a:prstGeom>
          <a:solidFill>
            <a:srgbClr val="FF3300"/>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8069" name="Oval 2069" descr="Point of exposure"/>
          <p:cNvSpPr>
            <a:spLocks noChangeArrowheads="1"/>
          </p:cNvSpPr>
          <p:nvPr/>
        </p:nvSpPr>
        <p:spPr bwMode="auto">
          <a:xfrm>
            <a:off x="8001000" y="4191000"/>
            <a:ext cx="228600" cy="228600"/>
          </a:xfrm>
          <a:prstGeom prst="ellipse">
            <a:avLst/>
          </a:prstGeom>
          <a:solidFill>
            <a:srgbClr val="FF3300"/>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8070" name="Oval 2070" descr="Point of exposure"/>
          <p:cNvSpPr>
            <a:spLocks noChangeArrowheads="1"/>
          </p:cNvSpPr>
          <p:nvPr/>
        </p:nvSpPr>
        <p:spPr bwMode="auto">
          <a:xfrm>
            <a:off x="6553200" y="5791200"/>
            <a:ext cx="228600" cy="228600"/>
          </a:xfrm>
          <a:prstGeom prst="ellipse">
            <a:avLst/>
          </a:prstGeom>
          <a:solidFill>
            <a:srgbClr val="FF3300"/>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8071" name="Text Box 2071"/>
          <p:cNvSpPr txBox="1">
            <a:spLocks noChangeArrowheads="1"/>
          </p:cNvSpPr>
          <p:nvPr/>
        </p:nvSpPr>
        <p:spPr bwMode="auto">
          <a:xfrm>
            <a:off x="0" y="1752600"/>
            <a:ext cx="979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2400">
                <a:latin typeface="Arial" panose="020B0604020202020204" pitchFamily="34" charset="0"/>
              </a:rPr>
              <a:t>GW-1</a:t>
            </a:r>
            <a:endParaRPr lang="en-US" altLang="en-US" sz="2400" b="0"/>
          </a:p>
        </p:txBody>
      </p:sp>
      <p:sp>
        <p:nvSpPr>
          <p:cNvPr id="258072" name="Text Box 2072"/>
          <p:cNvSpPr txBox="1">
            <a:spLocks noChangeArrowheads="1"/>
          </p:cNvSpPr>
          <p:nvPr/>
        </p:nvSpPr>
        <p:spPr bwMode="auto">
          <a:xfrm>
            <a:off x="0" y="3581400"/>
            <a:ext cx="979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2400">
                <a:latin typeface="Arial" panose="020B0604020202020204" pitchFamily="34" charset="0"/>
              </a:rPr>
              <a:t>GW-2</a:t>
            </a:r>
            <a:endParaRPr lang="en-US" altLang="en-US" sz="2400" b="0"/>
          </a:p>
        </p:txBody>
      </p:sp>
      <p:sp>
        <p:nvSpPr>
          <p:cNvPr id="258073" name="Text Box 2073"/>
          <p:cNvSpPr txBox="1">
            <a:spLocks noChangeArrowheads="1"/>
          </p:cNvSpPr>
          <p:nvPr/>
        </p:nvSpPr>
        <p:spPr bwMode="auto">
          <a:xfrm>
            <a:off x="0" y="5334000"/>
            <a:ext cx="979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2400">
                <a:latin typeface="Arial" panose="020B0604020202020204" pitchFamily="34" charset="0"/>
              </a:rPr>
              <a:t>GW-3</a:t>
            </a:r>
            <a:endParaRPr lang="en-US" altLang="en-US" sz="2400" b="0"/>
          </a:p>
        </p:txBody>
      </p:sp>
      <p:sp>
        <p:nvSpPr>
          <p:cNvPr id="258074" name="Text Box 2074"/>
          <p:cNvSpPr txBox="1">
            <a:spLocks noChangeArrowheads="1"/>
          </p:cNvSpPr>
          <p:nvPr/>
        </p:nvSpPr>
        <p:spPr bwMode="auto">
          <a:xfrm>
            <a:off x="6934200" y="3657600"/>
            <a:ext cx="7921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2000" b="0">
                <a:latin typeface="Arial" panose="020B0604020202020204" pitchFamily="34" charset="0"/>
              </a:rPr>
              <a:t>Road</a:t>
            </a:r>
            <a:endParaRPr lang="en-US" altLang="en-US" sz="2400" b="0"/>
          </a:p>
        </p:txBody>
      </p:sp>
      <p:sp>
        <p:nvSpPr>
          <p:cNvPr id="258075" name="Text Box 2075"/>
          <p:cNvSpPr txBox="1">
            <a:spLocks noChangeArrowheads="1"/>
          </p:cNvSpPr>
          <p:nvPr/>
        </p:nvSpPr>
        <p:spPr bwMode="auto">
          <a:xfrm>
            <a:off x="6858000" y="5715000"/>
            <a:ext cx="15954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2000">
                <a:solidFill>
                  <a:srgbClr val="000000"/>
                </a:solidFill>
                <a:latin typeface="Arial" panose="020B0604020202020204" pitchFamily="34" charset="0"/>
              </a:rPr>
              <a:t>Water Body</a:t>
            </a:r>
            <a:endParaRPr lang="en-US" altLang="en-US" sz="2400" b="0"/>
          </a:p>
        </p:txBody>
      </p:sp>
      <p:sp>
        <p:nvSpPr>
          <p:cNvPr id="258076" name="Text Box 2076"/>
          <p:cNvSpPr txBox="1">
            <a:spLocks noChangeArrowheads="1"/>
          </p:cNvSpPr>
          <p:nvPr/>
        </p:nvSpPr>
        <p:spPr bwMode="auto">
          <a:xfrm>
            <a:off x="3962400" y="2133600"/>
            <a:ext cx="679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800" b="0">
                <a:solidFill>
                  <a:srgbClr val="000000"/>
                </a:solidFill>
                <a:latin typeface="Arial" panose="020B0604020202020204" pitchFamily="34" charset="0"/>
              </a:rPr>
              <a:t>POC</a:t>
            </a:r>
            <a:endParaRPr lang="en-US" altLang="en-US" sz="2400" b="0"/>
          </a:p>
        </p:txBody>
      </p:sp>
      <p:sp>
        <p:nvSpPr>
          <p:cNvPr id="258077" name="Text Box 2077"/>
          <p:cNvSpPr txBox="1">
            <a:spLocks noChangeArrowheads="1"/>
          </p:cNvSpPr>
          <p:nvPr/>
        </p:nvSpPr>
        <p:spPr bwMode="auto">
          <a:xfrm>
            <a:off x="2667000" y="3810000"/>
            <a:ext cx="679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800" b="0">
                <a:solidFill>
                  <a:srgbClr val="000000"/>
                </a:solidFill>
                <a:latin typeface="Arial" panose="020B0604020202020204" pitchFamily="34" charset="0"/>
              </a:rPr>
              <a:t>POC</a:t>
            </a:r>
            <a:endParaRPr lang="en-US" altLang="en-US" sz="2400" b="0"/>
          </a:p>
        </p:txBody>
      </p:sp>
      <p:sp>
        <p:nvSpPr>
          <p:cNvPr id="258078" name="Text Box 2078"/>
          <p:cNvSpPr txBox="1">
            <a:spLocks noChangeArrowheads="1"/>
          </p:cNvSpPr>
          <p:nvPr/>
        </p:nvSpPr>
        <p:spPr bwMode="auto">
          <a:xfrm>
            <a:off x="5410200" y="3810000"/>
            <a:ext cx="679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800" b="0">
                <a:solidFill>
                  <a:srgbClr val="000000"/>
                </a:solidFill>
                <a:latin typeface="Arial" panose="020B0604020202020204" pitchFamily="34" charset="0"/>
              </a:rPr>
              <a:t>POC</a:t>
            </a:r>
            <a:endParaRPr lang="en-US" altLang="en-US" sz="2400" b="0"/>
          </a:p>
        </p:txBody>
      </p:sp>
      <p:sp>
        <p:nvSpPr>
          <p:cNvPr id="258079" name="Text Box 2079"/>
          <p:cNvSpPr txBox="1">
            <a:spLocks noChangeArrowheads="1"/>
          </p:cNvSpPr>
          <p:nvPr/>
        </p:nvSpPr>
        <p:spPr bwMode="auto">
          <a:xfrm>
            <a:off x="4038600" y="5410200"/>
            <a:ext cx="679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800" b="0">
                <a:solidFill>
                  <a:srgbClr val="000000"/>
                </a:solidFill>
                <a:latin typeface="Arial" panose="020B0604020202020204" pitchFamily="34" charset="0"/>
              </a:rPr>
              <a:t>POC</a:t>
            </a:r>
            <a:endParaRPr lang="en-US" altLang="en-US" sz="2400" b="0"/>
          </a:p>
        </p:txBody>
      </p:sp>
      <p:sp>
        <p:nvSpPr>
          <p:cNvPr id="258080" name="Text Box 2080"/>
          <p:cNvSpPr txBox="1">
            <a:spLocks noChangeArrowheads="1"/>
          </p:cNvSpPr>
          <p:nvPr/>
        </p:nvSpPr>
        <p:spPr bwMode="auto">
          <a:xfrm>
            <a:off x="3886200" y="4114800"/>
            <a:ext cx="666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800" b="0">
                <a:latin typeface="Arial" panose="020B0604020202020204" pitchFamily="34" charset="0"/>
              </a:rPr>
              <a:t>POE</a:t>
            </a:r>
            <a:endParaRPr lang="en-US" altLang="en-US" sz="2400" b="0"/>
          </a:p>
        </p:txBody>
      </p:sp>
      <p:sp>
        <p:nvSpPr>
          <p:cNvPr id="258081" name="Text Box 2081"/>
          <p:cNvSpPr txBox="1">
            <a:spLocks noChangeArrowheads="1"/>
          </p:cNvSpPr>
          <p:nvPr/>
        </p:nvSpPr>
        <p:spPr bwMode="auto">
          <a:xfrm>
            <a:off x="8153400" y="4114800"/>
            <a:ext cx="666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800" b="0">
                <a:latin typeface="Arial" panose="020B0604020202020204" pitchFamily="34" charset="0"/>
              </a:rPr>
              <a:t>POE</a:t>
            </a:r>
            <a:endParaRPr lang="en-US" altLang="en-US" sz="2400" b="0"/>
          </a:p>
        </p:txBody>
      </p:sp>
      <p:sp>
        <p:nvSpPr>
          <p:cNvPr id="258082" name="Text Box 2082"/>
          <p:cNvSpPr txBox="1">
            <a:spLocks noChangeArrowheads="1"/>
          </p:cNvSpPr>
          <p:nvPr/>
        </p:nvSpPr>
        <p:spPr bwMode="auto">
          <a:xfrm>
            <a:off x="5867400" y="5562600"/>
            <a:ext cx="666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800" b="0">
                <a:latin typeface="Arial" panose="020B0604020202020204" pitchFamily="34" charset="0"/>
              </a:rPr>
              <a:t>POE</a:t>
            </a:r>
            <a:endParaRPr lang="en-US" altLang="en-US" sz="2400" b="0"/>
          </a:p>
        </p:txBody>
      </p:sp>
      <p:sp>
        <p:nvSpPr>
          <p:cNvPr id="258083" name="AutoShape 2083" descr="Water droplets"/>
          <p:cNvSpPr>
            <a:spLocks noChangeArrowheads="1"/>
          </p:cNvSpPr>
          <p:nvPr/>
        </p:nvSpPr>
        <p:spPr bwMode="auto">
          <a:xfrm>
            <a:off x="1905000" y="2438400"/>
            <a:ext cx="914400" cy="304800"/>
          </a:xfrm>
          <a:prstGeom prst="rightArrow">
            <a:avLst>
              <a:gd name="adj1" fmla="val 50000"/>
              <a:gd name="adj2" fmla="val 75000"/>
            </a:avLst>
          </a:prstGeom>
          <a:blipFill dpi="0" rotWithShape="0">
            <a:blip r:embed="rId4"/>
            <a:srcRect/>
            <a:tile tx="0" ty="0" sx="100000" sy="100000" flip="none" algn="tl"/>
          </a:blip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8084" name="AutoShape 2084" descr="Water droplets"/>
          <p:cNvSpPr>
            <a:spLocks noChangeArrowheads="1"/>
          </p:cNvSpPr>
          <p:nvPr/>
        </p:nvSpPr>
        <p:spPr bwMode="auto">
          <a:xfrm>
            <a:off x="838200" y="4114800"/>
            <a:ext cx="914400" cy="304800"/>
          </a:xfrm>
          <a:prstGeom prst="rightArrow">
            <a:avLst>
              <a:gd name="adj1" fmla="val 50000"/>
              <a:gd name="adj2" fmla="val 75000"/>
            </a:avLst>
          </a:prstGeom>
          <a:blipFill dpi="0" rotWithShape="0">
            <a:blip r:embed="rId4"/>
            <a:srcRect/>
            <a:tile tx="0" ty="0" sx="100000" sy="100000" flip="none" algn="tl"/>
          </a:blip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8085" name="AutoShape 2085" descr="Water droplets"/>
          <p:cNvSpPr>
            <a:spLocks noChangeArrowheads="1"/>
          </p:cNvSpPr>
          <p:nvPr/>
        </p:nvSpPr>
        <p:spPr bwMode="auto">
          <a:xfrm>
            <a:off x="1828800" y="5791200"/>
            <a:ext cx="914400" cy="304800"/>
          </a:xfrm>
          <a:prstGeom prst="rightArrow">
            <a:avLst>
              <a:gd name="adj1" fmla="val 50000"/>
              <a:gd name="adj2" fmla="val 75000"/>
            </a:avLst>
          </a:prstGeom>
          <a:blipFill dpi="0" rotWithShape="0">
            <a:blip r:embed="rId4"/>
            <a:srcRect/>
            <a:tile tx="0" ty="0" sx="100000" sy="100000" flip="none" algn="tl"/>
          </a:blip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8086" name="Text Box 2086"/>
          <p:cNvSpPr txBox="1">
            <a:spLocks noChangeArrowheads="1"/>
          </p:cNvSpPr>
          <p:nvPr/>
        </p:nvSpPr>
        <p:spPr bwMode="auto">
          <a:xfrm>
            <a:off x="1524000" y="2819400"/>
            <a:ext cx="1631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800" b="0">
                <a:latin typeface="Arial" panose="020B0604020202020204" pitchFamily="34" charset="0"/>
              </a:rPr>
              <a:t>Flow Direction</a:t>
            </a:r>
            <a:endParaRPr lang="en-US" altLang="en-US" sz="2400" b="0"/>
          </a:p>
        </p:txBody>
      </p:sp>
      <p:sp>
        <p:nvSpPr>
          <p:cNvPr id="258087" name="Text Box 2087"/>
          <p:cNvSpPr txBox="1">
            <a:spLocks noChangeArrowheads="1"/>
          </p:cNvSpPr>
          <p:nvPr/>
        </p:nvSpPr>
        <p:spPr bwMode="auto">
          <a:xfrm>
            <a:off x="381000" y="4495800"/>
            <a:ext cx="1631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800" b="0">
                <a:latin typeface="Arial" panose="020B0604020202020204" pitchFamily="34" charset="0"/>
              </a:rPr>
              <a:t>Flow Direction</a:t>
            </a:r>
            <a:endParaRPr lang="en-US" altLang="en-US" sz="2400" b="0"/>
          </a:p>
        </p:txBody>
      </p:sp>
      <p:sp>
        <p:nvSpPr>
          <p:cNvPr id="258088" name="Text Box 2088"/>
          <p:cNvSpPr txBox="1">
            <a:spLocks noChangeArrowheads="1"/>
          </p:cNvSpPr>
          <p:nvPr/>
        </p:nvSpPr>
        <p:spPr bwMode="auto">
          <a:xfrm>
            <a:off x="1371600" y="6172200"/>
            <a:ext cx="1631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800" b="0">
                <a:latin typeface="Arial" panose="020B0604020202020204" pitchFamily="34" charset="0"/>
              </a:rPr>
              <a:t>Flow Direction</a:t>
            </a:r>
            <a:endParaRPr lang="en-US" altLang="en-US" sz="2400" b="0"/>
          </a:p>
        </p:txBody>
      </p:sp>
      <p:sp>
        <p:nvSpPr>
          <p:cNvPr id="258089" name="Text Box 2089"/>
          <p:cNvSpPr txBox="1">
            <a:spLocks noChangeArrowheads="1"/>
          </p:cNvSpPr>
          <p:nvPr/>
        </p:nvSpPr>
        <p:spPr bwMode="auto">
          <a:xfrm>
            <a:off x="5394325" y="2398713"/>
            <a:ext cx="3448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800" b="0">
                <a:latin typeface="Arial" panose="020B0604020202020204" pitchFamily="34" charset="0"/>
              </a:rPr>
              <a:t>POE THROUGHOUT AQUIFER</a:t>
            </a:r>
            <a:endParaRPr lang="en-US" altLang="en-US" sz="2400" b="0"/>
          </a:p>
        </p:txBody>
      </p:sp>
      <p:sp>
        <p:nvSpPr>
          <p:cNvPr id="258090" name="Text Box 2090"/>
          <p:cNvSpPr txBox="1">
            <a:spLocks noChangeArrowheads="1"/>
          </p:cNvSpPr>
          <p:nvPr/>
        </p:nvSpPr>
        <p:spPr bwMode="auto">
          <a:xfrm>
            <a:off x="5486400" y="1828800"/>
            <a:ext cx="1797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800" b="0">
                <a:latin typeface="Arial" panose="020B0604020202020204" pitchFamily="34" charset="0"/>
              </a:rPr>
              <a:t>Site Boundaries</a:t>
            </a:r>
            <a:endParaRPr lang="en-US" altLang="en-US" sz="2400" b="0"/>
          </a:p>
        </p:txBody>
      </p:sp>
      <p:sp>
        <p:nvSpPr>
          <p:cNvPr id="258091" name="Line 2091" descr="arrow"/>
          <p:cNvSpPr>
            <a:spLocks noChangeShapeType="1"/>
          </p:cNvSpPr>
          <p:nvPr/>
        </p:nvSpPr>
        <p:spPr bwMode="auto">
          <a:xfrm flipH="1">
            <a:off x="5105400" y="1981200"/>
            <a:ext cx="3810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overrideClrMapping bg1="lt1" tx1="dk1" bg2="lt2" tx2="dk2" accent1="accent1" accent2="accent2" accent3="accent3" accent4="accent4" accent5="accent5" accent6="accent6" hlink="hlink" folHlink="folHlink"/>
  </p:clrMapOvr>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1074" name="Rectangle 2"/>
          <p:cNvSpPr>
            <a:spLocks noGrp="1" noChangeArrowheads="1"/>
          </p:cNvSpPr>
          <p:nvPr>
            <p:ph type="title"/>
          </p:nvPr>
        </p:nvSpPr>
        <p:spPr/>
        <p:txBody>
          <a:bodyPr/>
          <a:lstStyle/>
          <a:p>
            <a:r>
              <a:rPr lang="en-US" altLang="en-US"/>
              <a:t>Dilution Factors</a:t>
            </a:r>
          </a:p>
        </p:txBody>
      </p:sp>
      <p:sp>
        <p:nvSpPr>
          <p:cNvPr id="771075" name="Rectangle 3"/>
          <p:cNvSpPr>
            <a:spLocks noGrp="1" noChangeArrowheads="1"/>
          </p:cNvSpPr>
          <p:nvPr>
            <p:ph type="body" idx="1"/>
          </p:nvPr>
        </p:nvSpPr>
        <p:spPr>
          <a:xfrm>
            <a:off x="228600" y="2057400"/>
            <a:ext cx="8686800" cy="4114800"/>
          </a:xfrm>
        </p:spPr>
        <p:txBody>
          <a:bodyPr/>
          <a:lstStyle/>
          <a:p>
            <a:r>
              <a:rPr lang="en-US" altLang="en-US" sz="2800"/>
              <a:t>Numerical estimation of the reduction in chemical concentration associated with groundwater migration</a:t>
            </a:r>
          </a:p>
          <a:p>
            <a:r>
              <a:rPr lang="en-US" altLang="en-US" sz="2800"/>
              <a:t>DF2:</a:t>
            </a:r>
          </a:p>
          <a:p>
            <a:pPr lvl="1">
              <a:buClr>
                <a:srgbClr val="FF9900"/>
              </a:buClr>
              <a:buFont typeface="Wingdings" panose="05000000000000000000" pitchFamily="2" charset="2"/>
              <a:buChar char="Ø"/>
            </a:pPr>
            <a:r>
              <a:rPr lang="en-US" altLang="en-US" sz="2400"/>
              <a:t>Applicable to GW 2 zones</a:t>
            </a:r>
          </a:p>
          <a:p>
            <a:pPr lvl="1">
              <a:buClr>
                <a:srgbClr val="FF9900"/>
              </a:buClr>
              <a:buFont typeface="Wingdings" panose="05000000000000000000" pitchFamily="2" charset="2"/>
              <a:buChar char="Ø"/>
            </a:pPr>
            <a:r>
              <a:rPr lang="en-US" altLang="en-US" sz="2400"/>
              <a:t>Accounts for reduction in chemical concentration as groundwater migrates from the source area to the nearest downgradient property boundary</a:t>
            </a:r>
          </a:p>
          <a:p>
            <a:pPr lvl="1">
              <a:buClr>
                <a:srgbClr val="FF9900"/>
              </a:buClr>
              <a:buFont typeface="Wingdings" panose="05000000000000000000" pitchFamily="2" charset="2"/>
              <a:buChar char="Ø"/>
            </a:pPr>
            <a:r>
              <a:rPr lang="en-US" altLang="en-US" sz="2400"/>
              <a:t>GW</a:t>
            </a:r>
            <a:r>
              <a:rPr lang="en-US" altLang="en-US" sz="2400" baseline="-25000"/>
              <a:t>2</a:t>
            </a:r>
            <a:r>
              <a:rPr lang="en-US" altLang="en-US" sz="2400"/>
              <a:t>, Soil</a:t>
            </a:r>
            <a:r>
              <a:rPr lang="en-US" altLang="en-US" sz="2400" baseline="-25000"/>
              <a:t>GW2</a:t>
            </a:r>
          </a:p>
          <a:p>
            <a:pPr lvl="1">
              <a:buClr>
                <a:srgbClr val="FF9900"/>
              </a:buClr>
              <a:buFont typeface="Wingdings" panose="05000000000000000000" pitchFamily="2" charset="2"/>
              <a:buChar char="Ø"/>
            </a:pPr>
            <a:endParaRPr lang="en-US" altLang="en-US" sz="2400"/>
          </a:p>
        </p:txBody>
      </p:sp>
    </p:spTree>
  </p:cSld>
  <p:clrMapOvr>
    <a:masterClrMapping/>
  </p:clrMapOvr>
  <p:transition>
    <p:random/>
  </p:transition>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2098" name="Rectangle 2"/>
          <p:cNvSpPr>
            <a:spLocks noGrp="1" noChangeArrowheads="1"/>
          </p:cNvSpPr>
          <p:nvPr>
            <p:ph type="title"/>
          </p:nvPr>
        </p:nvSpPr>
        <p:spPr/>
        <p:txBody>
          <a:bodyPr/>
          <a:lstStyle/>
          <a:p>
            <a:r>
              <a:rPr lang="en-US" altLang="en-US" sz="4000"/>
              <a:t>Dilution Factors</a:t>
            </a:r>
            <a:br>
              <a:rPr lang="en-US" altLang="en-US" sz="4000"/>
            </a:br>
            <a:r>
              <a:rPr lang="en-US" altLang="en-US" sz="4000"/>
              <a:t> GW 2 Zone</a:t>
            </a:r>
          </a:p>
        </p:txBody>
      </p:sp>
      <p:sp>
        <p:nvSpPr>
          <p:cNvPr id="772100" name="Line 4" descr="arrow"/>
          <p:cNvSpPr>
            <a:spLocks noChangeShapeType="1"/>
          </p:cNvSpPr>
          <p:nvPr/>
        </p:nvSpPr>
        <p:spPr bwMode="auto">
          <a:xfrm>
            <a:off x="1905000" y="3124200"/>
            <a:ext cx="4800600" cy="0"/>
          </a:xfrm>
          <a:prstGeom prst="line">
            <a:avLst/>
          </a:prstGeom>
          <a:noFill/>
          <a:ln w="38100">
            <a:solidFill>
              <a:schemeClr val="tx1"/>
            </a:solidFill>
            <a:round/>
            <a:headEnd type="none" w="sm" len="sm"/>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72101" name="Text Box 5"/>
          <p:cNvSpPr txBox="1">
            <a:spLocks noChangeArrowheads="1"/>
          </p:cNvSpPr>
          <p:nvPr/>
        </p:nvSpPr>
        <p:spPr bwMode="auto">
          <a:xfrm>
            <a:off x="6477000" y="2667000"/>
            <a:ext cx="1981200" cy="314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000" b="0">
                <a:solidFill>
                  <a:srgbClr val="00FFFF"/>
                </a:solidFill>
              </a:rPr>
              <a:t>Property boundary</a:t>
            </a:r>
          </a:p>
          <a:p>
            <a:pPr>
              <a:spcBef>
                <a:spcPct val="50000"/>
              </a:spcBef>
            </a:pPr>
            <a:r>
              <a:rPr lang="en-US" altLang="en-US" sz="2000" b="0">
                <a:solidFill>
                  <a:srgbClr val="00FFFF"/>
                </a:solidFill>
              </a:rPr>
              <a:t>(POE)</a:t>
            </a:r>
          </a:p>
          <a:p>
            <a:pPr algn="l">
              <a:spcBef>
                <a:spcPct val="50000"/>
              </a:spcBef>
            </a:pPr>
            <a:endParaRPr lang="en-US" altLang="en-US" sz="2000" b="0"/>
          </a:p>
          <a:p>
            <a:r>
              <a:rPr lang="en-US" altLang="en-US" sz="2000" b="0"/>
              <a:t>(Must meet </a:t>
            </a:r>
          </a:p>
          <a:p>
            <a:r>
              <a:rPr lang="en-US" altLang="en-US" sz="2000" b="0"/>
              <a:t>DW standard at this point)</a:t>
            </a:r>
          </a:p>
          <a:p>
            <a:endParaRPr lang="en-US" altLang="en-US" sz="2000" b="0"/>
          </a:p>
          <a:p>
            <a:r>
              <a:rPr lang="en-US" altLang="en-US" sz="2000" b="0"/>
              <a:t>0.005 mg/l</a:t>
            </a:r>
          </a:p>
        </p:txBody>
      </p:sp>
      <p:sp>
        <p:nvSpPr>
          <p:cNvPr id="772102" name="Text Box 6"/>
          <p:cNvSpPr txBox="1">
            <a:spLocks noChangeArrowheads="1"/>
          </p:cNvSpPr>
          <p:nvPr/>
        </p:nvSpPr>
        <p:spPr bwMode="auto">
          <a:xfrm>
            <a:off x="609600" y="2743200"/>
            <a:ext cx="1676400" cy="314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altLang="en-US" sz="2000" b="0">
                <a:solidFill>
                  <a:srgbClr val="66FF33"/>
                </a:solidFill>
              </a:rPr>
              <a:t>Source</a:t>
            </a:r>
          </a:p>
          <a:p>
            <a:pPr algn="l"/>
            <a:r>
              <a:rPr lang="en-US" altLang="en-US" sz="2000" b="0">
                <a:solidFill>
                  <a:srgbClr val="66FF33"/>
                </a:solidFill>
              </a:rPr>
              <a:t>(POC)</a:t>
            </a:r>
          </a:p>
          <a:p>
            <a:pPr algn="l"/>
            <a:endParaRPr lang="en-US" altLang="en-US" sz="2000" b="0">
              <a:solidFill>
                <a:srgbClr val="66FF33"/>
              </a:solidFill>
            </a:endParaRPr>
          </a:p>
          <a:p>
            <a:pPr algn="l"/>
            <a:endParaRPr lang="en-US" altLang="en-US" sz="2000" b="0"/>
          </a:p>
          <a:p>
            <a:pPr algn="l"/>
            <a:r>
              <a:rPr lang="en-US" altLang="en-US" sz="2000" b="0"/>
              <a:t>(Can leave </a:t>
            </a:r>
          </a:p>
          <a:p>
            <a:pPr algn="l"/>
            <a:r>
              <a:rPr lang="en-US" altLang="en-US" sz="2000" b="0"/>
              <a:t>0.005 x 111 = 0.56 mg/l at POC and meet DW standard at POE)</a:t>
            </a:r>
          </a:p>
        </p:txBody>
      </p:sp>
      <p:sp>
        <p:nvSpPr>
          <p:cNvPr id="772103" name="Text Box 7"/>
          <p:cNvSpPr txBox="1">
            <a:spLocks noChangeArrowheads="1"/>
          </p:cNvSpPr>
          <p:nvPr/>
        </p:nvSpPr>
        <p:spPr bwMode="auto">
          <a:xfrm>
            <a:off x="2798763" y="2057400"/>
            <a:ext cx="3246437"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0"/>
              <a:t>Dilution factor (DF2)</a:t>
            </a:r>
          </a:p>
          <a:p>
            <a:r>
              <a:rPr lang="en-US" altLang="en-US" b="0"/>
              <a:t>111 x </a:t>
            </a:r>
            <a:r>
              <a:rPr lang="en-US" altLang="en-US" b="0">
                <a:cs typeface="Times New Roman" panose="02020603050405020304" pitchFamily="18" charset="0"/>
              </a:rPr>
              <a:t>↓</a:t>
            </a:r>
          </a:p>
        </p:txBody>
      </p:sp>
      <p:sp>
        <p:nvSpPr>
          <p:cNvPr id="772104" name="Text Box 8"/>
          <p:cNvSpPr txBox="1">
            <a:spLocks noChangeArrowheads="1"/>
          </p:cNvSpPr>
          <p:nvPr/>
        </p:nvSpPr>
        <p:spPr bwMode="auto">
          <a:xfrm>
            <a:off x="3962400" y="3200400"/>
            <a:ext cx="102393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b="0"/>
              <a:t>900 ft</a:t>
            </a:r>
          </a:p>
        </p:txBody>
      </p:sp>
    </p:spTree>
  </p:cSld>
  <p:clrMapOvr>
    <a:masterClrMapping/>
  </p:clrMapOvr>
  <p:transition>
    <p:random/>
  </p:transition>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0738" name="Rectangle 2"/>
          <p:cNvSpPr>
            <a:spLocks noGrp="1" noChangeArrowheads="1"/>
          </p:cNvSpPr>
          <p:nvPr>
            <p:ph type="title"/>
          </p:nvPr>
        </p:nvSpPr>
        <p:spPr/>
        <p:txBody>
          <a:bodyPr/>
          <a:lstStyle/>
          <a:p>
            <a:r>
              <a:rPr lang="en-US" altLang="en-US"/>
              <a:t>Section 2.17</a:t>
            </a:r>
          </a:p>
        </p:txBody>
      </p:sp>
      <p:sp>
        <p:nvSpPr>
          <p:cNvPr id="500739" name="Rectangle 3"/>
          <p:cNvSpPr>
            <a:spLocks noGrp="1" noChangeArrowheads="1"/>
          </p:cNvSpPr>
          <p:nvPr>
            <p:ph type="body" idx="1"/>
          </p:nvPr>
        </p:nvSpPr>
        <p:spPr>
          <a:xfrm>
            <a:off x="685800" y="2362200"/>
            <a:ext cx="7772400" cy="4114800"/>
          </a:xfrm>
        </p:spPr>
        <p:txBody>
          <a:bodyPr/>
          <a:lstStyle/>
          <a:p>
            <a:pPr marL="457200" indent="-457200">
              <a:buFontTx/>
              <a:buNone/>
            </a:pPr>
            <a:r>
              <a:rPr lang="en-US" altLang="en-US"/>
              <a:t>Institutional Controls for Groundwater</a:t>
            </a:r>
          </a:p>
          <a:p>
            <a:pPr marL="457200" indent="-457200">
              <a:buFontTx/>
              <a:buNone/>
            </a:pPr>
            <a:endParaRPr lang="en-US" altLang="en-US"/>
          </a:p>
          <a:p>
            <a:pPr marL="457200" indent="-457200">
              <a:buFont typeface="Wingdings" panose="05000000000000000000" pitchFamily="2" charset="2"/>
              <a:buChar char="Ø"/>
            </a:pPr>
            <a:r>
              <a:rPr lang="en-US" altLang="en-US"/>
              <a:t>GW2 Zone - if COC concentrations within the property boundaries &gt; GW</a:t>
            </a:r>
            <a:r>
              <a:rPr lang="en-US" altLang="en-US" baseline="-25000"/>
              <a:t>2</a:t>
            </a:r>
            <a:r>
              <a:rPr lang="en-US" altLang="en-US"/>
              <a:t> RS, then conveyance notice required.</a:t>
            </a:r>
          </a:p>
          <a:p>
            <a:pPr marL="457200" indent="-457200">
              <a:buFontTx/>
              <a:buNone/>
            </a:pPr>
            <a:endParaRPr lang="en-US" altLang="en-US"/>
          </a:p>
        </p:txBody>
      </p:sp>
    </p:spTree>
  </p:cSld>
  <p:clrMapOvr>
    <a:masterClrMapping/>
  </p:clrMapOvr>
  <p:transition>
    <p:random/>
  </p:transition>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52642" name="Rectangle 2"/>
          <p:cNvSpPr>
            <a:spLocks noGrp="1" noChangeArrowheads="1"/>
          </p:cNvSpPr>
          <p:nvPr>
            <p:ph type="title"/>
          </p:nvPr>
        </p:nvSpPr>
        <p:spPr/>
        <p:txBody>
          <a:bodyPr/>
          <a:lstStyle/>
          <a:p>
            <a:r>
              <a:rPr lang="en-US" altLang="en-US"/>
              <a:t>RECAP Document</a:t>
            </a:r>
          </a:p>
        </p:txBody>
      </p:sp>
      <p:sp>
        <p:nvSpPr>
          <p:cNvPr id="752643" name="Rectangle 3"/>
          <p:cNvSpPr>
            <a:spLocks noGrp="1" noChangeArrowheads="1"/>
          </p:cNvSpPr>
          <p:nvPr>
            <p:ph type="body" idx="1"/>
          </p:nvPr>
        </p:nvSpPr>
        <p:spPr/>
        <p:txBody>
          <a:bodyPr/>
          <a:lstStyle/>
          <a:p>
            <a:pPr lvl="1">
              <a:buClr>
                <a:srgbClr val="FF9900"/>
              </a:buClr>
              <a:buFont typeface="Wingdings" panose="05000000000000000000" pitchFamily="2" charset="2"/>
              <a:buChar char="Ø"/>
            </a:pPr>
            <a:r>
              <a:rPr lang="en-US" altLang="en-US"/>
              <a:t>Identification of landowners, etc</a:t>
            </a:r>
          </a:p>
          <a:p>
            <a:pPr marL="0" indent="0">
              <a:buClr>
                <a:srgbClr val="FF9900"/>
              </a:buClr>
              <a:buFont typeface="Wingdings" panose="05000000000000000000" pitchFamily="2" charset="2"/>
              <a:buNone/>
            </a:pPr>
            <a:r>
              <a:rPr lang="en-US" altLang="en-US">
                <a:solidFill>
                  <a:schemeClr val="hlink"/>
                </a:solidFill>
              </a:rPr>
              <a:t>Screening Option</a:t>
            </a:r>
          </a:p>
          <a:p>
            <a:pPr marL="0" indent="0">
              <a:buClr>
                <a:srgbClr val="FF9900"/>
              </a:buClr>
              <a:buFont typeface="Wingdings" panose="05000000000000000000" pitchFamily="2" charset="2"/>
              <a:buNone/>
            </a:pPr>
            <a:r>
              <a:rPr lang="en-US" altLang="en-US">
                <a:solidFill>
                  <a:schemeClr val="hlink"/>
                </a:solidFill>
              </a:rPr>
              <a:t>Management Option 1</a:t>
            </a:r>
          </a:p>
          <a:p>
            <a:pPr marL="0" indent="0">
              <a:buClr>
                <a:srgbClr val="FF9900"/>
              </a:buClr>
              <a:buFont typeface="Wingdings" panose="05000000000000000000" pitchFamily="2" charset="2"/>
              <a:buNone/>
            </a:pPr>
            <a:r>
              <a:rPr lang="en-US" altLang="en-US">
                <a:solidFill>
                  <a:schemeClr val="hlink"/>
                </a:solidFill>
              </a:rPr>
              <a:t>Management Option 2</a:t>
            </a:r>
          </a:p>
          <a:p>
            <a:pPr marL="0" indent="0">
              <a:buClr>
                <a:srgbClr val="FF9900"/>
              </a:buClr>
              <a:buFont typeface="Wingdings" panose="05000000000000000000" pitchFamily="2" charset="2"/>
              <a:buNone/>
            </a:pPr>
            <a:r>
              <a:rPr lang="en-US" altLang="en-US">
                <a:solidFill>
                  <a:schemeClr val="hlink"/>
                </a:solidFill>
              </a:rPr>
              <a:t>Management Option 3</a:t>
            </a:r>
          </a:p>
          <a:p>
            <a:pPr marL="0" indent="0">
              <a:buClr>
                <a:srgbClr val="FF9900"/>
              </a:buClr>
              <a:buFont typeface="Wingdings" panose="05000000000000000000" pitchFamily="2" charset="2"/>
              <a:buNone/>
            </a:pPr>
            <a:r>
              <a:rPr lang="en-US" altLang="en-US">
                <a:solidFill>
                  <a:schemeClr val="hlink"/>
                </a:solidFill>
              </a:rPr>
              <a:t>Ecological Risk Assessment</a:t>
            </a:r>
          </a:p>
          <a:p>
            <a:pPr marL="0" indent="0">
              <a:buClr>
                <a:srgbClr val="FF9900"/>
              </a:buClr>
              <a:buFont typeface="Wingdings" panose="05000000000000000000" pitchFamily="2" charset="2"/>
              <a:buNone/>
            </a:pPr>
            <a:r>
              <a:rPr lang="en-US" altLang="en-US">
                <a:solidFill>
                  <a:schemeClr val="hlink"/>
                </a:solidFill>
              </a:rPr>
              <a:t>Soil Re-use</a:t>
            </a:r>
          </a:p>
          <a:p>
            <a:pPr marL="0" indent="0">
              <a:buClr>
                <a:srgbClr val="FF9900"/>
              </a:buClr>
              <a:buFont typeface="Wingdings" panose="05000000000000000000" pitchFamily="2" charset="2"/>
              <a:buNone/>
            </a:pPr>
            <a:endParaRPr lang="en-US" altLang="en-US">
              <a:solidFill>
                <a:schemeClr val="hlink"/>
              </a:solidFill>
            </a:endParaRPr>
          </a:p>
        </p:txBody>
      </p:sp>
    </p:spTree>
  </p:cSld>
  <p:clrMapOvr>
    <a:masterClrMapping/>
  </p:clrMapOvr>
  <p:transition>
    <p:random/>
  </p:transition>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4146" name="Rectangle 2"/>
          <p:cNvSpPr>
            <a:spLocks noGrp="1" noChangeArrowheads="1"/>
          </p:cNvSpPr>
          <p:nvPr>
            <p:ph type="title"/>
          </p:nvPr>
        </p:nvSpPr>
        <p:spPr/>
        <p:txBody>
          <a:bodyPr/>
          <a:lstStyle/>
          <a:p>
            <a:r>
              <a:rPr lang="en-US" altLang="en-US"/>
              <a:t>Dilution Factors</a:t>
            </a:r>
          </a:p>
        </p:txBody>
      </p:sp>
      <p:sp>
        <p:nvSpPr>
          <p:cNvPr id="774147" name="Rectangle 3"/>
          <p:cNvSpPr>
            <a:spLocks noGrp="1" noChangeArrowheads="1"/>
          </p:cNvSpPr>
          <p:nvPr>
            <p:ph type="body" idx="1"/>
          </p:nvPr>
        </p:nvSpPr>
        <p:spPr>
          <a:xfrm>
            <a:off x="228600" y="2057400"/>
            <a:ext cx="8686800" cy="4114800"/>
          </a:xfrm>
        </p:spPr>
        <p:txBody>
          <a:bodyPr/>
          <a:lstStyle/>
          <a:p>
            <a:r>
              <a:rPr lang="en-US" altLang="en-US"/>
              <a:t>DF3:</a:t>
            </a:r>
          </a:p>
          <a:p>
            <a:pPr lvl="1">
              <a:buClr>
                <a:srgbClr val="FF9900"/>
              </a:buClr>
              <a:buFont typeface="Wingdings" panose="05000000000000000000" pitchFamily="2" charset="2"/>
              <a:buChar char="Ø"/>
            </a:pPr>
            <a:r>
              <a:rPr lang="en-US" altLang="en-US"/>
              <a:t>Applicable to GW 3 zones</a:t>
            </a:r>
          </a:p>
          <a:p>
            <a:pPr lvl="1">
              <a:buClr>
                <a:srgbClr val="FF9900"/>
              </a:buClr>
              <a:buFont typeface="Wingdings" panose="05000000000000000000" pitchFamily="2" charset="2"/>
              <a:buChar char="Ø"/>
            </a:pPr>
            <a:r>
              <a:rPr lang="en-US" altLang="en-US"/>
              <a:t>Accounts for reduction in chemical concentration as groundwater migrates from the source area to the nearest downgradient surface water body</a:t>
            </a:r>
          </a:p>
          <a:p>
            <a:pPr lvl="1">
              <a:buClr>
                <a:srgbClr val="FF9900"/>
              </a:buClr>
              <a:buFont typeface="Wingdings" panose="05000000000000000000" pitchFamily="2" charset="2"/>
              <a:buChar char="Ø"/>
            </a:pPr>
            <a:r>
              <a:rPr lang="en-US" altLang="en-US"/>
              <a:t>GW</a:t>
            </a:r>
            <a:r>
              <a:rPr lang="en-US" altLang="en-US" baseline="-25000"/>
              <a:t>3DW, </a:t>
            </a:r>
            <a:r>
              <a:rPr lang="en-US" altLang="en-US"/>
              <a:t>GW</a:t>
            </a:r>
            <a:r>
              <a:rPr lang="en-US" altLang="en-US" baseline="-25000"/>
              <a:t>3NDW</a:t>
            </a:r>
            <a:r>
              <a:rPr lang="en-US" altLang="en-US"/>
              <a:t>, Soil</a:t>
            </a:r>
            <a:r>
              <a:rPr lang="en-US" altLang="en-US" baseline="-25000"/>
              <a:t>GW3DW</a:t>
            </a:r>
            <a:r>
              <a:rPr lang="en-US" altLang="en-US"/>
              <a:t>, Soil</a:t>
            </a:r>
            <a:r>
              <a:rPr lang="en-US" altLang="en-US" baseline="-25000"/>
              <a:t>GW3NDW</a:t>
            </a:r>
          </a:p>
        </p:txBody>
      </p:sp>
    </p:spTree>
  </p:cSld>
  <p:clrMapOvr>
    <a:masterClrMapping/>
  </p:clrMapOvr>
  <p:transition>
    <p:random/>
  </p:transition>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3122" name="Rectangle 2"/>
          <p:cNvSpPr>
            <a:spLocks noGrp="1" noChangeArrowheads="1"/>
          </p:cNvSpPr>
          <p:nvPr>
            <p:ph type="title"/>
          </p:nvPr>
        </p:nvSpPr>
        <p:spPr/>
        <p:txBody>
          <a:bodyPr/>
          <a:lstStyle/>
          <a:p>
            <a:r>
              <a:rPr lang="en-US" altLang="en-US" sz="4000"/>
              <a:t>Dilution Factors</a:t>
            </a:r>
            <a:br>
              <a:rPr lang="en-US" altLang="en-US" sz="4000"/>
            </a:br>
            <a:r>
              <a:rPr lang="en-US" altLang="en-US" sz="4000"/>
              <a:t>GW 3 Zone</a:t>
            </a:r>
          </a:p>
        </p:txBody>
      </p:sp>
      <p:sp>
        <p:nvSpPr>
          <p:cNvPr id="773124" name="Line 4" descr="arrow"/>
          <p:cNvSpPr>
            <a:spLocks noChangeShapeType="1"/>
          </p:cNvSpPr>
          <p:nvPr/>
        </p:nvSpPr>
        <p:spPr bwMode="auto">
          <a:xfrm>
            <a:off x="1905000" y="3124200"/>
            <a:ext cx="4800600" cy="0"/>
          </a:xfrm>
          <a:prstGeom prst="line">
            <a:avLst/>
          </a:prstGeom>
          <a:noFill/>
          <a:ln w="38100">
            <a:solidFill>
              <a:schemeClr val="tx1"/>
            </a:solidFill>
            <a:round/>
            <a:headEnd type="none" w="sm" len="sm"/>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73125" name="Text Box 5"/>
          <p:cNvSpPr txBox="1">
            <a:spLocks noChangeArrowheads="1"/>
          </p:cNvSpPr>
          <p:nvPr/>
        </p:nvSpPr>
        <p:spPr bwMode="auto">
          <a:xfrm>
            <a:off x="6477000" y="2667000"/>
            <a:ext cx="1981200" cy="283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000" b="0">
                <a:solidFill>
                  <a:srgbClr val="00FFFF"/>
                </a:solidFill>
              </a:rPr>
              <a:t>Surface Water</a:t>
            </a:r>
          </a:p>
          <a:p>
            <a:pPr>
              <a:spcBef>
                <a:spcPct val="50000"/>
              </a:spcBef>
            </a:pPr>
            <a:r>
              <a:rPr lang="en-US" altLang="en-US" sz="2000" b="0">
                <a:solidFill>
                  <a:srgbClr val="00FFFF"/>
                </a:solidFill>
              </a:rPr>
              <a:t>(POE)</a:t>
            </a:r>
          </a:p>
          <a:p>
            <a:pPr algn="l">
              <a:spcBef>
                <a:spcPct val="50000"/>
              </a:spcBef>
            </a:pPr>
            <a:endParaRPr lang="en-US" altLang="en-US" sz="2000" b="0">
              <a:solidFill>
                <a:srgbClr val="00FFFF"/>
              </a:solidFill>
            </a:endParaRPr>
          </a:p>
          <a:p>
            <a:r>
              <a:rPr lang="en-US" altLang="en-US" sz="2000" b="0"/>
              <a:t>(Must meet </a:t>
            </a:r>
          </a:p>
          <a:p>
            <a:r>
              <a:rPr lang="en-US" altLang="en-US" sz="2000" b="0"/>
              <a:t>RS standard at this point)</a:t>
            </a:r>
          </a:p>
          <a:p>
            <a:endParaRPr lang="en-US" altLang="en-US" sz="2000" b="0"/>
          </a:p>
          <a:p>
            <a:r>
              <a:rPr lang="en-US" altLang="en-US" sz="2000" b="0"/>
              <a:t>0.1 mg/l</a:t>
            </a:r>
          </a:p>
        </p:txBody>
      </p:sp>
      <p:sp>
        <p:nvSpPr>
          <p:cNvPr id="773126" name="Text Box 6"/>
          <p:cNvSpPr txBox="1">
            <a:spLocks noChangeArrowheads="1"/>
          </p:cNvSpPr>
          <p:nvPr/>
        </p:nvSpPr>
        <p:spPr bwMode="auto">
          <a:xfrm>
            <a:off x="914400" y="2743200"/>
            <a:ext cx="1676400" cy="314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altLang="en-US" sz="2000" b="0">
                <a:solidFill>
                  <a:srgbClr val="66FF33"/>
                </a:solidFill>
              </a:rPr>
              <a:t>Source</a:t>
            </a:r>
          </a:p>
          <a:p>
            <a:pPr algn="l"/>
            <a:r>
              <a:rPr lang="en-US" altLang="en-US" sz="2000" b="0">
                <a:solidFill>
                  <a:srgbClr val="66FF33"/>
                </a:solidFill>
              </a:rPr>
              <a:t>(POC)</a:t>
            </a:r>
          </a:p>
          <a:p>
            <a:pPr algn="l"/>
            <a:endParaRPr lang="en-US" altLang="en-US" sz="2000" b="0">
              <a:solidFill>
                <a:srgbClr val="66FF33"/>
              </a:solidFill>
            </a:endParaRPr>
          </a:p>
          <a:p>
            <a:pPr algn="l"/>
            <a:endParaRPr lang="en-US" altLang="en-US" sz="2000" b="0"/>
          </a:p>
          <a:p>
            <a:pPr algn="l"/>
            <a:r>
              <a:rPr lang="en-US" altLang="en-US" sz="2000" b="0"/>
              <a:t>(Can leave </a:t>
            </a:r>
          </a:p>
          <a:p>
            <a:pPr algn="l"/>
            <a:r>
              <a:rPr lang="en-US" altLang="en-US" sz="2000" b="0"/>
              <a:t>0.1 x 440 = 44 mg/l at POC and meet RS standard at POE)</a:t>
            </a:r>
          </a:p>
        </p:txBody>
      </p:sp>
      <p:sp>
        <p:nvSpPr>
          <p:cNvPr id="773127" name="Text Box 7"/>
          <p:cNvSpPr txBox="1">
            <a:spLocks noChangeArrowheads="1"/>
          </p:cNvSpPr>
          <p:nvPr/>
        </p:nvSpPr>
        <p:spPr bwMode="auto">
          <a:xfrm>
            <a:off x="2798763" y="2057400"/>
            <a:ext cx="3246437"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0"/>
              <a:t>Dilution factor (DF3)</a:t>
            </a:r>
          </a:p>
          <a:p>
            <a:r>
              <a:rPr lang="en-US" altLang="en-US" b="0"/>
              <a:t>440 x </a:t>
            </a:r>
            <a:r>
              <a:rPr lang="en-US" altLang="en-US" b="0">
                <a:cs typeface="Times New Roman" panose="02020603050405020304" pitchFamily="18" charset="0"/>
              </a:rPr>
              <a:t>↓</a:t>
            </a:r>
          </a:p>
        </p:txBody>
      </p:sp>
      <p:sp>
        <p:nvSpPr>
          <p:cNvPr id="773128" name="Text Box 8"/>
          <p:cNvSpPr txBox="1">
            <a:spLocks noChangeArrowheads="1"/>
          </p:cNvSpPr>
          <p:nvPr/>
        </p:nvSpPr>
        <p:spPr bwMode="auto">
          <a:xfrm>
            <a:off x="3733800" y="3200400"/>
            <a:ext cx="1219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altLang="en-US" b="0"/>
              <a:t>1800 ft</a:t>
            </a:r>
          </a:p>
        </p:txBody>
      </p:sp>
    </p:spTree>
  </p:cSld>
  <p:clrMapOvr>
    <a:masterClrMapping/>
  </p:clrMapOvr>
  <p:transition>
    <p:random/>
  </p:transition>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6194" name="Rectangle 2"/>
          <p:cNvSpPr>
            <a:spLocks noGrp="1" noChangeArrowheads="1"/>
          </p:cNvSpPr>
          <p:nvPr>
            <p:ph type="title"/>
          </p:nvPr>
        </p:nvSpPr>
        <p:spPr/>
        <p:txBody>
          <a:bodyPr/>
          <a:lstStyle/>
          <a:p>
            <a:r>
              <a:rPr lang="en-US" altLang="en-US"/>
              <a:t>MO-1Default DF </a:t>
            </a:r>
          </a:p>
        </p:txBody>
      </p:sp>
      <p:sp>
        <p:nvSpPr>
          <p:cNvPr id="776195" name="Rectangle 3"/>
          <p:cNvSpPr>
            <a:spLocks noGrp="1" noChangeArrowheads="1"/>
          </p:cNvSpPr>
          <p:nvPr>
            <p:ph type="body" idx="1"/>
          </p:nvPr>
        </p:nvSpPr>
        <p:spPr/>
        <p:txBody>
          <a:bodyPr/>
          <a:lstStyle/>
          <a:p>
            <a:r>
              <a:rPr lang="en-US" altLang="en-US"/>
              <a:t>Appendix H</a:t>
            </a:r>
          </a:p>
          <a:p>
            <a:r>
              <a:rPr lang="en-US" altLang="en-US"/>
              <a:t>Based on:</a:t>
            </a:r>
          </a:p>
          <a:p>
            <a:pPr lvl="1">
              <a:buFont typeface="Wingdings" panose="05000000000000000000" pitchFamily="2" charset="2"/>
              <a:buChar char="Ø"/>
            </a:pPr>
            <a:r>
              <a:rPr lang="en-US" altLang="en-US"/>
              <a:t>Thickness of the groundwater plume (Sd)</a:t>
            </a:r>
          </a:p>
          <a:p>
            <a:pPr lvl="1">
              <a:buFont typeface="Wingdings" panose="05000000000000000000" pitchFamily="2" charset="2"/>
              <a:buChar char="Ø"/>
            </a:pPr>
            <a:r>
              <a:rPr lang="en-US" altLang="en-US"/>
              <a:t>Distance from POC to POE</a:t>
            </a:r>
          </a:p>
          <a:p>
            <a:endParaRPr lang="en-US" altLang="en-US"/>
          </a:p>
        </p:txBody>
      </p:sp>
    </p:spTree>
  </p:cSld>
  <p:clrMapOvr>
    <a:masterClrMapping/>
  </p:clrMapOvr>
  <p:transition>
    <p:random/>
  </p:transition>
</p:sld>
</file>

<file path=ppt/slides/slide6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96674" name="Rectangle 2"/>
          <p:cNvSpPr>
            <a:spLocks noGrp="1" noChangeArrowheads="1"/>
          </p:cNvSpPr>
          <p:nvPr>
            <p:ph type="title"/>
          </p:nvPr>
        </p:nvSpPr>
        <p:spPr/>
        <p:txBody>
          <a:bodyPr/>
          <a:lstStyle/>
          <a:p>
            <a:r>
              <a:rPr lang="en-US" altLang="en-US"/>
              <a:t/>
            </a:r>
            <a:br>
              <a:rPr lang="en-US" altLang="en-US"/>
            </a:br>
            <a:r>
              <a:rPr lang="en-US" altLang="en-US" b="1"/>
              <a:t>Estimation of S</a:t>
            </a:r>
            <a:r>
              <a:rPr lang="en-US" altLang="en-US" b="1" baseline="-25000"/>
              <a:t>d</a:t>
            </a:r>
            <a:r>
              <a:rPr lang="en-US" altLang="en-US" b="1"/>
              <a:t>  </a:t>
            </a:r>
            <a:br>
              <a:rPr lang="en-US" altLang="en-US" b="1"/>
            </a:br>
            <a:endParaRPr lang="en-US" altLang="en-US"/>
          </a:p>
        </p:txBody>
      </p:sp>
      <p:sp>
        <p:nvSpPr>
          <p:cNvPr id="796675" name="Rectangle 3"/>
          <p:cNvSpPr>
            <a:spLocks noGrp="1" noChangeArrowheads="1"/>
          </p:cNvSpPr>
          <p:nvPr>
            <p:ph type="body" idx="1"/>
          </p:nvPr>
        </p:nvSpPr>
        <p:spPr>
          <a:xfrm>
            <a:off x="457200" y="2133600"/>
            <a:ext cx="8686800" cy="4114800"/>
          </a:xfrm>
        </p:spPr>
        <p:txBody>
          <a:bodyPr/>
          <a:lstStyle/>
          <a:p>
            <a:pPr>
              <a:lnSpc>
                <a:spcPct val="80000"/>
              </a:lnSpc>
              <a:buFont typeface="Monotype Sorts" pitchFamily="2" charset="2"/>
              <a:buNone/>
            </a:pPr>
            <a:r>
              <a:rPr lang="en-US" altLang="en-US"/>
              <a:t>S</a:t>
            </a:r>
            <a:r>
              <a:rPr lang="en-US" altLang="en-US" baseline="-25000"/>
              <a:t>d</a:t>
            </a:r>
            <a:r>
              <a:rPr lang="en-US" altLang="en-US"/>
              <a:t> = Thickness of impacted groundwater within 		permeable zone</a:t>
            </a:r>
          </a:p>
          <a:p>
            <a:pPr marL="863600" lvl="1" indent="-406400">
              <a:buClr>
                <a:schemeClr val="folHlink"/>
              </a:buClr>
              <a:buFont typeface="Marlett" pitchFamily="2" charset="2"/>
              <a:buNone/>
            </a:pPr>
            <a:r>
              <a:rPr lang="en-US" altLang="en-US"/>
              <a:t> </a:t>
            </a:r>
          </a:p>
        </p:txBody>
      </p:sp>
      <p:sp>
        <p:nvSpPr>
          <p:cNvPr id="796676" name="Rectangle 4"/>
          <p:cNvSpPr>
            <a:spLocks noChangeArrowheads="1"/>
          </p:cNvSpPr>
          <p:nvPr/>
        </p:nvSpPr>
        <p:spPr bwMode="auto">
          <a:xfrm>
            <a:off x="1905000" y="4572000"/>
            <a:ext cx="5181600" cy="1676400"/>
          </a:xfrm>
          <a:prstGeom prst="rect">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endParaRPr lang="en-US" altLang="en-US" sz="2400" b="0"/>
          </a:p>
          <a:p>
            <a:pPr eaLnBrk="0" hangingPunct="0"/>
            <a:r>
              <a:rPr lang="en-US" altLang="en-US" sz="2400" b="0"/>
              <a:t>Un-impacted groundwater</a:t>
            </a:r>
          </a:p>
        </p:txBody>
      </p:sp>
      <p:sp>
        <p:nvSpPr>
          <p:cNvPr id="796677" name="Line 5" descr="ground surface"/>
          <p:cNvSpPr>
            <a:spLocks noChangeShapeType="1"/>
          </p:cNvSpPr>
          <p:nvPr/>
        </p:nvSpPr>
        <p:spPr bwMode="auto">
          <a:xfrm>
            <a:off x="1066800" y="3429000"/>
            <a:ext cx="7010400" cy="0"/>
          </a:xfrm>
          <a:prstGeom prst="line">
            <a:avLst/>
          </a:prstGeom>
          <a:noFill/>
          <a:ln w="28575">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6678" name="AutoShape 6" descr="bracket"/>
          <p:cNvSpPr>
            <a:spLocks/>
          </p:cNvSpPr>
          <p:nvPr/>
        </p:nvSpPr>
        <p:spPr bwMode="auto">
          <a:xfrm>
            <a:off x="7162800" y="4572000"/>
            <a:ext cx="381000" cy="1676400"/>
          </a:xfrm>
          <a:prstGeom prst="rightBrace">
            <a:avLst>
              <a:gd name="adj1" fmla="val 36667"/>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6679" name="AutoShape 7" descr="bracket"/>
          <p:cNvSpPr>
            <a:spLocks/>
          </p:cNvSpPr>
          <p:nvPr/>
        </p:nvSpPr>
        <p:spPr bwMode="auto">
          <a:xfrm>
            <a:off x="7162800" y="3429000"/>
            <a:ext cx="228600" cy="1066800"/>
          </a:xfrm>
          <a:prstGeom prst="rightBrace">
            <a:avLst>
              <a:gd name="adj1" fmla="val 38889"/>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6680" name="Text Box 8"/>
          <p:cNvSpPr txBox="1">
            <a:spLocks noChangeArrowheads="1"/>
          </p:cNvSpPr>
          <p:nvPr/>
        </p:nvSpPr>
        <p:spPr bwMode="auto">
          <a:xfrm>
            <a:off x="7467600" y="3733800"/>
            <a:ext cx="590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2400" b="0"/>
              <a:t>10’</a:t>
            </a:r>
          </a:p>
        </p:txBody>
      </p:sp>
      <p:sp>
        <p:nvSpPr>
          <p:cNvPr id="796681" name="Text Box 9"/>
          <p:cNvSpPr txBox="1">
            <a:spLocks noChangeArrowheads="1"/>
          </p:cNvSpPr>
          <p:nvPr/>
        </p:nvSpPr>
        <p:spPr bwMode="auto">
          <a:xfrm>
            <a:off x="7543800" y="5181600"/>
            <a:ext cx="590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2400" b="0"/>
              <a:t>15’</a:t>
            </a:r>
          </a:p>
        </p:txBody>
      </p:sp>
      <p:sp>
        <p:nvSpPr>
          <p:cNvPr id="796682" name="Rectangle 10"/>
          <p:cNvSpPr>
            <a:spLocks noChangeArrowheads="1"/>
          </p:cNvSpPr>
          <p:nvPr/>
        </p:nvSpPr>
        <p:spPr bwMode="auto">
          <a:xfrm>
            <a:off x="1905000" y="4572000"/>
            <a:ext cx="5181600" cy="533400"/>
          </a:xfrm>
          <a:prstGeom prst="rect">
            <a:avLst/>
          </a:prstGeom>
          <a:solidFill>
            <a:srgbClr val="FF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altLang="en-US" sz="2400" b="0"/>
              <a:t>Impacted groundwater</a:t>
            </a:r>
          </a:p>
        </p:txBody>
      </p:sp>
      <p:sp>
        <p:nvSpPr>
          <p:cNvPr id="796683" name="AutoShape 11" descr="bracket"/>
          <p:cNvSpPr>
            <a:spLocks/>
          </p:cNvSpPr>
          <p:nvPr/>
        </p:nvSpPr>
        <p:spPr bwMode="auto">
          <a:xfrm>
            <a:off x="1752600" y="4572000"/>
            <a:ext cx="76200" cy="533400"/>
          </a:xfrm>
          <a:prstGeom prst="leftBrace">
            <a:avLst>
              <a:gd name="adj1" fmla="val 58333"/>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6684" name="Text Box 12"/>
          <p:cNvSpPr txBox="1">
            <a:spLocks noChangeArrowheads="1"/>
          </p:cNvSpPr>
          <p:nvPr/>
        </p:nvSpPr>
        <p:spPr bwMode="auto">
          <a:xfrm>
            <a:off x="1295400" y="4572000"/>
            <a:ext cx="438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2400" b="0"/>
              <a:t>5’</a:t>
            </a:r>
          </a:p>
        </p:txBody>
      </p:sp>
      <p:sp>
        <p:nvSpPr>
          <p:cNvPr id="796685" name="Text Box 13"/>
          <p:cNvSpPr txBox="1">
            <a:spLocks noChangeArrowheads="1"/>
          </p:cNvSpPr>
          <p:nvPr/>
        </p:nvSpPr>
        <p:spPr bwMode="auto">
          <a:xfrm>
            <a:off x="990600" y="3429000"/>
            <a:ext cx="10334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2400" b="0"/>
              <a:t>S</a:t>
            </a:r>
            <a:r>
              <a:rPr lang="en-US" altLang="en-US" sz="2400" b="0" baseline="-25000"/>
              <a:t>d</a:t>
            </a:r>
            <a:r>
              <a:rPr lang="en-US" altLang="en-US" sz="2400" b="0"/>
              <a:t> = 5’</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98722" name="Rectangle 2"/>
          <p:cNvSpPr>
            <a:spLocks noGrp="1" noChangeArrowheads="1"/>
          </p:cNvSpPr>
          <p:nvPr>
            <p:ph type="title"/>
          </p:nvPr>
        </p:nvSpPr>
        <p:spPr/>
        <p:txBody>
          <a:bodyPr/>
          <a:lstStyle/>
          <a:p>
            <a:r>
              <a:rPr lang="en-US" altLang="en-US"/>
              <a:t/>
            </a:r>
            <a:br>
              <a:rPr lang="en-US" altLang="en-US"/>
            </a:br>
            <a:r>
              <a:rPr lang="en-US" altLang="en-US" b="1"/>
              <a:t>Estimation of S</a:t>
            </a:r>
            <a:r>
              <a:rPr lang="en-US" altLang="en-US" b="1" baseline="-25000"/>
              <a:t>d</a:t>
            </a:r>
            <a:r>
              <a:rPr lang="en-US" altLang="en-US" b="1"/>
              <a:t>  </a:t>
            </a:r>
            <a:br>
              <a:rPr lang="en-US" altLang="en-US" b="1"/>
            </a:br>
            <a:endParaRPr lang="en-US" altLang="en-US"/>
          </a:p>
        </p:txBody>
      </p:sp>
      <p:sp>
        <p:nvSpPr>
          <p:cNvPr id="798723" name="Rectangle 3"/>
          <p:cNvSpPr>
            <a:spLocks noGrp="1" noChangeArrowheads="1"/>
          </p:cNvSpPr>
          <p:nvPr>
            <p:ph type="body" idx="1"/>
          </p:nvPr>
        </p:nvSpPr>
        <p:spPr>
          <a:xfrm>
            <a:off x="457200" y="2133600"/>
            <a:ext cx="8686800" cy="4114800"/>
          </a:xfrm>
        </p:spPr>
        <p:txBody>
          <a:bodyPr/>
          <a:lstStyle/>
          <a:p>
            <a:pPr>
              <a:lnSpc>
                <a:spcPct val="80000"/>
              </a:lnSpc>
              <a:buFont typeface="Monotype Sorts" pitchFamily="2" charset="2"/>
              <a:buNone/>
            </a:pPr>
            <a:r>
              <a:rPr lang="en-US" altLang="en-US"/>
              <a:t>S</a:t>
            </a:r>
            <a:r>
              <a:rPr lang="en-US" altLang="en-US" baseline="-25000"/>
              <a:t>d</a:t>
            </a:r>
            <a:r>
              <a:rPr lang="en-US" altLang="en-US"/>
              <a:t> = Thickness of permeable zone if thickness is  		not known or if the zone is not impacted</a:t>
            </a:r>
          </a:p>
          <a:p>
            <a:pPr marL="863600" lvl="1" indent="-406400">
              <a:buClr>
                <a:schemeClr val="folHlink"/>
              </a:buClr>
              <a:buFont typeface="Marlett" pitchFamily="2" charset="2"/>
              <a:buNone/>
            </a:pPr>
            <a:r>
              <a:rPr lang="en-US" altLang="en-US"/>
              <a:t> </a:t>
            </a:r>
          </a:p>
        </p:txBody>
      </p:sp>
      <p:sp>
        <p:nvSpPr>
          <p:cNvPr id="798724" name="Rectangle 4"/>
          <p:cNvSpPr>
            <a:spLocks noChangeArrowheads="1"/>
          </p:cNvSpPr>
          <p:nvPr/>
        </p:nvSpPr>
        <p:spPr bwMode="auto">
          <a:xfrm>
            <a:off x="1905000" y="4572000"/>
            <a:ext cx="5181600" cy="1676400"/>
          </a:xfrm>
          <a:prstGeom prst="rect">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altLang="en-US" sz="2400" b="0"/>
              <a:t>Un-impacted groundwater</a:t>
            </a:r>
          </a:p>
        </p:txBody>
      </p:sp>
      <p:sp>
        <p:nvSpPr>
          <p:cNvPr id="798725" name="Line 5" descr="ground surface"/>
          <p:cNvSpPr>
            <a:spLocks noChangeShapeType="1"/>
          </p:cNvSpPr>
          <p:nvPr/>
        </p:nvSpPr>
        <p:spPr bwMode="auto">
          <a:xfrm>
            <a:off x="1066800" y="3429000"/>
            <a:ext cx="7010400" cy="0"/>
          </a:xfrm>
          <a:prstGeom prst="line">
            <a:avLst/>
          </a:prstGeom>
          <a:noFill/>
          <a:ln w="28575">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8726" name="AutoShape 6" descr="bracket"/>
          <p:cNvSpPr>
            <a:spLocks/>
          </p:cNvSpPr>
          <p:nvPr/>
        </p:nvSpPr>
        <p:spPr bwMode="auto">
          <a:xfrm>
            <a:off x="7162800" y="4572000"/>
            <a:ext cx="381000" cy="1676400"/>
          </a:xfrm>
          <a:prstGeom prst="rightBrace">
            <a:avLst>
              <a:gd name="adj1" fmla="val 36667"/>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8727" name="AutoShape 7" descr="bracket"/>
          <p:cNvSpPr>
            <a:spLocks/>
          </p:cNvSpPr>
          <p:nvPr/>
        </p:nvSpPr>
        <p:spPr bwMode="auto">
          <a:xfrm>
            <a:off x="7162800" y="3429000"/>
            <a:ext cx="228600" cy="1066800"/>
          </a:xfrm>
          <a:prstGeom prst="rightBrace">
            <a:avLst>
              <a:gd name="adj1" fmla="val 38889"/>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8728" name="Text Box 8"/>
          <p:cNvSpPr txBox="1">
            <a:spLocks noChangeArrowheads="1"/>
          </p:cNvSpPr>
          <p:nvPr/>
        </p:nvSpPr>
        <p:spPr bwMode="auto">
          <a:xfrm>
            <a:off x="7467600" y="3733800"/>
            <a:ext cx="590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2400" b="0"/>
              <a:t>10’</a:t>
            </a:r>
          </a:p>
        </p:txBody>
      </p:sp>
      <p:sp>
        <p:nvSpPr>
          <p:cNvPr id="798729" name="Text Box 9"/>
          <p:cNvSpPr txBox="1">
            <a:spLocks noChangeArrowheads="1"/>
          </p:cNvSpPr>
          <p:nvPr/>
        </p:nvSpPr>
        <p:spPr bwMode="auto">
          <a:xfrm>
            <a:off x="7543800" y="5181600"/>
            <a:ext cx="590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2400" b="0"/>
              <a:t>15’</a:t>
            </a:r>
          </a:p>
        </p:txBody>
      </p:sp>
      <p:sp>
        <p:nvSpPr>
          <p:cNvPr id="798730" name="Text Box 10"/>
          <p:cNvSpPr txBox="1">
            <a:spLocks noChangeArrowheads="1"/>
          </p:cNvSpPr>
          <p:nvPr/>
        </p:nvSpPr>
        <p:spPr bwMode="auto">
          <a:xfrm>
            <a:off x="990600" y="3429000"/>
            <a:ext cx="11858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2400" b="0"/>
              <a:t>S</a:t>
            </a:r>
            <a:r>
              <a:rPr lang="en-US" altLang="en-US" sz="2400" b="0" baseline="-25000"/>
              <a:t>d</a:t>
            </a:r>
            <a:r>
              <a:rPr lang="en-US" altLang="en-US" sz="2400" b="0"/>
              <a:t> = 15’</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8242" name="Rectangle 2"/>
          <p:cNvSpPr>
            <a:spLocks noGrp="1" noChangeArrowheads="1"/>
          </p:cNvSpPr>
          <p:nvPr>
            <p:ph type="title"/>
          </p:nvPr>
        </p:nvSpPr>
        <p:spPr>
          <a:noFill/>
          <a:ln/>
        </p:spPr>
        <p:txBody>
          <a:bodyPr anchor="ctr"/>
          <a:lstStyle/>
          <a:p>
            <a:r>
              <a:rPr lang="en-US" altLang="en-US"/>
              <a:t/>
            </a:r>
            <a:br>
              <a:rPr lang="en-US" altLang="en-US"/>
            </a:br>
            <a:r>
              <a:rPr lang="en-US" altLang="en-US"/>
              <a:t>MO-1 DF</a:t>
            </a:r>
            <a:br>
              <a:rPr lang="en-US" altLang="en-US"/>
            </a:br>
            <a:r>
              <a:rPr lang="en-US" altLang="en-US"/>
              <a:t>Appendix H</a:t>
            </a:r>
            <a:br>
              <a:rPr lang="en-US" altLang="en-US"/>
            </a:br>
            <a:endParaRPr lang="en-US" altLang="en-US"/>
          </a:p>
        </p:txBody>
      </p:sp>
      <p:graphicFrame>
        <p:nvGraphicFramePr>
          <p:cNvPr id="778243" name="Object 3" descr="This chart with the input of distance from point of exposure to point of compliance, and the thickness of the groundwater plume gives you a dilution factor you can apply to the applicable groundwater standard" title="Dilution Factors calculation chart"/>
          <p:cNvGraphicFramePr>
            <a:graphicFrameLocks noChangeAspect="1"/>
          </p:cNvGraphicFramePr>
          <p:nvPr>
            <p:extLst>
              <p:ext uri="{D42A27DB-BD31-4B8C-83A1-F6EECF244321}">
                <p14:modId xmlns:p14="http://schemas.microsoft.com/office/powerpoint/2010/main" val="2733900441"/>
              </p:ext>
            </p:extLst>
          </p:nvPr>
        </p:nvGraphicFramePr>
        <p:xfrm>
          <a:off x="1066800" y="1849438"/>
          <a:ext cx="6473825" cy="5008562"/>
        </p:xfrm>
        <a:graphic>
          <a:graphicData uri="http://schemas.openxmlformats.org/presentationml/2006/ole">
            <mc:AlternateContent xmlns:mc="http://schemas.openxmlformats.org/markup-compatibility/2006">
              <mc:Choice xmlns:v="urn:schemas-microsoft-com:vml" Requires="v">
                <p:oleObj spid="_x0000_s778248" name="Document" r:id="rId3" imgW="6478200" imgH="5018760" progId="Word.Document.8">
                  <p:embed/>
                </p:oleObj>
              </mc:Choice>
              <mc:Fallback>
                <p:oleObj name="Document" r:id="rId3" imgW="6478200" imgH="5018760" progId="Word.Document.8">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1849438"/>
                        <a:ext cx="6473825" cy="5008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78244" name="Line 4" descr="line"/>
          <p:cNvSpPr>
            <a:spLocks noChangeShapeType="1"/>
          </p:cNvSpPr>
          <p:nvPr/>
        </p:nvSpPr>
        <p:spPr bwMode="auto">
          <a:xfrm>
            <a:off x="3429000" y="3581400"/>
            <a:ext cx="3581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random/>
  </p:transition>
</p:sld>
</file>

<file path=ppt/slides/slide6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5170" name="Rectangle 2"/>
          <p:cNvSpPr>
            <a:spLocks noGrp="1" noChangeArrowheads="1"/>
          </p:cNvSpPr>
          <p:nvPr>
            <p:ph type="title"/>
          </p:nvPr>
        </p:nvSpPr>
        <p:spPr/>
        <p:txBody>
          <a:bodyPr/>
          <a:lstStyle/>
          <a:p>
            <a:r>
              <a:rPr lang="en-US" altLang="en-US"/>
              <a:t>Dilution Factors</a:t>
            </a:r>
          </a:p>
        </p:txBody>
      </p:sp>
      <p:sp>
        <p:nvSpPr>
          <p:cNvPr id="775171" name="Rectangle 3"/>
          <p:cNvSpPr>
            <a:spLocks noGrp="1" noChangeArrowheads="1"/>
          </p:cNvSpPr>
          <p:nvPr>
            <p:ph type="body" idx="1"/>
          </p:nvPr>
        </p:nvSpPr>
        <p:spPr>
          <a:xfrm>
            <a:off x="685800" y="1905000"/>
            <a:ext cx="7772400" cy="4572000"/>
          </a:xfrm>
        </p:spPr>
        <p:txBody>
          <a:bodyPr/>
          <a:lstStyle/>
          <a:p>
            <a:pPr>
              <a:buFontTx/>
              <a:buNone/>
            </a:pPr>
            <a:r>
              <a:rPr lang="en-US" altLang="en-US">
                <a:solidFill>
                  <a:schemeClr val="hlink"/>
                </a:solidFill>
              </a:rPr>
              <a:t>May be applied to:</a:t>
            </a:r>
          </a:p>
          <a:p>
            <a:pPr lvl="1">
              <a:buFont typeface="Wingdings" panose="05000000000000000000" pitchFamily="2" charset="2"/>
              <a:buChar char="ü"/>
            </a:pPr>
            <a:r>
              <a:rPr lang="en-US" altLang="en-US"/>
              <a:t>GW</a:t>
            </a:r>
            <a:r>
              <a:rPr lang="en-US" altLang="en-US" baseline="-25000"/>
              <a:t>2</a:t>
            </a:r>
            <a:r>
              <a:rPr lang="en-US" altLang="en-US"/>
              <a:t> </a:t>
            </a:r>
          </a:p>
          <a:p>
            <a:pPr lvl="1">
              <a:buFont typeface="Wingdings" panose="05000000000000000000" pitchFamily="2" charset="2"/>
              <a:buChar char="ü"/>
            </a:pPr>
            <a:r>
              <a:rPr lang="en-US" altLang="en-US"/>
              <a:t>GW</a:t>
            </a:r>
            <a:r>
              <a:rPr lang="en-US" altLang="en-US" baseline="-25000"/>
              <a:t>3DW</a:t>
            </a:r>
            <a:r>
              <a:rPr lang="en-US" altLang="en-US"/>
              <a:t> </a:t>
            </a:r>
          </a:p>
          <a:p>
            <a:pPr lvl="1">
              <a:buFont typeface="Wingdings" panose="05000000000000000000" pitchFamily="2" charset="2"/>
              <a:buChar char="ü"/>
            </a:pPr>
            <a:r>
              <a:rPr lang="en-US" altLang="en-US"/>
              <a:t>GW</a:t>
            </a:r>
            <a:r>
              <a:rPr lang="en-US" altLang="en-US" baseline="-25000"/>
              <a:t>3NDW </a:t>
            </a:r>
          </a:p>
          <a:p>
            <a:pPr lvl="1">
              <a:buFont typeface="Wingdings" panose="05000000000000000000" pitchFamily="2" charset="2"/>
              <a:buChar char="ü"/>
            </a:pPr>
            <a:r>
              <a:rPr lang="en-US" altLang="en-US"/>
              <a:t>Soil</a:t>
            </a:r>
            <a:r>
              <a:rPr lang="en-US" altLang="en-US" baseline="-25000"/>
              <a:t>GW2</a:t>
            </a:r>
          </a:p>
          <a:p>
            <a:pPr lvl="1">
              <a:buFont typeface="Wingdings" panose="05000000000000000000" pitchFamily="2" charset="2"/>
              <a:buChar char="ü"/>
            </a:pPr>
            <a:r>
              <a:rPr lang="en-US" altLang="en-US"/>
              <a:t>Soil</a:t>
            </a:r>
            <a:r>
              <a:rPr lang="en-US" altLang="en-US" baseline="-25000"/>
              <a:t>GW3DW</a:t>
            </a:r>
          </a:p>
          <a:p>
            <a:pPr lvl="1">
              <a:buFont typeface="Wingdings" panose="05000000000000000000" pitchFamily="2" charset="2"/>
              <a:buChar char="ü"/>
            </a:pPr>
            <a:r>
              <a:rPr lang="en-US" altLang="en-US"/>
              <a:t>Soil</a:t>
            </a:r>
            <a:r>
              <a:rPr lang="en-US" altLang="en-US" baseline="-25000"/>
              <a:t>GW3NDW</a:t>
            </a:r>
          </a:p>
        </p:txBody>
      </p:sp>
    </p:spTree>
  </p:cSld>
  <p:clrMapOvr>
    <a:masterClrMapping/>
  </p:clrMapOvr>
  <p:transition>
    <p:random/>
  </p:transition>
</p:sld>
</file>

<file path=ppt/slides/slide6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00770" name="Rectangle 2"/>
          <p:cNvSpPr>
            <a:spLocks noGrp="1" noChangeArrowheads="1"/>
          </p:cNvSpPr>
          <p:nvPr>
            <p:ph type="title"/>
          </p:nvPr>
        </p:nvSpPr>
        <p:spPr/>
        <p:txBody>
          <a:bodyPr/>
          <a:lstStyle/>
          <a:p>
            <a:r>
              <a:rPr lang="en-US" altLang="en-US"/>
              <a:t>Dilution Factors</a:t>
            </a:r>
          </a:p>
        </p:txBody>
      </p:sp>
      <p:sp>
        <p:nvSpPr>
          <p:cNvPr id="800771" name="Rectangle 3"/>
          <p:cNvSpPr>
            <a:spLocks noGrp="1" noChangeArrowheads="1"/>
          </p:cNvSpPr>
          <p:nvPr>
            <p:ph type="body" idx="1"/>
          </p:nvPr>
        </p:nvSpPr>
        <p:spPr>
          <a:xfrm>
            <a:off x="685800" y="1905000"/>
            <a:ext cx="7772400" cy="4572000"/>
          </a:xfrm>
        </p:spPr>
        <p:txBody>
          <a:bodyPr/>
          <a:lstStyle/>
          <a:p>
            <a:pPr>
              <a:lnSpc>
                <a:spcPct val="90000"/>
              </a:lnSpc>
              <a:buFontTx/>
              <a:buNone/>
            </a:pPr>
            <a:r>
              <a:rPr lang="en-US" altLang="en-US">
                <a:solidFill>
                  <a:schemeClr val="hlink"/>
                </a:solidFill>
              </a:rPr>
              <a:t>May </a:t>
            </a:r>
            <a:r>
              <a:rPr lang="en-US" altLang="en-US">
                <a:solidFill>
                  <a:srgbClr val="FF0000"/>
                </a:solidFill>
              </a:rPr>
              <a:t>NOT</a:t>
            </a:r>
            <a:r>
              <a:rPr lang="en-US" altLang="en-US">
                <a:solidFill>
                  <a:schemeClr val="hlink"/>
                </a:solidFill>
              </a:rPr>
              <a:t> be applied to other groundwater or soil RS or SS:</a:t>
            </a:r>
          </a:p>
          <a:p>
            <a:pPr lvl="1">
              <a:lnSpc>
                <a:spcPct val="90000"/>
              </a:lnSpc>
              <a:buFont typeface="Symbol" panose="05050102010706020507" pitchFamily="18" charset="2"/>
              <a:buChar char="´"/>
            </a:pPr>
            <a:r>
              <a:rPr lang="en-US" altLang="en-US"/>
              <a:t>GW</a:t>
            </a:r>
            <a:r>
              <a:rPr lang="en-US" altLang="en-US" baseline="-25000"/>
              <a:t>air</a:t>
            </a:r>
            <a:r>
              <a:rPr lang="en-US" altLang="en-US"/>
              <a:t> </a:t>
            </a:r>
          </a:p>
          <a:p>
            <a:pPr lvl="1">
              <a:lnSpc>
                <a:spcPct val="90000"/>
              </a:lnSpc>
              <a:buFont typeface="Symbol" panose="05050102010706020507" pitchFamily="18" charset="2"/>
              <a:buChar char="´"/>
            </a:pPr>
            <a:r>
              <a:rPr lang="en-US" altLang="en-US"/>
              <a:t>GW</a:t>
            </a:r>
            <a:r>
              <a:rPr lang="en-US" altLang="en-US" baseline="-25000"/>
              <a:t>es</a:t>
            </a:r>
            <a:r>
              <a:rPr lang="en-US" altLang="en-US"/>
              <a:t> </a:t>
            </a:r>
          </a:p>
          <a:p>
            <a:pPr lvl="1">
              <a:lnSpc>
                <a:spcPct val="90000"/>
              </a:lnSpc>
              <a:buFont typeface="Symbol" panose="05050102010706020507" pitchFamily="18" charset="2"/>
              <a:buChar char="´"/>
            </a:pPr>
            <a:r>
              <a:rPr lang="en-US" altLang="en-US"/>
              <a:t>Water</a:t>
            </a:r>
            <a:r>
              <a:rPr lang="en-US" altLang="en-US" baseline="-25000"/>
              <a:t>sol</a:t>
            </a:r>
          </a:p>
          <a:p>
            <a:pPr lvl="1">
              <a:lnSpc>
                <a:spcPct val="90000"/>
              </a:lnSpc>
              <a:buFont typeface="Symbol" panose="05050102010706020507" pitchFamily="18" charset="2"/>
              <a:buChar char="´"/>
            </a:pPr>
            <a:r>
              <a:rPr lang="en-US" altLang="en-US"/>
              <a:t>Soil</a:t>
            </a:r>
            <a:r>
              <a:rPr lang="en-US" altLang="en-US" baseline="-25000"/>
              <a:t>ni</a:t>
            </a:r>
          </a:p>
          <a:p>
            <a:pPr lvl="1">
              <a:lnSpc>
                <a:spcPct val="90000"/>
              </a:lnSpc>
              <a:buFont typeface="Symbol" panose="05050102010706020507" pitchFamily="18" charset="2"/>
              <a:buChar char="´"/>
            </a:pPr>
            <a:r>
              <a:rPr lang="en-US" altLang="en-US"/>
              <a:t>Soil</a:t>
            </a:r>
            <a:r>
              <a:rPr lang="en-US" altLang="en-US" baseline="-25000"/>
              <a:t>i</a:t>
            </a:r>
          </a:p>
          <a:p>
            <a:pPr lvl="1">
              <a:lnSpc>
                <a:spcPct val="90000"/>
              </a:lnSpc>
              <a:buFont typeface="Symbol" panose="05050102010706020507" pitchFamily="18" charset="2"/>
              <a:buChar char="´"/>
            </a:pPr>
            <a:r>
              <a:rPr lang="en-US" altLang="en-US"/>
              <a:t>Soil</a:t>
            </a:r>
            <a:r>
              <a:rPr lang="en-US" altLang="en-US" baseline="-25000"/>
              <a:t>es</a:t>
            </a:r>
          </a:p>
          <a:p>
            <a:pPr lvl="1">
              <a:lnSpc>
                <a:spcPct val="90000"/>
              </a:lnSpc>
              <a:buFont typeface="Symbol" panose="05050102010706020507" pitchFamily="18" charset="2"/>
              <a:buChar char="´"/>
            </a:pPr>
            <a:r>
              <a:rPr lang="en-US" altLang="en-US"/>
              <a:t>Soil</a:t>
            </a:r>
            <a:r>
              <a:rPr lang="en-US" altLang="en-US" baseline="-25000"/>
              <a:t>sat</a:t>
            </a:r>
          </a:p>
          <a:p>
            <a:pPr>
              <a:lnSpc>
                <a:spcPct val="90000"/>
              </a:lnSpc>
              <a:buFontTx/>
              <a:buNone/>
            </a:pPr>
            <a:endParaRPr lang="en-US" altLang="en-US"/>
          </a:p>
        </p:txBody>
      </p:sp>
    </p:spTree>
  </p:cSld>
  <p:clrMapOvr>
    <a:masterClrMapping/>
  </p:clrMapOvr>
  <p:transition>
    <p:random/>
  </p:transition>
</p:sld>
</file>

<file path=ppt/slides/slide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70722" name="Rectangle 2"/>
          <p:cNvSpPr>
            <a:spLocks noGrp="1" noChangeArrowheads="1"/>
          </p:cNvSpPr>
          <p:nvPr>
            <p:ph type="title"/>
          </p:nvPr>
        </p:nvSpPr>
        <p:spPr>
          <a:xfrm>
            <a:off x="609600" y="3657600"/>
            <a:ext cx="7772400" cy="1143000"/>
          </a:xfrm>
        </p:spPr>
        <p:txBody>
          <a:bodyPr/>
          <a:lstStyle/>
          <a:p>
            <a:pPr marL="457200" indent="-457200" algn="ctr"/>
            <a:r>
              <a:rPr lang="en-US" altLang="en-US" dirty="0">
                <a:solidFill>
                  <a:schemeClr val="hlink"/>
                </a:solidFill>
              </a:rPr>
              <a:t>Chemicals of Concern</a:t>
            </a:r>
            <a:br>
              <a:rPr lang="en-US" altLang="en-US" dirty="0">
                <a:solidFill>
                  <a:schemeClr val="hlink"/>
                </a:solidFill>
              </a:rPr>
            </a:br>
            <a:r>
              <a:rPr lang="en-US" altLang="en-US" dirty="0">
                <a:solidFill>
                  <a:schemeClr val="hlink"/>
                </a:solidFill>
              </a:rPr>
              <a:t>(COC)</a:t>
            </a:r>
            <a:br>
              <a:rPr lang="en-US" altLang="en-US" dirty="0">
                <a:solidFill>
                  <a:schemeClr val="hlink"/>
                </a:solidFill>
              </a:rPr>
            </a:br>
            <a:endParaRPr lang="en-US" altLang="en-US" dirty="0"/>
          </a:p>
        </p:txBody>
      </p:sp>
    </p:spTree>
  </p:cSld>
  <p:clrMapOvr>
    <a:masterClrMapping/>
  </p:clrMapOvr>
  <p:transition>
    <p:random/>
  </p:transition>
</p:sld>
</file>

<file path=ppt/slides/slide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9074" name="Rectangle 2"/>
          <p:cNvSpPr>
            <a:spLocks noGrp="1" noChangeArrowheads="1"/>
          </p:cNvSpPr>
          <p:nvPr>
            <p:ph type="title"/>
          </p:nvPr>
        </p:nvSpPr>
        <p:spPr>
          <a:xfrm>
            <a:off x="609600" y="533400"/>
            <a:ext cx="7848600" cy="1295400"/>
          </a:xfrm>
          <a:noFill/>
          <a:ln/>
        </p:spPr>
        <p:txBody>
          <a:bodyPr anchor="ctr"/>
          <a:lstStyle/>
          <a:p>
            <a:r>
              <a:rPr lang="en-US" altLang="en-US"/>
              <a:t>Identification of COC</a:t>
            </a:r>
            <a:br>
              <a:rPr lang="en-US" altLang="en-US"/>
            </a:br>
            <a:r>
              <a:rPr lang="en-US" altLang="en-US"/>
              <a:t>Section 2.6.2</a:t>
            </a:r>
          </a:p>
        </p:txBody>
      </p:sp>
      <p:sp>
        <p:nvSpPr>
          <p:cNvPr id="259075" name="Rectangle 3"/>
          <p:cNvSpPr>
            <a:spLocks noGrp="1" noChangeArrowheads="1"/>
          </p:cNvSpPr>
          <p:nvPr>
            <p:ph type="body" idx="1"/>
          </p:nvPr>
        </p:nvSpPr>
        <p:spPr>
          <a:xfrm>
            <a:off x="609600" y="2362200"/>
            <a:ext cx="7772400" cy="4114800"/>
          </a:xfrm>
          <a:noFill/>
          <a:ln/>
        </p:spPr>
        <p:txBody>
          <a:bodyPr/>
          <a:lstStyle/>
          <a:p>
            <a:pPr marL="406400" indent="-406400" defTabSz="458788">
              <a:lnSpc>
                <a:spcPct val="70000"/>
              </a:lnSpc>
              <a:buSzPct val="75000"/>
              <a:buFont typeface="Marlett" pitchFamily="2" charset="2"/>
              <a:buChar char="g"/>
              <a:tabLst>
                <a:tab pos="511175" algn="l"/>
              </a:tabLst>
            </a:pPr>
            <a:r>
              <a:rPr lang="en-US" altLang="en-US" sz="3600"/>
              <a:t>COC = Constituents of Concern </a:t>
            </a:r>
          </a:p>
          <a:p>
            <a:pPr marL="406400" indent="-406400" defTabSz="458788">
              <a:lnSpc>
                <a:spcPct val="70000"/>
              </a:lnSpc>
              <a:buSzPct val="75000"/>
              <a:buFont typeface="Marlett" pitchFamily="2" charset="2"/>
              <a:buChar char="g"/>
              <a:tabLst>
                <a:tab pos="511175" algn="l"/>
              </a:tabLst>
            </a:pPr>
            <a:endParaRPr lang="en-US" altLang="en-US" sz="3600"/>
          </a:p>
          <a:p>
            <a:pPr marL="406400" indent="-406400" defTabSz="458788">
              <a:lnSpc>
                <a:spcPct val="70000"/>
              </a:lnSpc>
              <a:buSzPct val="75000"/>
              <a:buFont typeface="Marlett" pitchFamily="2" charset="2"/>
              <a:buChar char="g"/>
              <a:tabLst>
                <a:tab pos="511175" algn="l"/>
              </a:tabLst>
            </a:pPr>
            <a:r>
              <a:rPr lang="en-US" altLang="en-US" sz="3600"/>
              <a:t>COC are constituents included in RECAP assessment</a:t>
            </a:r>
          </a:p>
          <a:p>
            <a:pPr marL="406400" indent="-406400" defTabSz="458788">
              <a:lnSpc>
                <a:spcPct val="70000"/>
              </a:lnSpc>
              <a:buSzPct val="75000"/>
              <a:buFont typeface="Marlett" pitchFamily="2" charset="2"/>
              <a:buChar char="g"/>
              <a:tabLst>
                <a:tab pos="511175" algn="l"/>
              </a:tabLst>
            </a:pPr>
            <a:endParaRPr lang="en-US" altLang="en-US" sz="3600"/>
          </a:p>
          <a:p>
            <a:pPr marL="406400" indent="-406400" defTabSz="458788">
              <a:lnSpc>
                <a:spcPct val="70000"/>
              </a:lnSpc>
              <a:buSzPct val="75000"/>
              <a:buFont typeface="Marlett" pitchFamily="2" charset="2"/>
              <a:buChar char="g"/>
              <a:tabLst>
                <a:tab pos="511175" algn="l"/>
              </a:tabLst>
            </a:pPr>
            <a:r>
              <a:rPr lang="en-US" altLang="en-US" sz="3600"/>
              <a:t>Id of COC based on options completed and/or the option being implemented</a:t>
            </a:r>
            <a:endParaRPr lang="en-US" altLang="en-US"/>
          </a:p>
        </p:txBody>
      </p:sp>
    </p:spTree>
  </p:cSld>
  <p:clrMapOvr>
    <a:masterClrMapping/>
  </p:clrMapOvr>
  <p:transition>
    <p:random/>
  </p:transition>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53666" name="Rectangle 2"/>
          <p:cNvSpPr>
            <a:spLocks noGrp="1" noChangeArrowheads="1"/>
          </p:cNvSpPr>
          <p:nvPr>
            <p:ph type="title"/>
          </p:nvPr>
        </p:nvSpPr>
        <p:spPr/>
        <p:txBody>
          <a:bodyPr/>
          <a:lstStyle/>
          <a:p>
            <a:r>
              <a:rPr lang="en-US" altLang="en-US"/>
              <a:t>RECAP Document</a:t>
            </a:r>
          </a:p>
        </p:txBody>
      </p:sp>
      <p:sp>
        <p:nvSpPr>
          <p:cNvPr id="753667" name="Rectangle 3"/>
          <p:cNvSpPr>
            <a:spLocks noGrp="1" noChangeArrowheads="1"/>
          </p:cNvSpPr>
          <p:nvPr>
            <p:ph type="body" idx="1"/>
          </p:nvPr>
        </p:nvSpPr>
        <p:spPr/>
        <p:txBody>
          <a:bodyPr/>
          <a:lstStyle/>
          <a:p>
            <a:pPr marL="0" indent="0">
              <a:buClr>
                <a:srgbClr val="FF9900"/>
              </a:buClr>
              <a:buFont typeface="Wingdings" panose="05000000000000000000" pitchFamily="2" charset="2"/>
              <a:buNone/>
            </a:pPr>
            <a:r>
              <a:rPr lang="en-US" altLang="en-US">
                <a:solidFill>
                  <a:schemeClr val="hlink"/>
                </a:solidFill>
              </a:rPr>
              <a:t>Tables</a:t>
            </a:r>
          </a:p>
          <a:p>
            <a:pPr lvl="1">
              <a:buClr>
                <a:srgbClr val="FF9900"/>
              </a:buClr>
              <a:buFont typeface="Wingdings" panose="05000000000000000000" pitchFamily="2" charset="2"/>
              <a:buChar char="Ø"/>
            </a:pPr>
            <a:r>
              <a:rPr lang="en-US" altLang="en-US"/>
              <a:t>Table 1 Screening Standards</a:t>
            </a:r>
          </a:p>
          <a:p>
            <a:pPr lvl="1">
              <a:buClr>
                <a:srgbClr val="FF9900"/>
              </a:buClr>
              <a:buFont typeface="Wingdings" panose="05000000000000000000" pitchFamily="2" charset="2"/>
              <a:buChar char="Ø"/>
            </a:pPr>
            <a:r>
              <a:rPr lang="en-US" altLang="en-US"/>
              <a:t>Table 2 Soil MO-1 RS</a:t>
            </a:r>
          </a:p>
          <a:p>
            <a:pPr lvl="1">
              <a:buClr>
                <a:srgbClr val="FF9900"/>
              </a:buClr>
              <a:buFont typeface="Wingdings" panose="05000000000000000000" pitchFamily="2" charset="2"/>
              <a:buChar char="Ø"/>
            </a:pPr>
            <a:r>
              <a:rPr lang="en-US" altLang="en-US"/>
              <a:t>Table 3 Groundwater MO-1 RS</a:t>
            </a:r>
          </a:p>
          <a:p>
            <a:pPr marL="0" indent="0">
              <a:buClr>
                <a:srgbClr val="FF9900"/>
              </a:buClr>
              <a:buFont typeface="Wingdings" panose="05000000000000000000" pitchFamily="2" charset="2"/>
              <a:buNone/>
            </a:pPr>
            <a:r>
              <a:rPr lang="en-US" altLang="en-US">
                <a:solidFill>
                  <a:schemeClr val="hlink"/>
                </a:solidFill>
              </a:rPr>
              <a:t>Figures</a:t>
            </a:r>
          </a:p>
          <a:p>
            <a:pPr marL="0" indent="0">
              <a:buClr>
                <a:srgbClr val="FF9900"/>
              </a:buClr>
              <a:buFont typeface="Wingdings" panose="05000000000000000000" pitchFamily="2" charset="2"/>
              <a:buNone/>
            </a:pPr>
            <a:r>
              <a:rPr lang="en-US" altLang="en-US">
                <a:solidFill>
                  <a:schemeClr val="hlink"/>
                </a:solidFill>
              </a:rPr>
              <a:t>Appendix A Site Ranking Example</a:t>
            </a:r>
          </a:p>
          <a:p>
            <a:pPr marL="0" indent="0">
              <a:buClr>
                <a:srgbClr val="FF9900"/>
              </a:buClr>
              <a:buFont typeface="Wingdings" panose="05000000000000000000" pitchFamily="2" charset="2"/>
              <a:buNone/>
            </a:pPr>
            <a:r>
              <a:rPr lang="en-US" altLang="en-US">
                <a:solidFill>
                  <a:schemeClr val="hlink"/>
                </a:solidFill>
              </a:rPr>
              <a:t>Appendix B Site Investigation Requirements</a:t>
            </a:r>
          </a:p>
          <a:p>
            <a:pPr marL="0" indent="0">
              <a:buClr>
                <a:srgbClr val="FF9900"/>
              </a:buClr>
              <a:buFont typeface="Wingdings" panose="05000000000000000000" pitchFamily="2" charset="2"/>
              <a:buNone/>
            </a:pPr>
            <a:endParaRPr lang="en-US" altLang="en-US">
              <a:solidFill>
                <a:schemeClr val="hlink"/>
              </a:solidFill>
            </a:endParaRPr>
          </a:p>
        </p:txBody>
      </p:sp>
    </p:spTree>
  </p:cSld>
  <p:clrMapOvr>
    <a:masterClrMapping/>
  </p:clrMapOvr>
  <p:transition>
    <p:random/>
  </p:transition>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2322" name="Rectangle 1026"/>
          <p:cNvSpPr>
            <a:spLocks noGrp="1" noChangeArrowheads="1"/>
          </p:cNvSpPr>
          <p:nvPr>
            <p:ph type="title"/>
          </p:nvPr>
        </p:nvSpPr>
        <p:spPr>
          <a:noFill/>
          <a:ln/>
        </p:spPr>
        <p:txBody>
          <a:bodyPr anchor="ctr"/>
          <a:lstStyle/>
          <a:p>
            <a:r>
              <a:rPr lang="en-US" altLang="en-US"/>
              <a:t>Identification of the COC</a:t>
            </a:r>
          </a:p>
        </p:txBody>
      </p:sp>
      <p:sp>
        <p:nvSpPr>
          <p:cNvPr id="312323" name="Rectangle 1027"/>
          <p:cNvSpPr>
            <a:spLocks noGrp="1" noChangeArrowheads="1"/>
          </p:cNvSpPr>
          <p:nvPr>
            <p:ph type="body" idx="1"/>
          </p:nvPr>
        </p:nvSpPr>
        <p:spPr>
          <a:xfrm>
            <a:off x="685800" y="2362200"/>
            <a:ext cx="7772400" cy="4114800"/>
          </a:xfrm>
          <a:noFill/>
          <a:ln/>
        </p:spPr>
        <p:txBody>
          <a:bodyPr/>
          <a:lstStyle/>
          <a:p>
            <a:pPr marL="0" indent="0">
              <a:lnSpc>
                <a:spcPct val="90000"/>
              </a:lnSpc>
              <a:buFontTx/>
              <a:buNone/>
            </a:pPr>
            <a:r>
              <a:rPr lang="en-US" altLang="en-US"/>
              <a:t>A COC is a chemical present at a concentration that exceeds the SS or RS being applied at the AOI. </a:t>
            </a:r>
          </a:p>
          <a:p>
            <a:pPr marL="0" indent="0">
              <a:lnSpc>
                <a:spcPct val="90000"/>
              </a:lnSpc>
              <a:buFontTx/>
              <a:buNone/>
            </a:pPr>
            <a:endParaRPr lang="en-US" altLang="en-US"/>
          </a:p>
          <a:p>
            <a:pPr marL="0" indent="0">
              <a:lnSpc>
                <a:spcPct val="90000"/>
              </a:lnSpc>
              <a:buFontTx/>
              <a:buNone/>
            </a:pPr>
            <a:r>
              <a:rPr lang="en-US" altLang="en-US"/>
              <a:t>A chemical demonstrated to be present at a concentration that is less than the SS or RS being applied at the AOI is eliminated from further consideration.</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5394" name="Rectangle 2"/>
          <p:cNvSpPr>
            <a:spLocks noGrp="1" noChangeArrowheads="1"/>
          </p:cNvSpPr>
          <p:nvPr>
            <p:ph type="title"/>
          </p:nvPr>
        </p:nvSpPr>
        <p:spPr>
          <a:noFill/>
          <a:ln/>
        </p:spPr>
        <p:txBody>
          <a:bodyPr anchor="ctr"/>
          <a:lstStyle/>
          <a:p>
            <a:r>
              <a:rPr lang="en-US" altLang="en-US"/>
              <a:t>Identification of the COC</a:t>
            </a:r>
          </a:p>
        </p:txBody>
      </p:sp>
      <p:sp>
        <p:nvSpPr>
          <p:cNvPr id="315395" name="Rectangle 3"/>
          <p:cNvSpPr>
            <a:spLocks noGrp="1" noChangeArrowheads="1"/>
          </p:cNvSpPr>
          <p:nvPr>
            <p:ph type="body" idx="1"/>
          </p:nvPr>
        </p:nvSpPr>
        <p:spPr>
          <a:xfrm>
            <a:off x="304800" y="1981200"/>
            <a:ext cx="8458200" cy="4114800"/>
          </a:xfrm>
          <a:noFill/>
          <a:ln/>
        </p:spPr>
        <p:txBody>
          <a:bodyPr/>
          <a:lstStyle/>
          <a:p>
            <a:pPr>
              <a:lnSpc>
                <a:spcPct val="150000"/>
              </a:lnSpc>
              <a:buSzPct val="75000"/>
              <a:buFont typeface="Marlett" pitchFamily="2" charset="2"/>
              <a:buNone/>
            </a:pPr>
            <a:r>
              <a:rPr lang="en-US" altLang="en-US"/>
              <a:t>The list of COC may be modified:</a:t>
            </a:r>
          </a:p>
          <a:p>
            <a:pPr>
              <a:lnSpc>
                <a:spcPct val="150000"/>
              </a:lnSpc>
              <a:buSzPct val="75000"/>
              <a:buFont typeface="Marlett" pitchFamily="2" charset="2"/>
              <a:buChar char="g"/>
            </a:pPr>
            <a:r>
              <a:rPr lang="en-US" altLang="en-US"/>
              <a:t> </a:t>
            </a:r>
            <a:r>
              <a:rPr lang="en-US" altLang="en-US" sz="2800"/>
              <a:t>Reduced COC list for modeling purposes (MO-3)</a:t>
            </a:r>
          </a:p>
          <a:p>
            <a:pPr>
              <a:lnSpc>
                <a:spcPct val="150000"/>
              </a:lnSpc>
              <a:buSzPct val="75000"/>
              <a:buFont typeface="Marlett" pitchFamily="2" charset="2"/>
              <a:buChar char="g"/>
            </a:pPr>
            <a:r>
              <a:rPr lang="en-US" altLang="en-US" sz="2800"/>
              <a:t> Based on site-specific background concentrations</a:t>
            </a:r>
          </a:p>
          <a:p>
            <a:pPr>
              <a:lnSpc>
                <a:spcPct val="150000"/>
              </a:lnSpc>
              <a:buSzPct val="75000"/>
              <a:buFont typeface="Marlett" pitchFamily="2" charset="2"/>
              <a:buChar char="g"/>
            </a:pPr>
            <a:r>
              <a:rPr lang="en-US" altLang="en-US" sz="2800"/>
              <a:t> SQLs</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94274" name="Rectangle 2"/>
          <p:cNvSpPr>
            <a:spLocks noGrp="1" noChangeArrowheads="1"/>
          </p:cNvSpPr>
          <p:nvPr>
            <p:ph type="title"/>
          </p:nvPr>
        </p:nvSpPr>
        <p:spPr>
          <a:xfrm>
            <a:off x="-914400" y="3276600"/>
            <a:ext cx="7772400" cy="1143000"/>
          </a:xfrm>
        </p:spPr>
        <p:txBody>
          <a:bodyPr/>
          <a:lstStyle/>
          <a:p>
            <a:r>
              <a:rPr lang="en-US" altLang="en-US" sz="6000" i="0" dirty="0">
                <a:solidFill>
                  <a:schemeClr val="hlink"/>
                </a:solidFill>
              </a:rPr>
              <a:t>Land Use</a:t>
            </a:r>
            <a:r>
              <a:rPr lang="en-US" altLang="en-US" i="0" dirty="0">
                <a:solidFill>
                  <a:schemeClr val="hlink"/>
                </a:solidFill>
              </a:rPr>
              <a:t/>
            </a:r>
            <a:br>
              <a:rPr lang="en-US" altLang="en-US" i="0" dirty="0">
                <a:solidFill>
                  <a:schemeClr val="hlink"/>
                </a:solidFill>
              </a:rPr>
            </a:br>
            <a:endParaRPr lang="en-US" altLang="en-US" i="0" dirty="0"/>
          </a:p>
        </p:txBody>
      </p:sp>
    </p:spTree>
  </p:cSld>
  <p:clrMapOvr>
    <a:masterClrMapping/>
  </p:clrMapOvr>
  <p:transition>
    <p:random/>
  </p:transition>
</p:sld>
</file>

<file path=ppt/slides/slide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9266" name="Rectangle 2"/>
          <p:cNvSpPr>
            <a:spLocks noGrp="1" noChangeArrowheads="1"/>
          </p:cNvSpPr>
          <p:nvPr>
            <p:ph type="title"/>
          </p:nvPr>
        </p:nvSpPr>
        <p:spPr/>
        <p:txBody>
          <a:bodyPr/>
          <a:lstStyle/>
          <a:p>
            <a:r>
              <a:rPr lang="en-US" altLang="en-US"/>
              <a:t>Land Use</a:t>
            </a:r>
          </a:p>
        </p:txBody>
      </p:sp>
      <p:sp>
        <p:nvSpPr>
          <p:cNvPr id="779267" name="Rectangle 3"/>
          <p:cNvSpPr>
            <a:spLocks noGrp="1" noChangeArrowheads="1"/>
          </p:cNvSpPr>
          <p:nvPr>
            <p:ph type="body" idx="1"/>
          </p:nvPr>
        </p:nvSpPr>
        <p:spPr>
          <a:xfrm>
            <a:off x="304800" y="2057400"/>
            <a:ext cx="8839200" cy="4114800"/>
          </a:xfrm>
        </p:spPr>
        <p:txBody>
          <a:bodyPr/>
          <a:lstStyle/>
          <a:p>
            <a:pPr>
              <a:buFontTx/>
              <a:buNone/>
            </a:pPr>
            <a:r>
              <a:rPr lang="en-US" altLang="en-US">
                <a:solidFill>
                  <a:schemeClr val="hlink"/>
                </a:solidFill>
              </a:rPr>
              <a:t>Why is land use important?</a:t>
            </a:r>
          </a:p>
          <a:p>
            <a:pPr>
              <a:buClr>
                <a:srgbClr val="FF9900"/>
              </a:buClr>
              <a:buFont typeface="Wingdings" panose="05000000000000000000" pitchFamily="2" charset="2"/>
              <a:buChar char="Ø"/>
            </a:pPr>
            <a:r>
              <a:rPr lang="en-US" altLang="en-US"/>
              <a:t>Determines exposure</a:t>
            </a:r>
          </a:p>
          <a:p>
            <a:pPr>
              <a:buClr>
                <a:srgbClr val="FF9900"/>
              </a:buClr>
              <a:buFont typeface="Wingdings" panose="05000000000000000000" pitchFamily="2" charset="2"/>
              <a:buChar char="Ø"/>
            </a:pPr>
            <a:r>
              <a:rPr lang="en-US" altLang="en-US"/>
              <a:t>Exposure determines acceptable soil concentration (SS or RS)</a:t>
            </a:r>
          </a:p>
          <a:p>
            <a:pPr>
              <a:buClr>
                <a:srgbClr val="FF9900"/>
              </a:buClr>
              <a:buFont typeface="Wingdings" panose="05000000000000000000" pitchFamily="2" charset="2"/>
              <a:buChar char="Ø"/>
            </a:pPr>
            <a:r>
              <a:rPr lang="en-US" altLang="en-US"/>
              <a:t>Industrial exposure: 250 d/yr, 25 yr</a:t>
            </a:r>
          </a:p>
          <a:p>
            <a:pPr>
              <a:buClr>
                <a:srgbClr val="FF9900"/>
              </a:buClr>
              <a:buFont typeface="Wingdings" panose="05000000000000000000" pitchFamily="2" charset="2"/>
              <a:buChar char="Ø"/>
            </a:pPr>
            <a:r>
              <a:rPr lang="en-US" altLang="en-US"/>
              <a:t>Non-industrial exposure: 350 d/yr, 30yr, child</a:t>
            </a:r>
          </a:p>
          <a:p>
            <a:pPr>
              <a:buClr>
                <a:srgbClr val="FF9900"/>
              </a:buClr>
              <a:buFont typeface="Wingdings" panose="05000000000000000000" pitchFamily="2" charset="2"/>
              <a:buChar char="Ø"/>
            </a:pPr>
            <a:r>
              <a:rPr lang="en-US" altLang="en-US">
                <a:cs typeface="Times New Roman" panose="02020603050405020304" pitchFamily="18" charset="0"/>
              </a:rPr>
              <a:t>↑ Exposure  →   ↓ soil standard</a:t>
            </a:r>
          </a:p>
        </p:txBody>
      </p:sp>
    </p:spTree>
  </p:cSld>
  <p:clrMapOvr>
    <a:masterClrMapping/>
  </p:clrMapOvr>
  <p:transition>
    <p:random/>
  </p:transition>
</p:sld>
</file>

<file path=ppt/slides/slide7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02" name="Rectangle 2"/>
          <p:cNvSpPr>
            <a:spLocks noGrp="1" noChangeArrowheads="1"/>
          </p:cNvSpPr>
          <p:nvPr>
            <p:ph type="title"/>
          </p:nvPr>
        </p:nvSpPr>
        <p:spPr/>
        <p:txBody>
          <a:bodyPr/>
          <a:lstStyle/>
          <a:p>
            <a:r>
              <a:rPr lang="en-US" altLang="en-US"/>
              <a:t>Land Use</a:t>
            </a:r>
            <a:br>
              <a:rPr lang="en-US" altLang="en-US"/>
            </a:br>
            <a:r>
              <a:rPr lang="en-US" altLang="en-US"/>
              <a:t>Section 2.9</a:t>
            </a:r>
          </a:p>
        </p:txBody>
      </p:sp>
      <p:sp>
        <p:nvSpPr>
          <p:cNvPr id="307203" name="Rectangle 3"/>
          <p:cNvSpPr>
            <a:spLocks noGrp="1" noChangeArrowheads="1"/>
          </p:cNvSpPr>
          <p:nvPr>
            <p:ph type="body" idx="1"/>
          </p:nvPr>
        </p:nvSpPr>
        <p:spPr>
          <a:xfrm>
            <a:off x="0" y="2209800"/>
            <a:ext cx="8915400" cy="4114800"/>
          </a:xfrm>
        </p:spPr>
        <p:txBody>
          <a:bodyPr/>
          <a:lstStyle/>
          <a:p>
            <a:pPr marL="565150" indent="-565150">
              <a:lnSpc>
                <a:spcPct val="110000"/>
              </a:lnSpc>
              <a:buSzPct val="75000"/>
              <a:buFont typeface="Wingdings" panose="05000000000000000000" pitchFamily="2" charset="2"/>
              <a:buChar char="n"/>
            </a:pPr>
            <a:r>
              <a:rPr lang="en-US" altLang="en-US"/>
              <a:t>Land use must be determined to apply SS or RS</a:t>
            </a:r>
          </a:p>
          <a:p>
            <a:pPr marL="565150" indent="-565150">
              <a:lnSpc>
                <a:spcPct val="110000"/>
              </a:lnSpc>
              <a:buSzPct val="75000"/>
              <a:buFont typeface="Wingdings" panose="05000000000000000000" pitchFamily="2" charset="2"/>
              <a:buChar char="n"/>
            </a:pPr>
            <a:r>
              <a:rPr lang="en-US" altLang="en-US"/>
              <a:t>Industrial/Commerical land use</a:t>
            </a:r>
          </a:p>
          <a:p>
            <a:pPr marL="565150" indent="-565150">
              <a:lnSpc>
                <a:spcPct val="110000"/>
              </a:lnSpc>
              <a:buSzPct val="75000"/>
              <a:buFont typeface="Wingdings" panose="05000000000000000000" pitchFamily="2" charset="2"/>
              <a:buChar char="n"/>
            </a:pPr>
            <a:r>
              <a:rPr lang="en-US" altLang="en-US"/>
              <a:t>Non-industrial/residential land use</a:t>
            </a:r>
          </a:p>
          <a:p>
            <a:pPr marL="565150" indent="-565150">
              <a:lnSpc>
                <a:spcPct val="110000"/>
              </a:lnSpc>
              <a:buSzPct val="75000"/>
              <a:buFont typeface="Wingdings" panose="05000000000000000000" pitchFamily="2" charset="2"/>
              <a:buChar char="n"/>
            </a:pPr>
            <a:r>
              <a:rPr lang="en-US" altLang="en-US"/>
              <a:t>North American Industry Classification System (NAICS)</a:t>
            </a:r>
          </a:p>
          <a:p>
            <a:pPr marL="565150" indent="-565150">
              <a:lnSpc>
                <a:spcPct val="110000"/>
              </a:lnSpc>
              <a:buSzPct val="75000"/>
              <a:buFont typeface="Wingdings" panose="05000000000000000000" pitchFamily="2" charset="2"/>
              <a:buChar char="n"/>
            </a:pPr>
            <a:r>
              <a:rPr lang="en-US" altLang="en-US"/>
              <a:t>Appendix E</a:t>
            </a:r>
          </a:p>
          <a:p>
            <a:pPr marL="565150" indent="-565150">
              <a:lnSpc>
                <a:spcPct val="110000"/>
              </a:lnSpc>
              <a:buSzPct val="75000"/>
              <a:buFont typeface="Wingdings" panose="05000000000000000000" pitchFamily="2" charset="2"/>
              <a:buNone/>
            </a:pPr>
            <a:endParaRPr lang="en-US" altLang="en-US"/>
          </a:p>
        </p:txBody>
      </p:sp>
    </p:spTree>
  </p:cSld>
  <p:clrMapOvr>
    <a:masterClrMapping/>
  </p:clrMapOvr>
  <p:transition>
    <p:random/>
  </p:transition>
</p:sld>
</file>

<file path=ppt/slides/slide7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95298" name="Rectangle 2"/>
          <p:cNvSpPr>
            <a:spLocks noGrp="1" noChangeArrowheads="1"/>
          </p:cNvSpPr>
          <p:nvPr>
            <p:ph type="title"/>
          </p:nvPr>
        </p:nvSpPr>
        <p:spPr/>
        <p:txBody>
          <a:bodyPr/>
          <a:lstStyle/>
          <a:p>
            <a:r>
              <a:rPr lang="en-US" altLang="en-US"/>
              <a:t>Land Use</a:t>
            </a:r>
            <a:br>
              <a:rPr lang="en-US" altLang="en-US"/>
            </a:br>
            <a:r>
              <a:rPr lang="en-US" altLang="en-US"/>
              <a:t>Section 2.9</a:t>
            </a:r>
          </a:p>
        </p:txBody>
      </p:sp>
      <p:sp>
        <p:nvSpPr>
          <p:cNvPr id="695299" name="Rectangle 3"/>
          <p:cNvSpPr>
            <a:spLocks noGrp="1" noChangeArrowheads="1"/>
          </p:cNvSpPr>
          <p:nvPr>
            <p:ph type="body" idx="1"/>
          </p:nvPr>
        </p:nvSpPr>
        <p:spPr>
          <a:xfrm>
            <a:off x="457200" y="2209800"/>
            <a:ext cx="8686800" cy="4114800"/>
          </a:xfrm>
        </p:spPr>
        <p:txBody>
          <a:bodyPr/>
          <a:lstStyle/>
          <a:p>
            <a:pPr marL="565150" indent="-565150">
              <a:lnSpc>
                <a:spcPct val="110000"/>
              </a:lnSpc>
              <a:buSzPct val="75000"/>
              <a:buFont typeface="Wingdings" panose="05000000000000000000" pitchFamily="2" charset="2"/>
              <a:buChar char="n"/>
            </a:pPr>
            <a:r>
              <a:rPr lang="en-US" altLang="en-US"/>
              <a:t>Current </a:t>
            </a:r>
            <a:r>
              <a:rPr lang="en-US" altLang="en-US" u="sng"/>
              <a:t>and</a:t>
            </a:r>
            <a:r>
              <a:rPr lang="en-US" altLang="en-US"/>
              <a:t> future use must be considered</a:t>
            </a:r>
          </a:p>
          <a:p>
            <a:pPr marL="565150" indent="-565150">
              <a:lnSpc>
                <a:spcPct val="110000"/>
              </a:lnSpc>
              <a:buSzPct val="75000"/>
              <a:buFont typeface="Wingdings" panose="05000000000000000000" pitchFamily="2" charset="2"/>
              <a:buChar char="n"/>
            </a:pPr>
            <a:r>
              <a:rPr lang="en-US" altLang="en-US"/>
              <a:t>If land is undeveloped:</a:t>
            </a:r>
          </a:p>
          <a:p>
            <a:pPr marL="1035050" lvl="1">
              <a:lnSpc>
                <a:spcPct val="110000"/>
              </a:lnSpc>
              <a:buSzPct val="75000"/>
              <a:buFont typeface="Wingdings" panose="05000000000000000000" pitchFamily="2" charset="2"/>
              <a:buChar char="Ø"/>
            </a:pPr>
            <a:r>
              <a:rPr lang="en-US" altLang="en-US"/>
              <a:t>Zoning/development plans</a:t>
            </a:r>
          </a:p>
          <a:p>
            <a:pPr marL="1035050" lvl="1">
              <a:lnSpc>
                <a:spcPct val="110000"/>
              </a:lnSpc>
              <a:buSzPct val="75000"/>
              <a:buFont typeface="Wingdings" panose="05000000000000000000" pitchFamily="2" charset="2"/>
              <a:buChar char="Ø"/>
            </a:pPr>
            <a:r>
              <a:rPr lang="en-US" altLang="en-US"/>
              <a:t>Surrounding land use</a:t>
            </a:r>
          </a:p>
          <a:p>
            <a:pPr marL="1035050" lvl="1">
              <a:lnSpc>
                <a:spcPct val="110000"/>
              </a:lnSpc>
              <a:buSzPct val="75000"/>
              <a:buFont typeface="Wingdings" panose="05000000000000000000" pitchFamily="2" charset="2"/>
              <a:buChar char="Ø"/>
            </a:pPr>
            <a:r>
              <a:rPr lang="en-US" altLang="en-US"/>
              <a:t>Assume non-industrial</a:t>
            </a:r>
          </a:p>
          <a:p>
            <a:pPr marL="565150" indent="-565150">
              <a:lnSpc>
                <a:spcPct val="110000"/>
              </a:lnSpc>
              <a:buSzPct val="75000"/>
              <a:buFont typeface="Wingdings" panose="05000000000000000000" pitchFamily="2" charset="2"/>
              <a:buNone/>
            </a:pPr>
            <a:endParaRPr lang="en-US" altLang="en-US"/>
          </a:p>
        </p:txBody>
      </p:sp>
    </p:spTree>
  </p:cSld>
  <p:clrMapOvr>
    <a:masterClrMapping/>
  </p:clrMapOvr>
  <p:transition>
    <p:random/>
  </p:transition>
</p:sld>
</file>

<file path=ppt/slides/slide7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0962" name="Rectangle 2"/>
          <p:cNvSpPr>
            <a:spLocks noGrp="1" noChangeArrowheads="1"/>
          </p:cNvSpPr>
          <p:nvPr>
            <p:ph type="title"/>
          </p:nvPr>
        </p:nvSpPr>
        <p:spPr/>
        <p:txBody>
          <a:bodyPr/>
          <a:lstStyle/>
          <a:p>
            <a:r>
              <a:rPr lang="en-US" altLang="en-US"/>
              <a:t>Land Use</a:t>
            </a:r>
            <a:br>
              <a:rPr lang="en-US" altLang="en-US"/>
            </a:br>
            <a:r>
              <a:rPr lang="en-US" altLang="en-US"/>
              <a:t>Section 2.9</a:t>
            </a:r>
          </a:p>
        </p:txBody>
      </p:sp>
      <p:sp>
        <p:nvSpPr>
          <p:cNvPr id="680963" name="Rectangle 3"/>
          <p:cNvSpPr>
            <a:spLocks noGrp="1" noChangeArrowheads="1"/>
          </p:cNvSpPr>
          <p:nvPr>
            <p:ph type="body" idx="1"/>
          </p:nvPr>
        </p:nvSpPr>
        <p:spPr>
          <a:xfrm>
            <a:off x="457200" y="2057400"/>
            <a:ext cx="8686800" cy="4114800"/>
          </a:xfrm>
        </p:spPr>
        <p:txBody>
          <a:bodyPr/>
          <a:lstStyle/>
          <a:p>
            <a:pPr marL="565150" indent="-565150">
              <a:lnSpc>
                <a:spcPct val="110000"/>
              </a:lnSpc>
              <a:buSzPct val="75000"/>
              <a:buFont typeface="Wingdings" panose="05000000000000000000" pitchFamily="2" charset="2"/>
              <a:buChar char="n"/>
            </a:pPr>
            <a:r>
              <a:rPr lang="en-US" altLang="en-US"/>
              <a:t>If land use changes - LDEQ notified and AOI re-evaluated</a:t>
            </a:r>
          </a:p>
          <a:p>
            <a:pPr marL="565150" indent="-565150">
              <a:lnSpc>
                <a:spcPct val="110000"/>
              </a:lnSpc>
              <a:buSzPct val="75000"/>
              <a:buFont typeface="Wingdings" panose="05000000000000000000" pitchFamily="2" charset="2"/>
              <a:buChar char="n"/>
            </a:pPr>
            <a:r>
              <a:rPr lang="en-US" altLang="en-US" b="1"/>
              <a:t>Section 2.17</a:t>
            </a:r>
            <a:r>
              <a:rPr lang="en-US" altLang="en-US"/>
              <a:t> - if COC concentrations &gt; non-industrial standard then conveyance notice required</a:t>
            </a:r>
          </a:p>
        </p:txBody>
      </p:sp>
    </p:spTree>
  </p:cSld>
  <p:clrMapOvr>
    <a:masterClrMapping/>
  </p:clrMapOvr>
  <p:transition>
    <p:random/>
  </p:transition>
</p:sld>
</file>

<file path=ppt/slides/slide7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73794" name="Rectangle 2"/>
          <p:cNvSpPr>
            <a:spLocks noGrp="1" noChangeArrowheads="1"/>
          </p:cNvSpPr>
          <p:nvPr>
            <p:ph type="title"/>
          </p:nvPr>
        </p:nvSpPr>
        <p:spPr>
          <a:xfrm>
            <a:off x="660862" y="3543300"/>
            <a:ext cx="7772400" cy="1143000"/>
          </a:xfrm>
        </p:spPr>
        <p:txBody>
          <a:bodyPr/>
          <a:lstStyle/>
          <a:p>
            <a:pPr algn="ctr"/>
            <a:r>
              <a:rPr lang="en-US" altLang="en-US" dirty="0">
                <a:solidFill>
                  <a:schemeClr val="hlink"/>
                </a:solidFill>
              </a:rPr>
              <a:t>Consideration of </a:t>
            </a:r>
            <a:br>
              <a:rPr lang="en-US" altLang="en-US" dirty="0">
                <a:solidFill>
                  <a:schemeClr val="hlink"/>
                </a:solidFill>
              </a:rPr>
            </a:br>
            <a:r>
              <a:rPr lang="en-US" altLang="en-US" dirty="0">
                <a:solidFill>
                  <a:schemeClr val="hlink"/>
                </a:solidFill>
              </a:rPr>
              <a:t>Background Levels</a:t>
            </a:r>
            <a:br>
              <a:rPr lang="en-US" altLang="en-US" dirty="0">
                <a:solidFill>
                  <a:schemeClr val="hlink"/>
                </a:solidFill>
              </a:rPr>
            </a:br>
            <a:r>
              <a:rPr lang="en-US" altLang="en-US" dirty="0">
                <a:solidFill>
                  <a:schemeClr val="hlink"/>
                </a:solidFill>
              </a:rPr>
              <a:t>Under RECAP</a:t>
            </a:r>
            <a:endParaRPr lang="en-US" altLang="en-US" dirty="0">
              <a:solidFill>
                <a:schemeClr val="hlink"/>
              </a:solidFill>
            </a:endParaRPr>
          </a:p>
        </p:txBody>
      </p:sp>
    </p:spTree>
  </p:cSld>
  <p:clrMapOvr>
    <a:masterClrMapping/>
  </p:clrMapOvr>
  <p:transition>
    <p:random/>
  </p:transition>
</p:sld>
</file>

<file path=ppt/slides/slide7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8482" name="Rectangle 1026"/>
          <p:cNvSpPr>
            <a:spLocks noGrp="1" noChangeArrowheads="1"/>
          </p:cNvSpPr>
          <p:nvPr>
            <p:ph type="title"/>
          </p:nvPr>
        </p:nvSpPr>
        <p:spPr/>
        <p:txBody>
          <a:bodyPr/>
          <a:lstStyle/>
          <a:p>
            <a:r>
              <a:rPr lang="en-US" altLang="en-US"/>
              <a:t>Background Concentrations</a:t>
            </a:r>
            <a:br>
              <a:rPr lang="en-US" altLang="en-US"/>
            </a:br>
            <a:r>
              <a:rPr lang="en-US" altLang="en-US"/>
              <a:t>Section 2.13</a:t>
            </a:r>
          </a:p>
        </p:txBody>
      </p:sp>
      <p:sp>
        <p:nvSpPr>
          <p:cNvPr id="148483" name="Rectangle 1027"/>
          <p:cNvSpPr>
            <a:spLocks noGrp="1" noChangeArrowheads="1"/>
          </p:cNvSpPr>
          <p:nvPr>
            <p:ph type="body" idx="1"/>
          </p:nvPr>
        </p:nvSpPr>
        <p:spPr>
          <a:xfrm>
            <a:off x="685800" y="1905000"/>
            <a:ext cx="7772400" cy="4114800"/>
          </a:xfrm>
        </p:spPr>
        <p:txBody>
          <a:bodyPr/>
          <a:lstStyle/>
          <a:p>
            <a:pPr>
              <a:lnSpc>
                <a:spcPct val="120000"/>
              </a:lnSpc>
              <a:buFontTx/>
              <a:buNone/>
            </a:pPr>
            <a:r>
              <a:rPr lang="en-US" altLang="en-US" u="sng"/>
              <a:t>Background samples:</a:t>
            </a:r>
            <a:endParaRPr lang="en-US" altLang="en-US" b="1" u="sng"/>
          </a:p>
          <a:p>
            <a:pPr>
              <a:lnSpc>
                <a:spcPct val="120000"/>
              </a:lnSpc>
              <a:buSzPct val="75000"/>
              <a:buFont typeface="Wingdings" panose="05000000000000000000" pitchFamily="2" charset="2"/>
              <a:buChar char="n"/>
            </a:pPr>
            <a:r>
              <a:rPr lang="en-US" altLang="en-US"/>
              <a:t>Collected in the vicinity of the AOI </a:t>
            </a:r>
          </a:p>
          <a:p>
            <a:pPr>
              <a:lnSpc>
                <a:spcPct val="120000"/>
              </a:lnSpc>
              <a:buSzPct val="75000"/>
              <a:buFont typeface="Wingdings" panose="05000000000000000000" pitchFamily="2" charset="2"/>
              <a:buChar char="n"/>
            </a:pPr>
            <a:r>
              <a:rPr lang="en-US" altLang="en-US" u="sng"/>
              <a:t>Not</a:t>
            </a:r>
            <a:r>
              <a:rPr lang="en-US" altLang="en-US"/>
              <a:t> collected in impacted areas</a:t>
            </a:r>
          </a:p>
          <a:p>
            <a:pPr>
              <a:lnSpc>
                <a:spcPct val="120000"/>
              </a:lnSpc>
              <a:buSzPct val="75000"/>
              <a:buFont typeface="Wingdings" panose="05000000000000000000" pitchFamily="2" charset="2"/>
              <a:buChar char="n"/>
            </a:pPr>
            <a:r>
              <a:rPr lang="en-US" altLang="en-US"/>
              <a:t>Share the same basic characteristics as the medium of concern</a:t>
            </a:r>
          </a:p>
          <a:p>
            <a:pPr>
              <a:lnSpc>
                <a:spcPct val="120000"/>
              </a:lnSpc>
              <a:buSzPct val="75000"/>
              <a:buFont typeface="Wingdings" panose="05000000000000000000" pitchFamily="2" charset="2"/>
              <a:buChar char="n"/>
            </a:pPr>
            <a:r>
              <a:rPr lang="en-US" altLang="en-US"/>
              <a:t>Must be approved by the Department</a:t>
            </a:r>
            <a:endParaRPr lang="en-US" altLang="en-US" b="1" u="sng"/>
          </a:p>
          <a:p>
            <a:pPr>
              <a:lnSpc>
                <a:spcPct val="120000"/>
              </a:lnSpc>
              <a:buSzPct val="75000"/>
              <a:buFont typeface="Wingdings" panose="05000000000000000000" pitchFamily="2" charset="2"/>
              <a:buChar char="n"/>
            </a:pPr>
            <a:r>
              <a:rPr lang="en-US" altLang="en-US"/>
              <a:t>Literature values unacceptable</a:t>
            </a:r>
          </a:p>
        </p:txBody>
      </p:sp>
    </p:spTree>
  </p:cSld>
  <p:clrMapOvr>
    <a:masterClrMapping/>
  </p:clrMapOvr>
  <p:transition>
    <p:random/>
  </p:transition>
</p:sld>
</file>

<file path=ppt/slides/slide7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8226" name="Rectangle 2050"/>
          <p:cNvSpPr>
            <a:spLocks noGrp="1" noChangeArrowheads="1"/>
          </p:cNvSpPr>
          <p:nvPr>
            <p:ph type="title"/>
          </p:nvPr>
        </p:nvSpPr>
        <p:spPr/>
        <p:txBody>
          <a:bodyPr/>
          <a:lstStyle/>
          <a:p>
            <a:r>
              <a:rPr lang="en-US" altLang="en-US"/>
              <a:t>Background Concentrations</a:t>
            </a:r>
            <a:br>
              <a:rPr lang="en-US" altLang="en-US"/>
            </a:br>
            <a:r>
              <a:rPr lang="en-US" altLang="en-US"/>
              <a:t>Section 2.13</a:t>
            </a:r>
          </a:p>
        </p:txBody>
      </p:sp>
      <p:sp>
        <p:nvSpPr>
          <p:cNvPr id="308227" name="Rectangle 2051"/>
          <p:cNvSpPr>
            <a:spLocks noGrp="1" noChangeArrowheads="1"/>
          </p:cNvSpPr>
          <p:nvPr>
            <p:ph type="body" idx="1"/>
          </p:nvPr>
        </p:nvSpPr>
        <p:spPr>
          <a:xfrm>
            <a:off x="685800" y="1981200"/>
            <a:ext cx="7772400" cy="3657600"/>
          </a:xfrm>
        </p:spPr>
        <p:txBody>
          <a:bodyPr/>
          <a:lstStyle/>
          <a:p>
            <a:pPr>
              <a:lnSpc>
                <a:spcPct val="120000"/>
              </a:lnSpc>
              <a:buFont typeface="Monotype Sorts" pitchFamily="2" charset="2"/>
              <a:buNone/>
            </a:pPr>
            <a:r>
              <a:rPr lang="en-US" altLang="en-US" sz="3600"/>
              <a:t>How should background data be used?</a:t>
            </a:r>
          </a:p>
          <a:p>
            <a:pPr marL="969963" lvl="1" indent="-512763">
              <a:lnSpc>
                <a:spcPct val="80000"/>
              </a:lnSpc>
              <a:buSzPct val="75000"/>
              <a:buFont typeface="Wingdings" panose="05000000000000000000" pitchFamily="2" charset="2"/>
              <a:buChar char="à"/>
            </a:pPr>
            <a:r>
              <a:rPr lang="en-US" altLang="en-US" sz="3200"/>
              <a:t>Calculate arithmetic average concentration for background data for </a:t>
            </a:r>
            <a:r>
              <a:rPr lang="en-US" altLang="en-US" sz="3200" u="sng"/>
              <a:t>&lt; </a:t>
            </a:r>
            <a:r>
              <a:rPr lang="en-US" altLang="en-US" sz="3200"/>
              <a:t>7 data points</a:t>
            </a:r>
          </a:p>
          <a:p>
            <a:pPr marL="969963" lvl="1" indent="-512763">
              <a:lnSpc>
                <a:spcPct val="80000"/>
              </a:lnSpc>
              <a:buSzPct val="75000"/>
              <a:buFont typeface="Wingdings" panose="05000000000000000000" pitchFamily="2" charset="2"/>
              <a:buNone/>
            </a:pPr>
            <a:endParaRPr lang="en-US" altLang="en-US" sz="3200"/>
          </a:p>
          <a:p>
            <a:pPr marL="969963" lvl="1" indent="-512763">
              <a:lnSpc>
                <a:spcPct val="80000"/>
              </a:lnSpc>
              <a:buSzPct val="75000"/>
              <a:buFont typeface="Wingdings" panose="05000000000000000000" pitchFamily="2" charset="2"/>
              <a:buChar char="à"/>
            </a:pPr>
            <a:r>
              <a:rPr lang="en-US" altLang="en-US" sz="3200"/>
              <a:t>Calculate the arithmetic average + 1SD for </a:t>
            </a:r>
            <a:r>
              <a:rPr lang="en-US" altLang="en-US" sz="3200" u="sng"/>
              <a:t>&gt;</a:t>
            </a:r>
            <a:r>
              <a:rPr lang="en-US" altLang="en-US" sz="3200"/>
              <a:t> 8 data points</a:t>
            </a:r>
          </a:p>
          <a:p>
            <a:pPr>
              <a:lnSpc>
                <a:spcPct val="120000"/>
              </a:lnSpc>
              <a:buFontTx/>
              <a:buNone/>
            </a:pPr>
            <a:endParaRPr lang="en-US" altLang="en-US"/>
          </a:p>
        </p:txBody>
      </p:sp>
    </p:spTree>
  </p:cSld>
  <p:clrMapOvr>
    <a:masterClrMapping/>
  </p:clrMapOvr>
  <p:transition>
    <p:random/>
  </p:transition>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54690" name="Rectangle 2"/>
          <p:cNvSpPr>
            <a:spLocks noGrp="1" noChangeArrowheads="1"/>
          </p:cNvSpPr>
          <p:nvPr>
            <p:ph type="title"/>
          </p:nvPr>
        </p:nvSpPr>
        <p:spPr/>
        <p:txBody>
          <a:bodyPr/>
          <a:lstStyle/>
          <a:p>
            <a:r>
              <a:rPr lang="en-US" altLang="en-US"/>
              <a:t>RECAP Document</a:t>
            </a:r>
          </a:p>
        </p:txBody>
      </p:sp>
      <p:sp>
        <p:nvSpPr>
          <p:cNvPr id="754691" name="Rectangle 3"/>
          <p:cNvSpPr>
            <a:spLocks noGrp="1" noChangeArrowheads="1"/>
          </p:cNvSpPr>
          <p:nvPr>
            <p:ph type="body" idx="1"/>
          </p:nvPr>
        </p:nvSpPr>
        <p:spPr/>
        <p:txBody>
          <a:bodyPr/>
          <a:lstStyle/>
          <a:p>
            <a:pPr marL="0" indent="0">
              <a:buClr>
                <a:srgbClr val="FF9900"/>
              </a:buClr>
              <a:buFont typeface="Wingdings" panose="05000000000000000000" pitchFamily="2" charset="2"/>
              <a:buNone/>
            </a:pPr>
            <a:r>
              <a:rPr lang="en-US" altLang="en-US">
                <a:solidFill>
                  <a:schemeClr val="hlink"/>
                </a:solidFill>
              </a:rPr>
              <a:t>Appendix C RECAP Forms</a:t>
            </a:r>
          </a:p>
          <a:p>
            <a:pPr marL="0" indent="0">
              <a:buClr>
                <a:srgbClr val="FF9900"/>
              </a:buClr>
              <a:buFont typeface="Wingdings" panose="05000000000000000000" pitchFamily="2" charset="2"/>
              <a:buNone/>
            </a:pPr>
            <a:r>
              <a:rPr lang="en-US" altLang="en-US">
                <a:solidFill>
                  <a:schemeClr val="hlink"/>
                </a:solidFill>
              </a:rPr>
              <a:t>Appendix D </a:t>
            </a:r>
          </a:p>
          <a:p>
            <a:pPr lvl="1">
              <a:buClr>
                <a:srgbClr val="FF9900"/>
              </a:buClr>
              <a:buFont typeface="Wingdings" panose="05000000000000000000" pitchFamily="2" charset="2"/>
              <a:buChar char="Ø"/>
            </a:pPr>
            <a:r>
              <a:rPr lang="en-US" altLang="en-US"/>
              <a:t>TPH </a:t>
            </a:r>
          </a:p>
          <a:p>
            <a:pPr lvl="1">
              <a:buClr>
                <a:srgbClr val="FF9900"/>
              </a:buClr>
              <a:buFont typeface="Wingdings" panose="05000000000000000000" pitchFamily="2" charset="2"/>
              <a:buChar char="Ø"/>
            </a:pPr>
            <a:r>
              <a:rPr lang="en-US" altLang="en-US"/>
              <a:t>PAH</a:t>
            </a:r>
          </a:p>
          <a:p>
            <a:pPr lvl="1">
              <a:buClr>
                <a:srgbClr val="FF9900"/>
              </a:buClr>
              <a:buFont typeface="Wingdings" panose="05000000000000000000" pitchFamily="2" charset="2"/>
              <a:buChar char="Ø"/>
            </a:pPr>
            <a:r>
              <a:rPr lang="en-US" altLang="en-US"/>
              <a:t>Lead</a:t>
            </a:r>
          </a:p>
          <a:p>
            <a:pPr lvl="1">
              <a:buClr>
                <a:srgbClr val="FF9900"/>
              </a:buClr>
              <a:buFont typeface="Wingdings" panose="05000000000000000000" pitchFamily="2" charset="2"/>
              <a:buChar char="Ø"/>
            </a:pPr>
            <a:r>
              <a:rPr lang="en-US" altLang="en-US"/>
              <a:t>PCDD/PCDF </a:t>
            </a:r>
          </a:p>
          <a:p>
            <a:pPr lvl="1">
              <a:buClr>
                <a:srgbClr val="FF9900"/>
              </a:buClr>
              <a:buFont typeface="Wingdings" panose="05000000000000000000" pitchFamily="2" charset="2"/>
              <a:buChar char="Ø"/>
            </a:pPr>
            <a:r>
              <a:rPr lang="en-US" altLang="en-US"/>
              <a:t>Conventional parameters</a:t>
            </a:r>
          </a:p>
        </p:txBody>
      </p:sp>
    </p:spTree>
  </p:cSld>
  <p:clrMapOvr>
    <a:masterClrMapping/>
  </p:clrMapOvr>
  <p:transition>
    <p:random/>
  </p:transition>
</p:sld>
</file>

<file path=ppt/slides/slide8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5378" name="Rectangle 2"/>
          <p:cNvSpPr>
            <a:spLocks noGrp="1" noChangeArrowheads="1"/>
          </p:cNvSpPr>
          <p:nvPr>
            <p:ph type="title"/>
          </p:nvPr>
        </p:nvSpPr>
        <p:spPr/>
        <p:txBody>
          <a:bodyPr/>
          <a:lstStyle/>
          <a:p>
            <a:r>
              <a:rPr lang="en-US" altLang="en-US"/>
              <a:t>Background Concentrations</a:t>
            </a:r>
            <a:br>
              <a:rPr lang="en-US" altLang="en-US"/>
            </a:br>
            <a:r>
              <a:rPr lang="en-US" altLang="en-US"/>
              <a:t>Section 2.13</a:t>
            </a:r>
          </a:p>
        </p:txBody>
      </p:sp>
      <p:sp>
        <p:nvSpPr>
          <p:cNvPr id="485379" name="Rectangle 3"/>
          <p:cNvSpPr>
            <a:spLocks noGrp="1" noChangeArrowheads="1"/>
          </p:cNvSpPr>
          <p:nvPr>
            <p:ph type="body" idx="1"/>
          </p:nvPr>
        </p:nvSpPr>
        <p:spPr>
          <a:xfrm>
            <a:off x="685800" y="1828800"/>
            <a:ext cx="7772400" cy="3657600"/>
          </a:xfrm>
        </p:spPr>
        <p:txBody>
          <a:bodyPr/>
          <a:lstStyle/>
          <a:p>
            <a:pPr>
              <a:lnSpc>
                <a:spcPct val="120000"/>
              </a:lnSpc>
              <a:buFont typeface="Monotype Sorts" pitchFamily="2" charset="2"/>
              <a:buNone/>
            </a:pPr>
            <a:r>
              <a:rPr lang="en-US" altLang="en-US" sz="3600"/>
              <a:t>How should background data be used?</a:t>
            </a:r>
          </a:p>
          <a:p>
            <a:pPr marL="969963" lvl="1" indent="-512763">
              <a:buSzPct val="75000"/>
              <a:buFont typeface="Wingdings" panose="05000000000000000000" pitchFamily="2" charset="2"/>
              <a:buChar char="à"/>
            </a:pPr>
            <a:r>
              <a:rPr lang="en-US" altLang="en-US" sz="3200"/>
              <a:t>Compare to arithmetic average concentration for AOI </a:t>
            </a:r>
          </a:p>
          <a:p>
            <a:pPr marL="969963" lvl="1" indent="-512763">
              <a:buSzPct val="75000"/>
              <a:buFont typeface="Wingdings" panose="05000000000000000000" pitchFamily="2" charset="2"/>
              <a:buChar char="à"/>
            </a:pPr>
            <a:r>
              <a:rPr lang="en-US" altLang="en-US" sz="3200"/>
              <a:t>If limiting SS or RS &lt; background, then background is used as the SS or RS</a:t>
            </a:r>
          </a:p>
          <a:p>
            <a:pPr marL="969963" lvl="1" indent="-512763">
              <a:buSzPct val="75000"/>
              <a:buFont typeface="Wingdings" panose="05000000000000000000" pitchFamily="2" charset="2"/>
              <a:buChar char="à"/>
            </a:pPr>
            <a:r>
              <a:rPr lang="en-US" altLang="en-US" sz="3200"/>
              <a:t>Background concentrations applied at an AOI are subject to Dept approval</a:t>
            </a:r>
          </a:p>
          <a:p>
            <a:pPr marL="969963" lvl="1" indent="-512763">
              <a:buSzPct val="75000"/>
              <a:buFont typeface="Wingdings" panose="05000000000000000000" pitchFamily="2" charset="2"/>
              <a:buChar char="à"/>
            </a:pPr>
            <a:r>
              <a:rPr lang="en-US" altLang="en-US" sz="3200"/>
              <a:t>Arsenic</a:t>
            </a:r>
          </a:p>
          <a:p>
            <a:pPr>
              <a:lnSpc>
                <a:spcPct val="120000"/>
              </a:lnSpc>
              <a:buFontTx/>
              <a:buNone/>
            </a:pPr>
            <a:endParaRPr lang="en-US" altLang="en-US"/>
          </a:p>
        </p:txBody>
      </p:sp>
    </p:spTree>
  </p:cSld>
  <p:clrMapOvr>
    <a:masterClrMapping/>
  </p:clrMapOvr>
  <p:transition>
    <p:random/>
  </p:transition>
</p:sld>
</file>

<file path=ppt/slides/slide8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381000" y="838200"/>
            <a:ext cx="8077200" cy="1828800"/>
          </a:xfrm>
          <a:noFill/>
          <a:ln/>
        </p:spPr>
        <p:txBody>
          <a:bodyPr anchor="ctr"/>
          <a:lstStyle/>
          <a:p>
            <a:pPr algn="ctr"/>
            <a:r>
              <a:rPr lang="en-US" altLang="en-US"/>
              <a:t/>
            </a:r>
            <a:br>
              <a:rPr lang="en-US" altLang="en-US"/>
            </a:br>
            <a:r>
              <a:rPr lang="en-US" altLang="en-US"/>
              <a:t/>
            </a:r>
            <a:br>
              <a:rPr lang="en-US" altLang="en-US"/>
            </a:br>
            <a:r>
              <a:rPr lang="en-US" altLang="en-US"/>
              <a:t/>
            </a:r>
            <a:br>
              <a:rPr lang="en-US" altLang="en-US"/>
            </a:br>
            <a:r>
              <a:rPr lang="en-US" altLang="en-US"/>
              <a:t/>
            </a:r>
            <a:br>
              <a:rPr lang="en-US" altLang="en-US"/>
            </a:br>
            <a:r>
              <a:rPr lang="en-US" altLang="en-US"/>
              <a:t/>
            </a:r>
            <a:br>
              <a:rPr lang="en-US" altLang="en-US"/>
            </a:br>
            <a:r>
              <a:rPr lang="en-US" altLang="en-US" sz="6600">
                <a:solidFill>
                  <a:srgbClr val="FF0000"/>
                </a:solidFill>
              </a:rPr>
              <a:t>RECAP</a:t>
            </a:r>
            <a:br>
              <a:rPr lang="en-US" altLang="en-US" sz="6600">
                <a:solidFill>
                  <a:srgbClr val="FF0000"/>
                </a:solidFill>
              </a:rPr>
            </a:br>
            <a:r>
              <a:rPr lang="en-US" altLang="en-US"/>
              <a:t/>
            </a:r>
            <a:br>
              <a:rPr lang="en-US" altLang="en-US"/>
            </a:br>
            <a:r>
              <a:rPr lang="en-US" altLang="en-US"/>
              <a:t> Screening Option </a:t>
            </a:r>
            <a:br>
              <a:rPr lang="en-US" altLang="en-US"/>
            </a:br>
            <a:r>
              <a:rPr lang="en-US" altLang="en-US"/>
              <a:t>and </a:t>
            </a:r>
            <a:br>
              <a:rPr lang="en-US" altLang="en-US"/>
            </a:br>
            <a:r>
              <a:rPr lang="en-US" altLang="en-US"/>
              <a:t>Management Options </a:t>
            </a:r>
            <a:br>
              <a:rPr lang="en-US" altLang="en-US"/>
            </a:br>
            <a:endParaRPr lang="en-US" altLang="en-US"/>
          </a:p>
        </p:txBody>
      </p:sp>
    </p:spTree>
  </p:cSld>
  <p:clrMapOvr>
    <a:masterClrMapping/>
  </p:clrMapOvr>
  <p:transition>
    <p:random/>
  </p:transition>
</p:sld>
</file>

<file path=ppt/slides/slide8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a:xfrm>
            <a:off x="381000" y="457200"/>
            <a:ext cx="8229600" cy="1295400"/>
          </a:xfrm>
          <a:noFill/>
          <a:ln/>
        </p:spPr>
        <p:txBody>
          <a:bodyPr anchor="ctr"/>
          <a:lstStyle/>
          <a:p>
            <a:r>
              <a:rPr lang="en-US" altLang="en-US"/>
              <a:t/>
            </a:r>
            <a:br>
              <a:rPr lang="en-US" altLang="en-US"/>
            </a:br>
            <a:r>
              <a:rPr lang="en-US" altLang="en-US"/>
              <a:t/>
            </a:r>
            <a:br>
              <a:rPr lang="en-US" altLang="en-US"/>
            </a:br>
            <a:r>
              <a:rPr lang="en-US" altLang="en-US"/>
              <a:t/>
            </a:r>
            <a:br>
              <a:rPr lang="en-US" altLang="en-US"/>
            </a:br>
            <a:r>
              <a:rPr lang="en-US" altLang="en-US"/>
              <a:t/>
            </a:r>
            <a:br>
              <a:rPr lang="en-US" altLang="en-US"/>
            </a:br>
            <a:r>
              <a:rPr lang="en-US" altLang="en-US"/>
              <a:t/>
            </a:r>
            <a:br>
              <a:rPr lang="en-US" altLang="en-US"/>
            </a:br>
            <a:r>
              <a:rPr lang="en-US" altLang="en-US"/>
              <a:t/>
            </a:r>
            <a:br>
              <a:rPr lang="en-US" altLang="en-US"/>
            </a:br>
            <a:r>
              <a:rPr lang="en-US" altLang="en-US" sz="6000"/>
              <a:t>RECAP</a:t>
            </a:r>
            <a:r>
              <a:rPr lang="en-US" altLang="en-US"/>
              <a:t/>
            </a:r>
            <a:br>
              <a:rPr lang="en-US" altLang="en-US"/>
            </a:br>
            <a:r>
              <a:rPr lang="en-US" altLang="en-US"/>
              <a:t/>
            </a:r>
            <a:br>
              <a:rPr lang="en-US" altLang="en-US"/>
            </a:br>
            <a:r>
              <a:rPr lang="en-US" altLang="en-US"/>
              <a:t/>
            </a:r>
            <a:br>
              <a:rPr lang="en-US" altLang="en-US"/>
            </a:br>
            <a:r>
              <a:rPr lang="en-US" altLang="en-US">
                <a:solidFill>
                  <a:srgbClr val="FF3399"/>
                </a:solidFill>
              </a:rPr>
              <a:t>Screening Option</a:t>
            </a:r>
            <a:r>
              <a:rPr lang="en-US" altLang="en-US"/>
              <a:t/>
            </a:r>
            <a:br>
              <a:rPr lang="en-US" altLang="en-US"/>
            </a:br>
            <a:r>
              <a:rPr lang="en-US" altLang="en-US"/>
              <a:t>Section 3.0</a:t>
            </a:r>
            <a:br>
              <a:rPr lang="en-US" altLang="en-US"/>
            </a:br>
            <a:r>
              <a:rPr lang="en-US" altLang="en-US"/>
              <a:t>Appendix H</a:t>
            </a:r>
            <a:br>
              <a:rPr lang="en-US" altLang="en-US"/>
            </a:br>
            <a:endParaRPr lang="en-US" altLang="en-US"/>
          </a:p>
        </p:txBody>
      </p:sp>
    </p:spTree>
  </p:cSld>
  <p:clrMapOvr>
    <a:masterClrMapping/>
  </p:clrMapOvr>
  <p:transition>
    <p:random/>
  </p:transition>
</p:sld>
</file>

<file path=ppt/slides/slide8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noFill/>
          <a:ln/>
        </p:spPr>
        <p:txBody>
          <a:bodyPr anchor="ctr"/>
          <a:lstStyle/>
          <a:p>
            <a:r>
              <a:rPr lang="en-US" altLang="en-US"/>
              <a:t/>
            </a:r>
            <a:br>
              <a:rPr lang="en-US" altLang="en-US"/>
            </a:br>
            <a:r>
              <a:rPr lang="en-US" altLang="en-US">
                <a:solidFill>
                  <a:srgbClr val="FF3399"/>
                </a:solidFill>
              </a:rPr>
              <a:t>Screening Option</a:t>
            </a:r>
            <a:r>
              <a:rPr lang="en-US" altLang="en-US"/>
              <a:t>: </a:t>
            </a:r>
            <a:br>
              <a:rPr lang="en-US" altLang="en-US"/>
            </a:br>
            <a:r>
              <a:rPr lang="en-US" altLang="en-US"/>
              <a:t>Criteria for Management</a:t>
            </a:r>
            <a:br>
              <a:rPr lang="en-US" altLang="en-US"/>
            </a:br>
            <a:endParaRPr lang="en-US" altLang="en-US"/>
          </a:p>
        </p:txBody>
      </p:sp>
      <p:sp>
        <p:nvSpPr>
          <p:cNvPr id="13315" name="Rectangle 3"/>
          <p:cNvSpPr>
            <a:spLocks noGrp="1" noChangeArrowheads="1"/>
          </p:cNvSpPr>
          <p:nvPr>
            <p:ph type="body" idx="1"/>
          </p:nvPr>
        </p:nvSpPr>
        <p:spPr>
          <a:xfrm>
            <a:off x="381000" y="2209800"/>
            <a:ext cx="8001000" cy="4343400"/>
          </a:xfrm>
          <a:noFill/>
          <a:ln/>
        </p:spPr>
        <p:txBody>
          <a:bodyPr/>
          <a:lstStyle/>
          <a:p>
            <a:pPr marL="609600" indent="-609600">
              <a:buClr>
                <a:schemeClr val="tx1"/>
              </a:buClr>
              <a:buFontTx/>
              <a:buAutoNum type="arabicPeriod"/>
            </a:pPr>
            <a:r>
              <a:rPr lang="en-US" altLang="en-US" sz="2800"/>
              <a:t>Soil and GW (air) only</a:t>
            </a:r>
          </a:p>
          <a:p>
            <a:pPr marL="990600" lvl="1" indent="-533400">
              <a:buFont typeface="Wingdings" panose="05000000000000000000" pitchFamily="2" charset="2"/>
              <a:buChar char="Ø"/>
            </a:pPr>
            <a:r>
              <a:rPr lang="en-US" altLang="en-US" sz="2400"/>
              <a:t>Air emissions from soil are indirectly addressed</a:t>
            </a:r>
          </a:p>
          <a:p>
            <a:pPr marL="609600" indent="-609600">
              <a:buFontTx/>
              <a:buNone/>
            </a:pPr>
            <a:r>
              <a:rPr lang="en-US" altLang="en-US" sz="2800"/>
              <a:t>2. No COC discharge to SW via GW</a:t>
            </a:r>
          </a:p>
          <a:p>
            <a:pPr marL="609600" indent="-609600">
              <a:buFontTx/>
              <a:buNone/>
            </a:pPr>
            <a:r>
              <a:rPr lang="en-US" altLang="en-US" sz="2800"/>
              <a:t>3. Area of soil investigation </a:t>
            </a:r>
            <a:r>
              <a:rPr lang="en-US" altLang="en-US" sz="2800" u="sng"/>
              <a:t>&lt;</a:t>
            </a:r>
            <a:r>
              <a:rPr lang="en-US" altLang="en-US" sz="2800"/>
              <a:t> 0.5 acre</a:t>
            </a:r>
          </a:p>
          <a:p>
            <a:pPr marL="990600" lvl="1" indent="-533400">
              <a:buFont typeface="Wingdings" panose="05000000000000000000" pitchFamily="2" charset="2"/>
              <a:buChar char="Ø"/>
            </a:pPr>
            <a:r>
              <a:rPr lang="en-US" altLang="en-US" sz="2400"/>
              <a:t>Q/C</a:t>
            </a:r>
          </a:p>
          <a:p>
            <a:pPr marL="990600" lvl="1" indent="-533400">
              <a:buFont typeface="Wingdings" panose="05000000000000000000" pitchFamily="2" charset="2"/>
              <a:buChar char="Ø"/>
            </a:pPr>
            <a:r>
              <a:rPr lang="en-US" altLang="en-US" sz="2400"/>
              <a:t>Exceptions: inorganics, LSS based on QL, saturation level, ceiling value, or background</a:t>
            </a:r>
          </a:p>
        </p:txBody>
      </p:sp>
    </p:spTree>
  </p:cSld>
  <p:clrMapOvr>
    <a:masterClrMapping/>
  </p:clrMapOvr>
  <p:transition>
    <p:random/>
  </p:transition>
</p:sld>
</file>

<file path=ppt/slides/slide8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97346" name="Rectangle 2"/>
          <p:cNvSpPr>
            <a:spLocks noGrp="1" noChangeArrowheads="1"/>
          </p:cNvSpPr>
          <p:nvPr>
            <p:ph type="title"/>
          </p:nvPr>
        </p:nvSpPr>
        <p:spPr>
          <a:noFill/>
          <a:ln/>
        </p:spPr>
        <p:txBody>
          <a:bodyPr anchor="ctr"/>
          <a:lstStyle/>
          <a:p>
            <a:r>
              <a:rPr lang="en-US" altLang="en-US"/>
              <a:t/>
            </a:r>
            <a:br>
              <a:rPr lang="en-US" altLang="en-US"/>
            </a:br>
            <a:r>
              <a:rPr lang="en-US" altLang="en-US">
                <a:solidFill>
                  <a:srgbClr val="FF3399"/>
                </a:solidFill>
              </a:rPr>
              <a:t>Screening Option</a:t>
            </a:r>
            <a:r>
              <a:rPr lang="en-US" altLang="en-US"/>
              <a:t>: </a:t>
            </a:r>
            <a:br>
              <a:rPr lang="en-US" altLang="en-US"/>
            </a:br>
            <a:r>
              <a:rPr lang="en-US" altLang="en-US"/>
              <a:t>Criteria for Management</a:t>
            </a:r>
            <a:br>
              <a:rPr lang="en-US" altLang="en-US"/>
            </a:br>
            <a:endParaRPr lang="en-US" altLang="en-US"/>
          </a:p>
        </p:txBody>
      </p:sp>
      <p:sp>
        <p:nvSpPr>
          <p:cNvPr id="697347" name="Rectangle 3"/>
          <p:cNvSpPr>
            <a:spLocks noGrp="1" noChangeArrowheads="1"/>
          </p:cNvSpPr>
          <p:nvPr>
            <p:ph type="body" idx="1"/>
          </p:nvPr>
        </p:nvSpPr>
        <p:spPr>
          <a:xfrm>
            <a:off x="381000" y="2133600"/>
            <a:ext cx="8001000" cy="4343400"/>
          </a:xfrm>
          <a:noFill/>
          <a:ln/>
        </p:spPr>
        <p:txBody>
          <a:bodyPr/>
          <a:lstStyle/>
          <a:p>
            <a:pPr>
              <a:buFontTx/>
              <a:buNone/>
            </a:pPr>
            <a:r>
              <a:rPr lang="en-US" altLang="en-US" sz="2800"/>
              <a:t>4. Declining conditions</a:t>
            </a:r>
          </a:p>
          <a:p>
            <a:pPr lvl="1">
              <a:buFont typeface="Wingdings" panose="05000000000000000000" pitchFamily="2" charset="2"/>
              <a:buChar char="Ø"/>
            </a:pPr>
            <a:r>
              <a:rPr lang="en-US" altLang="en-US" sz="2400"/>
              <a:t>Source removed</a:t>
            </a:r>
          </a:p>
          <a:p>
            <a:pPr lvl="1">
              <a:buFont typeface="Wingdings" panose="05000000000000000000" pitchFamily="2" charset="2"/>
              <a:buChar char="Ø"/>
            </a:pPr>
            <a:r>
              <a:rPr lang="en-US" altLang="en-US" sz="2400"/>
              <a:t>COC mass is not increasing</a:t>
            </a:r>
          </a:p>
          <a:p>
            <a:pPr lvl="1">
              <a:buFont typeface="Wingdings" panose="05000000000000000000" pitchFamily="2" charset="2"/>
              <a:buChar char="Ø"/>
            </a:pPr>
            <a:r>
              <a:rPr lang="en-US" altLang="en-US" sz="2400"/>
              <a:t>Area of COC concentration &gt; SS is not expanding</a:t>
            </a:r>
          </a:p>
          <a:p>
            <a:pPr>
              <a:buFontTx/>
              <a:buNone/>
            </a:pPr>
            <a:r>
              <a:rPr lang="en-US" altLang="en-US" sz="2800"/>
              <a:t>5. Non-industrial or industrial scenario</a:t>
            </a:r>
          </a:p>
          <a:p>
            <a:pPr lvl="1">
              <a:buFont typeface="Wingdings" panose="05000000000000000000" pitchFamily="2" charset="2"/>
              <a:buChar char="Ø"/>
            </a:pPr>
            <a:r>
              <a:rPr lang="en-US" altLang="en-US" sz="2400"/>
              <a:t>No other scenarios may be evaluated using SS</a:t>
            </a:r>
          </a:p>
          <a:p>
            <a:pPr>
              <a:buFontTx/>
              <a:buNone/>
            </a:pPr>
            <a:r>
              <a:rPr lang="en-US" altLang="en-US" sz="2800"/>
              <a:t>6. No exposure to soil </a:t>
            </a:r>
            <a:r>
              <a:rPr lang="en-US" altLang="en-US" sz="2800" u="sng"/>
              <a:t>and</a:t>
            </a:r>
            <a:r>
              <a:rPr lang="en-US" altLang="en-US" sz="2800"/>
              <a:t> gw</a:t>
            </a:r>
          </a:p>
          <a:p>
            <a:pPr lvl="1">
              <a:buFont typeface="Wingdings" panose="05000000000000000000" pitchFamily="2" charset="2"/>
              <a:buChar char="Ø"/>
            </a:pPr>
            <a:r>
              <a:rPr lang="en-US" altLang="en-US" sz="2400"/>
              <a:t>SS do not account for exposure via 2 media</a:t>
            </a:r>
          </a:p>
          <a:p>
            <a:pPr>
              <a:buFontTx/>
              <a:buNone/>
            </a:pPr>
            <a:endParaRPr lang="en-US" altLang="en-US" sz="2800"/>
          </a:p>
        </p:txBody>
      </p:sp>
    </p:spTree>
  </p:cSld>
  <p:clrMapOvr>
    <a:masterClrMapping/>
  </p:clrMapOvr>
  <p:transition>
    <p:random/>
  </p:transition>
</p:sld>
</file>

<file path=ppt/slides/slide8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99394" name="Rectangle 2"/>
          <p:cNvSpPr>
            <a:spLocks noGrp="1" noChangeArrowheads="1"/>
          </p:cNvSpPr>
          <p:nvPr>
            <p:ph type="title"/>
          </p:nvPr>
        </p:nvSpPr>
        <p:spPr>
          <a:noFill/>
          <a:ln/>
        </p:spPr>
        <p:txBody>
          <a:bodyPr anchor="ctr"/>
          <a:lstStyle/>
          <a:p>
            <a:r>
              <a:rPr lang="en-US" altLang="en-US"/>
              <a:t/>
            </a:r>
            <a:br>
              <a:rPr lang="en-US" altLang="en-US"/>
            </a:br>
            <a:r>
              <a:rPr lang="en-US" altLang="en-US">
                <a:solidFill>
                  <a:srgbClr val="FF3399"/>
                </a:solidFill>
              </a:rPr>
              <a:t>Screening Option</a:t>
            </a:r>
            <a:r>
              <a:rPr lang="en-US" altLang="en-US"/>
              <a:t>: </a:t>
            </a:r>
            <a:br>
              <a:rPr lang="en-US" altLang="en-US"/>
            </a:br>
            <a:r>
              <a:rPr lang="en-US" altLang="en-US"/>
              <a:t>Criteria for Management</a:t>
            </a:r>
            <a:br>
              <a:rPr lang="en-US" altLang="en-US"/>
            </a:br>
            <a:endParaRPr lang="en-US" altLang="en-US"/>
          </a:p>
        </p:txBody>
      </p:sp>
      <p:sp>
        <p:nvSpPr>
          <p:cNvPr id="699395" name="Rectangle 3"/>
          <p:cNvSpPr>
            <a:spLocks noGrp="1" noChangeArrowheads="1"/>
          </p:cNvSpPr>
          <p:nvPr>
            <p:ph type="body" idx="1"/>
          </p:nvPr>
        </p:nvSpPr>
        <p:spPr>
          <a:xfrm>
            <a:off x="381000" y="2286000"/>
            <a:ext cx="8001000" cy="4343400"/>
          </a:xfrm>
          <a:noFill/>
          <a:ln/>
        </p:spPr>
        <p:txBody>
          <a:bodyPr/>
          <a:lstStyle/>
          <a:p>
            <a:pPr>
              <a:buFontTx/>
              <a:buNone/>
            </a:pPr>
            <a:r>
              <a:rPr lang="en-US" altLang="en-US" sz="2800"/>
              <a:t>7. No other pathways</a:t>
            </a:r>
          </a:p>
          <a:p>
            <a:pPr lvl="1">
              <a:buFont typeface="Wingdings" panose="05000000000000000000" pitchFamily="2" charset="2"/>
              <a:buChar char="Ø"/>
            </a:pPr>
            <a:r>
              <a:rPr lang="en-US" altLang="en-US" sz="2400"/>
              <a:t>Only soil contact and household groundwater use</a:t>
            </a:r>
          </a:p>
          <a:p>
            <a:pPr>
              <a:buFontTx/>
              <a:buNone/>
            </a:pPr>
            <a:r>
              <a:rPr lang="en-US" altLang="en-US" sz="2800"/>
              <a:t>8. No unusual site conditions</a:t>
            </a:r>
          </a:p>
          <a:p>
            <a:pPr lvl="1">
              <a:buFont typeface="Wingdings" panose="05000000000000000000" pitchFamily="2" charset="2"/>
              <a:buChar char="Ø"/>
            </a:pPr>
            <a:r>
              <a:rPr lang="en-US" altLang="en-US" sz="2400"/>
              <a:t>Exposure at AOC similar to SO assumptions</a:t>
            </a:r>
          </a:p>
          <a:p>
            <a:pPr lvl="1">
              <a:buFont typeface="Wingdings" panose="05000000000000000000" pitchFamily="2" charset="2"/>
              <a:buChar char="Ø"/>
            </a:pPr>
            <a:r>
              <a:rPr lang="en-US" altLang="en-US" sz="2400"/>
              <a:t>EF&amp;T conditions at AOC similar to SO assumptions</a:t>
            </a:r>
          </a:p>
        </p:txBody>
      </p:sp>
    </p:spTree>
  </p:cSld>
  <p:clrMapOvr>
    <a:masterClrMapping/>
  </p:clrMapOvr>
  <p:transition>
    <p:random/>
  </p:transition>
</p:sld>
</file>

<file path=ppt/slides/slide8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2466" name="Rectangle 1026"/>
          <p:cNvSpPr>
            <a:spLocks noGrp="1" noChangeArrowheads="1"/>
          </p:cNvSpPr>
          <p:nvPr>
            <p:ph type="title"/>
          </p:nvPr>
        </p:nvSpPr>
        <p:spPr>
          <a:xfrm>
            <a:off x="381000" y="457200"/>
            <a:ext cx="8229600" cy="1295400"/>
          </a:xfrm>
          <a:noFill/>
          <a:ln/>
        </p:spPr>
        <p:txBody>
          <a:bodyPr anchor="ctr"/>
          <a:lstStyle/>
          <a:p>
            <a:r>
              <a:rPr lang="en-US" altLang="en-US"/>
              <a:t/>
            </a:r>
            <a:br>
              <a:rPr lang="en-US" altLang="en-US"/>
            </a:br>
            <a:r>
              <a:rPr lang="en-US" altLang="en-US">
                <a:solidFill>
                  <a:srgbClr val="FF3399"/>
                </a:solidFill>
              </a:rPr>
              <a:t>Screening Standards</a:t>
            </a:r>
            <a:r>
              <a:rPr lang="en-US" altLang="en-US"/>
              <a:t/>
            </a:r>
            <a:br>
              <a:rPr lang="en-US" altLang="en-US"/>
            </a:br>
            <a:endParaRPr lang="en-US" altLang="en-US"/>
          </a:p>
        </p:txBody>
      </p:sp>
      <p:sp>
        <p:nvSpPr>
          <p:cNvPr id="62467" name="Rectangle 1027"/>
          <p:cNvSpPr>
            <a:spLocks noGrp="1" noChangeArrowheads="1"/>
          </p:cNvSpPr>
          <p:nvPr>
            <p:ph type="body" idx="1"/>
          </p:nvPr>
        </p:nvSpPr>
        <p:spPr>
          <a:xfrm>
            <a:off x="228600" y="1981200"/>
            <a:ext cx="8915400" cy="4495800"/>
          </a:xfrm>
          <a:noFill/>
          <a:ln/>
        </p:spPr>
        <p:txBody>
          <a:bodyPr/>
          <a:lstStyle/>
          <a:p>
            <a:pPr>
              <a:lnSpc>
                <a:spcPct val="170000"/>
              </a:lnSpc>
              <a:buSzPct val="75000"/>
              <a:buFont typeface="Wingdings" panose="05000000000000000000" pitchFamily="2" charset="2"/>
              <a:buChar char="n"/>
            </a:pPr>
            <a:r>
              <a:rPr lang="en-US" altLang="en-US"/>
              <a:t>Soil and groundwater SS</a:t>
            </a:r>
          </a:p>
          <a:p>
            <a:pPr>
              <a:lnSpc>
                <a:spcPct val="170000"/>
              </a:lnSpc>
              <a:buSzPct val="75000"/>
              <a:buFont typeface="Wingdings" panose="05000000000000000000" pitchFamily="2" charset="2"/>
              <a:buChar char="n"/>
            </a:pPr>
            <a:r>
              <a:rPr lang="en-US" altLang="en-US"/>
              <a:t>Industrial and non-industrial</a:t>
            </a:r>
          </a:p>
          <a:p>
            <a:pPr>
              <a:lnSpc>
                <a:spcPct val="170000"/>
              </a:lnSpc>
              <a:buSzPct val="75000"/>
              <a:buFont typeface="Wingdings" panose="05000000000000000000" pitchFamily="2" charset="2"/>
              <a:buChar char="n"/>
            </a:pPr>
            <a:r>
              <a:rPr lang="en-US" altLang="en-US"/>
              <a:t>Table 1</a:t>
            </a:r>
          </a:p>
          <a:p>
            <a:pPr>
              <a:lnSpc>
                <a:spcPct val="90000"/>
              </a:lnSpc>
              <a:buFontTx/>
              <a:buNone/>
            </a:pPr>
            <a:endParaRPr lang="en-US" altLang="en-US"/>
          </a:p>
        </p:txBody>
      </p:sp>
    </p:spTree>
  </p:cSld>
  <p:clrMapOvr>
    <a:masterClrMapping/>
  </p:clrMapOvr>
  <p:transition>
    <p:random/>
  </p:transition>
</p:sld>
</file>

<file path=ppt/slides/slide8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92226" name="Rectangle 2"/>
          <p:cNvSpPr>
            <a:spLocks noGrp="1" noChangeArrowheads="1"/>
          </p:cNvSpPr>
          <p:nvPr>
            <p:ph type="title"/>
          </p:nvPr>
        </p:nvSpPr>
        <p:spPr>
          <a:noFill/>
          <a:ln/>
        </p:spPr>
        <p:txBody>
          <a:bodyPr anchor="ctr"/>
          <a:lstStyle/>
          <a:p>
            <a:r>
              <a:rPr lang="en-US" altLang="en-US">
                <a:solidFill>
                  <a:srgbClr val="FF3399"/>
                </a:solidFill>
              </a:rPr>
              <a:t>SO</a:t>
            </a:r>
            <a:r>
              <a:rPr lang="en-US" altLang="en-US"/>
              <a:t>: Appendix H</a:t>
            </a:r>
          </a:p>
        </p:txBody>
      </p:sp>
      <p:sp>
        <p:nvSpPr>
          <p:cNvPr id="692227" name="Rectangle 3"/>
          <p:cNvSpPr>
            <a:spLocks noGrp="1" noChangeArrowheads="1"/>
          </p:cNvSpPr>
          <p:nvPr>
            <p:ph type="body" idx="1"/>
          </p:nvPr>
        </p:nvSpPr>
        <p:spPr>
          <a:noFill/>
          <a:ln/>
        </p:spPr>
        <p:txBody>
          <a:bodyPr/>
          <a:lstStyle/>
          <a:p>
            <a:pPr>
              <a:lnSpc>
                <a:spcPct val="120000"/>
              </a:lnSpc>
              <a:buSzPct val="75000"/>
              <a:buFont typeface="Wingdings" panose="05000000000000000000" pitchFamily="2" charset="2"/>
              <a:buChar char="n"/>
            </a:pPr>
            <a:r>
              <a:rPr lang="en-US" altLang="en-US" sz="2800"/>
              <a:t>If a chemical is not listed in Table 1, SS should be calculated using the equations and assumptions in App H</a:t>
            </a:r>
          </a:p>
          <a:p>
            <a:pPr>
              <a:lnSpc>
                <a:spcPct val="120000"/>
              </a:lnSpc>
              <a:buSzPct val="75000"/>
              <a:buFont typeface="Wingdings" panose="05000000000000000000" pitchFamily="2" charset="2"/>
              <a:buChar char="n"/>
            </a:pPr>
            <a:r>
              <a:rPr lang="en-US" altLang="en-US" sz="2800"/>
              <a:t>No substitutions may be made for the input parameters in App H </a:t>
            </a:r>
          </a:p>
          <a:p>
            <a:pPr lvl="1">
              <a:lnSpc>
                <a:spcPct val="120000"/>
              </a:lnSpc>
              <a:buSzPct val="75000"/>
              <a:buFont typeface="Wingdings" panose="05000000000000000000" pitchFamily="2" charset="2"/>
              <a:buChar char="Ø"/>
            </a:pPr>
            <a:r>
              <a:rPr lang="en-US" altLang="en-US"/>
              <a:t>Exception: site-specific area of impacted soil</a:t>
            </a:r>
          </a:p>
          <a:p>
            <a:pPr>
              <a:lnSpc>
                <a:spcPct val="120000"/>
              </a:lnSpc>
              <a:buSzPct val="75000"/>
              <a:buFont typeface="Wingdings" panose="05000000000000000000" pitchFamily="2" charset="2"/>
              <a:buNone/>
            </a:pPr>
            <a:endParaRPr lang="en-US" altLang="en-US" sz="280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93250" name="Rectangle 2"/>
          <p:cNvSpPr>
            <a:spLocks noGrp="1" noChangeArrowheads="1"/>
          </p:cNvSpPr>
          <p:nvPr>
            <p:ph type="title"/>
          </p:nvPr>
        </p:nvSpPr>
        <p:spPr>
          <a:noFill/>
          <a:ln/>
        </p:spPr>
        <p:txBody>
          <a:bodyPr anchor="ctr"/>
          <a:lstStyle/>
          <a:p>
            <a:r>
              <a:rPr lang="en-US" altLang="en-US">
                <a:solidFill>
                  <a:srgbClr val="FF3399"/>
                </a:solidFill>
              </a:rPr>
              <a:t>SO</a:t>
            </a:r>
            <a:r>
              <a:rPr lang="en-US" altLang="en-US"/>
              <a:t>: Appendix H</a:t>
            </a:r>
          </a:p>
        </p:txBody>
      </p:sp>
      <p:sp>
        <p:nvSpPr>
          <p:cNvPr id="693251" name="Rectangle 3"/>
          <p:cNvSpPr>
            <a:spLocks noGrp="1" noChangeArrowheads="1"/>
          </p:cNvSpPr>
          <p:nvPr>
            <p:ph type="body" idx="1"/>
          </p:nvPr>
        </p:nvSpPr>
        <p:spPr>
          <a:noFill/>
          <a:ln/>
        </p:spPr>
        <p:txBody>
          <a:bodyPr/>
          <a:lstStyle/>
          <a:p>
            <a:pPr>
              <a:lnSpc>
                <a:spcPct val="120000"/>
              </a:lnSpc>
              <a:buSzPct val="75000"/>
              <a:buFont typeface="Wingdings" panose="05000000000000000000" pitchFamily="2" charset="2"/>
              <a:buChar char="n"/>
            </a:pPr>
            <a:r>
              <a:rPr lang="en-US" altLang="en-US"/>
              <a:t>Toxicity values – Integrated Risk Information System (IRIS)</a:t>
            </a:r>
          </a:p>
          <a:p>
            <a:pPr>
              <a:lnSpc>
                <a:spcPct val="120000"/>
              </a:lnSpc>
              <a:buSzPct val="75000"/>
              <a:buFont typeface="Wingdings" panose="05000000000000000000" pitchFamily="2" charset="2"/>
              <a:buNone/>
            </a:pPr>
            <a:r>
              <a:rPr lang="en-US" altLang="en-US"/>
              <a:t>    </a:t>
            </a:r>
            <a:r>
              <a:rPr lang="en-US" altLang="en-US">
                <a:hlinkClick r:id="rId2"/>
              </a:rPr>
              <a:t>http://www.epa.gov/iris/subst/index.html</a:t>
            </a:r>
            <a:endParaRPr lang="en-US" altLang="en-US"/>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04866" name="Rectangle 2"/>
          <p:cNvSpPr>
            <a:spLocks noGrp="1" noChangeArrowheads="1"/>
          </p:cNvSpPr>
          <p:nvPr>
            <p:ph type="title"/>
          </p:nvPr>
        </p:nvSpPr>
        <p:spPr>
          <a:xfrm>
            <a:off x="152400" y="3733800"/>
            <a:ext cx="7772400" cy="1143000"/>
          </a:xfrm>
          <a:ln/>
        </p:spPr>
        <p:txBody>
          <a:bodyPr anchor="ctr"/>
          <a:lstStyle/>
          <a:p>
            <a:pPr algn="ctr">
              <a:lnSpc>
                <a:spcPct val="120000"/>
              </a:lnSpc>
            </a:pPr>
            <a:r>
              <a:rPr lang="en-US" altLang="en-US" sz="6000" i="0" dirty="0">
                <a:solidFill>
                  <a:srgbClr val="FF3399"/>
                </a:solidFill>
              </a:rPr>
              <a:t>Screening Option </a:t>
            </a:r>
            <a:br>
              <a:rPr lang="en-US" altLang="en-US" sz="6000" i="0" dirty="0">
                <a:solidFill>
                  <a:srgbClr val="FF3399"/>
                </a:solidFill>
              </a:rPr>
            </a:br>
            <a:r>
              <a:rPr lang="en-US" altLang="en-US" sz="6000" i="0" dirty="0"/>
              <a:t>SOIL</a:t>
            </a:r>
            <a:r>
              <a:rPr lang="en-US" altLang="en-US" dirty="0"/>
              <a:t/>
            </a:r>
            <a:br>
              <a:rPr lang="en-US" altLang="en-US" dirty="0"/>
            </a:br>
            <a:endParaRPr lang="en-US"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55714" name="Rectangle 2"/>
          <p:cNvSpPr>
            <a:spLocks noGrp="1" noChangeArrowheads="1"/>
          </p:cNvSpPr>
          <p:nvPr>
            <p:ph type="title"/>
          </p:nvPr>
        </p:nvSpPr>
        <p:spPr/>
        <p:txBody>
          <a:bodyPr/>
          <a:lstStyle/>
          <a:p>
            <a:r>
              <a:rPr lang="en-US" altLang="en-US"/>
              <a:t>RECAP Document</a:t>
            </a:r>
          </a:p>
        </p:txBody>
      </p:sp>
      <p:sp>
        <p:nvSpPr>
          <p:cNvPr id="755715" name="Rectangle 3"/>
          <p:cNvSpPr>
            <a:spLocks noGrp="1" noChangeArrowheads="1"/>
          </p:cNvSpPr>
          <p:nvPr>
            <p:ph type="body" idx="1"/>
          </p:nvPr>
        </p:nvSpPr>
        <p:spPr>
          <a:xfrm>
            <a:off x="381000" y="2057400"/>
            <a:ext cx="8077200" cy="4114800"/>
          </a:xfrm>
        </p:spPr>
        <p:txBody>
          <a:bodyPr/>
          <a:lstStyle/>
          <a:p>
            <a:pPr marL="0" indent="0">
              <a:buClr>
                <a:srgbClr val="FF9900"/>
              </a:buClr>
              <a:buFont typeface="Wingdings" panose="05000000000000000000" pitchFamily="2" charset="2"/>
              <a:buNone/>
            </a:pPr>
            <a:r>
              <a:rPr lang="en-US" altLang="en-US">
                <a:solidFill>
                  <a:schemeClr val="hlink"/>
                </a:solidFill>
              </a:rPr>
              <a:t>Appendix E NAICS</a:t>
            </a:r>
          </a:p>
          <a:p>
            <a:pPr marL="0" indent="0">
              <a:buClr>
                <a:srgbClr val="FF9900"/>
              </a:buClr>
              <a:buFont typeface="Wingdings" panose="05000000000000000000" pitchFamily="2" charset="2"/>
              <a:buNone/>
            </a:pPr>
            <a:r>
              <a:rPr lang="en-US" altLang="en-US">
                <a:solidFill>
                  <a:schemeClr val="hlink"/>
                </a:solidFill>
              </a:rPr>
              <a:t>Appendix F Aquifer Tests</a:t>
            </a:r>
          </a:p>
          <a:p>
            <a:pPr marL="0" indent="0">
              <a:buClr>
                <a:srgbClr val="FF9900"/>
              </a:buClr>
              <a:buFont typeface="Wingdings" panose="05000000000000000000" pitchFamily="2" charset="2"/>
              <a:buNone/>
            </a:pPr>
            <a:r>
              <a:rPr lang="en-US" altLang="en-US">
                <a:solidFill>
                  <a:schemeClr val="hlink"/>
                </a:solidFill>
              </a:rPr>
              <a:t>Appendix G Additivity</a:t>
            </a:r>
          </a:p>
          <a:p>
            <a:pPr marL="0" indent="0">
              <a:buClr>
                <a:srgbClr val="FF9900"/>
              </a:buClr>
              <a:buFont typeface="Wingdings" panose="05000000000000000000" pitchFamily="2" charset="2"/>
              <a:buNone/>
            </a:pPr>
            <a:r>
              <a:rPr lang="en-US" altLang="en-US">
                <a:solidFill>
                  <a:schemeClr val="hlink"/>
                </a:solidFill>
              </a:rPr>
              <a:t>Appendix H Development/Application of RS</a:t>
            </a:r>
          </a:p>
          <a:p>
            <a:pPr marL="0" indent="0">
              <a:buClr>
                <a:srgbClr val="FF9900"/>
              </a:buClr>
              <a:buFont typeface="Wingdings" panose="05000000000000000000" pitchFamily="2" charset="2"/>
              <a:buNone/>
            </a:pPr>
            <a:r>
              <a:rPr lang="en-US" altLang="en-US">
                <a:solidFill>
                  <a:schemeClr val="hlink"/>
                </a:solidFill>
              </a:rPr>
              <a:t>Appendix I MO-2 for UST</a:t>
            </a:r>
          </a:p>
          <a:p>
            <a:pPr marL="0" indent="0">
              <a:buClr>
                <a:srgbClr val="FF9900"/>
              </a:buClr>
              <a:buFont typeface="Wingdings" panose="05000000000000000000" pitchFamily="2" charset="2"/>
              <a:buNone/>
            </a:pPr>
            <a:endParaRPr lang="en-US" altLang="en-US">
              <a:solidFill>
                <a:schemeClr val="hlink"/>
              </a:solidFill>
            </a:endParaRPr>
          </a:p>
          <a:p>
            <a:pPr marL="0" indent="0">
              <a:buClr>
                <a:srgbClr val="FF9900"/>
              </a:buClr>
              <a:buFont typeface="Wingdings" panose="05000000000000000000" pitchFamily="2" charset="2"/>
              <a:buNone/>
            </a:pPr>
            <a:endParaRPr lang="en-US" altLang="en-US">
              <a:solidFill>
                <a:schemeClr val="hlink"/>
              </a:solidFill>
            </a:endParaRPr>
          </a:p>
        </p:txBody>
      </p:sp>
    </p:spTree>
  </p:cSld>
  <p:clrMapOvr>
    <a:masterClrMapping/>
  </p:clrMapOvr>
  <p:transition>
    <p:random/>
  </p:transition>
</p:sld>
</file>

<file path=ppt/slides/slide9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a:ln/>
        </p:spPr>
        <p:txBody>
          <a:bodyPr anchor="ctr"/>
          <a:lstStyle/>
          <a:p>
            <a:r>
              <a:rPr lang="en-US" altLang="en-US"/>
              <a:t>Soil Screening Standards</a:t>
            </a:r>
            <a:br>
              <a:rPr lang="en-US" altLang="en-US"/>
            </a:br>
            <a:r>
              <a:rPr lang="en-US" altLang="en-US"/>
              <a:t>Table 1</a:t>
            </a:r>
          </a:p>
        </p:txBody>
      </p:sp>
      <p:sp>
        <p:nvSpPr>
          <p:cNvPr id="14339" name="Rectangle 3"/>
          <p:cNvSpPr>
            <a:spLocks noGrp="1" noChangeArrowheads="1"/>
          </p:cNvSpPr>
          <p:nvPr>
            <p:ph type="body" idx="1"/>
          </p:nvPr>
        </p:nvSpPr>
        <p:spPr>
          <a:xfrm>
            <a:off x="228600" y="2209800"/>
            <a:ext cx="8915400" cy="4114800"/>
          </a:xfrm>
          <a:noFill/>
          <a:ln/>
        </p:spPr>
        <p:txBody>
          <a:bodyPr/>
          <a:lstStyle/>
          <a:p>
            <a:pPr>
              <a:lnSpc>
                <a:spcPct val="90000"/>
              </a:lnSpc>
              <a:buSzPct val="75000"/>
              <a:buFont typeface="Wingdings" panose="05000000000000000000" pitchFamily="2" charset="2"/>
              <a:buChar char="n"/>
            </a:pPr>
            <a:r>
              <a:rPr lang="en-US" altLang="en-US">
                <a:solidFill>
                  <a:schemeClr val="tx2"/>
                </a:solidFill>
              </a:rPr>
              <a:t>Soil</a:t>
            </a:r>
            <a:r>
              <a:rPr lang="en-US" altLang="en-US" baseline="-25000">
                <a:solidFill>
                  <a:schemeClr val="tx2"/>
                </a:solidFill>
              </a:rPr>
              <a:t>SSni</a:t>
            </a:r>
            <a:r>
              <a:rPr lang="en-US" altLang="en-US">
                <a:solidFill>
                  <a:schemeClr val="tx2"/>
                </a:solidFill>
              </a:rPr>
              <a:t> or Soil</a:t>
            </a:r>
            <a:r>
              <a:rPr lang="en-US" altLang="en-US" baseline="-25000">
                <a:solidFill>
                  <a:schemeClr val="tx2"/>
                </a:solidFill>
              </a:rPr>
              <a:t>SSi</a:t>
            </a:r>
            <a:endParaRPr lang="en-US" altLang="en-US" baseline="-25000"/>
          </a:p>
          <a:p>
            <a:pPr>
              <a:lnSpc>
                <a:spcPct val="130000"/>
              </a:lnSpc>
              <a:buSzPct val="75000"/>
              <a:buFont typeface="Wingdings" panose="05000000000000000000" pitchFamily="2" charset="2"/>
              <a:buChar char="à"/>
            </a:pPr>
            <a:r>
              <a:rPr lang="en-US" altLang="en-US" sz="2800"/>
              <a:t>risk-based values (inhalation, dermal, ingestion)</a:t>
            </a:r>
          </a:p>
          <a:p>
            <a:pPr>
              <a:lnSpc>
                <a:spcPct val="130000"/>
              </a:lnSpc>
              <a:buSzPct val="75000"/>
              <a:buFont typeface="Wingdings" panose="05000000000000000000" pitchFamily="2" charset="2"/>
              <a:buChar char="à"/>
            </a:pPr>
            <a:r>
              <a:rPr lang="en-US" altLang="en-US" sz="2800"/>
              <a:t>Soil</a:t>
            </a:r>
            <a:r>
              <a:rPr lang="en-US" altLang="en-US" sz="2800" baseline="-25000"/>
              <a:t>SSni</a:t>
            </a:r>
            <a:r>
              <a:rPr lang="en-US" altLang="en-US" sz="2800"/>
              <a:t> = soil screening standard for non-industrial land use</a:t>
            </a:r>
          </a:p>
          <a:p>
            <a:pPr>
              <a:lnSpc>
                <a:spcPct val="130000"/>
              </a:lnSpc>
              <a:buSzPct val="75000"/>
              <a:buFont typeface="Wingdings" panose="05000000000000000000" pitchFamily="2" charset="2"/>
              <a:buChar char="à"/>
            </a:pPr>
            <a:r>
              <a:rPr lang="en-US" altLang="en-US" sz="2800"/>
              <a:t>Soil</a:t>
            </a:r>
            <a:r>
              <a:rPr lang="en-US" altLang="en-US" sz="2800" baseline="-25000"/>
              <a:t>SSi </a:t>
            </a:r>
            <a:r>
              <a:rPr lang="en-US" altLang="en-US" sz="2800"/>
              <a:t>= soil screening standard for industrial land use</a:t>
            </a:r>
          </a:p>
          <a:p>
            <a:pPr>
              <a:lnSpc>
                <a:spcPct val="130000"/>
              </a:lnSpc>
              <a:buSzPct val="75000"/>
              <a:buFont typeface="Wingdings" panose="05000000000000000000" pitchFamily="2" charset="2"/>
              <a:buChar char="à"/>
            </a:pPr>
            <a:r>
              <a:rPr lang="en-US" altLang="en-US" sz="2800"/>
              <a:t> Have been adjusted downward to account for additivity</a:t>
            </a:r>
            <a:endParaRPr lang="en-US" altLang="en-US" sz="2800" baseline="-25000"/>
          </a:p>
        </p:txBody>
      </p:sp>
    </p:spTree>
  </p:cSld>
  <p:clrMapOvr>
    <a:masterClrMapping/>
  </p:clrMapOvr>
  <p:transition>
    <p:random/>
  </p:transition>
</p:sld>
</file>

<file path=ppt/slides/slide9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78914" name="Rectangle 2"/>
          <p:cNvSpPr>
            <a:spLocks noGrp="1" noChangeArrowheads="1"/>
          </p:cNvSpPr>
          <p:nvPr>
            <p:ph type="title"/>
          </p:nvPr>
        </p:nvSpPr>
        <p:spPr>
          <a:noFill/>
          <a:ln/>
        </p:spPr>
        <p:txBody>
          <a:bodyPr anchor="ctr"/>
          <a:lstStyle/>
          <a:p>
            <a:r>
              <a:rPr lang="en-US" altLang="en-US"/>
              <a:t>Soil Screening Standards</a:t>
            </a:r>
            <a:br>
              <a:rPr lang="en-US" altLang="en-US"/>
            </a:br>
            <a:r>
              <a:rPr lang="en-US" altLang="en-US"/>
              <a:t>Table 1</a:t>
            </a:r>
          </a:p>
        </p:txBody>
      </p:sp>
      <p:sp>
        <p:nvSpPr>
          <p:cNvPr id="678915" name="Rectangle 3"/>
          <p:cNvSpPr>
            <a:spLocks noGrp="1" noChangeArrowheads="1"/>
          </p:cNvSpPr>
          <p:nvPr>
            <p:ph type="body" idx="1"/>
          </p:nvPr>
        </p:nvSpPr>
        <p:spPr>
          <a:xfrm>
            <a:off x="685800" y="2133600"/>
            <a:ext cx="7772400" cy="4114800"/>
          </a:xfrm>
          <a:noFill/>
          <a:ln/>
        </p:spPr>
        <p:txBody>
          <a:bodyPr/>
          <a:lstStyle/>
          <a:p>
            <a:pPr>
              <a:lnSpc>
                <a:spcPct val="90000"/>
              </a:lnSpc>
              <a:buSzPct val="75000"/>
              <a:buFont typeface="Wingdings" panose="05000000000000000000" pitchFamily="2" charset="2"/>
              <a:buChar char="n"/>
            </a:pPr>
            <a:r>
              <a:rPr lang="en-US" altLang="en-US">
                <a:solidFill>
                  <a:schemeClr val="tx2"/>
                </a:solidFill>
              </a:rPr>
              <a:t>Soil</a:t>
            </a:r>
            <a:r>
              <a:rPr lang="en-US" altLang="en-US" baseline="-25000">
                <a:solidFill>
                  <a:schemeClr val="tx2"/>
                </a:solidFill>
              </a:rPr>
              <a:t>SSGW</a:t>
            </a:r>
          </a:p>
          <a:p>
            <a:pPr lvl="1">
              <a:lnSpc>
                <a:spcPct val="90000"/>
              </a:lnSpc>
              <a:buSzPct val="75000"/>
              <a:buFont typeface="Wingdings" panose="05000000000000000000" pitchFamily="2" charset="2"/>
              <a:buChar char="à"/>
            </a:pPr>
            <a:r>
              <a:rPr lang="en-US" altLang="en-US"/>
              <a:t>protective of GW 1 zone</a:t>
            </a:r>
          </a:p>
          <a:p>
            <a:pPr lvl="1">
              <a:lnSpc>
                <a:spcPct val="90000"/>
              </a:lnSpc>
              <a:buSzPct val="75000"/>
              <a:buFont typeface="Wingdings" panose="05000000000000000000" pitchFamily="2" charset="2"/>
              <a:buChar char="à"/>
            </a:pPr>
            <a:r>
              <a:rPr lang="en-US" altLang="en-US"/>
              <a:t>applicable to all groundwater zones regardless of classification</a:t>
            </a:r>
          </a:p>
          <a:p>
            <a:pPr>
              <a:lnSpc>
                <a:spcPct val="90000"/>
              </a:lnSpc>
              <a:buSzPct val="75000"/>
              <a:buFont typeface="Wingdings" panose="05000000000000000000" pitchFamily="2" charset="2"/>
              <a:buChar char="n"/>
            </a:pPr>
            <a:r>
              <a:rPr lang="en-US" altLang="en-US"/>
              <a:t>(Soil</a:t>
            </a:r>
            <a:r>
              <a:rPr lang="en-US" altLang="en-US" baseline="-25000"/>
              <a:t>sat</a:t>
            </a:r>
            <a:r>
              <a:rPr lang="en-US" altLang="en-US"/>
              <a:t>)</a:t>
            </a:r>
          </a:p>
          <a:p>
            <a:pPr lvl="1">
              <a:lnSpc>
                <a:spcPct val="90000"/>
              </a:lnSpc>
              <a:buSzPct val="75000"/>
              <a:buFont typeface="Wingdings" panose="05000000000000000000" pitchFamily="2" charset="2"/>
              <a:buChar char="à"/>
            </a:pPr>
            <a:r>
              <a:rPr lang="en-US" altLang="en-US"/>
              <a:t>protection of aesthetics</a:t>
            </a:r>
          </a:p>
          <a:p>
            <a:pPr lvl="1">
              <a:lnSpc>
                <a:spcPct val="90000"/>
              </a:lnSpc>
              <a:buSzPct val="75000"/>
              <a:buFont typeface="Wingdings" panose="05000000000000000000" pitchFamily="2" charset="2"/>
              <a:buChar char="à"/>
            </a:pPr>
            <a:r>
              <a:rPr lang="en-US" altLang="en-US"/>
              <a:t>not separate SS</a:t>
            </a:r>
          </a:p>
          <a:p>
            <a:pPr>
              <a:lnSpc>
                <a:spcPct val="90000"/>
              </a:lnSpc>
              <a:buSzPct val="75000"/>
              <a:buFont typeface="Wingdings" panose="05000000000000000000" pitchFamily="2" charset="2"/>
              <a:buChar char="n"/>
            </a:pPr>
            <a:r>
              <a:rPr lang="en-US" altLang="en-US"/>
              <a:t>Background levels, QLs</a:t>
            </a:r>
          </a:p>
          <a:p>
            <a:pPr>
              <a:buFontTx/>
              <a:buNone/>
            </a:pPr>
            <a:endParaRPr lang="en-US" altLang="en-US"/>
          </a:p>
        </p:txBody>
      </p:sp>
    </p:spTree>
  </p:cSld>
  <p:clrMapOvr>
    <a:masterClrMapping/>
  </p:clrMapOvr>
  <p:transition>
    <p:random/>
  </p:transition>
</p:sld>
</file>

<file path=ppt/slides/slide9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76866" name="Rectangle 2"/>
          <p:cNvSpPr>
            <a:spLocks noGrp="1" noChangeArrowheads="1"/>
          </p:cNvSpPr>
          <p:nvPr>
            <p:ph type="title"/>
          </p:nvPr>
        </p:nvSpPr>
        <p:spPr>
          <a:xfrm>
            <a:off x="762000" y="228600"/>
            <a:ext cx="7696200" cy="1447800"/>
          </a:xfrm>
          <a:noFill/>
          <a:ln/>
        </p:spPr>
        <p:txBody>
          <a:bodyPr anchor="ctr"/>
          <a:lstStyle/>
          <a:p>
            <a:r>
              <a:rPr lang="en-US" altLang="en-US"/>
              <a:t/>
            </a:r>
            <a:br>
              <a:rPr lang="en-US" altLang="en-US"/>
            </a:br>
            <a:r>
              <a:rPr lang="en-US" altLang="en-US"/>
              <a:t/>
            </a:r>
            <a:br>
              <a:rPr lang="en-US" altLang="en-US"/>
            </a:br>
            <a:endParaRPr lang="en-US" altLang="en-US"/>
          </a:p>
        </p:txBody>
      </p:sp>
      <p:sp>
        <p:nvSpPr>
          <p:cNvPr id="676867" name="Rectangle 3"/>
          <p:cNvSpPr>
            <a:spLocks noGrp="1" noChangeArrowheads="1"/>
          </p:cNvSpPr>
          <p:nvPr>
            <p:ph type="body" idx="1"/>
          </p:nvPr>
        </p:nvSpPr>
        <p:spPr>
          <a:xfrm>
            <a:off x="609600" y="1524000"/>
            <a:ext cx="7848600" cy="3810000"/>
          </a:xfrm>
          <a:noFill/>
          <a:ln/>
        </p:spPr>
        <p:txBody>
          <a:bodyPr/>
          <a:lstStyle/>
          <a:p>
            <a:pPr marL="609600" indent="-609600" algn="ctr">
              <a:buFontTx/>
              <a:buNone/>
            </a:pPr>
            <a:r>
              <a:rPr lang="en-US" altLang="en-US" sz="4800">
                <a:solidFill>
                  <a:srgbClr val="FF3399"/>
                </a:solidFill>
              </a:rPr>
              <a:t>Screening Option</a:t>
            </a:r>
          </a:p>
          <a:p>
            <a:pPr marL="609600" indent="-609600" algn="ctr">
              <a:buFontTx/>
              <a:buNone/>
            </a:pPr>
            <a:r>
              <a:rPr lang="en-US" altLang="en-US" sz="4800">
                <a:solidFill>
                  <a:srgbClr val="FF3399"/>
                </a:solidFill>
              </a:rPr>
              <a:t>Soil</a:t>
            </a:r>
          </a:p>
          <a:p>
            <a:pPr marL="609600" indent="-609600" algn="ctr">
              <a:buFontTx/>
              <a:buNone/>
            </a:pPr>
            <a:r>
              <a:rPr lang="en-US" altLang="en-US" sz="4800">
                <a:solidFill>
                  <a:srgbClr val="FF3399"/>
                </a:solidFill>
              </a:rPr>
              <a:t>Screening Process</a:t>
            </a:r>
          </a:p>
        </p:txBody>
      </p:sp>
    </p:spTree>
  </p:cSld>
  <p:clrMapOvr>
    <a:masterClrMapping/>
  </p:clrMapOvr>
  <p:transition>
    <p:random/>
  </p:transition>
</p:sld>
</file>

<file path=ppt/slides/slide9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762000" y="228600"/>
            <a:ext cx="7696200" cy="1447800"/>
          </a:xfrm>
          <a:noFill/>
          <a:ln/>
        </p:spPr>
        <p:txBody>
          <a:bodyPr anchor="ctr"/>
          <a:lstStyle/>
          <a:p>
            <a:r>
              <a:rPr lang="en-US" altLang="en-US"/>
              <a:t/>
            </a:r>
            <a:br>
              <a:rPr lang="en-US" altLang="en-US"/>
            </a:br>
            <a:r>
              <a:rPr lang="en-US" altLang="en-US"/>
              <a:t>Identification of the Soil </a:t>
            </a:r>
            <a:br>
              <a:rPr lang="en-US" altLang="en-US"/>
            </a:br>
            <a:r>
              <a:rPr lang="en-US" altLang="en-US">
                <a:solidFill>
                  <a:srgbClr val="FF3399"/>
                </a:solidFill>
              </a:rPr>
              <a:t>Limiting Screening Standard</a:t>
            </a:r>
            <a:r>
              <a:rPr lang="en-US" altLang="en-US"/>
              <a:t/>
            </a:r>
            <a:br>
              <a:rPr lang="en-US" altLang="en-US"/>
            </a:br>
            <a:endParaRPr lang="en-US" altLang="en-US"/>
          </a:p>
        </p:txBody>
      </p:sp>
      <p:sp>
        <p:nvSpPr>
          <p:cNvPr id="16387" name="Rectangle 3"/>
          <p:cNvSpPr>
            <a:spLocks noGrp="1" noChangeArrowheads="1"/>
          </p:cNvSpPr>
          <p:nvPr>
            <p:ph type="body" idx="1"/>
          </p:nvPr>
        </p:nvSpPr>
        <p:spPr>
          <a:xfrm>
            <a:off x="533400" y="2057400"/>
            <a:ext cx="7848600" cy="3810000"/>
          </a:xfrm>
          <a:noFill/>
          <a:ln/>
        </p:spPr>
        <p:txBody>
          <a:bodyPr/>
          <a:lstStyle/>
          <a:p>
            <a:pPr marL="609600" indent="-609600">
              <a:lnSpc>
                <a:spcPct val="120000"/>
              </a:lnSpc>
              <a:buFontTx/>
              <a:buNone/>
            </a:pPr>
            <a:r>
              <a:rPr lang="en-US" altLang="en-US" u="sng">
                <a:solidFill>
                  <a:schemeClr val="tx2"/>
                </a:solidFill>
              </a:rPr>
              <a:t>Identification of the </a:t>
            </a:r>
            <a:r>
              <a:rPr lang="en-US" altLang="en-US" u="sng">
                <a:solidFill>
                  <a:srgbClr val="FF3399"/>
                </a:solidFill>
              </a:rPr>
              <a:t>Limiting Soil SS</a:t>
            </a:r>
            <a:endParaRPr lang="en-US" altLang="en-US">
              <a:solidFill>
                <a:srgbClr val="FF3399"/>
              </a:solidFill>
            </a:endParaRPr>
          </a:p>
          <a:p>
            <a:pPr marL="609600" indent="-609600">
              <a:lnSpc>
                <a:spcPct val="120000"/>
              </a:lnSpc>
              <a:buFontTx/>
              <a:buNone/>
            </a:pPr>
            <a:r>
              <a:rPr lang="en-US" altLang="en-US" u="sng"/>
              <a:t>How to use Table 1</a:t>
            </a:r>
            <a:r>
              <a:rPr lang="en-US" altLang="en-US"/>
              <a:t>:</a:t>
            </a:r>
          </a:p>
          <a:p>
            <a:pPr marL="609600" indent="-609600">
              <a:lnSpc>
                <a:spcPct val="120000"/>
              </a:lnSpc>
              <a:buFontTx/>
              <a:buAutoNum type="arabicPeriod"/>
            </a:pPr>
            <a:r>
              <a:rPr lang="en-US" altLang="en-US"/>
              <a:t>Identify the Soil</a:t>
            </a:r>
            <a:r>
              <a:rPr lang="en-US" altLang="en-US" baseline="-25000"/>
              <a:t>SSni</a:t>
            </a:r>
            <a:r>
              <a:rPr lang="en-US" altLang="en-US"/>
              <a:t> </a:t>
            </a:r>
            <a:r>
              <a:rPr lang="en-US" altLang="en-US" baseline="-25000"/>
              <a:t>or SSi</a:t>
            </a:r>
            <a:r>
              <a:rPr lang="en-US" altLang="en-US"/>
              <a:t> and Soil</a:t>
            </a:r>
            <a:r>
              <a:rPr lang="en-US" altLang="en-US" baseline="-25000"/>
              <a:t>SSGW</a:t>
            </a:r>
            <a:r>
              <a:rPr lang="en-US" altLang="en-US" baseline="30000"/>
              <a:t> </a:t>
            </a:r>
          </a:p>
          <a:p>
            <a:pPr marL="609600" indent="-609600">
              <a:lnSpc>
                <a:spcPct val="120000"/>
              </a:lnSpc>
              <a:buFontTx/>
              <a:buAutoNum type="arabicPeriod"/>
            </a:pPr>
            <a:r>
              <a:rPr lang="en-US" altLang="en-US"/>
              <a:t>Id the lower of the Soil</a:t>
            </a:r>
            <a:r>
              <a:rPr lang="en-US" altLang="en-US" baseline="-25000"/>
              <a:t>SSni</a:t>
            </a:r>
            <a:r>
              <a:rPr lang="en-US" altLang="en-US"/>
              <a:t> </a:t>
            </a:r>
            <a:r>
              <a:rPr lang="en-US" altLang="en-US" baseline="-25000"/>
              <a:t>or SSi</a:t>
            </a:r>
            <a:r>
              <a:rPr lang="en-US" altLang="en-US"/>
              <a:t> and Soil</a:t>
            </a:r>
            <a:r>
              <a:rPr lang="en-US" altLang="en-US" baseline="-25000"/>
              <a:t>SSGW </a:t>
            </a:r>
          </a:p>
          <a:p>
            <a:pPr marL="609600" indent="-609600">
              <a:lnSpc>
                <a:spcPct val="120000"/>
              </a:lnSpc>
              <a:buFontTx/>
              <a:buAutoNum type="arabicPeriod"/>
            </a:pPr>
            <a:r>
              <a:rPr lang="en-US" altLang="en-US"/>
              <a:t>This value is the soil </a:t>
            </a:r>
            <a:r>
              <a:rPr lang="en-US" altLang="en-US">
                <a:solidFill>
                  <a:srgbClr val="FF3399"/>
                </a:solidFill>
              </a:rPr>
              <a:t>limiting SS (LSS)</a:t>
            </a:r>
          </a:p>
          <a:p>
            <a:pPr marL="609600" indent="-609600">
              <a:buFontTx/>
              <a:buNone/>
            </a:pPr>
            <a:endParaRPr lang="en-US" altLang="en-US" baseline="-25000">
              <a:solidFill>
                <a:srgbClr val="FF3399"/>
              </a:solidFill>
            </a:endParaRPr>
          </a:p>
        </p:txBody>
      </p:sp>
    </p:spTree>
  </p:cSld>
  <p:clrMapOvr>
    <a:masterClrMapping/>
  </p:clrMapOvr>
  <p:transition>
    <p:random/>
  </p:transition>
</p:sld>
</file>

<file path=ppt/slides/slide9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762000" y="228600"/>
            <a:ext cx="7696200" cy="1447800"/>
          </a:xfrm>
          <a:noFill/>
          <a:ln/>
        </p:spPr>
        <p:txBody>
          <a:bodyPr anchor="ctr"/>
          <a:lstStyle/>
          <a:p>
            <a:r>
              <a:rPr lang="en-US" altLang="en-US"/>
              <a:t/>
            </a:r>
            <a:br>
              <a:rPr lang="en-US" altLang="en-US"/>
            </a:br>
            <a:r>
              <a:rPr lang="en-US" altLang="en-US">
                <a:solidFill>
                  <a:srgbClr val="FF3399"/>
                </a:solidFill>
              </a:rPr>
              <a:t>SO</a:t>
            </a:r>
            <a:r>
              <a:rPr lang="en-US" altLang="en-US"/>
              <a:t>: Identification of the Soil </a:t>
            </a:r>
            <a:br>
              <a:rPr lang="en-US" altLang="en-US"/>
            </a:br>
            <a:r>
              <a:rPr lang="en-US" altLang="en-US"/>
              <a:t> </a:t>
            </a:r>
            <a:r>
              <a:rPr lang="en-US" altLang="en-US">
                <a:solidFill>
                  <a:srgbClr val="0000FF"/>
                </a:solidFill>
              </a:rPr>
              <a:t>AOI Concentration</a:t>
            </a:r>
            <a:r>
              <a:rPr lang="en-US" altLang="en-US"/>
              <a:t/>
            </a:r>
            <a:br>
              <a:rPr lang="en-US" altLang="en-US"/>
            </a:br>
            <a:endParaRPr lang="en-US" altLang="en-US"/>
          </a:p>
        </p:txBody>
      </p:sp>
      <p:sp>
        <p:nvSpPr>
          <p:cNvPr id="79875" name="Rectangle 3"/>
          <p:cNvSpPr>
            <a:spLocks noGrp="1" noChangeArrowheads="1"/>
          </p:cNvSpPr>
          <p:nvPr>
            <p:ph type="body" idx="1"/>
          </p:nvPr>
        </p:nvSpPr>
        <p:spPr>
          <a:xfrm>
            <a:off x="533400" y="2514600"/>
            <a:ext cx="7848600" cy="3810000"/>
          </a:xfrm>
          <a:noFill/>
          <a:ln/>
        </p:spPr>
        <p:txBody>
          <a:bodyPr/>
          <a:lstStyle/>
          <a:p>
            <a:pPr>
              <a:buFontTx/>
              <a:buNone/>
            </a:pPr>
            <a:endParaRPr lang="en-US" altLang="en-US" baseline="-25000"/>
          </a:p>
          <a:p>
            <a:pPr>
              <a:buFontTx/>
              <a:buNone/>
            </a:pPr>
            <a:r>
              <a:rPr lang="en-US" altLang="en-US" u="sng"/>
              <a:t>Identification of </a:t>
            </a:r>
            <a:r>
              <a:rPr lang="en-US" altLang="en-US" u="sng">
                <a:solidFill>
                  <a:srgbClr val="0000FF"/>
                </a:solidFill>
              </a:rPr>
              <a:t>AOI Concentration</a:t>
            </a:r>
            <a:r>
              <a:rPr lang="en-US" altLang="en-US"/>
              <a:t>:  </a:t>
            </a:r>
          </a:p>
          <a:p>
            <a:pPr lvl="1">
              <a:buFont typeface="Wingdings" panose="05000000000000000000" pitchFamily="2" charset="2"/>
              <a:buChar char="à"/>
            </a:pPr>
            <a:r>
              <a:rPr lang="en-US" altLang="en-US"/>
              <a:t>Maximum concentration detected in soil</a:t>
            </a:r>
          </a:p>
          <a:p>
            <a:pPr>
              <a:buFontTx/>
              <a:buNone/>
            </a:pPr>
            <a:endParaRPr lang="en-US" altLang="en-US"/>
          </a:p>
        </p:txBody>
      </p:sp>
    </p:spTree>
  </p:cSld>
  <p:clrMapOvr>
    <a:masterClrMapping/>
  </p:clrMapOvr>
  <p:transition>
    <p:random/>
  </p:transition>
</p:sld>
</file>

<file path=ppt/slides/slide9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2274" name="Rectangle 2"/>
          <p:cNvSpPr>
            <a:spLocks noGrp="1" noChangeArrowheads="1"/>
          </p:cNvSpPr>
          <p:nvPr>
            <p:ph type="title"/>
          </p:nvPr>
        </p:nvSpPr>
        <p:spPr>
          <a:noFill/>
          <a:ln/>
        </p:spPr>
        <p:txBody>
          <a:bodyPr anchor="ctr"/>
          <a:lstStyle/>
          <a:p>
            <a:r>
              <a:rPr lang="en-US" altLang="en-US"/>
              <a:t>Screening Process: Soil</a:t>
            </a:r>
          </a:p>
        </p:txBody>
      </p:sp>
      <p:sp>
        <p:nvSpPr>
          <p:cNvPr id="822275" name="Rectangle 3"/>
          <p:cNvSpPr>
            <a:spLocks noGrp="1" noChangeArrowheads="1"/>
          </p:cNvSpPr>
          <p:nvPr>
            <p:ph type="body" idx="1"/>
          </p:nvPr>
        </p:nvSpPr>
        <p:spPr>
          <a:xfrm>
            <a:off x="533400" y="1905000"/>
            <a:ext cx="8077200" cy="4114800"/>
          </a:xfrm>
          <a:noFill/>
          <a:ln/>
        </p:spPr>
        <p:txBody>
          <a:bodyPr/>
          <a:lstStyle/>
          <a:p>
            <a:pPr>
              <a:buSzPct val="75000"/>
              <a:buFont typeface="Wingdings" panose="05000000000000000000" pitchFamily="2" charset="2"/>
              <a:buChar char="n"/>
            </a:pPr>
            <a:r>
              <a:rPr lang="en-US" altLang="en-US"/>
              <a:t>Compare </a:t>
            </a:r>
            <a:r>
              <a:rPr lang="en-US" altLang="en-US">
                <a:solidFill>
                  <a:srgbClr val="0066FF"/>
                </a:solidFill>
              </a:rPr>
              <a:t>maximum concentration</a:t>
            </a:r>
            <a:r>
              <a:rPr lang="en-US" altLang="en-US"/>
              <a:t> detected in soil to </a:t>
            </a:r>
            <a:r>
              <a:rPr lang="en-US" altLang="en-US">
                <a:solidFill>
                  <a:srgbClr val="FF3399"/>
                </a:solidFill>
              </a:rPr>
              <a:t>LSS</a:t>
            </a:r>
            <a:r>
              <a:rPr lang="en-US" altLang="en-US"/>
              <a:t>:</a:t>
            </a:r>
          </a:p>
          <a:p>
            <a:pPr marL="741363" lvl="1" indent="-284163">
              <a:lnSpc>
                <a:spcPct val="120000"/>
              </a:lnSpc>
              <a:buSzPct val="75000"/>
              <a:buFont typeface="Wingdings" panose="05000000000000000000" pitchFamily="2" charset="2"/>
              <a:buChar char="à"/>
            </a:pPr>
            <a:r>
              <a:rPr lang="en-US" altLang="en-US"/>
              <a:t>If  </a:t>
            </a:r>
            <a:r>
              <a:rPr lang="en-US" altLang="en-US">
                <a:solidFill>
                  <a:srgbClr val="0066FF"/>
                </a:solidFill>
              </a:rPr>
              <a:t>max</a:t>
            </a:r>
            <a:r>
              <a:rPr lang="en-US" altLang="en-US"/>
              <a:t> </a:t>
            </a:r>
            <a:r>
              <a:rPr lang="en-US" altLang="en-US" u="sng"/>
              <a:t>&lt;</a:t>
            </a:r>
            <a:r>
              <a:rPr lang="en-US" altLang="en-US"/>
              <a:t> </a:t>
            </a:r>
            <a:r>
              <a:rPr lang="en-US" altLang="en-US">
                <a:solidFill>
                  <a:srgbClr val="FF3399"/>
                </a:solidFill>
              </a:rPr>
              <a:t>LSS</a:t>
            </a:r>
            <a:r>
              <a:rPr lang="en-US" altLang="en-US"/>
              <a:t> for all chemicals, then NFA</a:t>
            </a:r>
          </a:p>
          <a:p>
            <a:pPr marL="741363" lvl="1" indent="-284163">
              <a:lnSpc>
                <a:spcPct val="120000"/>
              </a:lnSpc>
              <a:buSzPct val="75000"/>
              <a:buFont typeface="Wingdings" panose="05000000000000000000" pitchFamily="2" charset="2"/>
              <a:buChar char="à"/>
            </a:pPr>
            <a:r>
              <a:rPr lang="en-US" altLang="en-US"/>
              <a:t> If </a:t>
            </a:r>
            <a:r>
              <a:rPr lang="en-US" altLang="en-US">
                <a:solidFill>
                  <a:srgbClr val="0066FF"/>
                </a:solidFill>
              </a:rPr>
              <a:t>max</a:t>
            </a:r>
            <a:r>
              <a:rPr lang="en-US" altLang="en-US"/>
              <a:t>  &gt; </a:t>
            </a:r>
            <a:r>
              <a:rPr lang="en-US" altLang="en-US">
                <a:solidFill>
                  <a:srgbClr val="FF3399"/>
                </a:solidFill>
              </a:rPr>
              <a:t>LSS</a:t>
            </a:r>
            <a:r>
              <a:rPr lang="en-US" altLang="en-US"/>
              <a:t>, then the COC is evaluated under MO-1, 2, or 3 (or remediated to </a:t>
            </a:r>
            <a:r>
              <a:rPr lang="en-US" altLang="en-US">
                <a:solidFill>
                  <a:srgbClr val="FF3399"/>
                </a:solidFill>
              </a:rPr>
              <a:t>LSS</a:t>
            </a:r>
            <a:r>
              <a:rPr lang="en-US" altLang="en-US"/>
              <a:t>)</a:t>
            </a:r>
          </a:p>
          <a:p>
            <a:pPr marL="741363" lvl="1" indent="-284163">
              <a:lnSpc>
                <a:spcPct val="120000"/>
              </a:lnSpc>
              <a:buSzPct val="75000"/>
              <a:buFont typeface="Wingdings" panose="05000000000000000000" pitchFamily="2" charset="2"/>
              <a:buChar char="à"/>
            </a:pPr>
            <a:r>
              <a:rPr lang="en-US" altLang="en-US"/>
              <a:t> If the max concentration for a chemical </a:t>
            </a:r>
            <a:r>
              <a:rPr lang="en-US" altLang="en-US" u="sng"/>
              <a:t>&lt;</a:t>
            </a:r>
            <a:r>
              <a:rPr lang="en-US" altLang="en-US"/>
              <a:t> 	</a:t>
            </a:r>
            <a:r>
              <a:rPr lang="en-US" altLang="en-US">
                <a:solidFill>
                  <a:srgbClr val="FF3399"/>
                </a:solidFill>
              </a:rPr>
              <a:t>LSS</a:t>
            </a:r>
            <a:r>
              <a:rPr lang="en-US" altLang="en-US"/>
              <a:t>, then that chemical is </a:t>
            </a:r>
            <a:r>
              <a:rPr lang="en-US" altLang="en-US">
                <a:solidFill>
                  <a:srgbClr val="FFCC00"/>
                </a:solidFill>
              </a:rPr>
              <a:t>“screened out”</a:t>
            </a:r>
            <a:endParaRPr lang="en-US" altLang="en-US"/>
          </a:p>
          <a:p>
            <a:pPr marL="741363" lvl="1" indent="-284163">
              <a:lnSpc>
                <a:spcPct val="140000"/>
              </a:lnSpc>
              <a:buFontTx/>
              <a:buChar char="»"/>
            </a:pPr>
            <a:endParaRPr lang="en-US" altLang="en-US"/>
          </a:p>
        </p:txBody>
      </p:sp>
    </p:spTree>
  </p:cSld>
  <p:clrMapOvr>
    <a:masterClrMapping/>
  </p:clrMapOvr>
  <p:transition>
    <p:random/>
  </p:transition>
</p:sld>
</file>

<file path=ppt/slides/slide9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01794" name="Rectangle 2"/>
          <p:cNvSpPr>
            <a:spLocks noGrp="1" noChangeArrowheads="1"/>
          </p:cNvSpPr>
          <p:nvPr>
            <p:ph type="title"/>
          </p:nvPr>
        </p:nvSpPr>
        <p:spPr>
          <a:noFill/>
          <a:ln/>
        </p:spPr>
        <p:txBody>
          <a:bodyPr anchor="ctr"/>
          <a:lstStyle/>
          <a:p>
            <a:r>
              <a:rPr lang="en-US" altLang="en-US" sz="4000">
                <a:solidFill>
                  <a:srgbClr val="FF3399"/>
                </a:solidFill>
              </a:rPr>
              <a:t>SO</a:t>
            </a:r>
            <a:r>
              <a:rPr lang="en-US" altLang="en-US" sz="4000"/>
              <a:t>: Soil Screening </a:t>
            </a:r>
            <a:br>
              <a:rPr lang="en-US" altLang="en-US" sz="4000"/>
            </a:br>
            <a:r>
              <a:rPr lang="en-US" altLang="en-US" sz="4000"/>
              <a:t>Example </a:t>
            </a:r>
          </a:p>
        </p:txBody>
      </p:sp>
      <p:sp>
        <p:nvSpPr>
          <p:cNvPr id="801795" name="Rectangle 3"/>
          <p:cNvSpPr>
            <a:spLocks noGrp="1" noChangeArrowheads="1"/>
          </p:cNvSpPr>
          <p:nvPr>
            <p:ph type="body" idx="1"/>
          </p:nvPr>
        </p:nvSpPr>
        <p:spPr>
          <a:xfrm>
            <a:off x="304800" y="1524000"/>
            <a:ext cx="8077200" cy="5181600"/>
          </a:xfrm>
          <a:noFill/>
          <a:ln/>
        </p:spPr>
        <p:txBody>
          <a:bodyPr/>
          <a:lstStyle/>
          <a:p>
            <a:pPr marL="741363" lvl="1" indent="-284163">
              <a:lnSpc>
                <a:spcPct val="140000"/>
              </a:lnSpc>
              <a:buFontTx/>
              <a:buNone/>
            </a:pPr>
            <a:r>
              <a:rPr lang="en-US" altLang="en-US" sz="2400"/>
              <a:t>XYZ Facility: release of acetone to soil</a:t>
            </a:r>
          </a:p>
          <a:p>
            <a:pPr marL="741363" lvl="1" indent="-284163">
              <a:lnSpc>
                <a:spcPct val="140000"/>
              </a:lnSpc>
              <a:buFontTx/>
              <a:buNone/>
            </a:pPr>
            <a:r>
              <a:rPr lang="en-US" altLang="en-US" sz="2400" u="sng"/>
              <a:t>Soil data</a:t>
            </a:r>
            <a:r>
              <a:rPr lang="en-US" altLang="en-US" sz="2400"/>
              <a:t>:</a:t>
            </a:r>
          </a:p>
          <a:p>
            <a:pPr marL="741363" lvl="1" indent="-284163">
              <a:lnSpc>
                <a:spcPct val="140000"/>
              </a:lnSpc>
              <a:buFontTx/>
              <a:buNone/>
            </a:pPr>
            <a:r>
              <a:rPr lang="en-US" altLang="en-US" sz="2400"/>
              <a:t>SB-1	80 ppm</a:t>
            </a:r>
          </a:p>
          <a:p>
            <a:pPr marL="741363" lvl="1" indent="-284163">
              <a:lnSpc>
                <a:spcPct val="140000"/>
              </a:lnSpc>
              <a:buFontTx/>
              <a:buNone/>
            </a:pPr>
            <a:r>
              <a:rPr lang="en-US" altLang="en-US" sz="2400"/>
              <a:t>SB-2 	65 ppm</a:t>
            </a:r>
          </a:p>
          <a:p>
            <a:pPr marL="741363" lvl="1" indent="-284163">
              <a:lnSpc>
                <a:spcPct val="140000"/>
              </a:lnSpc>
              <a:buFontTx/>
              <a:buNone/>
            </a:pPr>
            <a:r>
              <a:rPr lang="en-US" altLang="en-US" sz="2400"/>
              <a:t>SB-3	21 ppm</a:t>
            </a:r>
          </a:p>
          <a:p>
            <a:pPr marL="741363" lvl="1" indent="-284163">
              <a:lnSpc>
                <a:spcPct val="140000"/>
              </a:lnSpc>
              <a:buFontTx/>
              <a:buNone/>
            </a:pPr>
            <a:r>
              <a:rPr lang="en-US" altLang="en-US" sz="2400"/>
              <a:t>SB-4	17 ppm</a:t>
            </a:r>
          </a:p>
          <a:p>
            <a:pPr marL="741363" lvl="1" indent="-284163">
              <a:lnSpc>
                <a:spcPct val="140000"/>
              </a:lnSpc>
              <a:buFontTx/>
              <a:buNone/>
            </a:pPr>
            <a:r>
              <a:rPr lang="en-US" altLang="en-US" sz="2400"/>
              <a:t>SB-5	1 ppm</a:t>
            </a:r>
          </a:p>
          <a:p>
            <a:pPr marL="741363" lvl="1" indent="-284163">
              <a:lnSpc>
                <a:spcPct val="140000"/>
              </a:lnSpc>
              <a:buFontTx/>
              <a:buNone/>
            </a:pPr>
            <a:r>
              <a:rPr lang="en-US" altLang="en-US" sz="2400"/>
              <a:t>SB-6	0.5 ppm</a:t>
            </a:r>
          </a:p>
          <a:p>
            <a:pPr marL="741363" lvl="1" indent="-284163">
              <a:lnSpc>
                <a:spcPct val="140000"/>
              </a:lnSpc>
              <a:buFontTx/>
              <a:buNone/>
            </a:pPr>
            <a:endParaRPr lang="en-US" altLang="en-US" sz="2400"/>
          </a:p>
        </p:txBody>
      </p:sp>
    </p:spTree>
  </p:cSld>
  <p:clrMapOvr>
    <a:masterClrMapping/>
  </p:clrMapOvr>
  <p:transition>
    <p:random/>
  </p:transition>
</p:sld>
</file>

<file path=ppt/slides/slide9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03842" name="Rectangle 2"/>
          <p:cNvSpPr>
            <a:spLocks noGrp="1" noChangeArrowheads="1"/>
          </p:cNvSpPr>
          <p:nvPr>
            <p:ph type="title"/>
          </p:nvPr>
        </p:nvSpPr>
        <p:spPr/>
        <p:txBody>
          <a:bodyPr/>
          <a:lstStyle/>
          <a:p>
            <a:r>
              <a:rPr lang="en-US" altLang="en-US"/>
              <a:t>Identification of the </a:t>
            </a:r>
            <a:r>
              <a:rPr lang="en-US" altLang="en-US">
                <a:solidFill>
                  <a:srgbClr val="0066FF"/>
                </a:solidFill>
              </a:rPr>
              <a:t>AOIC</a:t>
            </a:r>
          </a:p>
        </p:txBody>
      </p:sp>
      <p:sp>
        <p:nvSpPr>
          <p:cNvPr id="803843" name="Rectangle 3"/>
          <p:cNvSpPr>
            <a:spLocks noGrp="1" noChangeArrowheads="1"/>
          </p:cNvSpPr>
          <p:nvPr>
            <p:ph type="body" idx="1"/>
          </p:nvPr>
        </p:nvSpPr>
        <p:spPr>
          <a:xfrm>
            <a:off x="304800" y="1752600"/>
            <a:ext cx="8534400" cy="4876800"/>
          </a:xfrm>
        </p:spPr>
        <p:txBody>
          <a:bodyPr/>
          <a:lstStyle/>
          <a:p>
            <a:pPr>
              <a:buFontTx/>
              <a:buNone/>
            </a:pPr>
            <a:r>
              <a:rPr lang="en-US" altLang="en-US" sz="2800"/>
              <a:t>For the </a:t>
            </a:r>
            <a:r>
              <a:rPr lang="en-US" altLang="en-US" sz="2800">
                <a:solidFill>
                  <a:srgbClr val="FF3399"/>
                </a:solidFill>
              </a:rPr>
              <a:t>SO</a:t>
            </a:r>
            <a:r>
              <a:rPr lang="en-US" altLang="en-US" sz="2800"/>
              <a:t>, the </a:t>
            </a:r>
            <a:r>
              <a:rPr lang="en-US" altLang="en-US" sz="2800">
                <a:solidFill>
                  <a:srgbClr val="0066FF"/>
                </a:solidFill>
              </a:rPr>
              <a:t>AOIC</a:t>
            </a:r>
            <a:r>
              <a:rPr lang="en-US" altLang="en-US" sz="2800"/>
              <a:t> is the </a:t>
            </a:r>
            <a:r>
              <a:rPr lang="en-US" altLang="en-US" sz="2800">
                <a:solidFill>
                  <a:srgbClr val="0066FF"/>
                </a:solidFill>
              </a:rPr>
              <a:t>max concentration</a:t>
            </a:r>
          </a:p>
          <a:p>
            <a:pPr lvl="1">
              <a:lnSpc>
                <a:spcPct val="140000"/>
              </a:lnSpc>
              <a:buFontTx/>
              <a:buNone/>
            </a:pPr>
            <a:r>
              <a:rPr lang="en-US" altLang="en-US" sz="2400" u="sng"/>
              <a:t>Soil data</a:t>
            </a:r>
            <a:r>
              <a:rPr lang="en-US" altLang="en-US" sz="2400"/>
              <a:t>:</a:t>
            </a:r>
          </a:p>
          <a:p>
            <a:pPr lvl="1">
              <a:lnSpc>
                <a:spcPct val="140000"/>
              </a:lnSpc>
              <a:buFontTx/>
              <a:buNone/>
            </a:pPr>
            <a:r>
              <a:rPr lang="en-US" altLang="en-US" sz="2400"/>
              <a:t>SB-1	</a:t>
            </a:r>
            <a:r>
              <a:rPr lang="en-US" altLang="en-US" sz="2400">
                <a:solidFill>
                  <a:srgbClr val="0066FF"/>
                </a:solidFill>
              </a:rPr>
              <a:t>80 ppm</a:t>
            </a:r>
          </a:p>
          <a:p>
            <a:pPr lvl="1">
              <a:lnSpc>
                <a:spcPct val="140000"/>
              </a:lnSpc>
              <a:buFontTx/>
              <a:buNone/>
            </a:pPr>
            <a:r>
              <a:rPr lang="en-US" altLang="en-US" sz="2400"/>
              <a:t>SB-2 	65 ppm</a:t>
            </a:r>
          </a:p>
          <a:p>
            <a:pPr lvl="1">
              <a:lnSpc>
                <a:spcPct val="140000"/>
              </a:lnSpc>
              <a:buFontTx/>
              <a:buNone/>
            </a:pPr>
            <a:r>
              <a:rPr lang="en-US" altLang="en-US" sz="2400"/>
              <a:t>SB-3	21 ppm</a:t>
            </a:r>
          </a:p>
          <a:p>
            <a:pPr lvl="1">
              <a:lnSpc>
                <a:spcPct val="140000"/>
              </a:lnSpc>
              <a:buFontTx/>
              <a:buNone/>
            </a:pPr>
            <a:r>
              <a:rPr lang="en-US" altLang="en-US" sz="2400"/>
              <a:t>SB-4	17 ppm</a:t>
            </a:r>
          </a:p>
          <a:p>
            <a:pPr lvl="1">
              <a:lnSpc>
                <a:spcPct val="140000"/>
              </a:lnSpc>
              <a:buFontTx/>
              <a:buNone/>
            </a:pPr>
            <a:r>
              <a:rPr lang="en-US" altLang="en-US" sz="2400"/>
              <a:t>SB-5	1 ppm</a:t>
            </a:r>
          </a:p>
          <a:p>
            <a:pPr lvl="1">
              <a:lnSpc>
                <a:spcPct val="140000"/>
              </a:lnSpc>
              <a:buFontTx/>
              <a:buNone/>
            </a:pPr>
            <a:r>
              <a:rPr lang="en-US" altLang="en-US" sz="2400"/>
              <a:t>SB-6	0.5 ppm</a:t>
            </a:r>
          </a:p>
          <a:p>
            <a:endParaRPr lang="en-US" altLang="en-US" sz="2800"/>
          </a:p>
        </p:txBody>
      </p:sp>
    </p:spTree>
  </p:cSld>
  <p:clrMapOvr>
    <a:masterClrMapping/>
  </p:clrMapOvr>
  <p:transition>
    <p:random/>
  </p:transition>
</p:sld>
</file>

<file path=ppt/slides/slide9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04514" name="Rectangle 2"/>
          <p:cNvSpPr>
            <a:spLocks noGrp="1" noChangeArrowheads="1"/>
          </p:cNvSpPr>
          <p:nvPr>
            <p:ph type="title"/>
          </p:nvPr>
        </p:nvSpPr>
        <p:spPr>
          <a:xfrm>
            <a:off x="762000" y="228600"/>
            <a:ext cx="7696200" cy="1447800"/>
          </a:xfrm>
          <a:noFill/>
          <a:ln/>
        </p:spPr>
        <p:txBody>
          <a:bodyPr anchor="ctr"/>
          <a:lstStyle/>
          <a:p>
            <a:r>
              <a:rPr lang="en-US" altLang="en-US"/>
              <a:t/>
            </a:r>
            <a:br>
              <a:rPr lang="en-US" altLang="en-US"/>
            </a:br>
            <a:r>
              <a:rPr lang="en-US" altLang="en-US"/>
              <a:t>Identification of the Soil </a:t>
            </a:r>
            <a:r>
              <a:rPr lang="en-US" altLang="en-US">
                <a:solidFill>
                  <a:srgbClr val="FF3399"/>
                </a:solidFill>
              </a:rPr>
              <a:t>LSS</a:t>
            </a:r>
            <a:r>
              <a:rPr lang="en-US" altLang="en-US"/>
              <a:t/>
            </a:r>
            <a:br>
              <a:rPr lang="en-US" altLang="en-US"/>
            </a:br>
            <a:endParaRPr lang="en-US" altLang="en-US"/>
          </a:p>
        </p:txBody>
      </p:sp>
      <p:sp>
        <p:nvSpPr>
          <p:cNvPr id="704515" name="Rectangle 3"/>
          <p:cNvSpPr>
            <a:spLocks noGrp="1" noChangeArrowheads="1"/>
          </p:cNvSpPr>
          <p:nvPr>
            <p:ph type="body" idx="1"/>
          </p:nvPr>
        </p:nvSpPr>
        <p:spPr>
          <a:xfrm>
            <a:off x="381000" y="1828800"/>
            <a:ext cx="8763000" cy="3810000"/>
          </a:xfrm>
          <a:noFill/>
          <a:ln/>
        </p:spPr>
        <p:txBody>
          <a:bodyPr/>
          <a:lstStyle/>
          <a:p>
            <a:pPr marL="609600" indent="-609600">
              <a:lnSpc>
                <a:spcPct val="120000"/>
              </a:lnSpc>
              <a:buFontTx/>
              <a:buNone/>
            </a:pPr>
            <a:r>
              <a:rPr lang="en-US" altLang="en-US">
                <a:solidFill>
                  <a:schemeClr val="tx2"/>
                </a:solidFill>
              </a:rPr>
              <a:t>Industrial land use; COC is acetone</a:t>
            </a:r>
          </a:p>
          <a:p>
            <a:pPr marL="609600" indent="-609600">
              <a:lnSpc>
                <a:spcPct val="120000"/>
              </a:lnSpc>
              <a:buFontTx/>
              <a:buNone/>
            </a:pPr>
            <a:r>
              <a:rPr lang="en-US" altLang="en-US">
                <a:solidFill>
                  <a:schemeClr val="tx2"/>
                </a:solidFill>
              </a:rPr>
              <a:t>Table 1:</a:t>
            </a:r>
          </a:p>
          <a:p>
            <a:pPr marL="609600" indent="-609600">
              <a:lnSpc>
                <a:spcPct val="120000"/>
              </a:lnSpc>
              <a:buFontTx/>
              <a:buAutoNum type="arabicPeriod"/>
            </a:pPr>
            <a:r>
              <a:rPr lang="en-US" altLang="en-US"/>
              <a:t>Id the Soil</a:t>
            </a:r>
            <a:r>
              <a:rPr lang="en-US" altLang="en-US" baseline="-25000"/>
              <a:t>SSi</a:t>
            </a:r>
            <a:r>
              <a:rPr lang="en-US" altLang="en-US"/>
              <a:t> = 1400 mg/kg</a:t>
            </a:r>
          </a:p>
          <a:p>
            <a:pPr marL="609600" indent="-609600">
              <a:lnSpc>
                <a:spcPct val="120000"/>
              </a:lnSpc>
              <a:buFontTx/>
              <a:buAutoNum type="arabicPeriod"/>
            </a:pPr>
            <a:r>
              <a:rPr lang="en-US" altLang="en-US"/>
              <a:t>Id the Soil</a:t>
            </a:r>
            <a:r>
              <a:rPr lang="en-US" altLang="en-US" baseline="-25000"/>
              <a:t>SSGW</a:t>
            </a:r>
            <a:r>
              <a:rPr lang="en-US" altLang="en-US" baseline="30000"/>
              <a:t>  </a:t>
            </a:r>
            <a:r>
              <a:rPr lang="en-US" altLang="en-US"/>
              <a:t>= 1.5 mg/kg</a:t>
            </a:r>
          </a:p>
          <a:p>
            <a:pPr marL="609600" indent="-609600">
              <a:lnSpc>
                <a:spcPct val="120000"/>
              </a:lnSpc>
              <a:buFontTx/>
              <a:buAutoNum type="arabicPeriod"/>
            </a:pPr>
            <a:r>
              <a:rPr lang="en-US" altLang="en-US"/>
              <a:t>Id the lower of Soil</a:t>
            </a:r>
            <a:r>
              <a:rPr lang="en-US" altLang="en-US" baseline="-25000"/>
              <a:t>SSi</a:t>
            </a:r>
            <a:r>
              <a:rPr lang="en-US" altLang="en-US"/>
              <a:t> and Soil</a:t>
            </a:r>
            <a:r>
              <a:rPr lang="en-US" altLang="en-US" baseline="-25000"/>
              <a:t>SSGW </a:t>
            </a:r>
            <a:r>
              <a:rPr lang="en-US" altLang="en-US"/>
              <a:t>=</a:t>
            </a:r>
            <a:r>
              <a:rPr lang="en-US" altLang="en-US">
                <a:solidFill>
                  <a:schemeClr val="hlink"/>
                </a:solidFill>
              </a:rPr>
              <a:t> </a:t>
            </a:r>
            <a:r>
              <a:rPr lang="en-US" altLang="en-US">
                <a:solidFill>
                  <a:srgbClr val="FF3399"/>
                </a:solidFill>
              </a:rPr>
              <a:t>1.5 mg/kg</a:t>
            </a:r>
          </a:p>
          <a:p>
            <a:pPr marL="609600" indent="-609600">
              <a:lnSpc>
                <a:spcPct val="120000"/>
              </a:lnSpc>
              <a:buFontTx/>
              <a:buAutoNum type="arabicPeriod"/>
            </a:pPr>
            <a:r>
              <a:rPr lang="en-US" altLang="en-US"/>
              <a:t>This value is the soil </a:t>
            </a:r>
            <a:r>
              <a:rPr lang="en-US" altLang="en-US">
                <a:solidFill>
                  <a:srgbClr val="FF3399"/>
                </a:solidFill>
              </a:rPr>
              <a:t>limiting SS (LSS)</a:t>
            </a:r>
          </a:p>
          <a:p>
            <a:pPr marL="609600" indent="-609600">
              <a:buFontTx/>
              <a:buNone/>
            </a:pPr>
            <a:endParaRPr lang="en-US" altLang="en-US" baseline="-25000">
              <a:solidFill>
                <a:srgbClr val="FF3399"/>
              </a:solidFill>
            </a:endParaRPr>
          </a:p>
        </p:txBody>
      </p:sp>
    </p:spTree>
  </p:cSld>
  <p:clrMapOvr>
    <a:masterClrMapping/>
  </p:clrMapOvr>
  <p:transition>
    <p:random/>
  </p:transition>
</p:sld>
</file>

<file path=ppt/slides/slide9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noFill/>
          <a:ln/>
        </p:spPr>
        <p:txBody>
          <a:bodyPr anchor="ctr"/>
          <a:lstStyle/>
          <a:p>
            <a:r>
              <a:rPr lang="en-US" altLang="en-US"/>
              <a:t>Soil Screening Process</a:t>
            </a:r>
          </a:p>
        </p:txBody>
      </p:sp>
      <p:sp>
        <p:nvSpPr>
          <p:cNvPr id="17411" name="Rectangle 3"/>
          <p:cNvSpPr>
            <a:spLocks noGrp="1" noChangeArrowheads="1"/>
          </p:cNvSpPr>
          <p:nvPr>
            <p:ph type="body" idx="1"/>
          </p:nvPr>
        </p:nvSpPr>
        <p:spPr>
          <a:xfrm>
            <a:off x="381000" y="1524000"/>
            <a:ext cx="8534400" cy="4800600"/>
          </a:xfrm>
          <a:noFill/>
          <a:ln/>
        </p:spPr>
        <p:txBody>
          <a:bodyPr/>
          <a:lstStyle/>
          <a:p>
            <a:pPr>
              <a:buSzPct val="75000"/>
              <a:buFont typeface="Wingdings" panose="05000000000000000000" pitchFamily="2" charset="2"/>
              <a:buChar char="n"/>
            </a:pPr>
            <a:r>
              <a:rPr lang="en-US" altLang="en-US"/>
              <a:t>Compare </a:t>
            </a:r>
            <a:r>
              <a:rPr lang="en-US" altLang="en-US">
                <a:solidFill>
                  <a:srgbClr val="0000FF"/>
                </a:solidFill>
              </a:rPr>
              <a:t>maximum concentration</a:t>
            </a:r>
            <a:r>
              <a:rPr lang="en-US" altLang="en-US"/>
              <a:t> detected in soil to </a:t>
            </a:r>
            <a:r>
              <a:rPr lang="en-US" altLang="en-US">
                <a:solidFill>
                  <a:srgbClr val="FF3399"/>
                </a:solidFill>
              </a:rPr>
              <a:t>LSS</a:t>
            </a:r>
            <a:r>
              <a:rPr lang="en-US" altLang="en-US"/>
              <a:t>:</a:t>
            </a:r>
          </a:p>
          <a:p>
            <a:pPr marL="741363" lvl="1" indent="-284163">
              <a:lnSpc>
                <a:spcPct val="120000"/>
              </a:lnSpc>
              <a:buSzPct val="75000"/>
              <a:buFont typeface="Wingdings" panose="05000000000000000000" pitchFamily="2" charset="2"/>
              <a:buChar char="à"/>
            </a:pPr>
            <a:r>
              <a:rPr lang="en-US" altLang="en-US"/>
              <a:t> </a:t>
            </a:r>
            <a:r>
              <a:rPr lang="en-US" altLang="en-US">
                <a:solidFill>
                  <a:srgbClr val="0000FF"/>
                </a:solidFill>
              </a:rPr>
              <a:t>AOIC</a:t>
            </a:r>
            <a:r>
              <a:rPr lang="en-US" altLang="en-US"/>
              <a:t> </a:t>
            </a:r>
            <a:r>
              <a:rPr lang="en-US" altLang="en-US">
                <a:solidFill>
                  <a:srgbClr val="0066FF"/>
                </a:solidFill>
              </a:rPr>
              <a:t>= </a:t>
            </a:r>
            <a:r>
              <a:rPr lang="en-US" altLang="en-US">
                <a:solidFill>
                  <a:srgbClr val="0000FF"/>
                </a:solidFill>
              </a:rPr>
              <a:t>80 ppm</a:t>
            </a:r>
          </a:p>
          <a:p>
            <a:pPr marL="741363" lvl="1" indent="-284163">
              <a:lnSpc>
                <a:spcPct val="120000"/>
              </a:lnSpc>
              <a:buSzPct val="75000"/>
              <a:buFont typeface="Wingdings" panose="05000000000000000000" pitchFamily="2" charset="2"/>
              <a:buChar char="à"/>
            </a:pPr>
            <a:r>
              <a:rPr lang="en-US" altLang="en-US"/>
              <a:t> </a:t>
            </a:r>
            <a:r>
              <a:rPr lang="en-US" altLang="en-US">
                <a:solidFill>
                  <a:srgbClr val="FF3399"/>
                </a:solidFill>
              </a:rPr>
              <a:t>LSS</a:t>
            </a:r>
            <a:r>
              <a:rPr lang="en-US" altLang="en-US"/>
              <a:t> </a:t>
            </a:r>
            <a:r>
              <a:rPr lang="en-US" altLang="en-US">
                <a:solidFill>
                  <a:srgbClr val="FF3399"/>
                </a:solidFill>
              </a:rPr>
              <a:t>= 1.5 mg/kg</a:t>
            </a:r>
          </a:p>
          <a:p>
            <a:pPr marL="741363" lvl="1" indent="-284163">
              <a:lnSpc>
                <a:spcPct val="120000"/>
              </a:lnSpc>
              <a:buSzPct val="75000"/>
              <a:buFont typeface="Wingdings" panose="05000000000000000000" pitchFamily="2" charset="2"/>
              <a:buChar char="à"/>
            </a:pPr>
            <a:r>
              <a:rPr lang="en-US" altLang="en-US"/>
              <a:t>  </a:t>
            </a:r>
            <a:r>
              <a:rPr lang="en-US" altLang="en-US">
                <a:solidFill>
                  <a:srgbClr val="0000FF"/>
                </a:solidFill>
              </a:rPr>
              <a:t>80 mg/kg</a:t>
            </a:r>
            <a:r>
              <a:rPr lang="en-US" altLang="en-US"/>
              <a:t> &gt;</a:t>
            </a:r>
            <a:r>
              <a:rPr lang="en-US" altLang="en-US">
                <a:solidFill>
                  <a:srgbClr val="FF3399"/>
                </a:solidFill>
              </a:rPr>
              <a:t>1.5 mg/kg</a:t>
            </a:r>
            <a:r>
              <a:rPr lang="en-US" altLang="en-US"/>
              <a:t> </a:t>
            </a:r>
          </a:p>
          <a:p>
            <a:pPr marL="741363" lvl="1" indent="-284163">
              <a:lnSpc>
                <a:spcPct val="120000"/>
              </a:lnSpc>
              <a:buSzPct val="75000"/>
              <a:buFont typeface="Wingdings" panose="05000000000000000000" pitchFamily="2" charset="2"/>
              <a:buChar char="à"/>
            </a:pPr>
            <a:r>
              <a:rPr lang="en-US" altLang="en-US"/>
              <a:t>Acetone needs to be evaluated under MO-1, 2, or 3 (or remediated to </a:t>
            </a:r>
            <a:r>
              <a:rPr lang="en-US" altLang="en-US">
                <a:solidFill>
                  <a:srgbClr val="FF3399"/>
                </a:solidFill>
              </a:rPr>
              <a:t>LSS</a:t>
            </a:r>
            <a:r>
              <a:rPr lang="en-US" altLang="en-US"/>
              <a:t>)</a:t>
            </a:r>
          </a:p>
          <a:p>
            <a:pPr marL="741363" lvl="1" indent="-284163">
              <a:lnSpc>
                <a:spcPct val="120000"/>
              </a:lnSpc>
              <a:buSzPct val="75000"/>
              <a:buFont typeface="Wingdings" panose="05000000000000000000" pitchFamily="2" charset="2"/>
              <a:buNone/>
            </a:pPr>
            <a:endParaRPr lang="en-US" altLang="en-US"/>
          </a:p>
        </p:txBody>
      </p:sp>
    </p:spTree>
  </p:cSld>
  <p:clrMapOvr>
    <a:masterClrMapping/>
  </p:clrMapOvr>
  <p:transition>
    <p:random/>
  </p:transition>
</p:sld>
</file>

<file path=ppt/theme/theme1.xml><?xml version="1.0" encoding="utf-8"?>
<a:theme xmlns:a="http://schemas.openxmlformats.org/drawingml/2006/main" name="Fireball.pot">
  <a:themeElements>
    <a:clrScheme name="Fireball.pot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fontScheme name="Fireball.po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altLang="en-US" sz="2800" b="1"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altLang="en-US" sz="2800" b="1"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Fireball.pot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clrMap bg1="dk2" tx1="lt1" bg2="dk1" tx2="lt2" accent1="accent1" accent2="accent2" accent3="accent3" accent4="accent4" accent5="accent5" accent6="accent6" hlink="hlink" folHlink="folHlink"/>
    </a:extraClrScheme>
    <a:extraClrScheme>
      <a:clrScheme name="Fireball.pot 2">
        <a:dk1>
          <a:srgbClr val="000000"/>
        </a:dk1>
        <a:lt1>
          <a:srgbClr val="FFFFFF"/>
        </a:lt1>
        <a:dk2>
          <a:srgbClr val="FF9900"/>
        </a:dk2>
        <a:lt2>
          <a:srgbClr val="5F5F5F"/>
        </a:lt2>
        <a:accent1>
          <a:srgbClr val="FF9933"/>
        </a:accent1>
        <a:accent2>
          <a:srgbClr val="CC0066"/>
        </a:accent2>
        <a:accent3>
          <a:srgbClr val="FFFFFF"/>
        </a:accent3>
        <a:accent4>
          <a:srgbClr val="000000"/>
        </a:accent4>
        <a:accent5>
          <a:srgbClr val="FFCAAD"/>
        </a:accent5>
        <a:accent6>
          <a:srgbClr val="B9005C"/>
        </a:accent6>
        <a:hlink>
          <a:srgbClr val="CC00CC"/>
        </a:hlink>
        <a:folHlink>
          <a:srgbClr val="990099"/>
        </a:folHlink>
      </a:clrScheme>
      <a:clrMap bg1="lt1" tx1="dk1" bg2="lt2" tx2="dk2" accent1="accent1" accent2="accent2" accent3="accent3" accent4="accent4" accent5="accent5" accent6="accent6" hlink="hlink" folHlink="folHlink"/>
    </a:extraClrScheme>
    <a:extraClrScheme>
      <a:clrScheme name="Fireball.pot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
    <a:dk1>
      <a:srgbClr val="003399"/>
    </a:dk1>
    <a:lt1>
      <a:srgbClr val="EAEAEA"/>
    </a:lt1>
    <a:dk2>
      <a:srgbClr val="003399"/>
    </a:dk2>
    <a:lt2>
      <a:srgbClr val="FFFFFF"/>
    </a:lt2>
    <a:accent1>
      <a:srgbClr val="66CCFF"/>
    </a:accent1>
    <a:accent2>
      <a:srgbClr val="6666FF"/>
    </a:accent2>
    <a:accent3>
      <a:srgbClr val="F3F3F3"/>
    </a:accent3>
    <a:accent4>
      <a:srgbClr val="002A82"/>
    </a:accent4>
    <a:accent5>
      <a:srgbClr val="B8E2FF"/>
    </a:accent5>
    <a:accent6>
      <a:srgbClr val="5C5CE7"/>
    </a:accent6>
    <a:hlink>
      <a:srgbClr val="00CCCC"/>
    </a:hlink>
    <a:folHlink>
      <a:srgbClr val="0000FF"/>
    </a:folHlink>
  </a:clrScheme>
</a:themeOverride>
</file>

<file path=docProps/app.xml><?xml version="1.0" encoding="utf-8"?>
<Properties xmlns="http://schemas.openxmlformats.org/officeDocument/2006/extended-properties" xmlns:vt="http://schemas.openxmlformats.org/officeDocument/2006/docPropsVTypes">
  <Template>C:\Program Files\Microsoft Office\Templates\Presentation Designs\Whirlpool.pot</Template>
  <TotalTime>3922</TotalTime>
  <Words>7575</Words>
  <Application>Microsoft Office PowerPoint</Application>
  <PresentationFormat>On-screen Show (4:3)</PresentationFormat>
  <Paragraphs>1431</Paragraphs>
  <Slides>203</Slides>
  <Notes>151</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2</vt:i4>
      </vt:variant>
      <vt:variant>
        <vt:lpstr>Slide Titles</vt:lpstr>
      </vt:variant>
      <vt:variant>
        <vt:i4>203</vt:i4>
      </vt:variant>
    </vt:vector>
  </HeadingPairs>
  <TitlesOfParts>
    <vt:vector size="212" baseType="lpstr">
      <vt:lpstr>Times New Roman</vt:lpstr>
      <vt:lpstr>Arial</vt:lpstr>
      <vt:lpstr>Wingdings</vt:lpstr>
      <vt:lpstr>Monotype Sorts</vt:lpstr>
      <vt:lpstr>Marlett</vt:lpstr>
      <vt:lpstr>Symbol</vt:lpstr>
      <vt:lpstr>Fireball.pot</vt:lpstr>
      <vt:lpstr>Microsoft Excel 97-2003 Worksheet</vt:lpstr>
      <vt:lpstr>Microsoft Word 97 - 2003 Document</vt:lpstr>
      <vt:lpstr>INTRODUCTION TO RECAP WORKSHOP </vt:lpstr>
      <vt:lpstr>Louisiana Department of  Environmental Quality  Risk Evaluation/Corrective Action Program    October 20, 2003</vt:lpstr>
      <vt:lpstr>RECAP Document</vt:lpstr>
      <vt:lpstr>RECAP Document</vt:lpstr>
      <vt:lpstr>RECAP Document</vt:lpstr>
      <vt:lpstr>RECAP Document</vt:lpstr>
      <vt:lpstr>RECAP Document</vt:lpstr>
      <vt:lpstr>RECAP Document</vt:lpstr>
      <vt:lpstr>RECAP Document</vt:lpstr>
      <vt:lpstr>LDEQ’s RECAP</vt:lpstr>
      <vt:lpstr>Use of LDEQ’s RECAP  </vt:lpstr>
      <vt:lpstr>Overview of LDEQ’s RECAP </vt:lpstr>
      <vt:lpstr>Overview of LDEQ’s RECAP</vt:lpstr>
      <vt:lpstr>Overview of LDEQ’s RECAP </vt:lpstr>
      <vt:lpstr>Overview of LDEQ’s RECAP</vt:lpstr>
      <vt:lpstr>Overview of LDEQ’s RECAP </vt:lpstr>
      <vt:lpstr>Overview of LDEQ’s RECAP </vt:lpstr>
      <vt:lpstr>Overview of LDEQ’s RECAP </vt:lpstr>
      <vt:lpstr>Comparison of SS and RS </vt:lpstr>
      <vt:lpstr>LDEQ’s RECAP  </vt:lpstr>
      <vt:lpstr>Step 1      </vt:lpstr>
      <vt:lpstr>Identification of the RECAP Standard  </vt:lpstr>
      <vt:lpstr>Identification of the RECAP Standard  </vt:lpstr>
      <vt:lpstr> Step 2 </vt:lpstr>
      <vt:lpstr>Step 2a   </vt:lpstr>
      <vt:lpstr>  Step 2b </vt:lpstr>
      <vt:lpstr>Identification of the AOI Section 2.6.1</vt:lpstr>
      <vt:lpstr>Identification of the AOI Section 2.6.1</vt:lpstr>
      <vt:lpstr>AOI Concentration</vt:lpstr>
      <vt:lpstr>Identification of the AOI</vt:lpstr>
      <vt:lpstr>Identification of the AOI</vt:lpstr>
      <vt:lpstr>Identification of the AOI</vt:lpstr>
      <vt:lpstr>Identification of the AOI  LRS = 10 ppm</vt:lpstr>
      <vt:lpstr>Identification of the AOI </vt:lpstr>
      <vt:lpstr>   Identification of the AOI</vt:lpstr>
      <vt:lpstr>AOI Concentration Sections 2.8.1 and 2.8.2</vt:lpstr>
      <vt:lpstr>AOI Concentration Sections 2.8.1 and 2.8.2</vt:lpstr>
      <vt:lpstr>AOI Concentration Sections 2.8.1 and 2.8.2</vt:lpstr>
      <vt:lpstr>Identification of the AOI  LRS = 10 ppm</vt:lpstr>
      <vt:lpstr>AOI Concentration  95% UCL-AM</vt:lpstr>
      <vt:lpstr>ProUCL</vt:lpstr>
      <vt:lpstr>Incorrect calculation of AOIC</vt:lpstr>
      <vt:lpstr>AOI Concentration  </vt:lpstr>
      <vt:lpstr> Groundwater</vt:lpstr>
      <vt:lpstr>Groundwater Classifications</vt:lpstr>
      <vt:lpstr>Groundwater Classifications</vt:lpstr>
      <vt:lpstr>Groundwater Classifications</vt:lpstr>
      <vt:lpstr>Groundwater/Aquifer Use Section 2.10</vt:lpstr>
      <vt:lpstr>Compliance Concentration Section 2.8.3</vt:lpstr>
      <vt:lpstr>Compliance Concentration Section 2.8.3</vt:lpstr>
      <vt:lpstr>Compliance Concentration Section 2.8.3</vt:lpstr>
      <vt:lpstr>Groundwater: POC and POE Section 2.11</vt:lpstr>
      <vt:lpstr>Groundwater 1: POC and POE</vt:lpstr>
      <vt:lpstr>Groundwater2: POC and POE</vt:lpstr>
      <vt:lpstr>Groundwater 3: POC and POE</vt:lpstr>
      <vt:lpstr>Point of Compliance and Point of Exposure Section 2.11</vt:lpstr>
      <vt:lpstr>Dilution Factors</vt:lpstr>
      <vt:lpstr>Dilution Factors  GW 2 Zone</vt:lpstr>
      <vt:lpstr>Section 2.17</vt:lpstr>
      <vt:lpstr>Dilution Factors</vt:lpstr>
      <vt:lpstr>Dilution Factors GW 3 Zone</vt:lpstr>
      <vt:lpstr>MO-1Default DF </vt:lpstr>
      <vt:lpstr> Estimation of Sd   </vt:lpstr>
      <vt:lpstr> Estimation of Sd   </vt:lpstr>
      <vt:lpstr> MO-1 DF Appendix H </vt:lpstr>
      <vt:lpstr>Dilution Factors</vt:lpstr>
      <vt:lpstr>Dilution Factors</vt:lpstr>
      <vt:lpstr>Chemicals of Concern (COC) </vt:lpstr>
      <vt:lpstr>Identification of COC Section 2.6.2</vt:lpstr>
      <vt:lpstr>Identification of the COC</vt:lpstr>
      <vt:lpstr>Identification of the COC</vt:lpstr>
      <vt:lpstr>Land Use </vt:lpstr>
      <vt:lpstr>Land Use</vt:lpstr>
      <vt:lpstr>Land Use Section 2.9</vt:lpstr>
      <vt:lpstr>Land Use Section 2.9</vt:lpstr>
      <vt:lpstr>Land Use Section 2.9</vt:lpstr>
      <vt:lpstr>Consideration of  Background Levels Under RECAP</vt:lpstr>
      <vt:lpstr>Background Concentrations Section 2.13</vt:lpstr>
      <vt:lpstr>Background Concentrations Section 2.13</vt:lpstr>
      <vt:lpstr>Background Concentrations Section 2.13</vt:lpstr>
      <vt:lpstr>     RECAP   Screening Option  and  Management Options  </vt:lpstr>
      <vt:lpstr>      RECAP   Screening Option Section 3.0 Appendix H </vt:lpstr>
      <vt:lpstr> Screening Option:  Criteria for Management </vt:lpstr>
      <vt:lpstr> Screening Option:  Criteria for Management </vt:lpstr>
      <vt:lpstr> Screening Option:  Criteria for Management </vt:lpstr>
      <vt:lpstr> Screening Standards </vt:lpstr>
      <vt:lpstr>SO: Appendix H</vt:lpstr>
      <vt:lpstr>SO: Appendix H</vt:lpstr>
      <vt:lpstr>Screening Option  SOIL </vt:lpstr>
      <vt:lpstr>Soil Screening Standards Table 1</vt:lpstr>
      <vt:lpstr>Soil Screening Standards Table 1</vt:lpstr>
      <vt:lpstr>  </vt:lpstr>
      <vt:lpstr> Identification of the Soil  Limiting Screening Standard </vt:lpstr>
      <vt:lpstr> SO: Identification of the Soil   AOI Concentration </vt:lpstr>
      <vt:lpstr>Screening Process: Soil</vt:lpstr>
      <vt:lpstr>SO: Soil Screening  Example </vt:lpstr>
      <vt:lpstr>Identification of the AOIC</vt:lpstr>
      <vt:lpstr> Identification of the Soil LSS </vt:lpstr>
      <vt:lpstr>Soil Screening Process</vt:lpstr>
      <vt:lpstr>Screening Option  GROUNDWATER</vt:lpstr>
      <vt:lpstr>Groundwater Screening Standard Table 1</vt:lpstr>
      <vt:lpstr>Groundwater Screening Standard Other considerations</vt:lpstr>
      <vt:lpstr>Screening Option Groundwater  Screening Process </vt:lpstr>
      <vt:lpstr> Identification of the GW  Limiting Screening Standard </vt:lpstr>
      <vt:lpstr> SO: Identification of the  Compliance Concentration </vt:lpstr>
      <vt:lpstr>GW Screening Process</vt:lpstr>
      <vt:lpstr> SO GW Screening Example </vt:lpstr>
      <vt:lpstr> Identification of the GW  Compliance Concentration </vt:lpstr>
      <vt:lpstr> Identification of the GW  Limiting Screening Standard </vt:lpstr>
      <vt:lpstr> SO GW Screening  </vt:lpstr>
      <vt:lpstr>          </vt:lpstr>
      <vt:lpstr> Management Option 1 Criteria for Management </vt:lpstr>
      <vt:lpstr> Management Option 1 Criteria for Management </vt:lpstr>
      <vt:lpstr> Management Option 1 RECAP Standards </vt:lpstr>
      <vt:lpstr>MO-1 Soil Assessment </vt:lpstr>
      <vt:lpstr> MO-1: Id of the Soil COC </vt:lpstr>
      <vt:lpstr>Management Option 1</vt:lpstr>
      <vt:lpstr> MO-1 Soil RECAP Standards Section 4.2.1  </vt:lpstr>
      <vt:lpstr> MO-1 Soil RECAP Standards Section 4.2.1  </vt:lpstr>
      <vt:lpstr>MO-1 Dilution factors</vt:lpstr>
      <vt:lpstr> MO-1 Soil RECAP Standards Section 4.2.1  </vt:lpstr>
      <vt:lpstr> MO-1 Soil RECAP Standards  Section 4.2.1 </vt:lpstr>
      <vt:lpstr> Id of the limiting MO-1 Soil RECAP Standard  Table 2 </vt:lpstr>
      <vt:lpstr>Management Option 1 </vt:lpstr>
      <vt:lpstr>Management Option 1 </vt:lpstr>
      <vt:lpstr>Management Option 1 Soil Screening </vt:lpstr>
      <vt:lpstr>Soil to Groundwater Pathway SPLP Data</vt:lpstr>
      <vt:lpstr>Soil to Groundwater Pathway SPLP Data</vt:lpstr>
      <vt:lpstr>MO-1 Soil Screening Example</vt:lpstr>
      <vt:lpstr> MO-1 Soil Screening Example </vt:lpstr>
      <vt:lpstr> MO-1 Soil Screening Example </vt:lpstr>
      <vt:lpstr>  MO-1 Soil Screening Example  </vt:lpstr>
      <vt:lpstr>MO-1 Soil Screening Example  Identify DF3: Sd = 5Ft; distance = 1200 ft  </vt:lpstr>
      <vt:lpstr>MO-1 Soil Screening Example</vt:lpstr>
      <vt:lpstr>MO-1 Soil Screening Example using SPLP data</vt:lpstr>
      <vt:lpstr>MO-1 Soil Screening Example using SPLP data</vt:lpstr>
      <vt:lpstr>Management Option 1</vt:lpstr>
      <vt:lpstr> MO-1: Id of the GW COC </vt:lpstr>
      <vt:lpstr>Management Option 1</vt:lpstr>
      <vt:lpstr>MO-1 Groundwater RS  Section 4.2.2 and Table 3 </vt:lpstr>
      <vt:lpstr>MO-1 Groundwater RS   Section 4.2.2 and Table 3 </vt:lpstr>
      <vt:lpstr>MO-1 Groundwater RS   </vt:lpstr>
      <vt:lpstr>MO-1 Groundwater RS  Other considerations </vt:lpstr>
      <vt:lpstr>MO-1  Groundwater Screening </vt:lpstr>
      <vt:lpstr> MO-1 Limiting GW RECAP Standard  Table 3 </vt:lpstr>
      <vt:lpstr>Identification of the  MO-1 Limiting Groundwater RS </vt:lpstr>
      <vt:lpstr>MO-1: Id of the GW  Compliance Concentration </vt:lpstr>
      <vt:lpstr>Management Option 1 GW Screening </vt:lpstr>
      <vt:lpstr>Management Option 1 GW Screening GW 1 Example </vt:lpstr>
      <vt:lpstr>Management Option 1 GW Screening GW 1 Example </vt:lpstr>
      <vt:lpstr>Management Option 1 GW Screening GW 2 Example </vt:lpstr>
      <vt:lpstr>Management Option 1 GW Screening GW 2 Example </vt:lpstr>
      <vt:lpstr>Management Option 1 GW Screening GW 2 Example </vt:lpstr>
      <vt:lpstr>Management Option 1 GW Screening GW 3 Example </vt:lpstr>
      <vt:lpstr>Management Option 1 GW Screening GW 3 Example </vt:lpstr>
      <vt:lpstr>Management Option 1 GW Screening GW 3 Example </vt:lpstr>
      <vt:lpstr>        </vt:lpstr>
      <vt:lpstr> Management Option 2: Criteria for Management   </vt:lpstr>
      <vt:lpstr>Management Option 2 RECAP Standards</vt:lpstr>
      <vt:lpstr>MO-2: Appendix H</vt:lpstr>
      <vt:lpstr>MO-2: Appendix H</vt:lpstr>
      <vt:lpstr>Site-specific EF&amp;T data MO-2</vt:lpstr>
      <vt:lpstr>Management Option 2 Soil Assessment </vt:lpstr>
      <vt:lpstr> MO-2: Id of the Soil COC </vt:lpstr>
      <vt:lpstr>MO-2 Soil RECAP Standards </vt:lpstr>
      <vt:lpstr>MO-2 Soil RECAP Standards </vt:lpstr>
      <vt:lpstr> Id of the MO-2 soil Limiting RECAP Standard   </vt:lpstr>
      <vt:lpstr>Management Option 2 Section 2.8.2  </vt:lpstr>
      <vt:lpstr>Management Option 2 Soil Screening </vt:lpstr>
      <vt:lpstr>MO-2 Groundwater  Assessment </vt:lpstr>
      <vt:lpstr>Management Option 2 Groundwater RECAP Standards </vt:lpstr>
      <vt:lpstr>Management Option 2 Groundwater RECAP Standards </vt:lpstr>
      <vt:lpstr>Management Option 2 Groundwater RECAP Standards </vt:lpstr>
      <vt:lpstr>MO-2 Identification of the Limiting Groundwater RS </vt:lpstr>
      <vt:lpstr>MO-2 Id of the Compliance Concentration  </vt:lpstr>
      <vt:lpstr>Management Option 2 Groundwater Screening</vt:lpstr>
      <vt:lpstr>RECAP </vt:lpstr>
      <vt:lpstr>Management Option 3: Criteria for Management </vt:lpstr>
      <vt:lpstr> Management Option 3 </vt:lpstr>
      <vt:lpstr>Workplans</vt:lpstr>
      <vt:lpstr>A Site-Specific MO-2 RECAP Evaluation for Typical UST Sites Appendix I</vt:lpstr>
      <vt:lpstr>Appendix I</vt:lpstr>
      <vt:lpstr>Appendix I</vt:lpstr>
      <vt:lpstr>Additivity </vt:lpstr>
      <vt:lpstr>What is additivity?  Why is it important? </vt:lpstr>
      <vt:lpstr>MO-1 and MO-2 RS</vt:lpstr>
      <vt:lpstr>MO-1 and MO-2 RS</vt:lpstr>
      <vt:lpstr>MO-1 and MO-2 RS</vt:lpstr>
      <vt:lpstr>MO-1: Accounting for Additivity</vt:lpstr>
      <vt:lpstr>MO-1: Accounting for Additivity </vt:lpstr>
      <vt:lpstr>MO-1: Accounting for Additivity </vt:lpstr>
      <vt:lpstr>MO-1: Accounting for Additivity Example</vt:lpstr>
      <vt:lpstr>MO-1: Accounting for Additivity Example</vt:lpstr>
      <vt:lpstr>MO-1: Accounting for Additivity Example</vt:lpstr>
      <vt:lpstr>MO-1 Additivity Example</vt:lpstr>
      <vt:lpstr>MO-1 Additivity Example</vt:lpstr>
      <vt:lpstr>MO-1 Additivity Example</vt:lpstr>
      <vt:lpstr>RECAP Submittal Requirements </vt:lpstr>
      <vt:lpstr>Submittals</vt:lpstr>
      <vt:lpstr>RECAP Document</vt:lpstr>
      <vt:lpstr>RECAP</vt:lpstr>
      <vt:lpstr>RECAP</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 to RECAP training</dc:title>
  <dc:creator>June Sutherlin</dc:creator>
  <cp:lastModifiedBy>Ross Rodrigue</cp:lastModifiedBy>
  <cp:revision>118</cp:revision>
  <cp:lastPrinted>2006-12-06T20:08:50Z</cp:lastPrinted>
  <dcterms:created xsi:type="dcterms:W3CDTF">1995-05-28T16:07:12Z</dcterms:created>
  <dcterms:modified xsi:type="dcterms:W3CDTF">2026-02-06T20:32:25Z</dcterms:modified>
</cp:coreProperties>
</file>