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248"/>
  </p:notesMasterIdLst>
  <p:handoutMasterIdLst>
    <p:handoutMasterId r:id="rId249"/>
  </p:handoutMasterIdLst>
  <p:sldIdLst>
    <p:sldId id="406" r:id="rId2"/>
    <p:sldId id="585" r:id="rId3"/>
    <p:sldId id="848" r:id="rId4"/>
    <p:sldId id="849" r:id="rId5"/>
    <p:sldId id="1044" r:id="rId6"/>
    <p:sldId id="1040" r:id="rId7"/>
    <p:sldId id="1041" r:id="rId8"/>
    <p:sldId id="1042" r:id="rId9"/>
    <p:sldId id="1045" r:id="rId10"/>
    <p:sldId id="1033" r:id="rId11"/>
    <p:sldId id="1034" r:id="rId12"/>
    <p:sldId id="1035" r:id="rId13"/>
    <p:sldId id="1046" r:id="rId14"/>
    <p:sldId id="1037" r:id="rId15"/>
    <p:sldId id="1038" r:id="rId16"/>
    <p:sldId id="1039" r:id="rId17"/>
    <p:sldId id="851" r:id="rId18"/>
    <p:sldId id="852" r:id="rId19"/>
    <p:sldId id="853" r:id="rId20"/>
    <p:sldId id="854" r:id="rId21"/>
    <p:sldId id="855" r:id="rId22"/>
    <p:sldId id="856" r:id="rId23"/>
    <p:sldId id="1047" r:id="rId24"/>
    <p:sldId id="1048" r:id="rId25"/>
    <p:sldId id="1049" r:id="rId26"/>
    <p:sldId id="1050" r:id="rId27"/>
    <p:sldId id="571" r:id="rId28"/>
    <p:sldId id="864" r:id="rId29"/>
    <p:sldId id="866" r:id="rId30"/>
    <p:sldId id="867" r:id="rId31"/>
    <p:sldId id="868" r:id="rId32"/>
    <p:sldId id="869" r:id="rId33"/>
    <p:sldId id="870" r:id="rId34"/>
    <p:sldId id="871" r:id="rId35"/>
    <p:sldId id="872" r:id="rId36"/>
    <p:sldId id="873" r:id="rId37"/>
    <p:sldId id="874" r:id="rId38"/>
    <p:sldId id="875" r:id="rId39"/>
    <p:sldId id="876" r:id="rId40"/>
    <p:sldId id="877" r:id="rId41"/>
    <p:sldId id="878" r:id="rId42"/>
    <p:sldId id="879" r:id="rId43"/>
    <p:sldId id="880" r:id="rId44"/>
    <p:sldId id="881" r:id="rId45"/>
    <p:sldId id="882" r:id="rId46"/>
    <p:sldId id="883" r:id="rId47"/>
    <p:sldId id="884" r:id="rId48"/>
    <p:sldId id="1071" r:id="rId49"/>
    <p:sldId id="1055" r:id="rId50"/>
    <p:sldId id="888" r:id="rId51"/>
    <p:sldId id="1057" r:id="rId52"/>
    <p:sldId id="1051" r:id="rId53"/>
    <p:sldId id="885" r:id="rId54"/>
    <p:sldId id="1059" r:id="rId55"/>
    <p:sldId id="1062" r:id="rId56"/>
    <p:sldId id="1052" r:id="rId57"/>
    <p:sldId id="1053" r:id="rId58"/>
    <p:sldId id="1060" r:id="rId59"/>
    <p:sldId id="1061" r:id="rId60"/>
    <p:sldId id="1063" r:id="rId61"/>
    <p:sldId id="1068" r:id="rId62"/>
    <p:sldId id="1086" r:id="rId63"/>
    <p:sldId id="1070" r:id="rId64"/>
    <p:sldId id="1087" r:id="rId65"/>
    <p:sldId id="1072" r:id="rId66"/>
    <p:sldId id="1088" r:id="rId67"/>
    <p:sldId id="1090" r:id="rId68"/>
    <p:sldId id="1054" r:id="rId69"/>
    <p:sldId id="570" r:id="rId70"/>
    <p:sldId id="569" r:id="rId71"/>
    <p:sldId id="568" r:id="rId72"/>
    <p:sldId id="632" r:id="rId73"/>
    <p:sldId id="633" r:id="rId74"/>
    <p:sldId id="638" r:id="rId75"/>
    <p:sldId id="640" r:id="rId76"/>
    <p:sldId id="639" r:id="rId77"/>
    <p:sldId id="641" r:id="rId78"/>
    <p:sldId id="1067" r:id="rId79"/>
    <p:sldId id="1077" r:id="rId80"/>
    <p:sldId id="634" r:id="rId81"/>
    <p:sldId id="635" r:id="rId82"/>
    <p:sldId id="636" r:id="rId83"/>
    <p:sldId id="637" r:id="rId84"/>
    <p:sldId id="1079" r:id="rId85"/>
    <p:sldId id="642" r:id="rId86"/>
    <p:sldId id="643" r:id="rId87"/>
    <p:sldId id="1073" r:id="rId88"/>
    <p:sldId id="1074" r:id="rId89"/>
    <p:sldId id="1075" r:id="rId90"/>
    <p:sldId id="1076" r:id="rId91"/>
    <p:sldId id="644" r:id="rId92"/>
    <p:sldId id="645" r:id="rId93"/>
    <p:sldId id="1081" r:id="rId94"/>
    <p:sldId id="1078" r:id="rId95"/>
    <p:sldId id="1082" r:id="rId96"/>
    <p:sldId id="1091" r:id="rId97"/>
    <p:sldId id="978" r:id="rId98"/>
    <p:sldId id="979" r:id="rId99"/>
    <p:sldId id="1064" r:id="rId100"/>
    <p:sldId id="1065" r:id="rId101"/>
    <p:sldId id="1083" r:id="rId102"/>
    <p:sldId id="889" r:id="rId103"/>
    <p:sldId id="1084" r:id="rId104"/>
    <p:sldId id="1102" r:id="rId105"/>
    <p:sldId id="1103" r:id="rId106"/>
    <p:sldId id="1100" r:id="rId107"/>
    <p:sldId id="1099" r:id="rId108"/>
    <p:sldId id="1093" r:id="rId109"/>
    <p:sldId id="1094" r:id="rId110"/>
    <p:sldId id="1095" r:id="rId111"/>
    <p:sldId id="1096" r:id="rId112"/>
    <p:sldId id="1097" r:id="rId113"/>
    <p:sldId id="1098" r:id="rId114"/>
    <p:sldId id="1085" r:id="rId115"/>
    <p:sldId id="1101" r:id="rId116"/>
    <p:sldId id="890" r:id="rId117"/>
    <p:sldId id="891" r:id="rId118"/>
    <p:sldId id="1104" r:id="rId119"/>
    <p:sldId id="892" r:id="rId120"/>
    <p:sldId id="1105" r:id="rId121"/>
    <p:sldId id="1106" r:id="rId122"/>
    <p:sldId id="893" r:id="rId123"/>
    <p:sldId id="894" r:id="rId124"/>
    <p:sldId id="895" r:id="rId125"/>
    <p:sldId id="1107" r:id="rId126"/>
    <p:sldId id="1108" r:id="rId127"/>
    <p:sldId id="1109" r:id="rId128"/>
    <p:sldId id="901" r:id="rId129"/>
    <p:sldId id="902" r:id="rId130"/>
    <p:sldId id="904" r:id="rId131"/>
    <p:sldId id="905" r:id="rId132"/>
    <p:sldId id="1110" r:id="rId133"/>
    <p:sldId id="1111" r:id="rId134"/>
    <p:sldId id="908" r:id="rId135"/>
    <p:sldId id="1112" r:id="rId136"/>
    <p:sldId id="913" r:id="rId137"/>
    <p:sldId id="1114" r:id="rId138"/>
    <p:sldId id="1113" r:id="rId139"/>
    <p:sldId id="914" r:id="rId140"/>
    <p:sldId id="915" r:id="rId141"/>
    <p:sldId id="1115" r:id="rId142"/>
    <p:sldId id="1126" r:id="rId143"/>
    <p:sldId id="916" r:id="rId144"/>
    <p:sldId id="1116" r:id="rId145"/>
    <p:sldId id="1014" r:id="rId146"/>
    <p:sldId id="941" r:id="rId147"/>
    <p:sldId id="1015" r:id="rId148"/>
    <p:sldId id="942" r:id="rId149"/>
    <p:sldId id="1017" r:id="rId150"/>
    <p:sldId id="1118" r:id="rId151"/>
    <p:sldId id="1127" r:id="rId152"/>
    <p:sldId id="1018" r:id="rId153"/>
    <p:sldId id="943" r:id="rId154"/>
    <p:sldId id="944" r:id="rId155"/>
    <p:sldId id="945" r:id="rId156"/>
    <p:sldId id="946" r:id="rId157"/>
    <p:sldId id="947" r:id="rId158"/>
    <p:sldId id="948" r:id="rId159"/>
    <p:sldId id="958" r:id="rId160"/>
    <p:sldId id="968" r:id="rId161"/>
    <p:sldId id="969" r:id="rId162"/>
    <p:sldId id="970" r:id="rId163"/>
    <p:sldId id="971" r:id="rId164"/>
    <p:sldId id="972" r:id="rId165"/>
    <p:sldId id="973" r:id="rId166"/>
    <p:sldId id="974" r:id="rId167"/>
    <p:sldId id="1019" r:id="rId168"/>
    <p:sldId id="1020" r:id="rId169"/>
    <p:sldId id="1136" r:id="rId170"/>
    <p:sldId id="1137" r:id="rId171"/>
    <p:sldId id="1138" r:id="rId172"/>
    <p:sldId id="1119" r:id="rId173"/>
    <p:sldId id="549" r:id="rId174"/>
    <p:sldId id="421" r:id="rId175"/>
    <p:sldId id="397" r:id="rId176"/>
    <p:sldId id="423" r:id="rId177"/>
    <p:sldId id="424" r:id="rId178"/>
    <p:sldId id="1135" r:id="rId179"/>
    <p:sldId id="589" r:id="rId180"/>
    <p:sldId id="1124" r:id="rId181"/>
    <p:sldId id="1128" r:id="rId182"/>
    <p:sldId id="699" r:id="rId183"/>
    <p:sldId id="696" r:id="rId184"/>
    <p:sldId id="697" r:id="rId185"/>
    <p:sldId id="698" r:id="rId186"/>
    <p:sldId id="1133" r:id="rId187"/>
    <p:sldId id="1021" r:id="rId188"/>
    <p:sldId id="1022" r:id="rId189"/>
    <p:sldId id="1023" r:id="rId190"/>
    <p:sldId id="1024" r:id="rId191"/>
    <p:sldId id="1134" r:id="rId192"/>
    <p:sldId id="1025" r:id="rId193"/>
    <p:sldId id="1026" r:id="rId194"/>
    <p:sldId id="1027" r:id="rId195"/>
    <p:sldId id="1028" r:id="rId196"/>
    <p:sldId id="1129" r:id="rId197"/>
    <p:sldId id="1130" r:id="rId198"/>
    <p:sldId id="1131" r:id="rId199"/>
    <p:sldId id="1132" r:id="rId200"/>
    <p:sldId id="552" r:id="rId201"/>
    <p:sldId id="564" r:id="rId202"/>
    <p:sldId id="1151" r:id="rId203"/>
    <p:sldId id="1160" r:id="rId204"/>
    <p:sldId id="1154" r:id="rId205"/>
    <p:sldId id="1152" r:id="rId206"/>
    <p:sldId id="1155" r:id="rId207"/>
    <p:sldId id="1157" r:id="rId208"/>
    <p:sldId id="1158" r:id="rId209"/>
    <p:sldId id="980" r:id="rId210"/>
    <p:sldId id="1145" r:id="rId211"/>
    <p:sldId id="1150" r:id="rId212"/>
    <p:sldId id="1146" r:id="rId213"/>
    <p:sldId id="1147" r:id="rId214"/>
    <p:sldId id="1148" r:id="rId215"/>
    <p:sldId id="1149" r:id="rId216"/>
    <p:sldId id="981" r:id="rId217"/>
    <p:sldId id="988" r:id="rId218"/>
    <p:sldId id="989" r:id="rId219"/>
    <p:sldId id="990" r:id="rId220"/>
    <p:sldId id="991" r:id="rId221"/>
    <p:sldId id="992" r:id="rId222"/>
    <p:sldId id="1139" r:id="rId223"/>
    <p:sldId id="1140" r:id="rId224"/>
    <p:sldId id="1125" r:id="rId225"/>
    <p:sldId id="993" r:id="rId226"/>
    <p:sldId id="994" r:id="rId227"/>
    <p:sldId id="995" r:id="rId228"/>
    <p:sldId id="996" r:id="rId229"/>
    <p:sldId id="1002" r:id="rId230"/>
    <p:sldId id="1144" r:id="rId231"/>
    <p:sldId id="1032" r:id="rId232"/>
    <p:sldId id="1005" r:id="rId233"/>
    <p:sldId id="737" r:id="rId234"/>
    <p:sldId id="738" r:id="rId235"/>
    <p:sldId id="739" r:id="rId236"/>
    <p:sldId id="740" r:id="rId237"/>
    <p:sldId id="742" r:id="rId238"/>
    <p:sldId id="743" r:id="rId239"/>
    <p:sldId id="1141" r:id="rId240"/>
    <p:sldId id="744" r:id="rId241"/>
    <p:sldId id="745" r:id="rId242"/>
    <p:sldId id="746" r:id="rId243"/>
    <p:sldId id="1143" r:id="rId244"/>
    <p:sldId id="1029" r:id="rId245"/>
    <p:sldId id="1030" r:id="rId246"/>
    <p:sldId id="1031" r:id="rId247"/>
  </p:sldIdLst>
  <p:sldSz cx="9144000" cy="6858000" type="screen4x3"/>
  <p:notesSz cx="6858000" cy="9207500"/>
  <p:defaultTextStyle>
    <a:defPPr>
      <a:defRPr lang="en-US"/>
    </a:defPPr>
    <a:lvl1pPr algn="ctr"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ctr"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ctr"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ctr"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ctr"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016">
          <p15:clr>
            <a:srgbClr val="A4A3A4"/>
          </p15:clr>
        </p15:guide>
        <p15:guide id="2" pos="27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00CCFF"/>
    <a:srgbClr val="FFCC66"/>
    <a:srgbClr val="99CCFF"/>
    <a:srgbClr val="996600"/>
    <a:srgbClr val="996633"/>
    <a:srgbClr val="0000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94651" autoAdjust="0"/>
  </p:normalViewPr>
  <p:slideViewPr>
    <p:cSldViewPr>
      <p:cViewPr varScale="1">
        <p:scale>
          <a:sx n="109" d="100"/>
          <a:sy n="109" d="100"/>
        </p:scale>
        <p:origin x="1674" y="78"/>
      </p:cViewPr>
      <p:guideLst>
        <p:guide orient="horz" pos="2016"/>
        <p:guide pos="2784"/>
      </p:guideLst>
    </p:cSldViewPr>
  </p:slideViewPr>
  <p:notesTextViewPr>
    <p:cViewPr>
      <p:scale>
        <a:sx n="100" d="100"/>
        <a:sy n="100" d="100"/>
      </p:scale>
      <p:origin x="0" y="0"/>
    </p:cViewPr>
  </p:notesTextViewPr>
  <p:sorterViewPr>
    <p:cViewPr>
      <p:scale>
        <a:sx n="66" d="100"/>
        <a:sy n="66" d="100"/>
      </p:scale>
      <p:origin x="0" y="48264"/>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notesMaster" Target="notesMasters/notesMaster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presProps" Target="presProp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588"/>
            <a:ext cx="2971800" cy="46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t" anchorCtr="0" compatLnSpc="1">
            <a:prstTxWarp prst="textNoShape">
              <a:avLst/>
            </a:prstTxWarp>
          </a:bodyPr>
          <a:lstStyle>
            <a:lvl1pPr algn="l" defTabSz="938213" eaLnBrk="0" hangingPunct="0">
              <a:defRPr sz="1200"/>
            </a:lvl1pPr>
          </a:lstStyle>
          <a:p>
            <a:endParaRPr lang="en-US" altLang="en-US"/>
          </a:p>
        </p:txBody>
      </p:sp>
      <p:sp>
        <p:nvSpPr>
          <p:cNvPr id="4099" name="Rectangle 3"/>
          <p:cNvSpPr>
            <a:spLocks noGrp="1" noChangeArrowheads="1"/>
          </p:cNvSpPr>
          <p:nvPr>
            <p:ph type="dt" sz="quarter" idx="1"/>
          </p:nvPr>
        </p:nvSpPr>
        <p:spPr bwMode="auto">
          <a:xfrm>
            <a:off x="3886200" y="-1588"/>
            <a:ext cx="2971800" cy="46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t" anchorCtr="0" compatLnSpc="1">
            <a:prstTxWarp prst="textNoShape">
              <a:avLst/>
            </a:prstTxWarp>
          </a:bodyPr>
          <a:lstStyle>
            <a:lvl1pPr algn="r" defTabSz="938213" eaLnBrk="0" hangingPunct="0">
              <a:defRPr sz="1200"/>
            </a:lvl1pPr>
          </a:lstStyle>
          <a:p>
            <a:endParaRPr lang="en-US" altLang="en-US"/>
          </a:p>
        </p:txBody>
      </p:sp>
      <p:sp>
        <p:nvSpPr>
          <p:cNvPr id="4100" name="Rectangle 4"/>
          <p:cNvSpPr>
            <a:spLocks noGrp="1" noChangeArrowheads="1"/>
          </p:cNvSpPr>
          <p:nvPr>
            <p:ph type="ftr" sz="quarter" idx="2"/>
          </p:nvPr>
        </p:nvSpPr>
        <p:spPr bwMode="auto">
          <a:xfrm>
            <a:off x="0" y="8748713"/>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b" anchorCtr="0" compatLnSpc="1">
            <a:prstTxWarp prst="textNoShape">
              <a:avLst/>
            </a:prstTxWarp>
          </a:bodyPr>
          <a:lstStyle>
            <a:lvl1pPr algn="l" defTabSz="938213" eaLnBrk="0" hangingPunct="0">
              <a:defRPr sz="1200"/>
            </a:lvl1pPr>
          </a:lstStyle>
          <a:p>
            <a:endParaRPr lang="en-US" altLang="en-US"/>
          </a:p>
        </p:txBody>
      </p:sp>
      <p:sp>
        <p:nvSpPr>
          <p:cNvPr id="4101" name="Rectangle 5"/>
          <p:cNvSpPr>
            <a:spLocks noGrp="1" noChangeArrowheads="1"/>
          </p:cNvSpPr>
          <p:nvPr>
            <p:ph type="sldNum" sz="quarter" idx="3"/>
          </p:nvPr>
        </p:nvSpPr>
        <p:spPr bwMode="auto">
          <a:xfrm>
            <a:off x="3886200" y="8748713"/>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91" tIns="47030" rIns="92491" bIns="47030" numCol="1" anchor="b" anchorCtr="0" compatLnSpc="1">
            <a:prstTxWarp prst="textNoShape">
              <a:avLst/>
            </a:prstTxWarp>
          </a:bodyPr>
          <a:lstStyle>
            <a:lvl1pPr algn="r" defTabSz="938213" eaLnBrk="0" hangingPunct="0">
              <a:defRPr sz="1200"/>
            </a:lvl1pPr>
          </a:lstStyle>
          <a:p>
            <a:fld id="{681A9BF4-06E0-416D-80A0-EABCFEC2EF39}"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37.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24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24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24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2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bwMode="auto">
          <a:xfrm>
            <a:off x="1147763"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691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5602"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0560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6"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71427"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67" tIns="46034" rIns="92067" bIns="46034"/>
          <a:lstStyle/>
          <a:p>
            <a:pPr eaLnBrk="0" hangingPunct="0">
              <a:spcBef>
                <a:spcPct val="0"/>
              </a:spcBef>
              <a:buFontTx/>
              <a:buChar char="•"/>
            </a:pPr>
            <a:r>
              <a:rPr lang="en-US" altLang="en-US" sz="2400">
                <a:latin typeface="Times New Roman" panose="02020603050405020304" pitchFamily="18" charset="0"/>
              </a:rPr>
              <a:t>In April of this year, a much improved third draft was again released for public comment.  This time the CAG received over 400 comments from organizations such as EPA, major oil companies, environmental consultants, and groups such as PIRI and LEAN.  Most of these comments fell into three categories such as General, Typographical, and Technical.  Most of the Technical comments concerned toxicological issues, surface water issues, and ecological risk assessment issues.</a:t>
            </a:r>
          </a:p>
          <a:p>
            <a:pPr eaLnBrk="0" hangingPunct="0">
              <a:spcBef>
                <a:spcPct val="0"/>
              </a:spcBef>
              <a:buFontTx/>
              <a:buChar char="•"/>
            </a:pPr>
            <a:r>
              <a:rPr lang="en-US" altLang="en-US" sz="2400">
                <a:latin typeface="Times New Roman" panose="02020603050405020304" pitchFamily="18" charset="0"/>
              </a:rPr>
              <a:t>In September of this year, a revised final draft of the RECAP document was sent to the Legislative Oversight Committee and proposed for rulemaking.  The Legislative Oversight Committee had 30 days to consider the proposed rule and hold a hearing on the rule to make comments and determine if the rule is acceptable.  The Legislative Oversight Committee did not take any adverse action against the RECAP document and recommended the document be submitted to the </a:t>
            </a:r>
            <a:r>
              <a:rPr lang="en-US" altLang="en-US" sz="2400" i="1">
                <a:latin typeface="Times New Roman" panose="02020603050405020304" pitchFamily="18" charset="0"/>
              </a:rPr>
              <a:t>Louisiana Register</a:t>
            </a:r>
            <a:r>
              <a:rPr lang="en-US" altLang="en-US" sz="2400">
                <a:latin typeface="Times New Roman" panose="02020603050405020304" pitchFamily="18" charset="0"/>
              </a:rPr>
              <a:t> for publication. </a:t>
            </a:r>
          </a:p>
          <a:p>
            <a:pPr eaLnBrk="0" hangingPunct="0">
              <a:spcBef>
                <a:spcPct val="0"/>
              </a:spcBef>
              <a:buFontTx/>
              <a:buChar char="•"/>
            </a:pPr>
            <a:r>
              <a:rPr lang="en-US" altLang="en-US" sz="2400">
                <a:latin typeface="Times New Roman" panose="02020603050405020304" pitchFamily="18" charset="0"/>
              </a:rPr>
              <a:t> With no adverse action taken by the Legislative Oversight Committee, the RECAP document could have been implemented as early as October 20th of this year.  However, the LDEQ Administration decided to delay implementation until December 20th to allow time to get the document on the Internet, to provide internal training, to allow time to approve any outstanding CAPs, and to coincide with the 12/22/98 UST Deadline.</a:t>
            </a: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7552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67" tIns="46034" rIns="92067" bIns="46034"/>
          <a:lstStyle/>
          <a:p>
            <a:pPr eaLnBrk="0" hangingPunct="0">
              <a:spcBef>
                <a:spcPct val="0"/>
              </a:spcBef>
              <a:buFontTx/>
              <a:buChar char="•"/>
            </a:pPr>
            <a:r>
              <a:rPr lang="en-US" altLang="en-US" sz="2400">
                <a:latin typeface="Times New Roman" panose="02020603050405020304" pitchFamily="18" charset="0"/>
              </a:rPr>
              <a:t>Currently, the RECAP document is available at the LDEQ web site.</a:t>
            </a:r>
          </a:p>
          <a:p>
            <a:pPr eaLnBrk="0" hangingPunct="0">
              <a:spcBef>
                <a:spcPct val="0"/>
              </a:spcBef>
              <a:buFontTx/>
              <a:buChar char="•"/>
            </a:pPr>
            <a:r>
              <a:rPr lang="en-US" altLang="en-US" sz="2400">
                <a:latin typeface="Times New Roman" panose="02020603050405020304" pitchFamily="18" charset="0"/>
              </a:rPr>
              <a:t>The rulemaking process has been completed with the exception of publication in the </a:t>
            </a:r>
            <a:r>
              <a:rPr lang="en-US" altLang="en-US" sz="2400" i="1">
                <a:latin typeface="Times New Roman" panose="02020603050405020304" pitchFamily="18" charset="0"/>
              </a:rPr>
              <a:t>Louisiana Register</a:t>
            </a:r>
            <a:r>
              <a:rPr lang="en-US" altLang="en-US" sz="2400">
                <a:latin typeface="Times New Roman" panose="02020603050405020304" pitchFamily="18" charset="0"/>
              </a:rPr>
              <a:t>.  The Department intends to publish the RECAP document in the December 20, 1998 edition of the Louisiana Register thereby making the document final rule.   </a:t>
            </a:r>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5122"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8512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08" tIns="46054" rIns="92108" bIns="46054"/>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7170"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8717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08" tIns="46054" rIns="92108" bIns="46054"/>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9218"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89219"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08" tIns="46054" rIns="92108" bIns="46054"/>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7650"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0765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677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890"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189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3938"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393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986"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598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8034"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8035"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0082"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7008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213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7213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178" name="Rectangle 2"/>
          <p:cNvSpPr>
            <a:spLocks noGrp="1" noRot="1" noChangeAspect="1" noChangeArrowheads="1" noTextEdit="1"/>
          </p:cNvSpPr>
          <p:nvPr>
            <p:ph type="sldImg"/>
          </p:nvPr>
        </p:nvSpPr>
        <p:spPr bwMode="auto">
          <a:xfrm>
            <a:off x="1139825" y="685800"/>
            <a:ext cx="4578350" cy="3433763"/>
          </a:xfrm>
          <a:prstGeom prst="rect">
            <a:avLst/>
          </a:prstGeom>
          <a:solidFill>
            <a:srgbClr val="FFFFFF"/>
          </a:solidFill>
          <a:ln>
            <a:solidFill>
              <a:srgbClr val="000000"/>
            </a:solidFill>
            <a:miter lim="800000"/>
            <a:headEnd/>
            <a:tailEnd/>
          </a:ln>
        </p:spPr>
      </p:sp>
      <p:sp>
        <p:nvSpPr>
          <p:cNvPr id="1074179" name="Rectangle 3"/>
          <p:cNvSpPr>
            <a:spLocks noGrp="1" noChangeArrowheads="1"/>
          </p:cNvSpPr>
          <p:nvPr>
            <p:ph type="body" idx="1"/>
          </p:nvPr>
        </p:nvSpPr>
        <p:spPr bwMode="auto">
          <a:xfrm>
            <a:off x="914400" y="4346575"/>
            <a:ext cx="5029200" cy="4194175"/>
          </a:xfrm>
          <a:prstGeom prst="rect">
            <a:avLst/>
          </a:prstGeom>
          <a:solidFill>
            <a:srgbClr val="FFFFFF"/>
          </a:solidFill>
          <a:ln>
            <a:solidFill>
              <a:srgbClr val="000000"/>
            </a:solidFill>
            <a:miter lim="800000"/>
            <a:headEnd/>
            <a:tailEnd/>
          </a:ln>
        </p:spPr>
        <p:txBody>
          <a:bodyPr lIns="91480" tIns="45740" rIns="91480" bIns="45740"/>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Rot="1" noChangeAspect="1" noChangeArrowheads="1" noTextEdit="1"/>
          </p:cNvSpPr>
          <p:nvPr>
            <p:ph type="sldImg"/>
          </p:nvPr>
        </p:nvSpPr>
        <p:spPr bwMode="auto">
          <a:xfrm>
            <a:off x="1147763" y="693738"/>
            <a:ext cx="4562475" cy="3422650"/>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742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15" tIns="46107" rIns="92215" bIns="46107"/>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622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7622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27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782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032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032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23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1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441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46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64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851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9056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9261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8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956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739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673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9773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850"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0285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427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42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403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240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734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73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451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4451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608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260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813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2813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939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93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4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4144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3794"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1379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577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557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598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017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01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472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267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Rot="1" noChangeAspect="1" noChangeArrowheads="1" noTextEdit="1"/>
          </p:cNvSpPr>
          <p:nvPr>
            <p:ph type="sldImg"/>
          </p:nvPr>
        </p:nvSpPr>
        <p:spPr bwMode="auto">
          <a:xfrm>
            <a:off x="1146175" y="695325"/>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627"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8" tIns="46103" rIns="92208" bIns="46103"/>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78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993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01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42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5362"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9536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222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632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198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40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0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813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837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0419"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24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451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410"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9741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909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690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5730"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573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08" tIns="46054" rIns="92108" bIns="46054"/>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778" name="Rectangle 2"/>
          <p:cNvSpPr>
            <a:spLocks noGrp="1" noRot="1" noChangeAspect="1" noChangeArrowheads="1" noTextEdit="1"/>
          </p:cNvSpPr>
          <p:nvPr>
            <p:ph type="sldImg"/>
          </p:nvPr>
        </p:nvSpPr>
        <p:spPr bwMode="auto">
          <a:xfrm>
            <a:off x="1149350" y="687388"/>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7779"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08" tIns="46054" rIns="92108" bIns="46054"/>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758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4758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963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496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5714"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9571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7762"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97763"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9810"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99811"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07971"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6194"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16195"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8"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99459"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8242"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18243"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0290"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0291"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2338"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2339"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4386"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4387"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02"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403"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6434"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6435"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8482"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8483"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666"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37667"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02"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3603"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1554"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1555"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6866"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16867"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714"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39715"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noRot="1" noChangeAspect="1" noChangeArrowheads="1" noTextEdit="1"/>
          </p:cNvSpPr>
          <p:nvPr>
            <p:ph type="sldImg"/>
          </p:nvPr>
        </p:nvSpPr>
        <p:spPr bwMode="auto">
          <a:xfrm>
            <a:off x="1149350" y="687388"/>
            <a:ext cx="4560888"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41763" name="Rectangle 3"/>
          <p:cNvSpPr>
            <a:spLocks noGrp="1" noChangeArrowheads="1"/>
          </p:cNvSpPr>
          <p:nvPr>
            <p:ph type="body" idx="1"/>
          </p:nvPr>
        </p:nvSpPr>
        <p:spPr bwMode="auto">
          <a:xfrm>
            <a:off x="914400" y="4338638"/>
            <a:ext cx="5029200" cy="4183062"/>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26" tIns="46844" rIns="92126" bIns="46844"/>
          <a:lstStyle/>
          <a:p>
            <a:pPr defTabSz="949325"/>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283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7283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748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1026"/>
          <p:cNvSpPr>
            <a:spLocks noGrp="1" noRot="1" noChangeAspect="1" noChangeArrowheads="1" noTextEdit="1"/>
          </p:cNvSpPr>
          <p:nvPr>
            <p:ph type="sldImg"/>
          </p:nvPr>
        </p:nvSpPr>
        <p:spPr bwMode="auto">
          <a:xfrm>
            <a:off x="1147763" y="685800"/>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77859"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15" tIns="46058" rIns="92115" bIns="46058"/>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Rot="1" noChangeAspect="1" noChangeArrowheads="1" noTextEdit="1"/>
          </p:cNvSpPr>
          <p:nvPr>
            <p:ph type="sldImg"/>
          </p:nvPr>
        </p:nvSpPr>
        <p:spPr bwMode="auto">
          <a:xfrm>
            <a:off x="1147763" y="685800"/>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6067"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5460" rIns="92484" bIns="45460"/>
          <a:lstStyle/>
          <a:p>
            <a:pPr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bwMode="auto">
          <a:xfrm>
            <a:off x="1147763" y="687388"/>
            <a:ext cx="4562475" cy="3421062"/>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03" name="Rectangle 3"/>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91" tIns="47030" rIns="92491" bIns="47030"/>
          <a:lstStyle/>
          <a:p>
            <a:pPr defTabSz="949325"/>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464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566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66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3554" name="Rectangle 2"/>
          <p:cNvSpPr>
            <a:spLocks noGrp="1" noRot="1" noChangeAspect="1" noChangeArrowheads="1" noTextEdit="1"/>
          </p:cNvSpPr>
          <p:nvPr>
            <p:ph type="sldImg"/>
          </p:nvPr>
        </p:nvSpPr>
        <p:spPr bwMode="auto">
          <a:xfrm>
            <a:off x="1149350" y="688975"/>
            <a:ext cx="4559300" cy="3419475"/>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03555" name="Rectangle 3"/>
          <p:cNvSpPr>
            <a:spLocks noGrp="1" noChangeArrowheads="1"/>
          </p:cNvSpPr>
          <p:nvPr>
            <p:ph type="body" idx="1"/>
          </p:nvPr>
        </p:nvSpPr>
        <p:spPr bwMode="auto">
          <a:xfrm>
            <a:off x="914400" y="4338638"/>
            <a:ext cx="5029200" cy="41814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84" tIns="47026" rIns="92484" bIns="47026"/>
          <a:lstStyle/>
          <a:p>
            <a:pPr defTabSz="949325" eaLnBrk="0" hangingPunct="0">
              <a:spcBef>
                <a:spcPct val="0"/>
              </a:spcBef>
            </a:pPr>
            <a:endParaRPr lang="en-US" altLang="en-US" sz="2400">
              <a:latin typeface="Times New Roman" panose="02020603050405020304" pitchFamily="18" charset="0"/>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998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4998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1026"/>
          <p:cNvSpPr>
            <a:spLocks noGrp="1" noRot="1" noChangeAspect="1" noChangeArrowheads="1" noTextEdit="1"/>
          </p:cNvSpPr>
          <p:nvPr>
            <p:ph type="sldImg"/>
          </p:nvPr>
        </p:nvSpPr>
        <p:spPr bwMode="auto">
          <a:xfrm>
            <a:off x="1147763" y="685800"/>
            <a:ext cx="4562475" cy="3421063"/>
          </a:xfrm>
          <a:prstGeom prst="rect">
            <a:avLst/>
          </a:prstGeom>
          <a:noFill/>
          <a:ln w="12700">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5027" name="Rectangle 1027"/>
          <p:cNvSpPr>
            <a:spLocks noGrp="1" noChangeArrowheads="1"/>
          </p:cNvSpPr>
          <p:nvPr>
            <p:ph type="body" idx="1"/>
          </p:nvPr>
        </p:nvSpPr>
        <p:spPr bwMode="auto">
          <a:xfrm>
            <a:off x="914400" y="4337050"/>
            <a:ext cx="5029200" cy="418465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15" tIns="46058" rIns="92115" bIns="46058"/>
          <a:lstStyle/>
          <a:p>
            <a:pPr eaLnBrk="0" hangingPunct="0">
              <a:spcBef>
                <a:spcPct val="0"/>
              </a:spcBef>
            </a:pPr>
            <a:r>
              <a:rPr lang="en-US" altLang="en-US" sz="2400">
                <a:latin typeface="Times New Roman" panose="02020603050405020304" pitchFamily="18" charset="0"/>
              </a:rPr>
              <a:t>I’d like to give you a brief overview of the RECAP Program and then Dr. Sutherlin will present a more detailed review.</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883"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173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8173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0946"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90947"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377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8377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299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9299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7090"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97091"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9138"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99139"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7474" name="Rectangle 2"/>
          <p:cNvSpPr>
            <a:spLocks noGrp="1" noRot="1" noChangeAspect="1" noChangeArrowheads="1" noTextEdit="1"/>
          </p:cNvSpPr>
          <p:nvPr>
            <p:ph type="sldImg"/>
          </p:nvPr>
        </p:nvSpPr>
        <p:spPr bwMode="auto">
          <a:xfrm>
            <a:off x="1127125" y="690563"/>
            <a:ext cx="4603750" cy="345281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57475" name="Rectangle 3"/>
          <p:cNvSpPr>
            <a:spLocks noGrp="1" noChangeArrowheads="1"/>
          </p:cNvSpPr>
          <p:nvPr>
            <p:ph type="body" idx="1"/>
          </p:nvPr>
        </p:nvSpPr>
        <p:spPr bwMode="auto">
          <a:xfrm>
            <a:off x="685800" y="4373563"/>
            <a:ext cx="5486400" cy="414337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7346" name="Group 2"/>
          <p:cNvGrpSpPr>
            <a:grpSpLocks/>
          </p:cNvGrpSpPr>
          <p:nvPr/>
        </p:nvGrpSpPr>
        <p:grpSpPr bwMode="auto">
          <a:xfrm>
            <a:off x="457200" y="2363788"/>
            <a:ext cx="8153400" cy="1600200"/>
            <a:chOff x="288" y="1489"/>
            <a:chExt cx="5136" cy="1008"/>
          </a:xfrm>
        </p:grpSpPr>
        <p:sp>
          <p:nvSpPr>
            <p:cNvPr id="57347"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8"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0"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7351" name="Rectangle 7"/>
          <p:cNvSpPr>
            <a:spLocks noGrp="1" noChangeArrowheads="1"/>
          </p:cNvSpPr>
          <p:nvPr>
            <p:ph type="ctrTitle" sz="quarter"/>
          </p:nvPr>
        </p:nvSpPr>
        <p:spPr>
          <a:xfrm>
            <a:off x="685800" y="1447800"/>
            <a:ext cx="7772400" cy="1143000"/>
          </a:xfrm>
        </p:spPr>
        <p:txBody>
          <a:bodyPr/>
          <a:lstStyle>
            <a:lvl1pPr>
              <a:defRPr/>
            </a:lvl1pPr>
          </a:lstStyle>
          <a:p>
            <a:pPr lvl="0"/>
            <a:r>
              <a:rPr lang="en-US" altLang="en-US" noProof="0" smtClean="0"/>
              <a:t>Click to edit Master title style</a:t>
            </a:r>
          </a:p>
        </p:txBody>
      </p:sp>
      <p:sp>
        <p:nvSpPr>
          <p:cNvPr id="57352"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57353" name="Rectangle 9"/>
          <p:cNvSpPr>
            <a:spLocks noGrp="1" noChangeArrowheads="1"/>
          </p:cNvSpPr>
          <p:nvPr>
            <p:ph type="dt" sz="quarter" idx="2"/>
          </p:nvPr>
        </p:nvSpPr>
        <p:spPr/>
        <p:txBody>
          <a:bodyPr/>
          <a:lstStyle>
            <a:lvl1pPr>
              <a:defRPr/>
            </a:lvl1pPr>
          </a:lstStyle>
          <a:p>
            <a:endParaRPr lang="en-US" altLang="en-US"/>
          </a:p>
        </p:txBody>
      </p:sp>
      <p:sp>
        <p:nvSpPr>
          <p:cNvPr id="57354" name="Rectangle 10"/>
          <p:cNvSpPr>
            <a:spLocks noGrp="1" noChangeArrowheads="1"/>
          </p:cNvSpPr>
          <p:nvPr>
            <p:ph type="ftr" sz="quarter" idx="3"/>
          </p:nvPr>
        </p:nvSpPr>
        <p:spPr/>
        <p:txBody>
          <a:bodyPr/>
          <a:lstStyle>
            <a:lvl1pPr>
              <a:defRPr/>
            </a:lvl1pPr>
          </a:lstStyle>
          <a:p>
            <a:endParaRPr lang="en-US" altLang="en-US"/>
          </a:p>
        </p:txBody>
      </p:sp>
      <p:sp>
        <p:nvSpPr>
          <p:cNvPr id="57355" name="Rectangle 11"/>
          <p:cNvSpPr>
            <a:spLocks noGrp="1" noChangeArrowheads="1"/>
          </p:cNvSpPr>
          <p:nvPr>
            <p:ph type="sldNum" sz="quarter" idx="4"/>
          </p:nvPr>
        </p:nvSpPr>
        <p:spPr/>
        <p:txBody>
          <a:bodyPr/>
          <a:lstStyle>
            <a:lvl1pPr>
              <a:defRPr/>
            </a:lvl1pPr>
          </a:lstStyle>
          <a:p>
            <a:fld id="{5317A89E-9714-4413-992E-9214BD9933B5}" type="slidenum">
              <a:rPr lang="en-US" altLang="en-US"/>
              <a:pPr/>
              <a:t>‹#›</a:t>
            </a:fld>
            <a:endParaRPr lang="en-US" altLang="en-US"/>
          </a:p>
        </p:txBody>
      </p:sp>
    </p:spTree>
  </p:cSld>
  <p:clrMapOvr>
    <a:masterClrMapping/>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81ACE5D-F4C2-48C8-8C5D-BD817F65D824}" type="slidenum">
              <a:rPr lang="en-US" altLang="en-US"/>
              <a:pPr/>
              <a:t>‹#›</a:t>
            </a:fld>
            <a:endParaRPr lang="en-US" altLang="en-US"/>
          </a:p>
        </p:txBody>
      </p:sp>
    </p:spTree>
    <p:extLst>
      <p:ext uri="{BB962C8B-B14F-4D97-AF65-F5344CB8AC3E}">
        <p14:creationId xmlns:p14="http://schemas.microsoft.com/office/powerpoint/2010/main" val="2299146599"/>
      </p:ext>
    </p:extLst>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E5002E6-198C-4BFB-B7D6-7660E43A9A85}" type="slidenum">
              <a:rPr lang="en-US" altLang="en-US"/>
              <a:pPr/>
              <a:t>‹#›</a:t>
            </a:fld>
            <a:endParaRPr lang="en-US" altLang="en-US"/>
          </a:p>
        </p:txBody>
      </p:sp>
    </p:spTree>
    <p:extLst>
      <p:ext uri="{BB962C8B-B14F-4D97-AF65-F5344CB8AC3E}">
        <p14:creationId xmlns:p14="http://schemas.microsoft.com/office/powerpoint/2010/main" val="1904715178"/>
      </p:ext>
    </p:extLst>
  </p:cSld>
  <p:clrMapOvr>
    <a:masterClrMapping/>
  </p:clrMapOvr>
  <p:transition>
    <p:wheel spokes="8"/>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3246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3246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324600"/>
            <a:ext cx="1905000" cy="457200"/>
          </a:xfrm>
        </p:spPr>
        <p:txBody>
          <a:bodyPr/>
          <a:lstStyle>
            <a:lvl1pPr>
              <a:defRPr/>
            </a:lvl1pPr>
          </a:lstStyle>
          <a:p>
            <a:fld id="{FB928177-92C0-4331-8322-70F871EF0E04}" type="slidenum">
              <a:rPr lang="en-US" altLang="en-US"/>
              <a:pPr/>
              <a:t>‹#›</a:t>
            </a:fld>
            <a:endParaRPr lang="en-US" altLang="en-US"/>
          </a:p>
        </p:txBody>
      </p:sp>
    </p:spTree>
    <p:extLst>
      <p:ext uri="{BB962C8B-B14F-4D97-AF65-F5344CB8AC3E}">
        <p14:creationId xmlns:p14="http://schemas.microsoft.com/office/powerpoint/2010/main" val="3785839674"/>
      </p:ext>
    </p:extLst>
  </p:cSld>
  <p:clrMapOvr>
    <a:masterClrMapping/>
  </p:clrMapOvr>
  <p:transition>
    <p:wheel spokes="8"/>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057400"/>
            <a:ext cx="3810000" cy="1981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91000"/>
            <a:ext cx="3810000" cy="1981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324600"/>
            <a:ext cx="19050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3246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324600"/>
            <a:ext cx="1905000" cy="457200"/>
          </a:xfrm>
        </p:spPr>
        <p:txBody>
          <a:bodyPr/>
          <a:lstStyle>
            <a:lvl1pPr>
              <a:defRPr/>
            </a:lvl1pPr>
          </a:lstStyle>
          <a:p>
            <a:fld id="{CD85F249-6912-49BE-A14D-A3741B5D86AE}" type="slidenum">
              <a:rPr lang="en-US" altLang="en-US"/>
              <a:pPr/>
              <a:t>‹#›</a:t>
            </a:fld>
            <a:endParaRPr lang="en-US" altLang="en-US"/>
          </a:p>
        </p:txBody>
      </p:sp>
    </p:spTree>
    <p:extLst>
      <p:ext uri="{BB962C8B-B14F-4D97-AF65-F5344CB8AC3E}">
        <p14:creationId xmlns:p14="http://schemas.microsoft.com/office/powerpoint/2010/main" val="1200148548"/>
      </p:ext>
    </p:extLst>
  </p:cSld>
  <p:clrMapOvr>
    <a:masterClrMapping/>
  </p:clrMapOvr>
  <p:transition>
    <p:wheel spokes="8"/>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2057400"/>
            <a:ext cx="7772400" cy="4114800"/>
          </a:xfrm>
        </p:spPr>
        <p:txBody>
          <a:bodyPr/>
          <a:lstStyle/>
          <a:p>
            <a:endParaRPr lang="en-US"/>
          </a:p>
        </p:txBody>
      </p:sp>
      <p:sp>
        <p:nvSpPr>
          <p:cNvPr id="4" name="Date Placeholder 3"/>
          <p:cNvSpPr>
            <a:spLocks noGrp="1"/>
          </p:cNvSpPr>
          <p:nvPr>
            <p:ph type="dt" sz="half" idx="10"/>
          </p:nvPr>
        </p:nvSpPr>
        <p:spPr>
          <a:xfrm>
            <a:off x="685800" y="63246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3246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324600"/>
            <a:ext cx="1905000" cy="457200"/>
          </a:xfrm>
        </p:spPr>
        <p:txBody>
          <a:bodyPr/>
          <a:lstStyle>
            <a:lvl1pPr>
              <a:defRPr/>
            </a:lvl1pPr>
          </a:lstStyle>
          <a:p>
            <a:fld id="{ED217E74-B284-4E45-BA5D-335B84558994}" type="slidenum">
              <a:rPr lang="en-US" altLang="en-US"/>
              <a:pPr/>
              <a:t>‹#›</a:t>
            </a:fld>
            <a:endParaRPr lang="en-US" altLang="en-US"/>
          </a:p>
        </p:txBody>
      </p:sp>
    </p:spTree>
    <p:extLst>
      <p:ext uri="{BB962C8B-B14F-4D97-AF65-F5344CB8AC3E}">
        <p14:creationId xmlns:p14="http://schemas.microsoft.com/office/powerpoint/2010/main" val="3788379669"/>
      </p:ext>
    </p:extLst>
  </p:cSld>
  <p:clrMapOvr>
    <a:masterClrMapping/>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4AAE093-15E2-4451-9B91-79EA59C54D15}" type="slidenum">
              <a:rPr lang="en-US" altLang="en-US"/>
              <a:pPr/>
              <a:t>‹#›</a:t>
            </a:fld>
            <a:endParaRPr lang="en-US" altLang="en-US"/>
          </a:p>
        </p:txBody>
      </p:sp>
    </p:spTree>
    <p:extLst>
      <p:ext uri="{BB962C8B-B14F-4D97-AF65-F5344CB8AC3E}">
        <p14:creationId xmlns:p14="http://schemas.microsoft.com/office/powerpoint/2010/main" val="1062026779"/>
      </p:ext>
    </p:extLst>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E23C092-361B-4527-B85F-711067AC561B}" type="slidenum">
              <a:rPr lang="en-US" altLang="en-US"/>
              <a:pPr/>
              <a:t>‹#›</a:t>
            </a:fld>
            <a:endParaRPr lang="en-US" altLang="en-US"/>
          </a:p>
        </p:txBody>
      </p:sp>
    </p:spTree>
    <p:extLst>
      <p:ext uri="{BB962C8B-B14F-4D97-AF65-F5344CB8AC3E}">
        <p14:creationId xmlns:p14="http://schemas.microsoft.com/office/powerpoint/2010/main" val="672698835"/>
      </p:ext>
    </p:extLst>
  </p:cSld>
  <p:clrMapOvr>
    <a:masterClrMapping/>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A95C4CC-D50B-4576-A01B-8555FB9F9C55}" type="slidenum">
              <a:rPr lang="en-US" altLang="en-US"/>
              <a:pPr/>
              <a:t>‹#›</a:t>
            </a:fld>
            <a:endParaRPr lang="en-US" altLang="en-US"/>
          </a:p>
        </p:txBody>
      </p:sp>
    </p:spTree>
    <p:extLst>
      <p:ext uri="{BB962C8B-B14F-4D97-AF65-F5344CB8AC3E}">
        <p14:creationId xmlns:p14="http://schemas.microsoft.com/office/powerpoint/2010/main" val="1655398302"/>
      </p:ext>
    </p:extLst>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5F908A53-1F6C-4DFC-9A11-2F0A79A6ADA8}" type="slidenum">
              <a:rPr lang="en-US" altLang="en-US"/>
              <a:pPr/>
              <a:t>‹#›</a:t>
            </a:fld>
            <a:endParaRPr lang="en-US" altLang="en-US"/>
          </a:p>
        </p:txBody>
      </p:sp>
    </p:spTree>
    <p:extLst>
      <p:ext uri="{BB962C8B-B14F-4D97-AF65-F5344CB8AC3E}">
        <p14:creationId xmlns:p14="http://schemas.microsoft.com/office/powerpoint/2010/main" val="666428123"/>
      </p:ext>
    </p:extLst>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1B30934D-177A-4AAE-89F7-3961D54488DF}" type="slidenum">
              <a:rPr lang="en-US" altLang="en-US"/>
              <a:pPr/>
              <a:t>‹#›</a:t>
            </a:fld>
            <a:endParaRPr lang="en-US" altLang="en-US"/>
          </a:p>
        </p:txBody>
      </p:sp>
    </p:spTree>
    <p:extLst>
      <p:ext uri="{BB962C8B-B14F-4D97-AF65-F5344CB8AC3E}">
        <p14:creationId xmlns:p14="http://schemas.microsoft.com/office/powerpoint/2010/main" val="3694687297"/>
      </p:ext>
    </p:extLst>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F6A34BFB-9E28-4FD2-9DE8-A1DA6AC83854}" type="slidenum">
              <a:rPr lang="en-US" altLang="en-US"/>
              <a:pPr/>
              <a:t>‹#›</a:t>
            </a:fld>
            <a:endParaRPr lang="en-US" altLang="en-US"/>
          </a:p>
        </p:txBody>
      </p:sp>
    </p:spTree>
    <p:extLst>
      <p:ext uri="{BB962C8B-B14F-4D97-AF65-F5344CB8AC3E}">
        <p14:creationId xmlns:p14="http://schemas.microsoft.com/office/powerpoint/2010/main" val="3071309514"/>
      </p:ext>
    </p:extLst>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CEE642-CD8A-4018-932F-08F91189D340}" type="slidenum">
              <a:rPr lang="en-US" altLang="en-US"/>
              <a:pPr/>
              <a:t>‹#›</a:t>
            </a:fld>
            <a:endParaRPr lang="en-US" altLang="en-US"/>
          </a:p>
        </p:txBody>
      </p:sp>
    </p:spTree>
    <p:extLst>
      <p:ext uri="{BB962C8B-B14F-4D97-AF65-F5344CB8AC3E}">
        <p14:creationId xmlns:p14="http://schemas.microsoft.com/office/powerpoint/2010/main" val="1155392702"/>
      </p:ext>
    </p:extLst>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0FEC21D-F53C-44C4-B71B-B2A3A255ECFB}" type="slidenum">
              <a:rPr lang="en-US" altLang="en-US"/>
              <a:pPr/>
              <a:t>‹#›</a:t>
            </a:fld>
            <a:endParaRPr lang="en-US" altLang="en-US"/>
          </a:p>
        </p:txBody>
      </p:sp>
    </p:spTree>
    <p:extLst>
      <p:ext uri="{BB962C8B-B14F-4D97-AF65-F5344CB8AC3E}">
        <p14:creationId xmlns:p14="http://schemas.microsoft.com/office/powerpoint/2010/main" val="2884801130"/>
      </p:ext>
    </p:extLst>
  </p:cSld>
  <p:clrMapOvr>
    <a:masterClrMapping/>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6322" name="Group 1026"/>
          <p:cNvGrpSpPr>
            <a:grpSpLocks/>
          </p:cNvGrpSpPr>
          <p:nvPr/>
        </p:nvGrpSpPr>
        <p:grpSpPr bwMode="auto">
          <a:xfrm>
            <a:off x="457200" y="992188"/>
            <a:ext cx="8153400" cy="1600200"/>
            <a:chOff x="288" y="625"/>
            <a:chExt cx="5136" cy="1008"/>
          </a:xfrm>
        </p:grpSpPr>
        <p:sp>
          <p:nvSpPr>
            <p:cNvPr id="56323" name="Arc 1027"/>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4" name="Arc 1028"/>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5" name="Arc 1029"/>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6" name="AutoShape 1030"/>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6327" name="Rectangle 1031"/>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p>
        </p:txBody>
      </p:sp>
      <p:sp>
        <p:nvSpPr>
          <p:cNvPr id="56328" name="Rectangle 1032"/>
          <p:cNvSpPr>
            <a:spLocks noGrp="1" noChangeArrowheads="1"/>
          </p:cNvSpPr>
          <p:nvPr>
            <p:ph type="body" idx="1"/>
          </p:nvPr>
        </p:nvSpPr>
        <p:spPr bwMode="auto">
          <a:xfrm>
            <a:off x="685800" y="2057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6329" name="Rectangle 1033"/>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eaLnBrk="0" hangingPunct="0">
              <a:defRPr sz="1400">
                <a:latin typeface="Arial" panose="020B0604020202020204" pitchFamily="34" charset="0"/>
              </a:defRPr>
            </a:lvl1pPr>
          </a:lstStyle>
          <a:p>
            <a:endParaRPr lang="en-US" altLang="en-US"/>
          </a:p>
        </p:txBody>
      </p:sp>
      <p:sp>
        <p:nvSpPr>
          <p:cNvPr id="56330" name="Rectangle 1034"/>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latin typeface="Arial" panose="020B0604020202020204" pitchFamily="34" charset="0"/>
              </a:defRPr>
            </a:lvl1pPr>
          </a:lstStyle>
          <a:p>
            <a:endParaRPr lang="en-US" altLang="en-US"/>
          </a:p>
        </p:txBody>
      </p:sp>
      <p:sp>
        <p:nvSpPr>
          <p:cNvPr id="56331" name="Rectangle 1035"/>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eaLnBrk="0" hangingPunct="0">
              <a:defRPr sz="1400">
                <a:latin typeface="Arial" panose="020B0604020202020204" pitchFamily="34" charset="0"/>
              </a:defRPr>
            </a:lvl1pPr>
          </a:lstStyle>
          <a:p>
            <a:fld id="{669BE158-7851-4224-929E-FBCCC9D15F0F}"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ransition>
    <p:wheel spokes="8"/>
  </p:transition>
  <p:hf hdr="0" ftr="0" dt="0"/>
  <p:txStyles>
    <p:titleStyle>
      <a:lvl1pPr algn="r" rtl="0" eaLnBrk="0" fontAlgn="base" hangingPunct="0">
        <a:spcBef>
          <a:spcPct val="0"/>
        </a:spcBef>
        <a:spcAft>
          <a:spcPct val="0"/>
        </a:spcAft>
        <a:defRPr sz="4400" i="1" kern="1200">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anose="02020603050405020304" pitchFamily="18" charset="0"/>
        </a:defRPr>
      </a:lvl2pPr>
      <a:lvl3pPr algn="r" rtl="0" eaLnBrk="0" fontAlgn="base" hangingPunct="0">
        <a:spcBef>
          <a:spcPct val="0"/>
        </a:spcBef>
        <a:spcAft>
          <a:spcPct val="0"/>
        </a:spcAft>
        <a:defRPr sz="4400" i="1">
          <a:solidFill>
            <a:schemeClr val="tx2"/>
          </a:solidFill>
          <a:latin typeface="Times New Roman" panose="02020603050405020304" pitchFamily="18" charset="0"/>
        </a:defRPr>
      </a:lvl3pPr>
      <a:lvl4pPr algn="r" rtl="0" eaLnBrk="0" fontAlgn="base" hangingPunct="0">
        <a:spcBef>
          <a:spcPct val="0"/>
        </a:spcBef>
        <a:spcAft>
          <a:spcPct val="0"/>
        </a:spcAft>
        <a:defRPr sz="4400" i="1">
          <a:solidFill>
            <a:schemeClr val="tx2"/>
          </a:solidFill>
          <a:latin typeface="Times New Roman" panose="02020603050405020304" pitchFamily="18" charset="0"/>
        </a:defRPr>
      </a:lvl4pPr>
      <a:lvl5pPr algn="r" rtl="0" eaLnBrk="0" fontAlgn="base" hangingPunct="0">
        <a:spcBef>
          <a:spcPct val="0"/>
        </a:spcBef>
        <a:spcAft>
          <a:spcPct val="0"/>
        </a:spcAft>
        <a:defRPr sz="4400" i="1">
          <a:solidFill>
            <a:schemeClr val="tx2"/>
          </a:solidFill>
          <a:latin typeface="Times New Roman" panose="02020603050405020304" pitchFamily="18" charset="0"/>
        </a:defRPr>
      </a:lvl5pPr>
      <a:lvl6pPr marL="457200" algn="r" rtl="0" eaLnBrk="0" fontAlgn="base" hangingPunct="0">
        <a:spcBef>
          <a:spcPct val="0"/>
        </a:spcBef>
        <a:spcAft>
          <a:spcPct val="0"/>
        </a:spcAft>
        <a:defRPr sz="4400" i="1">
          <a:solidFill>
            <a:schemeClr val="tx2"/>
          </a:solidFill>
          <a:latin typeface="Times New Roman" panose="02020603050405020304" pitchFamily="18" charset="0"/>
        </a:defRPr>
      </a:lvl6pPr>
      <a:lvl7pPr marL="914400" algn="r" rtl="0" eaLnBrk="0" fontAlgn="base" hangingPunct="0">
        <a:spcBef>
          <a:spcPct val="0"/>
        </a:spcBef>
        <a:spcAft>
          <a:spcPct val="0"/>
        </a:spcAft>
        <a:defRPr sz="4400" i="1">
          <a:solidFill>
            <a:schemeClr val="tx2"/>
          </a:solidFill>
          <a:latin typeface="Times New Roman" panose="02020603050405020304" pitchFamily="18" charset="0"/>
        </a:defRPr>
      </a:lvl7pPr>
      <a:lvl8pPr marL="1371600" algn="r" rtl="0" eaLnBrk="0" fontAlgn="base" hangingPunct="0">
        <a:spcBef>
          <a:spcPct val="0"/>
        </a:spcBef>
        <a:spcAft>
          <a:spcPct val="0"/>
        </a:spcAft>
        <a:defRPr sz="4400" i="1">
          <a:solidFill>
            <a:schemeClr val="tx2"/>
          </a:solidFill>
          <a:latin typeface="Times New Roman" panose="02020603050405020304" pitchFamily="18" charset="0"/>
        </a:defRPr>
      </a:lvl8pPr>
      <a:lvl9pPr marL="1828800" algn="r" rtl="0" eaLnBrk="0" fontAlgn="base" hangingPunct="0">
        <a:spcBef>
          <a:spcPct val="0"/>
        </a:spcBef>
        <a:spcAft>
          <a:spcPct val="0"/>
        </a:spcAft>
        <a:defRPr sz="4400" i="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hyperlink" Target="http://www.deq.louisiana.gov/portal/default.aspx?tabid=1567" TargetMode="Externa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hyperlink" Target="http://www.epa.gov/iris/subst/0306.htm" TargetMode="External"/><Relationship Id="rId2" Type="http://schemas.openxmlformats.org/officeDocument/2006/relationships/hyperlink" Target="http://www.deq.louisiana.gov/portal/default.aspx?tabid=1567"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hyperlink" Target="http://www.epa.gov/earth1r6/6pd/rcra_c/pd-n/screen.htm" TargetMode="External"/><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6.xml"/></Relationships>
</file>

<file path=ppt/slides/_rels/slide175.xml.rels><?xml version="1.0" encoding="UTF-8" standalone="yes"?>
<Relationships xmlns="http://schemas.openxmlformats.org/package/2006/relationships"><Relationship Id="rId3" Type="http://schemas.openxmlformats.org/officeDocument/2006/relationships/hyperlink" Target="http://www.aehs.com/publications/catalog/tph.htm"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6.xml"/></Relationships>
</file>

<file path=ppt/slides/_rels/slide20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6.xml"/></Relationships>
</file>

<file path=ppt/slides/_rels/slide24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6.xml"/></Relationships>
</file>

<file path=ppt/slides/_rels/slide24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deq.louisiana.gov/portal/Portals/0/technology/recap/LognormalA5.xls"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www.epa.gov/nerlesd1/tsc/form.htm" TargetMode="Externa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5890" name="Rectangle 3074"/>
          <p:cNvSpPr>
            <a:spLocks noGrp="1" noChangeArrowheads="1"/>
          </p:cNvSpPr>
          <p:nvPr>
            <p:ph type="title"/>
          </p:nvPr>
        </p:nvSpPr>
        <p:spPr>
          <a:xfrm>
            <a:off x="457200" y="381000"/>
            <a:ext cx="8458200" cy="5562600"/>
          </a:xfrm>
          <a:noFill/>
          <a:ln/>
        </p:spPr>
        <p:txBody>
          <a:bodyPr anchor="ctr"/>
          <a:lstStyle/>
          <a:p>
            <a:pPr algn="ctr">
              <a:lnSpc>
                <a:spcPct val="90000"/>
              </a:lnSpc>
            </a:pPr>
            <a:r>
              <a:rPr lang="en-US" altLang="en-US" sz="4000"/>
              <a:t>Louisiana Department of </a:t>
            </a:r>
            <a:br>
              <a:rPr lang="en-US" altLang="en-US" sz="4000"/>
            </a:br>
            <a:r>
              <a:rPr lang="en-US" altLang="en-US" sz="4000"/>
              <a:t>Environmental Quality</a:t>
            </a:r>
            <a:br>
              <a:rPr lang="en-US" altLang="en-US" sz="4000"/>
            </a:br>
            <a:r>
              <a:rPr lang="en-US" altLang="en-US" sz="4000"/>
              <a:t/>
            </a:r>
            <a:br>
              <a:rPr lang="en-US" altLang="en-US" sz="4000"/>
            </a:br>
            <a:r>
              <a:rPr lang="en-US" altLang="en-US" sz="4000"/>
              <a:t>Risk Evaluation/Corrective Action Program</a:t>
            </a:r>
            <a:br>
              <a:rPr lang="en-US" altLang="en-US" sz="4000"/>
            </a:br>
            <a:r>
              <a:rPr lang="en-US" altLang="en-US" sz="4000"/>
              <a:t/>
            </a:r>
            <a:br>
              <a:rPr lang="en-US" altLang="en-US" sz="4000"/>
            </a:br>
            <a:r>
              <a:rPr lang="en-US" altLang="en-US" sz="4000"/>
              <a:t>(RECAP)</a:t>
            </a:r>
            <a:br>
              <a:rPr lang="en-US" altLang="en-US" sz="4000"/>
            </a:br>
            <a:r>
              <a:rPr lang="en-US" altLang="en-US" sz="4000"/>
              <a:t/>
            </a:r>
            <a:br>
              <a:rPr lang="en-US" altLang="en-US" sz="4000"/>
            </a:br>
            <a:r>
              <a:rPr lang="en-US" altLang="en-US"/>
              <a:t>October 20, 2003</a:t>
            </a:r>
            <a:endParaRPr lang="en-US" altLang="en-US" sz="2400"/>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4338" name="Rectangle 2"/>
          <p:cNvSpPr>
            <a:spLocks noGrp="1" noChangeArrowheads="1"/>
          </p:cNvSpPr>
          <p:nvPr>
            <p:ph type="title"/>
          </p:nvPr>
        </p:nvSpPr>
        <p:spPr>
          <a:xfrm>
            <a:off x="1524000" y="609600"/>
            <a:ext cx="6781800" cy="1295400"/>
          </a:xfrm>
          <a:noFill/>
          <a:ln/>
        </p:spPr>
        <p:txBody>
          <a:bodyPr anchor="ctr"/>
          <a:lstStyle/>
          <a:p>
            <a:r>
              <a:rPr lang="en-US" altLang="en-US"/>
              <a:t>MO-2:  When?</a:t>
            </a:r>
            <a:endParaRPr lang="en-US" altLang="en-US">
              <a:latin typeface="Haettenschweiler" panose="020B0706040902060204" pitchFamily="34" charset="0"/>
            </a:endParaRPr>
          </a:p>
        </p:txBody>
      </p:sp>
      <p:sp>
        <p:nvSpPr>
          <p:cNvPr id="1294339" name="Rectangle 3"/>
          <p:cNvSpPr>
            <a:spLocks noGrp="1" noChangeArrowheads="1"/>
          </p:cNvSpPr>
          <p:nvPr>
            <p:ph type="body" idx="1"/>
          </p:nvPr>
        </p:nvSpPr>
        <p:spPr>
          <a:xfrm>
            <a:off x="0" y="2286000"/>
            <a:ext cx="9144000" cy="4876800"/>
          </a:xfrm>
          <a:noFill/>
          <a:ln/>
        </p:spPr>
        <p:txBody>
          <a:bodyPr/>
          <a:lstStyle/>
          <a:p>
            <a:pPr>
              <a:lnSpc>
                <a:spcPct val="90000"/>
              </a:lnSpc>
              <a:buClr>
                <a:schemeClr val="hlink"/>
              </a:buClr>
              <a:buFont typeface="Marlett" pitchFamily="2" charset="2"/>
              <a:buNone/>
            </a:pPr>
            <a:r>
              <a:rPr lang="en-US" altLang="en-US" sz="2800" u="sng">
                <a:solidFill>
                  <a:srgbClr val="FF9900"/>
                </a:solidFill>
              </a:rPr>
              <a:t>Soil</a:t>
            </a:r>
            <a:r>
              <a:rPr lang="en-US" altLang="en-US" sz="2800">
                <a:solidFill>
                  <a:srgbClr val="FF9900"/>
                </a:solidFill>
              </a:rPr>
              <a:t>:</a:t>
            </a:r>
            <a:r>
              <a:rPr lang="en-US" altLang="en-US" sz="2800"/>
              <a:t>  </a:t>
            </a:r>
            <a:r>
              <a:rPr lang="en-US" altLang="en-US" sz="2800">
                <a:solidFill>
                  <a:schemeClr val="hlink"/>
                </a:solidFill>
              </a:rPr>
              <a:t>When site-specific EF&amp;T data will </a:t>
            </a:r>
            <a:r>
              <a:rPr lang="en-US" altLang="en-US" sz="2800">
                <a:solidFill>
                  <a:schemeClr val="hlink"/>
                </a:solidFill>
                <a:sym typeface="Wingdings 3" panose="05040102010807070707" pitchFamily="18" charset="2"/>
              </a:rPr>
              <a:t> LRS</a:t>
            </a:r>
          </a:p>
          <a:p>
            <a:pPr>
              <a:lnSpc>
                <a:spcPct val="90000"/>
              </a:lnSpc>
              <a:buClr>
                <a:schemeClr val="hlink"/>
              </a:buClr>
              <a:buFont typeface="Marlett" pitchFamily="2" charset="2"/>
              <a:buChar char="p"/>
            </a:pPr>
            <a:r>
              <a:rPr lang="en-US" altLang="en-US" sz="2800"/>
              <a:t> If AOIC &gt; LRS and LRS is Soil</a:t>
            </a:r>
            <a:r>
              <a:rPr lang="en-US" altLang="en-US" sz="2800" baseline="-25000"/>
              <a:t>GW</a:t>
            </a:r>
            <a:r>
              <a:rPr lang="en-US" altLang="en-US" sz="2800"/>
              <a:t> or Soil</a:t>
            </a:r>
            <a:r>
              <a:rPr lang="en-US" altLang="en-US" sz="2800" baseline="-25000"/>
              <a:t>sat </a:t>
            </a:r>
            <a:r>
              <a:rPr lang="en-US" altLang="en-US" sz="2800"/>
              <a:t> (foc)</a:t>
            </a:r>
          </a:p>
          <a:p>
            <a:pPr>
              <a:lnSpc>
                <a:spcPct val="90000"/>
              </a:lnSpc>
              <a:buClr>
                <a:schemeClr val="hlink"/>
              </a:buClr>
              <a:buFont typeface="Marlett" pitchFamily="2" charset="2"/>
              <a:buChar char="p"/>
            </a:pPr>
            <a:r>
              <a:rPr lang="en-US" altLang="en-US" sz="2800"/>
              <a:t> If AOIC &gt; Soil</a:t>
            </a:r>
            <a:r>
              <a:rPr lang="en-US" altLang="en-US" sz="2800" baseline="-25000"/>
              <a:t>GW2</a:t>
            </a:r>
            <a:r>
              <a:rPr lang="en-US" altLang="en-US" sz="2800"/>
              <a:t> or Soil</a:t>
            </a:r>
            <a:r>
              <a:rPr lang="en-US" altLang="en-US" sz="2800" baseline="-25000"/>
              <a:t>GW3</a:t>
            </a:r>
            <a:r>
              <a:rPr lang="en-US" altLang="en-US" sz="2800"/>
              <a:t> (DAF)</a:t>
            </a:r>
          </a:p>
          <a:p>
            <a:pPr>
              <a:lnSpc>
                <a:spcPct val="90000"/>
              </a:lnSpc>
              <a:buClr>
                <a:schemeClr val="hlink"/>
              </a:buClr>
              <a:buFont typeface="Marlett" pitchFamily="2" charset="2"/>
              <a:buChar char="p"/>
            </a:pPr>
            <a:r>
              <a:rPr lang="en-US" altLang="en-US" sz="2800"/>
              <a:t> If AOIC &gt; Soil</a:t>
            </a:r>
            <a:r>
              <a:rPr lang="en-US" altLang="en-US" sz="2800" baseline="-25000"/>
              <a:t>es</a:t>
            </a:r>
            <a:r>
              <a:rPr lang="en-US" altLang="en-US" sz="2800"/>
              <a:t> or Soil-PEF</a:t>
            </a:r>
          </a:p>
          <a:p>
            <a:pPr>
              <a:lnSpc>
                <a:spcPct val="90000"/>
              </a:lnSpc>
              <a:buClr>
                <a:schemeClr val="hlink"/>
              </a:buClr>
              <a:buFont typeface="Marlett" pitchFamily="2" charset="2"/>
              <a:buChar char="p"/>
            </a:pPr>
            <a:r>
              <a:rPr lang="en-US" altLang="en-US" sz="2800"/>
              <a:t> If AOIC &gt; Soil</a:t>
            </a:r>
            <a:r>
              <a:rPr lang="en-US" altLang="en-US" sz="2800" baseline="-25000"/>
              <a:t>ni</a:t>
            </a:r>
            <a:r>
              <a:rPr lang="en-US" altLang="en-US" sz="2800"/>
              <a:t> or Soil</a:t>
            </a:r>
            <a:r>
              <a:rPr lang="en-US" altLang="en-US" sz="2800" baseline="-25000"/>
              <a:t>i</a:t>
            </a:r>
            <a:r>
              <a:rPr lang="en-US" altLang="en-US" sz="2800"/>
              <a:t> and COC is VOA (foc)</a:t>
            </a:r>
          </a:p>
          <a:p>
            <a:pPr>
              <a:lnSpc>
                <a:spcPct val="90000"/>
              </a:lnSpc>
              <a:buClr>
                <a:schemeClr val="hlink"/>
              </a:buClr>
              <a:buFont typeface="Marlett" pitchFamily="2" charset="2"/>
              <a:buNone/>
            </a:pPr>
            <a:endParaRPr lang="en-US" altLang="en-US" sz="2800"/>
          </a:p>
          <a:p>
            <a:pPr>
              <a:lnSpc>
                <a:spcPct val="80000"/>
              </a:lnSpc>
              <a:buClr>
                <a:schemeClr val="hlink"/>
              </a:buClr>
              <a:buFont typeface="Marlett" pitchFamily="2" charset="2"/>
              <a:buNone/>
            </a:pPr>
            <a:r>
              <a:rPr lang="en-US" altLang="en-US" sz="2800">
                <a:solidFill>
                  <a:schemeClr val="hlink"/>
                </a:solidFill>
              </a:rPr>
              <a:t>Other:</a:t>
            </a:r>
          </a:p>
          <a:p>
            <a:pPr>
              <a:lnSpc>
                <a:spcPct val="80000"/>
              </a:lnSpc>
              <a:buClr>
                <a:schemeClr val="hlink"/>
              </a:buClr>
              <a:buFont typeface="Marlett" pitchFamily="2" charset="2"/>
              <a:buChar char="p"/>
            </a:pPr>
            <a:r>
              <a:rPr lang="en-US" altLang="en-US" sz="2800"/>
              <a:t> If AOIC &gt; Soil</a:t>
            </a:r>
            <a:r>
              <a:rPr lang="en-US" altLang="en-US" sz="2800" baseline="-25000"/>
              <a:t>ni</a:t>
            </a:r>
            <a:r>
              <a:rPr lang="en-US" altLang="en-US" sz="2800"/>
              <a:t> or Soil</a:t>
            </a:r>
            <a:r>
              <a:rPr lang="en-US" altLang="en-US" sz="2800" baseline="-25000"/>
              <a:t>i</a:t>
            </a:r>
            <a:r>
              <a:rPr lang="en-US" altLang="en-US" sz="2800"/>
              <a:t> (NC – site-specific apportionment)</a:t>
            </a:r>
            <a:endParaRPr lang="en-US" altLang="en-US" sz="2800" baseline="-25000"/>
          </a:p>
          <a:p>
            <a:pPr>
              <a:lnSpc>
                <a:spcPct val="90000"/>
              </a:lnSpc>
              <a:buClr>
                <a:schemeClr val="hlink"/>
              </a:buClr>
              <a:buFont typeface="Marlett" pitchFamily="2" charset="2"/>
              <a:buChar char="p"/>
            </a:pPr>
            <a:r>
              <a:rPr lang="en-US" altLang="en-US" sz="2800"/>
              <a:t> If areal extent of soil AOI &gt; 0.5 acre </a:t>
            </a:r>
          </a:p>
          <a:p>
            <a:pPr>
              <a:lnSpc>
                <a:spcPct val="80000"/>
              </a:lnSpc>
              <a:buClr>
                <a:schemeClr val="hlink"/>
              </a:buClr>
              <a:buFont typeface="Marlett" pitchFamily="2" charset="2"/>
              <a:buNone/>
            </a:pPr>
            <a:endParaRPr lang="en-US" altLang="en-US" sz="2800"/>
          </a:p>
          <a:p>
            <a:pPr>
              <a:lnSpc>
                <a:spcPct val="80000"/>
              </a:lnSpc>
              <a:buClr>
                <a:schemeClr val="hlink"/>
              </a:buClr>
              <a:buFont typeface="Marlett" pitchFamily="2" charset="2"/>
              <a:buNone/>
            </a:pPr>
            <a:endParaRPr lang="en-US" altLang="en-US" sz="2800"/>
          </a:p>
        </p:txBody>
      </p:sp>
    </p:spTree>
  </p:cSld>
  <p:clrMapOvr>
    <a:masterClrMapping/>
  </p:clrMapOvr>
  <p:transition>
    <p:wheel spokes="8"/>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8610" name="Rectangle 2"/>
          <p:cNvSpPr>
            <a:spLocks noGrp="1" noChangeArrowheads="1"/>
          </p:cNvSpPr>
          <p:nvPr>
            <p:ph type="title"/>
          </p:nvPr>
        </p:nvSpPr>
        <p:spPr/>
        <p:txBody>
          <a:bodyPr/>
          <a:lstStyle/>
          <a:p>
            <a:r>
              <a:rPr lang="en-US" altLang="en-US" b="1"/>
              <a:t>Soil to Groundwater Pathway</a:t>
            </a:r>
            <a:br>
              <a:rPr lang="en-US" altLang="en-US" b="1"/>
            </a:br>
            <a:r>
              <a:rPr lang="en-US" altLang="en-US" b="1"/>
              <a:t>SPLP Data</a:t>
            </a:r>
            <a:endParaRPr lang="en-US" altLang="en-US"/>
          </a:p>
        </p:txBody>
      </p:sp>
      <p:sp>
        <p:nvSpPr>
          <p:cNvPr id="1348611" name="Rectangle 3"/>
          <p:cNvSpPr>
            <a:spLocks noGrp="1" noChangeArrowheads="1"/>
          </p:cNvSpPr>
          <p:nvPr>
            <p:ph type="body" idx="1"/>
          </p:nvPr>
        </p:nvSpPr>
        <p:spPr>
          <a:xfrm>
            <a:off x="228600" y="2133600"/>
            <a:ext cx="8686800" cy="4114800"/>
          </a:xfrm>
        </p:spPr>
        <p:txBody>
          <a:bodyPr/>
          <a:lstStyle/>
          <a:p>
            <a:pPr lvl="1">
              <a:lnSpc>
                <a:spcPct val="160000"/>
              </a:lnSpc>
              <a:buClr>
                <a:schemeClr val="folHlink"/>
              </a:buClr>
              <a:buFont typeface="Marlett" pitchFamily="2" charset="2"/>
              <a:buChar char="p"/>
            </a:pPr>
            <a:r>
              <a:rPr lang="en-US" altLang="en-US"/>
              <a:t> If SPLP &lt;, then screen out soil to GW pathway</a:t>
            </a:r>
          </a:p>
          <a:p>
            <a:pPr lvl="1">
              <a:lnSpc>
                <a:spcPct val="160000"/>
              </a:lnSpc>
              <a:buClr>
                <a:schemeClr val="folHlink"/>
              </a:buClr>
              <a:buFont typeface="Marlett" pitchFamily="2" charset="2"/>
              <a:buChar char="p"/>
            </a:pPr>
            <a:r>
              <a:rPr lang="en-US" altLang="en-US"/>
              <a:t> If SPLP &gt;, then delineate area of concern</a:t>
            </a:r>
          </a:p>
          <a:p>
            <a:pPr lvl="1">
              <a:lnSpc>
                <a:spcPct val="160000"/>
              </a:lnSpc>
              <a:buClr>
                <a:schemeClr val="folHlink"/>
              </a:buClr>
              <a:buFont typeface="Marlett" pitchFamily="2" charset="2"/>
              <a:buChar char="p"/>
            </a:pPr>
            <a:r>
              <a:rPr lang="en-US" altLang="en-US"/>
              <a:t> SPLP vs TCLP</a:t>
            </a:r>
          </a:p>
          <a:p>
            <a:pPr lvl="1">
              <a:lnSpc>
                <a:spcPct val="160000"/>
              </a:lnSpc>
              <a:buClr>
                <a:schemeClr val="folHlink"/>
              </a:buClr>
              <a:buFont typeface="Marlett" pitchFamily="2" charset="2"/>
              <a:buChar char="p"/>
            </a:pPr>
            <a:r>
              <a:rPr lang="en-US" altLang="en-US"/>
              <a:t> SPLP vs LRS</a:t>
            </a:r>
          </a:p>
          <a:p>
            <a:pPr lvl="2">
              <a:lnSpc>
                <a:spcPct val="160000"/>
              </a:lnSpc>
              <a:buClr>
                <a:schemeClr val="accent1"/>
              </a:buClr>
              <a:buFont typeface="Wingdings" panose="05000000000000000000" pitchFamily="2" charset="2"/>
              <a:buChar char="ü"/>
            </a:pPr>
            <a:r>
              <a:rPr lang="en-US" altLang="en-US"/>
              <a:t>Omit Soil</a:t>
            </a:r>
            <a:r>
              <a:rPr lang="en-US" altLang="en-US" baseline="-25000"/>
              <a:t>GW</a:t>
            </a:r>
            <a:r>
              <a:rPr lang="en-US" altLang="en-US"/>
              <a:t> RS from identification of LRS </a:t>
            </a:r>
          </a:p>
          <a:p>
            <a:pPr>
              <a:lnSpc>
                <a:spcPct val="140000"/>
              </a:lnSpc>
              <a:buFont typeface="Monotype Sorts" pitchFamily="2" charset="2"/>
              <a:buChar char="n"/>
            </a:pPr>
            <a:endParaRPr lang="en-US" altLang="en-US"/>
          </a:p>
          <a:p>
            <a:pPr lvl="1">
              <a:buClr>
                <a:schemeClr val="folHlink"/>
              </a:buClr>
              <a:buFont typeface="Marlett" pitchFamily="2" charset="2"/>
              <a:buNone/>
            </a:pPr>
            <a:r>
              <a:rPr lang="en-US" altLang="en-US"/>
              <a:t> </a:t>
            </a:r>
          </a:p>
        </p:txBody>
      </p:sp>
    </p:spTree>
  </p:cSld>
  <p:clrMapOvr>
    <a:masterClrMapping/>
  </p:clrMapOvr>
  <p:transition>
    <p:wheel spokes="8"/>
  </p:transition>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9330" name="Rectangle 2"/>
          <p:cNvSpPr>
            <a:spLocks noGrp="1" noChangeArrowheads="1"/>
          </p:cNvSpPr>
          <p:nvPr>
            <p:ph type="title"/>
          </p:nvPr>
        </p:nvSpPr>
        <p:spPr/>
        <p:txBody>
          <a:bodyPr/>
          <a:lstStyle/>
          <a:p>
            <a:r>
              <a:rPr lang="en-US" altLang="en-US"/>
              <a:t>Other considerations</a:t>
            </a:r>
          </a:p>
        </p:txBody>
      </p:sp>
      <p:sp>
        <p:nvSpPr>
          <p:cNvPr id="1379331" name="Rectangle 3"/>
          <p:cNvSpPr>
            <a:spLocks noGrp="1" noChangeArrowheads="1"/>
          </p:cNvSpPr>
          <p:nvPr>
            <p:ph type="body" idx="1"/>
          </p:nvPr>
        </p:nvSpPr>
        <p:spPr/>
        <p:txBody>
          <a:bodyPr/>
          <a:lstStyle/>
          <a:p>
            <a:pPr>
              <a:buFontTx/>
              <a:buNone/>
            </a:pPr>
            <a:r>
              <a:rPr lang="en-US" altLang="en-US"/>
              <a:t>RS based on:</a:t>
            </a:r>
          </a:p>
          <a:p>
            <a:pPr>
              <a:buFont typeface="Wingdings" panose="05000000000000000000" pitchFamily="2" charset="2"/>
              <a:buChar char="ü"/>
            </a:pPr>
            <a:r>
              <a:rPr lang="en-US" altLang="en-US"/>
              <a:t>SQL</a:t>
            </a:r>
          </a:p>
          <a:p>
            <a:pPr>
              <a:buFont typeface="Wingdings" panose="05000000000000000000" pitchFamily="2" charset="2"/>
              <a:buChar char="ü"/>
            </a:pPr>
            <a:r>
              <a:rPr lang="en-US" altLang="en-US"/>
              <a:t>Background</a:t>
            </a:r>
          </a:p>
          <a:p>
            <a:pPr>
              <a:buFont typeface="Wingdings" panose="05000000000000000000" pitchFamily="2" charset="2"/>
              <a:buChar char="ü"/>
            </a:pPr>
            <a:r>
              <a:rPr lang="en-US" altLang="en-US"/>
              <a:t>Ceiling value</a:t>
            </a:r>
          </a:p>
          <a:p>
            <a:pPr>
              <a:buFontTx/>
              <a:buNone/>
            </a:pPr>
            <a:endParaRPr lang="en-US" altLang="en-US"/>
          </a:p>
          <a:p>
            <a:pPr>
              <a:buFontTx/>
              <a:buNone/>
            </a:pPr>
            <a:endParaRPr lang="en-US" altLang="en-US"/>
          </a:p>
        </p:txBody>
      </p:sp>
    </p:spTree>
  </p:cSld>
  <p:clrMapOvr>
    <a:masterClrMapping/>
  </p:clrMapOvr>
  <p:transition>
    <p:wheel spokes="8"/>
  </p:transition>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a:xfrm>
            <a:off x="673223" y="4191000"/>
            <a:ext cx="7772400" cy="1143000"/>
          </a:xfrm>
        </p:spPr>
        <p:txBody>
          <a:bodyPr/>
          <a:lstStyle/>
          <a:p>
            <a:pPr algn="ctr"/>
            <a:r>
              <a:rPr lang="en-US" altLang="en-US" sz="4000" i="0" dirty="0">
                <a:solidFill>
                  <a:schemeClr val="hlink"/>
                </a:solidFill>
              </a:rPr>
              <a:t>Calculation of </a:t>
            </a:r>
            <a:br>
              <a:rPr lang="en-US" altLang="en-US" sz="4000" i="0" dirty="0">
                <a:solidFill>
                  <a:schemeClr val="hlink"/>
                </a:solidFill>
              </a:rPr>
            </a:br>
            <a:r>
              <a:rPr lang="en-US" altLang="en-US" sz="4000" i="0" dirty="0">
                <a:solidFill>
                  <a:schemeClr val="hlink"/>
                </a:solidFill>
              </a:rPr>
              <a:t>Screening Standards</a:t>
            </a:r>
            <a:br>
              <a:rPr lang="en-US" altLang="en-US" sz="4000" i="0" dirty="0">
                <a:solidFill>
                  <a:schemeClr val="hlink"/>
                </a:solidFill>
              </a:rPr>
            </a:br>
            <a:r>
              <a:rPr lang="en-US" altLang="en-US" sz="4000" i="0" dirty="0">
                <a:solidFill>
                  <a:schemeClr val="hlink"/>
                </a:solidFill>
              </a:rPr>
              <a:t>and </a:t>
            </a:r>
            <a:br>
              <a:rPr lang="en-US" altLang="en-US" sz="4000" i="0" dirty="0">
                <a:solidFill>
                  <a:schemeClr val="hlink"/>
                </a:solidFill>
              </a:rPr>
            </a:br>
            <a:r>
              <a:rPr lang="en-US" altLang="en-US" sz="4000" i="0" dirty="0">
                <a:solidFill>
                  <a:schemeClr val="hlink"/>
                </a:solidFill>
              </a:rPr>
              <a:t>RECAP Standards </a:t>
            </a:r>
            <a:br>
              <a:rPr lang="en-US" altLang="en-US" sz="4000" i="0" dirty="0">
                <a:solidFill>
                  <a:schemeClr val="hlink"/>
                </a:solidFill>
              </a:rPr>
            </a:br>
            <a:endParaRPr lang="en-US" altLang="en-US" sz="4000" i="0" dirty="0"/>
          </a:p>
        </p:txBody>
      </p:sp>
    </p:spTree>
  </p:cSld>
  <p:clrMapOvr>
    <a:masterClrMapping/>
  </p:clrMapOvr>
  <p:transition>
    <p:wheel spokes="8"/>
  </p:transition>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0354" name="Rectangle 2"/>
          <p:cNvSpPr>
            <a:spLocks noGrp="1" noChangeArrowheads="1"/>
          </p:cNvSpPr>
          <p:nvPr>
            <p:ph type="title"/>
          </p:nvPr>
        </p:nvSpPr>
        <p:spPr>
          <a:xfrm>
            <a:off x="914400" y="1905000"/>
            <a:ext cx="7772400" cy="1143000"/>
          </a:xfrm>
        </p:spPr>
        <p:txBody>
          <a:bodyPr/>
          <a:lstStyle/>
          <a:p>
            <a:pPr algn="ctr"/>
            <a:r>
              <a:rPr lang="en-US" altLang="en-US" sz="3200" i="0" dirty="0">
                <a:solidFill>
                  <a:schemeClr val="tx1"/>
                </a:solidFill>
              </a:rPr>
              <a:t>RECAP Spreadsheet</a:t>
            </a:r>
            <a:r>
              <a:rPr lang="en-US" altLang="en-US" sz="3200" dirty="0"/>
              <a:t/>
            </a:r>
            <a:br>
              <a:rPr lang="en-US" altLang="en-US" sz="3200" dirty="0"/>
            </a:br>
            <a:endParaRPr lang="en-US" altLang="en-US" sz="3200" dirty="0"/>
          </a:p>
        </p:txBody>
      </p:sp>
      <p:sp>
        <p:nvSpPr>
          <p:cNvPr id="1380355" name="Rectangle 3"/>
          <p:cNvSpPr>
            <a:spLocks noGrp="1" noChangeArrowheads="1"/>
          </p:cNvSpPr>
          <p:nvPr>
            <p:ph type="body" idx="1"/>
          </p:nvPr>
        </p:nvSpPr>
        <p:spPr>
          <a:xfrm>
            <a:off x="457200" y="1981200"/>
            <a:ext cx="8686800" cy="4114800"/>
          </a:xfrm>
        </p:spPr>
        <p:txBody>
          <a:bodyPr/>
          <a:lstStyle/>
          <a:p>
            <a:pPr algn="ctr">
              <a:buFontTx/>
              <a:buNone/>
            </a:pPr>
            <a:endParaRPr lang="en-US" altLang="en-US" dirty="0"/>
          </a:p>
          <a:p>
            <a:pPr algn="ctr">
              <a:buFontTx/>
              <a:buNone/>
            </a:pPr>
            <a:endParaRPr lang="en-US" altLang="en-US" dirty="0"/>
          </a:p>
          <a:p>
            <a:pPr algn="ctr">
              <a:buFontTx/>
              <a:buNone/>
            </a:pPr>
            <a:r>
              <a:rPr lang="en-US" altLang="en-US" sz="2400" dirty="0">
                <a:hlinkClick r:id="rId2"/>
              </a:rPr>
              <a:t>http://www.deq.louisiana.gov/portal/default.aspx?tabid=1567</a:t>
            </a:r>
            <a:endParaRPr lang="en-US" altLang="en-US" sz="2400" dirty="0"/>
          </a:p>
          <a:p>
            <a:pPr>
              <a:buFontTx/>
              <a:buNone/>
            </a:pPr>
            <a:endParaRPr lang="en-US" altLang="en-US" sz="2400" dirty="0"/>
          </a:p>
          <a:p>
            <a:pPr>
              <a:buFontTx/>
              <a:buNone/>
            </a:pPr>
            <a:endParaRPr lang="en-US" altLang="en-US" sz="2400" dirty="0"/>
          </a:p>
          <a:p>
            <a:pPr>
              <a:buFontTx/>
              <a:buNone/>
            </a:pPr>
            <a:endParaRPr lang="en-US" altLang="en-US" dirty="0"/>
          </a:p>
        </p:txBody>
      </p:sp>
    </p:spTree>
  </p:cSld>
  <p:clrMapOvr>
    <a:masterClrMapping/>
  </p:clrMapOvr>
  <p:transition>
    <p:wheel spokes="8"/>
  </p:transition>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0050" name="Rectangle 2"/>
          <p:cNvSpPr>
            <a:spLocks noGrp="1" noChangeArrowheads="1"/>
          </p:cNvSpPr>
          <p:nvPr>
            <p:ph type="title"/>
          </p:nvPr>
        </p:nvSpPr>
        <p:spPr/>
        <p:txBody>
          <a:bodyPr/>
          <a:lstStyle/>
          <a:p>
            <a:r>
              <a:rPr lang="en-US" altLang="en-US"/>
              <a:t>SS or RS for COC not in RECAP</a:t>
            </a:r>
          </a:p>
        </p:txBody>
      </p:sp>
      <p:sp>
        <p:nvSpPr>
          <p:cNvPr id="1410051" name="Rectangle 3"/>
          <p:cNvSpPr>
            <a:spLocks noGrp="1" noChangeArrowheads="1"/>
          </p:cNvSpPr>
          <p:nvPr>
            <p:ph type="body" idx="1"/>
          </p:nvPr>
        </p:nvSpPr>
        <p:spPr>
          <a:xfrm>
            <a:off x="152400" y="2057400"/>
            <a:ext cx="8991600" cy="4114800"/>
          </a:xfrm>
        </p:spPr>
        <p:txBody>
          <a:bodyPr/>
          <a:lstStyle/>
          <a:p>
            <a:pPr marL="609600" indent="-609600">
              <a:buFontTx/>
              <a:buNone/>
            </a:pPr>
            <a:r>
              <a:rPr lang="en-US" altLang="en-US"/>
              <a:t>Example: isopropylbenzene (cumene) CAS 98-82-2</a:t>
            </a:r>
          </a:p>
          <a:p>
            <a:pPr marL="609600" indent="-609600">
              <a:buFontTx/>
              <a:buAutoNum type="arabicPeriod"/>
            </a:pPr>
            <a:r>
              <a:rPr lang="en-US" altLang="en-US" sz="2400"/>
              <a:t>RECAP spreadsheet:</a:t>
            </a:r>
          </a:p>
          <a:p>
            <a:pPr marL="990600" lvl="1" indent="-533400">
              <a:buFontTx/>
              <a:buNone/>
            </a:pPr>
            <a:r>
              <a:rPr lang="en-US" altLang="en-US" sz="2000">
                <a:hlinkClick r:id="rId2"/>
              </a:rPr>
              <a:t>http://www.deq.louisiana.gov/portal/default.aspx?tabid=1567</a:t>
            </a:r>
            <a:endParaRPr lang="en-US" altLang="en-US" sz="2000"/>
          </a:p>
          <a:p>
            <a:pPr marL="609600" indent="-609600">
              <a:buFontTx/>
              <a:buAutoNum type="arabicPeriod"/>
            </a:pPr>
            <a:r>
              <a:rPr lang="en-US" altLang="en-US" sz="2400"/>
              <a:t>IRIS: </a:t>
            </a:r>
            <a:r>
              <a:rPr lang="en-US" altLang="en-US" sz="2400">
                <a:solidFill>
                  <a:srgbClr val="00FFFF"/>
                </a:solidFill>
              </a:rPr>
              <a:t>toxicity values</a:t>
            </a:r>
          </a:p>
          <a:p>
            <a:pPr marL="990600" lvl="1" indent="-533400">
              <a:buFontTx/>
              <a:buNone/>
            </a:pPr>
            <a:r>
              <a:rPr lang="en-US" altLang="en-US" sz="2000">
                <a:hlinkClick r:id="rId3"/>
              </a:rPr>
              <a:t>http://www.epa.gov/iris/subst/0306.htm</a:t>
            </a:r>
            <a:endParaRPr lang="en-US" altLang="en-US" sz="2000"/>
          </a:p>
          <a:p>
            <a:pPr marL="990600" lvl="1" indent="-533400">
              <a:buFontTx/>
              <a:buNone/>
            </a:pPr>
            <a:r>
              <a:rPr lang="en-US" altLang="en-US" sz="2000"/>
              <a:t>Oral RfD = 1E-01 mg/kg-d; target: kidney</a:t>
            </a:r>
          </a:p>
          <a:p>
            <a:pPr marL="990600" lvl="1" indent="-533400">
              <a:buFontTx/>
              <a:buNone/>
            </a:pPr>
            <a:r>
              <a:rPr lang="en-US" altLang="en-US" sz="2000"/>
              <a:t>RfC = 4E-01 mg/m</a:t>
            </a:r>
            <a:r>
              <a:rPr lang="en-US" altLang="en-US" sz="2000" baseline="30000"/>
              <a:t>3</a:t>
            </a:r>
            <a:r>
              <a:rPr lang="en-US" altLang="en-US" sz="2000"/>
              <a:t>; target: kidney, adrenal gland</a:t>
            </a:r>
          </a:p>
          <a:p>
            <a:pPr marL="990600" lvl="1" indent="-533400">
              <a:buFontTx/>
              <a:buNone/>
            </a:pPr>
            <a:r>
              <a:rPr lang="en-US" altLang="en-US" sz="2000"/>
              <a:t>Inhalation RfD = 4E-01 mg/m</a:t>
            </a:r>
            <a:r>
              <a:rPr lang="en-US" altLang="en-US" sz="2000" baseline="30000"/>
              <a:t>3</a:t>
            </a:r>
            <a:r>
              <a:rPr lang="en-US" altLang="en-US" sz="2000"/>
              <a:t> x 20m</a:t>
            </a:r>
            <a:r>
              <a:rPr lang="en-US" altLang="en-US" sz="2000" baseline="30000"/>
              <a:t>3</a:t>
            </a:r>
            <a:r>
              <a:rPr lang="en-US" altLang="en-US" sz="2000"/>
              <a:t>/day/70 kg = 1.1E-01 mg/kg-d</a:t>
            </a:r>
          </a:p>
          <a:p>
            <a:pPr marL="609600" indent="-609600">
              <a:buFontTx/>
              <a:buAutoNum type="arabicPeriod"/>
            </a:pPr>
            <a:r>
              <a:rPr lang="en-US" altLang="en-US" sz="2400"/>
              <a:t>Chemical/physical data</a:t>
            </a:r>
          </a:p>
          <a:p>
            <a:pPr marL="990600" lvl="1" indent="-533400">
              <a:buFontTx/>
              <a:buNone/>
            </a:pPr>
            <a:r>
              <a:rPr lang="en-US" altLang="en-US" sz="2000">
                <a:solidFill>
                  <a:srgbClr val="00FFFF"/>
                </a:solidFill>
              </a:rPr>
              <a:t>Molecular weight, Koc, HLC, Da, Dw, and solubility</a:t>
            </a:r>
          </a:p>
        </p:txBody>
      </p:sp>
    </p:spTree>
  </p:cSld>
  <p:clrMapOvr>
    <a:masterClrMapping/>
  </p:clrMapOvr>
  <p:transition>
    <p:wheel spokes="8"/>
  </p:transition>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p:txBody>
          <a:bodyPr/>
          <a:lstStyle/>
          <a:p>
            <a:r>
              <a:rPr lang="en-US" altLang="en-US"/>
              <a:t>SS or RS for COC not in RECAP</a:t>
            </a:r>
          </a:p>
        </p:txBody>
      </p:sp>
      <p:sp>
        <p:nvSpPr>
          <p:cNvPr id="1413123" name="Rectangle 3"/>
          <p:cNvSpPr>
            <a:spLocks noGrp="1" noChangeArrowheads="1"/>
          </p:cNvSpPr>
          <p:nvPr>
            <p:ph type="body" idx="1"/>
          </p:nvPr>
        </p:nvSpPr>
        <p:spPr>
          <a:xfrm>
            <a:off x="152400" y="2057400"/>
            <a:ext cx="8991600" cy="4114800"/>
          </a:xfrm>
        </p:spPr>
        <p:txBody>
          <a:bodyPr/>
          <a:lstStyle/>
          <a:p>
            <a:pPr marL="609600" indent="-609600">
              <a:buFontTx/>
              <a:buNone/>
            </a:pPr>
            <a:r>
              <a:rPr lang="en-US" altLang="en-US" sz="2800"/>
              <a:t>Example: isopropylbenzene (cumene) CAS 98-82-2</a:t>
            </a:r>
          </a:p>
          <a:p>
            <a:pPr marL="609600" indent="-609600">
              <a:buFontTx/>
              <a:buNone/>
            </a:pPr>
            <a:endParaRPr lang="en-US" altLang="en-US" sz="2800"/>
          </a:p>
          <a:p>
            <a:pPr marL="609600" indent="-609600">
              <a:buFontTx/>
              <a:buAutoNum type="arabicPeriod" startAt="4"/>
            </a:pPr>
            <a:r>
              <a:rPr lang="en-US" altLang="en-US" sz="2800"/>
              <a:t>For MO-1 RS, click on tabs for each RS</a:t>
            </a:r>
          </a:p>
          <a:p>
            <a:pPr marL="609600" indent="-609600">
              <a:buFontTx/>
              <a:buAutoNum type="arabicPeriod" startAt="4"/>
            </a:pPr>
            <a:r>
              <a:rPr lang="en-US" altLang="en-US" sz="2800"/>
              <a:t>For SS, divide the risk-based SS based on </a:t>
            </a:r>
            <a:r>
              <a:rPr lang="en-US" altLang="en-US" sz="2800" u="sng"/>
              <a:t>noncarcinogenic</a:t>
            </a:r>
            <a:r>
              <a:rPr lang="en-US" altLang="en-US" sz="2800"/>
              <a:t> effects by 10.</a:t>
            </a:r>
          </a:p>
          <a:p>
            <a:pPr marL="990600" lvl="1" indent="-533400">
              <a:buClr>
                <a:schemeClr val="hlink"/>
              </a:buClr>
              <a:buFont typeface="Wingdings" panose="05000000000000000000" pitchFamily="2" charset="2"/>
              <a:buChar char="v"/>
            </a:pPr>
            <a:r>
              <a:rPr lang="en-US" altLang="en-US" sz="2400"/>
              <a:t>Soil</a:t>
            </a:r>
            <a:r>
              <a:rPr lang="en-US" altLang="en-US" sz="2400" baseline="-25000"/>
              <a:t>i</a:t>
            </a:r>
            <a:r>
              <a:rPr lang="en-US" altLang="en-US" sz="2400"/>
              <a:t> </a:t>
            </a:r>
            <a:r>
              <a:rPr lang="en-US" altLang="en-US" sz="2400">
                <a:cs typeface="Times New Roman" panose="02020603050405020304" pitchFamily="18" charset="0"/>
              </a:rPr>
              <a:t>÷</a:t>
            </a:r>
            <a:r>
              <a:rPr lang="en-US" altLang="en-US" sz="2400"/>
              <a:t>10 = Soil</a:t>
            </a:r>
            <a:r>
              <a:rPr lang="en-US" altLang="en-US" sz="2400" baseline="-25000"/>
              <a:t>SSi</a:t>
            </a:r>
          </a:p>
          <a:p>
            <a:pPr marL="990600" lvl="1" indent="-533400">
              <a:buClr>
                <a:schemeClr val="hlink"/>
              </a:buClr>
              <a:buFont typeface="Wingdings" panose="05000000000000000000" pitchFamily="2" charset="2"/>
              <a:buChar char="v"/>
            </a:pPr>
            <a:r>
              <a:rPr lang="en-US" altLang="en-US" sz="2400"/>
              <a:t>Soil</a:t>
            </a:r>
            <a:r>
              <a:rPr lang="en-US" altLang="en-US" sz="2400" baseline="-25000"/>
              <a:t>ni</a:t>
            </a:r>
            <a:r>
              <a:rPr lang="en-US" altLang="en-US" sz="2400"/>
              <a:t> </a:t>
            </a:r>
            <a:r>
              <a:rPr lang="en-US" altLang="en-US" sz="2400">
                <a:cs typeface="Times New Roman" panose="02020603050405020304" pitchFamily="18" charset="0"/>
              </a:rPr>
              <a:t>÷</a:t>
            </a:r>
            <a:r>
              <a:rPr lang="en-US" altLang="en-US" sz="2400"/>
              <a:t> 10 = Soil</a:t>
            </a:r>
            <a:r>
              <a:rPr lang="en-US" altLang="en-US" sz="2400" baseline="-25000"/>
              <a:t>SSni</a:t>
            </a:r>
          </a:p>
          <a:p>
            <a:pPr marL="990600" lvl="1" indent="-533400">
              <a:buClr>
                <a:schemeClr val="hlink"/>
              </a:buClr>
              <a:buFont typeface="Wingdings" panose="05000000000000000000" pitchFamily="2" charset="2"/>
              <a:buChar char="v"/>
            </a:pPr>
            <a:r>
              <a:rPr lang="en-US" altLang="en-US" sz="2400"/>
              <a:t>GW</a:t>
            </a:r>
            <a:r>
              <a:rPr lang="en-US" altLang="en-US" sz="2400" baseline="-25000"/>
              <a:t>1</a:t>
            </a:r>
            <a:r>
              <a:rPr lang="en-US" altLang="en-US" sz="2400"/>
              <a:t> </a:t>
            </a:r>
            <a:r>
              <a:rPr lang="en-US" altLang="en-US" sz="2400">
                <a:cs typeface="Times New Roman" panose="02020603050405020304" pitchFamily="18" charset="0"/>
              </a:rPr>
              <a:t>÷</a:t>
            </a:r>
            <a:r>
              <a:rPr lang="en-US" altLang="en-US" sz="2400"/>
              <a:t> 10 = GW</a:t>
            </a:r>
            <a:r>
              <a:rPr lang="en-US" altLang="en-US" sz="2400" baseline="-25000"/>
              <a:t>SS</a:t>
            </a:r>
          </a:p>
        </p:txBody>
      </p:sp>
    </p:spTree>
  </p:cSld>
  <p:clrMapOvr>
    <a:masterClrMapping/>
  </p:clrMapOvr>
  <p:transition>
    <p:wheel spokes="8"/>
  </p:transition>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3906" name="Rectangle 2"/>
          <p:cNvSpPr>
            <a:spLocks noGrp="1" noChangeArrowheads="1"/>
          </p:cNvSpPr>
          <p:nvPr>
            <p:ph type="title"/>
          </p:nvPr>
        </p:nvSpPr>
        <p:spPr>
          <a:xfrm>
            <a:off x="762000" y="0"/>
            <a:ext cx="7772400" cy="1143000"/>
          </a:xfrm>
        </p:spPr>
        <p:txBody>
          <a:bodyPr/>
          <a:lstStyle/>
          <a:p>
            <a:r>
              <a:rPr lang="en-US" altLang="en-US"/>
              <a:t>Site-Specific Soil SS</a:t>
            </a:r>
          </a:p>
        </p:txBody>
      </p:sp>
      <p:sp>
        <p:nvSpPr>
          <p:cNvPr id="1403907" name="Rectangle 3"/>
          <p:cNvSpPr>
            <a:spLocks noGrp="1" noChangeArrowheads="1"/>
          </p:cNvSpPr>
          <p:nvPr>
            <p:ph type="body" sz="half" idx="1"/>
          </p:nvPr>
        </p:nvSpPr>
        <p:spPr>
          <a:xfrm>
            <a:off x="685800" y="1371600"/>
            <a:ext cx="7924800" cy="3048000"/>
          </a:xfrm>
        </p:spPr>
        <p:txBody>
          <a:bodyPr/>
          <a:lstStyle/>
          <a:p>
            <a:pPr>
              <a:buSzPct val="75000"/>
              <a:buFont typeface="Wingdings" panose="05000000000000000000" pitchFamily="2" charset="2"/>
              <a:buChar char="n"/>
            </a:pPr>
            <a:r>
              <a:rPr lang="en-US" altLang="en-US" sz="2400">
                <a:solidFill>
                  <a:schemeClr val="tx2"/>
                </a:solidFill>
              </a:rPr>
              <a:t>Soil</a:t>
            </a:r>
            <a:r>
              <a:rPr lang="en-US" altLang="en-US" sz="2400" baseline="-25000">
                <a:solidFill>
                  <a:schemeClr val="tx2"/>
                </a:solidFill>
              </a:rPr>
              <a:t>ni</a:t>
            </a:r>
            <a:r>
              <a:rPr lang="en-US" altLang="en-US" sz="2400">
                <a:solidFill>
                  <a:schemeClr val="tx2"/>
                </a:solidFill>
              </a:rPr>
              <a:t> or Soil</a:t>
            </a:r>
            <a:r>
              <a:rPr lang="en-US" altLang="en-US" sz="2400" baseline="-25000">
                <a:solidFill>
                  <a:schemeClr val="tx2"/>
                </a:solidFill>
              </a:rPr>
              <a:t>i</a:t>
            </a:r>
            <a:endParaRPr lang="en-US" altLang="en-US" sz="2400" baseline="-25000"/>
          </a:p>
          <a:p>
            <a:pPr lvl="1">
              <a:buSzPct val="75000"/>
              <a:buFont typeface="Wingdings" panose="05000000000000000000" pitchFamily="2" charset="2"/>
              <a:buChar char="à"/>
            </a:pPr>
            <a:r>
              <a:rPr lang="en-US" altLang="en-US" sz="2400"/>
              <a:t> </a:t>
            </a:r>
            <a:r>
              <a:rPr lang="en-US" altLang="en-US" sz="2000"/>
              <a:t>source area</a:t>
            </a:r>
          </a:p>
          <a:p>
            <a:pPr lvl="1">
              <a:buSzPct val="75000"/>
              <a:buFont typeface="Wingdings" panose="05000000000000000000" pitchFamily="2" charset="2"/>
              <a:buChar char="à"/>
            </a:pPr>
            <a:r>
              <a:rPr lang="en-US" altLang="en-US" sz="2000"/>
              <a:t> Q/C for VF</a:t>
            </a:r>
          </a:p>
          <a:p>
            <a:pPr lvl="2">
              <a:buSzPct val="75000"/>
              <a:buFont typeface="Wingdings" panose="05000000000000000000" pitchFamily="2" charset="2"/>
              <a:buChar char="v"/>
            </a:pPr>
            <a:r>
              <a:rPr lang="en-US" altLang="en-US" sz="1800"/>
              <a:t>Spreadsheet: soil properties and Q/C tab </a:t>
            </a:r>
          </a:p>
          <a:p>
            <a:pPr lvl="2">
              <a:buSzPct val="75000"/>
              <a:buFont typeface="Wingdings" panose="05000000000000000000" pitchFamily="2" charset="2"/>
              <a:buChar char="v"/>
            </a:pPr>
            <a:r>
              <a:rPr lang="en-US" altLang="en-US" sz="1800">
                <a:solidFill>
                  <a:srgbClr val="00FFFF"/>
                </a:solidFill>
              </a:rPr>
              <a:t>length of source at the water table</a:t>
            </a:r>
          </a:p>
          <a:p>
            <a:pPr lvl="2">
              <a:buSzPct val="75000"/>
              <a:buFont typeface="Wingdings" panose="05000000000000000000" pitchFamily="2" charset="2"/>
              <a:buChar char="v"/>
            </a:pPr>
            <a:r>
              <a:rPr lang="en-US" altLang="en-US" sz="1800">
                <a:solidFill>
                  <a:srgbClr val="00FFFF"/>
                </a:solidFill>
              </a:rPr>
              <a:t> width of the impacted area perpendicular to gw flow</a:t>
            </a:r>
            <a:endParaRPr lang="en-US" altLang="en-US" sz="1800" baseline="-25000">
              <a:solidFill>
                <a:srgbClr val="00FFFF"/>
              </a:solidFill>
            </a:endParaRPr>
          </a:p>
          <a:p>
            <a:pPr lvl="2">
              <a:buSzPct val="75000"/>
              <a:buFont typeface="Wingdings" panose="05000000000000000000" pitchFamily="2" charset="2"/>
              <a:buChar char="v"/>
            </a:pPr>
            <a:r>
              <a:rPr lang="en-US" altLang="en-US" sz="1800"/>
              <a:t>site-specific source area</a:t>
            </a:r>
          </a:p>
          <a:p>
            <a:pPr lvl="1">
              <a:buSzPct val="75000"/>
              <a:buFont typeface="Wingdings" panose="05000000000000000000" pitchFamily="2" charset="2"/>
              <a:buChar char="à"/>
            </a:pPr>
            <a:r>
              <a:rPr lang="en-US" altLang="en-US" sz="2000"/>
              <a:t>Example: Benzene Soil</a:t>
            </a:r>
            <a:r>
              <a:rPr lang="en-US" altLang="en-US" sz="2000" baseline="-25000"/>
              <a:t>i</a:t>
            </a:r>
          </a:p>
          <a:p>
            <a:pPr lvl="1">
              <a:buSzPct val="75000"/>
              <a:buFont typeface="Wingdings" panose="05000000000000000000" pitchFamily="2" charset="2"/>
              <a:buChar char="à"/>
            </a:pPr>
            <a:endParaRPr lang="en-US" altLang="en-US" sz="2000"/>
          </a:p>
          <a:p>
            <a:pPr lvl="1">
              <a:buSzPct val="75000"/>
              <a:buFont typeface="Wingdings" panose="05000000000000000000" pitchFamily="2" charset="2"/>
              <a:buNone/>
            </a:pPr>
            <a:endParaRPr lang="en-US" altLang="en-US" sz="2000"/>
          </a:p>
          <a:p>
            <a:endParaRPr lang="en-US" altLang="en-US" sz="2400"/>
          </a:p>
        </p:txBody>
      </p:sp>
      <p:graphicFrame>
        <p:nvGraphicFramePr>
          <p:cNvPr id="2" name="Table 1" descr="Site-Specific Soil Screening Standards based on site size"/>
          <p:cNvGraphicFramePr>
            <a:graphicFrameLocks noGrp="1"/>
          </p:cNvGraphicFramePr>
          <p:nvPr>
            <p:extLst>
              <p:ext uri="{D42A27DB-BD31-4B8C-83A1-F6EECF244321}">
                <p14:modId xmlns:p14="http://schemas.microsoft.com/office/powerpoint/2010/main" val="291892763"/>
              </p:ext>
            </p:extLst>
          </p:nvPr>
        </p:nvGraphicFramePr>
        <p:xfrm>
          <a:off x="304800" y="4419600"/>
          <a:ext cx="8534400" cy="2193672"/>
        </p:xfrm>
        <a:graphic>
          <a:graphicData uri="http://schemas.openxmlformats.org/drawingml/2006/table">
            <a:tbl>
              <a:tblPr firstRow="1" bandRow="1">
                <a:tableStyleId>{D03447BB-5D67-496B-8E87-E561075AD55C}</a:tableStyleId>
              </a:tblPr>
              <a:tblGrid>
                <a:gridCol w="1219200">
                  <a:extLst>
                    <a:ext uri="{9D8B030D-6E8A-4147-A177-3AD203B41FA5}">
                      <a16:colId xmlns:a16="http://schemas.microsoft.com/office/drawing/2014/main" val="3629446444"/>
                    </a:ext>
                  </a:extLst>
                </a:gridCol>
                <a:gridCol w="1219200">
                  <a:extLst>
                    <a:ext uri="{9D8B030D-6E8A-4147-A177-3AD203B41FA5}">
                      <a16:colId xmlns:a16="http://schemas.microsoft.com/office/drawing/2014/main" val="3029722782"/>
                    </a:ext>
                  </a:extLst>
                </a:gridCol>
                <a:gridCol w="1219200">
                  <a:extLst>
                    <a:ext uri="{9D8B030D-6E8A-4147-A177-3AD203B41FA5}">
                      <a16:colId xmlns:a16="http://schemas.microsoft.com/office/drawing/2014/main" val="1051134541"/>
                    </a:ext>
                  </a:extLst>
                </a:gridCol>
                <a:gridCol w="1219200">
                  <a:extLst>
                    <a:ext uri="{9D8B030D-6E8A-4147-A177-3AD203B41FA5}">
                      <a16:colId xmlns:a16="http://schemas.microsoft.com/office/drawing/2014/main" val="1641425693"/>
                    </a:ext>
                  </a:extLst>
                </a:gridCol>
                <a:gridCol w="1219200">
                  <a:extLst>
                    <a:ext uri="{9D8B030D-6E8A-4147-A177-3AD203B41FA5}">
                      <a16:colId xmlns:a16="http://schemas.microsoft.com/office/drawing/2014/main" val="822810652"/>
                    </a:ext>
                  </a:extLst>
                </a:gridCol>
                <a:gridCol w="1219200">
                  <a:extLst>
                    <a:ext uri="{9D8B030D-6E8A-4147-A177-3AD203B41FA5}">
                      <a16:colId xmlns:a16="http://schemas.microsoft.com/office/drawing/2014/main" val="371620791"/>
                    </a:ext>
                  </a:extLst>
                </a:gridCol>
                <a:gridCol w="1219200">
                  <a:extLst>
                    <a:ext uri="{9D8B030D-6E8A-4147-A177-3AD203B41FA5}">
                      <a16:colId xmlns:a16="http://schemas.microsoft.com/office/drawing/2014/main" val="2504132707"/>
                    </a:ext>
                  </a:extLst>
                </a:gridCol>
              </a:tblGrid>
              <a:tr h="517864">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Site size</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148*148</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209*209</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295*295</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467*467</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660*660</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solidFill>
                            <a:srgbClr val="00CCFF"/>
                          </a:solidFill>
                          <a:effectLst/>
                        </a:rPr>
                        <a:t>1143*1143</a:t>
                      </a:r>
                      <a:endParaRPr kumimoji="0" lang="en-US" altLang="en-US" sz="1800" b="0" i="0" u="none" strike="noStrike" cap="none" normalizeH="0" baseline="0" dirty="0" smtClean="0">
                        <a:ln>
                          <a:noFill/>
                        </a:ln>
                        <a:solidFill>
                          <a:srgbClr val="00CCFF"/>
                        </a:solidFill>
                        <a:effectLst/>
                        <a:latin typeface="Times New Roman" panose="02020603050405020304" pitchFamily="18" charset="0"/>
                      </a:endParaRPr>
                    </a:p>
                  </a:txBody>
                  <a:tcPr horzOverflow="overflow"/>
                </a:tc>
                <a:extLst>
                  <a:ext uri="{0D108BD9-81ED-4DB2-BD59-A6C34878D82A}">
                    <a16:rowId xmlns:a16="http://schemas.microsoft.com/office/drawing/2014/main" val="2620139882"/>
                  </a:ext>
                </a:extLst>
              </a:tr>
              <a:tr h="580008">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Site size ft</a:t>
                      </a:r>
                      <a:r>
                        <a:rPr kumimoji="0" lang="en-US" altLang="en-US" sz="1800" u="none" strike="noStrike" cap="none" normalizeH="0" baseline="30000" smtClean="0">
                          <a:ln>
                            <a:noFill/>
                          </a:ln>
                          <a:effectLst/>
                        </a:rPr>
                        <a:t>2</a:t>
                      </a:r>
                      <a:endParaRPr kumimoji="0" lang="en-US" altLang="en-US" sz="1800" b="0" i="0" u="none" strike="noStrike" cap="none" normalizeH="0" baseline="30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21,904</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43,681</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87,025</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218,089</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435,600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1,306,449</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764885595"/>
                  </a:ext>
                </a:extLst>
              </a:tr>
              <a:tr h="517864">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Site size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0.5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5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10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30 acre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3780416980"/>
                  </a:ext>
                </a:extLst>
              </a:tr>
              <a:tr h="517864">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Soil</a:t>
                      </a:r>
                      <a:r>
                        <a:rPr kumimoji="0" lang="en-US" altLang="en-US" sz="1800" u="none" strike="noStrike" cap="none" normalizeH="0" baseline="-25000" smtClean="0">
                          <a:ln>
                            <a:noFill/>
                          </a:ln>
                          <a:effectLst/>
                        </a:rPr>
                        <a:t>i </a:t>
                      </a:r>
                      <a:r>
                        <a:rPr kumimoji="0" lang="en-US" altLang="en-US" sz="1800" u="none" strike="noStrike" cap="none" normalizeH="0" baseline="0" smtClean="0">
                          <a:ln>
                            <a:noFill/>
                          </a:ln>
                          <a:effectLst/>
                        </a:rPr>
                        <a:t>mg/kg</a:t>
                      </a:r>
                      <a:endParaRPr kumimoji="0" lang="en-US" altLang="en-US" sz="18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3.1</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2.7</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2.4</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2.1</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1.9</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1.6</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4064599210"/>
                  </a:ext>
                </a:extLst>
              </a:tr>
            </a:tbl>
          </a:graphicData>
        </a:graphic>
      </p:graphicFrame>
    </p:spTree>
  </p:cSld>
  <p:clrMapOvr>
    <a:masterClrMapping/>
  </p:clrMapOvr>
  <p:transition>
    <p:wheel spokes="8"/>
  </p:transition>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762000" y="609600"/>
            <a:ext cx="7772400" cy="1143000"/>
          </a:xfrm>
          <a:noFill/>
          <a:ln/>
        </p:spPr>
        <p:txBody>
          <a:bodyPr anchor="ctr"/>
          <a:lstStyle/>
          <a:p>
            <a:r>
              <a:rPr lang="en-US" altLang="en-US"/>
              <a:t>MO-2 Soil RECAP Standards</a:t>
            </a:r>
            <a:br>
              <a:rPr lang="en-US" altLang="en-US"/>
            </a:br>
            <a:r>
              <a:rPr lang="en-US" altLang="en-US"/>
              <a:t>Use of Site-Specific Data</a:t>
            </a:r>
            <a:br>
              <a:rPr lang="en-US" altLang="en-US"/>
            </a:br>
            <a:endParaRPr lang="en-US" altLang="en-US"/>
          </a:p>
        </p:txBody>
      </p:sp>
      <p:sp>
        <p:nvSpPr>
          <p:cNvPr id="1400835" name="Rectangle 3"/>
          <p:cNvSpPr>
            <a:spLocks noGrp="1" noChangeArrowheads="1"/>
          </p:cNvSpPr>
          <p:nvPr>
            <p:ph type="body" idx="1"/>
          </p:nvPr>
        </p:nvSpPr>
        <p:spPr>
          <a:xfrm>
            <a:off x="533400" y="2057400"/>
            <a:ext cx="8458200" cy="4114800"/>
          </a:xfrm>
          <a:noFill/>
          <a:ln/>
        </p:spPr>
        <p:txBody>
          <a:bodyPr/>
          <a:lstStyle/>
          <a:p>
            <a:pPr marL="228600" indent="-228600">
              <a:buSzPct val="75000"/>
              <a:buFont typeface="Wingdings" panose="05000000000000000000" pitchFamily="2" charset="2"/>
              <a:buChar char="n"/>
            </a:pPr>
            <a:r>
              <a:rPr lang="en-US" altLang="en-US">
                <a:solidFill>
                  <a:schemeClr val="tx2"/>
                </a:solidFill>
              </a:rPr>
              <a:t> Soil</a:t>
            </a:r>
            <a:r>
              <a:rPr lang="en-US" altLang="en-US" baseline="-25000">
                <a:solidFill>
                  <a:schemeClr val="tx2"/>
                </a:solidFill>
              </a:rPr>
              <a:t>ni</a:t>
            </a:r>
            <a:r>
              <a:rPr lang="en-US" altLang="en-US">
                <a:solidFill>
                  <a:schemeClr val="tx2"/>
                </a:solidFill>
              </a:rPr>
              <a:t> or Soil</a:t>
            </a:r>
            <a:r>
              <a:rPr lang="en-US" altLang="en-US" baseline="-25000">
                <a:solidFill>
                  <a:schemeClr val="tx2"/>
                </a:solidFill>
              </a:rPr>
              <a:t>i</a:t>
            </a:r>
            <a:r>
              <a:rPr lang="en-US" altLang="en-US" baseline="-25000"/>
              <a:t> </a:t>
            </a:r>
            <a:r>
              <a:rPr lang="en-US" altLang="en-US">
                <a:solidFill>
                  <a:schemeClr val="tx2"/>
                </a:solidFill>
              </a:rPr>
              <a:t>(VF)</a:t>
            </a:r>
            <a:endParaRPr lang="en-US" altLang="en-US" baseline="-25000"/>
          </a:p>
          <a:p>
            <a:pPr marL="396875" lvl="1" indent="-53975">
              <a:buSzPct val="75000"/>
              <a:buFont typeface="Wingdings" panose="05000000000000000000" pitchFamily="2" charset="2"/>
              <a:buChar char="à"/>
            </a:pPr>
            <a:r>
              <a:rPr lang="en-US" altLang="en-US" sz="3200"/>
              <a:t> </a:t>
            </a:r>
            <a:r>
              <a:rPr lang="en-US" altLang="en-US"/>
              <a:t>source area; water-filled soil porosity; dry soil bulk 		density; f</a:t>
            </a:r>
            <a:r>
              <a:rPr lang="en-US" altLang="en-US" baseline="-25000"/>
              <a:t>oc</a:t>
            </a:r>
            <a:r>
              <a:rPr lang="en-US" altLang="en-US"/>
              <a:t>  </a:t>
            </a:r>
          </a:p>
          <a:p>
            <a:pPr marL="228600" indent="-228600">
              <a:buSzPct val="75000"/>
              <a:buFont typeface="Wingdings" panose="05000000000000000000" pitchFamily="2" charset="2"/>
              <a:buChar char="n"/>
            </a:pPr>
            <a:r>
              <a:rPr lang="en-US" altLang="en-US">
                <a:solidFill>
                  <a:schemeClr val="tx2"/>
                </a:solidFill>
              </a:rPr>
              <a:t> Soil</a:t>
            </a:r>
            <a:r>
              <a:rPr lang="en-US" altLang="en-US" baseline="-25000">
                <a:solidFill>
                  <a:schemeClr val="tx2"/>
                </a:solidFill>
              </a:rPr>
              <a:t>ni</a:t>
            </a:r>
            <a:r>
              <a:rPr lang="en-US" altLang="en-US">
                <a:solidFill>
                  <a:schemeClr val="tx2"/>
                </a:solidFill>
              </a:rPr>
              <a:t>-PEF or Soil</a:t>
            </a:r>
            <a:r>
              <a:rPr lang="en-US" altLang="en-US" baseline="-25000">
                <a:solidFill>
                  <a:schemeClr val="tx2"/>
                </a:solidFill>
              </a:rPr>
              <a:t>i</a:t>
            </a:r>
            <a:r>
              <a:rPr lang="en-US" altLang="en-US">
                <a:solidFill>
                  <a:schemeClr val="tx2"/>
                </a:solidFill>
              </a:rPr>
              <a:t>-PEF</a:t>
            </a:r>
          </a:p>
          <a:p>
            <a:pPr marL="396875" lvl="1" indent="-53975">
              <a:buSzPct val="75000"/>
              <a:buFont typeface="Wingdings" panose="05000000000000000000" pitchFamily="2" charset="2"/>
              <a:buChar char="à"/>
            </a:pPr>
            <a:r>
              <a:rPr lang="en-US" altLang="en-US" sz="3200"/>
              <a:t> </a:t>
            </a:r>
            <a:r>
              <a:rPr lang="en-US" altLang="en-US"/>
              <a:t>source area; veg cover; windspeed  </a:t>
            </a:r>
            <a:endParaRPr lang="en-US" altLang="en-US" baseline="-25000">
              <a:solidFill>
                <a:schemeClr val="tx2"/>
              </a:solidFill>
            </a:endParaRPr>
          </a:p>
          <a:p>
            <a:pPr marL="228600" indent="-228600">
              <a:buSzPct val="75000"/>
              <a:buFont typeface="Wingdings" panose="05000000000000000000" pitchFamily="2" charset="2"/>
              <a:buChar char="n"/>
            </a:pPr>
            <a:r>
              <a:rPr lang="en-US" altLang="en-US">
                <a:solidFill>
                  <a:schemeClr val="tx2"/>
                </a:solidFill>
              </a:rPr>
              <a:t> Soil</a:t>
            </a:r>
            <a:r>
              <a:rPr lang="en-US" altLang="en-US" baseline="-25000">
                <a:solidFill>
                  <a:schemeClr val="tx2"/>
                </a:solidFill>
              </a:rPr>
              <a:t>GW1</a:t>
            </a:r>
            <a:r>
              <a:rPr lang="en-US" altLang="en-US">
                <a:solidFill>
                  <a:schemeClr val="tx2"/>
                </a:solidFill>
              </a:rPr>
              <a:t>, Soil</a:t>
            </a:r>
            <a:r>
              <a:rPr lang="en-US" altLang="en-US" baseline="-25000">
                <a:solidFill>
                  <a:schemeClr val="tx2"/>
                </a:solidFill>
              </a:rPr>
              <a:t>GW2</a:t>
            </a:r>
            <a:r>
              <a:rPr lang="en-US" altLang="en-US">
                <a:solidFill>
                  <a:schemeClr val="tx2"/>
                </a:solidFill>
              </a:rPr>
              <a:t>, or Soil</a:t>
            </a:r>
            <a:r>
              <a:rPr lang="en-US" altLang="en-US" baseline="-25000">
                <a:solidFill>
                  <a:schemeClr val="tx2"/>
                </a:solidFill>
              </a:rPr>
              <a:t>GW3</a:t>
            </a:r>
          </a:p>
          <a:p>
            <a:pPr marL="396875" lvl="1" indent="-53975">
              <a:buSzPct val="75000"/>
              <a:buFont typeface="Wingdings" panose="05000000000000000000" pitchFamily="2" charset="2"/>
              <a:buChar char="à"/>
            </a:pPr>
            <a:r>
              <a:rPr lang="en-US" altLang="en-US" baseline="-25000">
                <a:solidFill>
                  <a:schemeClr val="tx2"/>
                </a:solidFill>
              </a:rPr>
              <a:t> </a:t>
            </a:r>
            <a:r>
              <a:rPr lang="en-US" altLang="en-US"/>
              <a:t>dry soil bulk density; water-filled soil porosity; foc; 		soil particle density</a:t>
            </a:r>
            <a:endParaRPr lang="en-US" altLang="en-US" baseline="-25000">
              <a:solidFill>
                <a:schemeClr val="tx2"/>
              </a:solidFill>
            </a:endParaRPr>
          </a:p>
          <a:p>
            <a:pPr marL="228600" indent="-228600">
              <a:buSzPct val="75000"/>
              <a:buFont typeface="Wingdings" panose="05000000000000000000" pitchFamily="2" charset="2"/>
              <a:buNone/>
            </a:pPr>
            <a:endParaRPr lang="en-US" altLang="en-US" baseline="-25000">
              <a:solidFill>
                <a:schemeClr val="tx2"/>
              </a:solidFill>
            </a:endParaRPr>
          </a:p>
          <a:p>
            <a:pPr marL="228600" indent="-228600">
              <a:buSzPct val="75000"/>
              <a:buFont typeface="Wingdings" panose="05000000000000000000" pitchFamily="2" charset="2"/>
              <a:buChar char="n"/>
            </a:pPr>
            <a:endParaRPr lang="en-US" altLang="en-US" baseline="-25000"/>
          </a:p>
          <a:p>
            <a:pPr marL="396875" lvl="1" indent="-53975">
              <a:buSzPct val="75000"/>
              <a:buFont typeface="Wingdings" panose="05000000000000000000" pitchFamily="2" charset="2"/>
              <a:buNone/>
            </a:pPr>
            <a:r>
              <a:rPr lang="en-US" altLang="en-US" sz="3200"/>
              <a:t> </a:t>
            </a:r>
          </a:p>
          <a:p>
            <a:pPr marL="228600" indent="-228600">
              <a:buSzPct val="75000"/>
              <a:buFont typeface="Wingdings" panose="05000000000000000000" pitchFamily="2" charset="2"/>
              <a:buNone/>
            </a:pPr>
            <a:endParaRPr lang="en-US" altLang="en-US" sz="3600"/>
          </a:p>
          <a:p>
            <a:pPr marL="396875" lvl="1" indent="-53975">
              <a:buSzPct val="75000"/>
              <a:buFont typeface="Wingdings" panose="05000000000000000000" pitchFamily="2" charset="2"/>
              <a:buNone/>
            </a:pPr>
            <a:r>
              <a:rPr lang="en-US" altLang="en-US" sz="3200"/>
              <a:t> </a:t>
            </a:r>
          </a:p>
          <a:p>
            <a:pPr marL="228600" indent="-228600">
              <a:buFontTx/>
              <a:buNone/>
            </a:pPr>
            <a:endParaRPr lang="en-US" altLang="en-US" baseline="-25000"/>
          </a:p>
        </p:txBody>
      </p:sp>
    </p:spTree>
  </p:cSld>
  <p:clrMapOvr>
    <a:masterClrMapping/>
  </p:clrMapOvr>
  <p:transition>
    <p:wheel spokes="8"/>
  </p:transition>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1618" name="Rectangle 2"/>
          <p:cNvSpPr>
            <a:spLocks noGrp="1" noChangeArrowheads="1"/>
          </p:cNvSpPr>
          <p:nvPr>
            <p:ph type="title"/>
          </p:nvPr>
        </p:nvSpPr>
        <p:spPr>
          <a:noFill/>
          <a:ln/>
        </p:spPr>
        <p:txBody>
          <a:bodyPr anchor="ctr"/>
          <a:lstStyle/>
          <a:p>
            <a:r>
              <a:rPr lang="en-US" altLang="en-US"/>
              <a:t>MO-2 Soil RECAP Standards</a:t>
            </a:r>
            <a:br>
              <a:rPr lang="en-US" altLang="en-US"/>
            </a:br>
            <a:r>
              <a:rPr lang="en-US" altLang="en-US"/>
              <a:t>Use of Site-Specific Data</a:t>
            </a:r>
          </a:p>
        </p:txBody>
      </p:sp>
      <p:sp>
        <p:nvSpPr>
          <p:cNvPr id="1391619" name="Rectangle 3"/>
          <p:cNvSpPr>
            <a:spLocks noGrp="1" noChangeArrowheads="1"/>
          </p:cNvSpPr>
          <p:nvPr>
            <p:ph type="body" idx="1"/>
          </p:nvPr>
        </p:nvSpPr>
        <p:spPr>
          <a:xfrm>
            <a:off x="381000" y="2514600"/>
            <a:ext cx="8763000" cy="4114800"/>
          </a:xfrm>
          <a:noFill/>
          <a:ln/>
        </p:spPr>
        <p:txBody>
          <a:bodyPr/>
          <a:lstStyle/>
          <a:p>
            <a:pPr>
              <a:lnSpc>
                <a:spcPct val="90000"/>
              </a:lnSpc>
              <a:buSzPct val="75000"/>
              <a:buFont typeface="Wingdings" panose="05000000000000000000" pitchFamily="2" charset="2"/>
              <a:buChar char="n"/>
            </a:pPr>
            <a:r>
              <a:rPr lang="en-US" altLang="en-US">
                <a:solidFill>
                  <a:schemeClr val="tx2"/>
                </a:solidFill>
              </a:rPr>
              <a:t>DF</a:t>
            </a:r>
            <a:r>
              <a:rPr lang="en-US" altLang="en-US" baseline="-25000">
                <a:solidFill>
                  <a:schemeClr val="tx2"/>
                </a:solidFill>
              </a:rPr>
              <a:t>Summers</a:t>
            </a:r>
            <a:endParaRPr lang="en-US" altLang="en-US">
              <a:solidFill>
                <a:schemeClr val="tx2"/>
              </a:solidFill>
            </a:endParaRPr>
          </a:p>
          <a:p>
            <a:pPr lvl="1">
              <a:lnSpc>
                <a:spcPct val="90000"/>
              </a:lnSpc>
              <a:buSzPct val="75000"/>
              <a:buFont typeface="Wingdings" panose="05000000000000000000" pitchFamily="2" charset="2"/>
              <a:buChar char="à"/>
            </a:pPr>
            <a:r>
              <a:rPr lang="en-US" altLang="en-US"/>
              <a:t>volumetric flow rate of infiltration; volumetric flow rate of groundwater; infiltration rate; width of impacted area; length of impacted area; hydraulic gradient; hydraulic conductivity; thickness of mixing zone; soil concentration; dry bulk density; total soil porosity; water filled soil porosity; f</a:t>
            </a:r>
            <a:r>
              <a:rPr lang="en-US" altLang="en-US" baseline="-25000"/>
              <a:t>oc</a:t>
            </a:r>
            <a:r>
              <a:rPr lang="en-US" altLang="en-US"/>
              <a:t> </a:t>
            </a:r>
          </a:p>
          <a:p>
            <a:pPr>
              <a:buFontTx/>
              <a:buNone/>
            </a:pPr>
            <a:endParaRPr lang="en-US" altLang="en-US" baseline="-25000"/>
          </a:p>
        </p:txBody>
      </p:sp>
    </p:spTree>
  </p:cSld>
  <p:clrMapOvr>
    <a:masterClrMapping/>
  </p:clrMapOvr>
  <p:transition>
    <p:wheel spokes="8"/>
  </p:transition>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noFill/>
          <a:ln/>
        </p:spPr>
        <p:txBody>
          <a:bodyPr anchor="ctr"/>
          <a:lstStyle/>
          <a:p>
            <a:r>
              <a:rPr lang="en-US" altLang="en-US"/>
              <a:t>MO-2 Soil RECAP Standards</a:t>
            </a:r>
            <a:br>
              <a:rPr lang="en-US" altLang="en-US"/>
            </a:br>
            <a:r>
              <a:rPr lang="en-US" altLang="en-US"/>
              <a:t>Use of Site-Specific Data</a:t>
            </a:r>
          </a:p>
        </p:txBody>
      </p:sp>
      <p:sp>
        <p:nvSpPr>
          <p:cNvPr id="1392643" name="Rectangle 3"/>
          <p:cNvSpPr>
            <a:spLocks noGrp="1" noChangeArrowheads="1"/>
          </p:cNvSpPr>
          <p:nvPr>
            <p:ph type="body" idx="1"/>
          </p:nvPr>
        </p:nvSpPr>
        <p:spPr>
          <a:xfrm>
            <a:off x="228600" y="2133600"/>
            <a:ext cx="8763000" cy="3886200"/>
          </a:xfrm>
          <a:noFill/>
          <a:ln/>
        </p:spPr>
        <p:txBody>
          <a:bodyPr/>
          <a:lstStyle/>
          <a:p>
            <a:pPr>
              <a:lnSpc>
                <a:spcPct val="90000"/>
              </a:lnSpc>
              <a:buSzPct val="75000"/>
              <a:buFont typeface="Wingdings" panose="05000000000000000000" pitchFamily="2" charset="2"/>
              <a:buChar char="n"/>
            </a:pPr>
            <a:r>
              <a:rPr lang="en-US" altLang="en-US">
                <a:solidFill>
                  <a:schemeClr val="tx2"/>
                </a:solidFill>
              </a:rPr>
              <a:t>DAF</a:t>
            </a:r>
            <a:r>
              <a:rPr lang="en-US" altLang="en-US" baseline="-25000">
                <a:solidFill>
                  <a:schemeClr val="tx2"/>
                </a:solidFill>
              </a:rPr>
              <a:t>Domenico</a:t>
            </a:r>
            <a:endParaRPr lang="en-US" altLang="en-US">
              <a:solidFill>
                <a:schemeClr val="tx2"/>
              </a:solidFill>
            </a:endParaRPr>
          </a:p>
          <a:p>
            <a:pPr lvl="1">
              <a:lnSpc>
                <a:spcPct val="90000"/>
              </a:lnSpc>
              <a:buSzPct val="75000"/>
              <a:buFont typeface="Wingdings" panose="05000000000000000000" pitchFamily="2" charset="2"/>
              <a:buChar char="à"/>
            </a:pPr>
            <a:r>
              <a:rPr lang="en-US" altLang="en-US"/>
              <a:t>source width; hydraulic gradient; hydraulic conductivity; soil porosity; degradation rate; retardation factor; distance from source; source thickness (S</a:t>
            </a:r>
            <a:r>
              <a:rPr lang="en-US" altLang="en-US" baseline="-25000"/>
              <a:t>d</a:t>
            </a:r>
            <a:r>
              <a:rPr lang="en-US" altLang="en-US"/>
              <a:t>) </a:t>
            </a:r>
          </a:p>
          <a:p>
            <a:pPr>
              <a:lnSpc>
                <a:spcPct val="90000"/>
              </a:lnSpc>
              <a:buSzPct val="75000"/>
              <a:buFont typeface="Wingdings" panose="05000000000000000000" pitchFamily="2" charset="2"/>
              <a:buNone/>
            </a:pPr>
            <a:endParaRPr lang="en-US" altLang="en-US" baseline="-25000">
              <a:solidFill>
                <a:schemeClr val="tx2"/>
              </a:solidFill>
            </a:endParaRPr>
          </a:p>
          <a:p>
            <a:pPr>
              <a:buFontTx/>
              <a:buNone/>
            </a:pPr>
            <a:endParaRPr lang="en-US" altLang="en-US" baseline="-25000"/>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6386" name="Rectangle 2"/>
          <p:cNvSpPr>
            <a:spLocks noGrp="1" noChangeArrowheads="1"/>
          </p:cNvSpPr>
          <p:nvPr>
            <p:ph type="title"/>
          </p:nvPr>
        </p:nvSpPr>
        <p:spPr>
          <a:xfrm>
            <a:off x="1524000" y="609600"/>
            <a:ext cx="6781800" cy="1295400"/>
          </a:xfrm>
          <a:noFill/>
          <a:ln/>
        </p:spPr>
        <p:txBody>
          <a:bodyPr anchor="ctr"/>
          <a:lstStyle/>
          <a:p>
            <a:r>
              <a:rPr lang="en-US" altLang="en-US"/>
              <a:t>MO-2:  When not?</a:t>
            </a:r>
            <a:endParaRPr lang="en-US" altLang="en-US">
              <a:latin typeface="Haettenschweiler" panose="020B0706040902060204" pitchFamily="34" charset="0"/>
            </a:endParaRPr>
          </a:p>
        </p:txBody>
      </p:sp>
      <p:sp>
        <p:nvSpPr>
          <p:cNvPr id="1296387" name="Rectangle 3"/>
          <p:cNvSpPr>
            <a:spLocks noGrp="1" noChangeArrowheads="1"/>
          </p:cNvSpPr>
          <p:nvPr>
            <p:ph type="body" idx="1"/>
          </p:nvPr>
        </p:nvSpPr>
        <p:spPr>
          <a:xfrm>
            <a:off x="228600" y="2209800"/>
            <a:ext cx="8610600" cy="4876800"/>
          </a:xfrm>
          <a:noFill/>
          <a:ln/>
        </p:spPr>
        <p:txBody>
          <a:bodyPr/>
          <a:lstStyle/>
          <a:p>
            <a:pPr>
              <a:lnSpc>
                <a:spcPct val="80000"/>
              </a:lnSpc>
              <a:buClr>
                <a:schemeClr val="hlink"/>
              </a:buClr>
              <a:buFont typeface="Marlett" pitchFamily="2" charset="2"/>
              <a:buNone/>
            </a:pPr>
            <a:r>
              <a:rPr lang="en-US" altLang="en-US" u="sng">
                <a:solidFill>
                  <a:srgbClr val="FF9900"/>
                </a:solidFill>
              </a:rPr>
              <a:t>Soil</a:t>
            </a:r>
            <a:r>
              <a:rPr lang="en-US" altLang="en-US">
                <a:solidFill>
                  <a:srgbClr val="FF9900"/>
                </a:solidFill>
              </a:rPr>
              <a:t>:</a:t>
            </a:r>
            <a:r>
              <a:rPr lang="en-US" altLang="en-US"/>
              <a:t> </a:t>
            </a:r>
            <a:r>
              <a:rPr lang="en-US" altLang="en-US">
                <a:solidFill>
                  <a:schemeClr val="hlink"/>
                </a:solidFill>
              </a:rPr>
              <a:t>When site-specific EF&amp;T data will </a:t>
            </a:r>
            <a:r>
              <a:rPr lang="en-US" altLang="en-US" u="sng">
                <a:solidFill>
                  <a:schemeClr val="hlink"/>
                </a:solidFill>
              </a:rPr>
              <a:t>not</a:t>
            </a:r>
            <a:r>
              <a:rPr lang="en-US" altLang="en-US">
                <a:solidFill>
                  <a:schemeClr val="hlink"/>
                </a:solidFill>
              </a:rPr>
              <a:t> </a:t>
            </a:r>
            <a:r>
              <a:rPr lang="en-US" altLang="en-US">
                <a:solidFill>
                  <a:schemeClr val="hlink"/>
                </a:solidFill>
                <a:sym typeface="Wingdings 3" panose="05040102010807070707" pitchFamily="18" charset="2"/>
              </a:rPr>
              <a:t> LRS</a:t>
            </a:r>
          </a:p>
          <a:p>
            <a:pPr>
              <a:lnSpc>
                <a:spcPct val="80000"/>
              </a:lnSpc>
              <a:buClr>
                <a:schemeClr val="hlink"/>
              </a:buClr>
              <a:buFont typeface="Marlett" pitchFamily="2" charset="2"/>
              <a:buNone/>
            </a:pPr>
            <a:endParaRPr lang="en-US" altLang="en-US">
              <a:solidFill>
                <a:schemeClr val="hlink"/>
              </a:solidFill>
            </a:endParaRPr>
          </a:p>
          <a:p>
            <a:pPr>
              <a:lnSpc>
                <a:spcPct val="80000"/>
              </a:lnSpc>
              <a:buClr>
                <a:schemeClr val="hlink"/>
              </a:buClr>
              <a:buFont typeface="Marlett" pitchFamily="2" charset="2"/>
              <a:buChar char="p"/>
            </a:pPr>
            <a:r>
              <a:rPr lang="en-US" altLang="en-US" sz="2800"/>
              <a:t> </a:t>
            </a:r>
            <a:r>
              <a:rPr lang="en-US" altLang="en-US"/>
              <a:t>Generally, when LRS is risk-based or otherwise not dependent on EF&amp;T data</a:t>
            </a:r>
          </a:p>
          <a:p>
            <a:pPr>
              <a:lnSpc>
                <a:spcPct val="80000"/>
              </a:lnSpc>
              <a:buClr>
                <a:schemeClr val="hlink"/>
              </a:buClr>
              <a:buFont typeface="Marlett" pitchFamily="2" charset="2"/>
              <a:buNone/>
            </a:pPr>
            <a:endParaRPr lang="en-US" altLang="en-US"/>
          </a:p>
          <a:p>
            <a:pPr lvl="1">
              <a:lnSpc>
                <a:spcPct val="80000"/>
              </a:lnSpc>
              <a:buClr>
                <a:srgbClr val="FF9900"/>
              </a:buClr>
              <a:buFont typeface="Wingdings" panose="05000000000000000000" pitchFamily="2" charset="2"/>
              <a:buChar char="ü"/>
            </a:pPr>
            <a:r>
              <a:rPr lang="en-US" altLang="en-US" sz="3200"/>
              <a:t> Soil</a:t>
            </a:r>
            <a:r>
              <a:rPr lang="en-US" altLang="en-US" sz="3200" baseline="-25000"/>
              <a:t>i or ni</a:t>
            </a:r>
            <a:r>
              <a:rPr lang="en-US" altLang="en-US" sz="3200"/>
              <a:t>  (risk-driven) </a:t>
            </a:r>
          </a:p>
          <a:p>
            <a:pPr lvl="1">
              <a:lnSpc>
                <a:spcPct val="80000"/>
              </a:lnSpc>
              <a:buClr>
                <a:srgbClr val="FF9900"/>
              </a:buClr>
              <a:buFont typeface="Wingdings" panose="05000000000000000000" pitchFamily="2" charset="2"/>
              <a:buChar char="ü"/>
            </a:pPr>
            <a:r>
              <a:rPr lang="en-US" altLang="en-US" sz="3200"/>
              <a:t>TPH 10,000 ppm cap </a:t>
            </a:r>
          </a:p>
          <a:p>
            <a:pPr lvl="1">
              <a:lnSpc>
                <a:spcPct val="80000"/>
              </a:lnSpc>
              <a:buClr>
                <a:srgbClr val="FF9900"/>
              </a:buClr>
              <a:buFont typeface="Wingdings" panose="05000000000000000000" pitchFamily="2" charset="2"/>
              <a:buChar char="ü"/>
            </a:pPr>
            <a:r>
              <a:rPr lang="en-US" altLang="en-US" sz="3200"/>
              <a:t>BG</a:t>
            </a:r>
          </a:p>
          <a:p>
            <a:pPr lvl="1">
              <a:lnSpc>
                <a:spcPct val="80000"/>
              </a:lnSpc>
              <a:buClr>
                <a:srgbClr val="FF9900"/>
              </a:buClr>
              <a:buFont typeface="Wingdings" panose="05000000000000000000" pitchFamily="2" charset="2"/>
              <a:buNone/>
            </a:pPr>
            <a:endParaRPr lang="en-US" altLang="en-US"/>
          </a:p>
          <a:p>
            <a:pPr>
              <a:lnSpc>
                <a:spcPct val="80000"/>
              </a:lnSpc>
              <a:buClr>
                <a:schemeClr val="hlink"/>
              </a:buClr>
              <a:buFont typeface="Marlett" pitchFamily="2" charset="2"/>
              <a:buNone/>
            </a:pPr>
            <a:endParaRPr lang="en-US" altLang="en-US" sz="2400" baseline="-25000"/>
          </a:p>
          <a:p>
            <a:pPr>
              <a:lnSpc>
                <a:spcPct val="80000"/>
              </a:lnSpc>
              <a:buClr>
                <a:schemeClr val="hlink"/>
              </a:buClr>
              <a:buFont typeface="Marlett" pitchFamily="2" charset="2"/>
              <a:buNone/>
            </a:pPr>
            <a:r>
              <a:rPr lang="en-US" altLang="en-US" sz="2400"/>
              <a:t> </a:t>
            </a:r>
          </a:p>
          <a:p>
            <a:pPr>
              <a:lnSpc>
                <a:spcPct val="80000"/>
              </a:lnSpc>
              <a:buClr>
                <a:schemeClr val="hlink"/>
              </a:buClr>
              <a:buFont typeface="Marlett" pitchFamily="2" charset="2"/>
              <a:buNone/>
            </a:pPr>
            <a:endParaRPr lang="en-US" altLang="en-US" sz="2400"/>
          </a:p>
        </p:txBody>
      </p:sp>
    </p:spTree>
  </p:cSld>
  <p:clrMapOvr>
    <a:masterClrMapping/>
  </p:clrMapOvr>
  <p:transition>
    <p:wheel spokes="8"/>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3666" name="Rectangle 2"/>
          <p:cNvSpPr>
            <a:spLocks noGrp="1" noChangeArrowheads="1"/>
          </p:cNvSpPr>
          <p:nvPr>
            <p:ph type="title"/>
          </p:nvPr>
        </p:nvSpPr>
        <p:spPr>
          <a:noFill/>
          <a:ln/>
        </p:spPr>
        <p:txBody>
          <a:bodyPr anchor="ctr"/>
          <a:lstStyle/>
          <a:p>
            <a:r>
              <a:rPr lang="en-US" altLang="en-US"/>
              <a:t>MO-2 Soil RECAP Standards</a:t>
            </a:r>
            <a:br>
              <a:rPr lang="en-US" altLang="en-US"/>
            </a:br>
            <a:r>
              <a:rPr lang="en-US" altLang="en-US"/>
              <a:t>Use of Site-Specific Data</a:t>
            </a:r>
          </a:p>
        </p:txBody>
      </p:sp>
      <p:sp>
        <p:nvSpPr>
          <p:cNvPr id="1393667" name="Rectangle 3"/>
          <p:cNvSpPr>
            <a:spLocks noGrp="1" noChangeArrowheads="1"/>
          </p:cNvSpPr>
          <p:nvPr>
            <p:ph type="body" idx="1"/>
          </p:nvPr>
        </p:nvSpPr>
        <p:spPr>
          <a:xfrm>
            <a:off x="228600" y="1981200"/>
            <a:ext cx="8763000" cy="4038600"/>
          </a:xfrm>
          <a:noFill/>
          <a:ln/>
        </p:spPr>
        <p:txBody>
          <a:bodyPr/>
          <a:lstStyle/>
          <a:p>
            <a:pPr>
              <a:lnSpc>
                <a:spcPct val="90000"/>
              </a:lnSpc>
              <a:buSzPct val="75000"/>
              <a:buFont typeface="Wingdings" panose="05000000000000000000" pitchFamily="2" charset="2"/>
              <a:buChar char="n"/>
            </a:pPr>
            <a:r>
              <a:rPr lang="en-US" altLang="en-US">
                <a:solidFill>
                  <a:schemeClr val="tx2"/>
                </a:solidFill>
              </a:rPr>
              <a:t>Soil</a:t>
            </a:r>
            <a:r>
              <a:rPr lang="en-US" altLang="en-US" baseline="-25000">
                <a:solidFill>
                  <a:schemeClr val="tx2"/>
                </a:solidFill>
              </a:rPr>
              <a:t>es</a:t>
            </a:r>
          </a:p>
          <a:p>
            <a:pPr lvl="1">
              <a:lnSpc>
                <a:spcPct val="90000"/>
              </a:lnSpc>
              <a:buSzPct val="75000"/>
              <a:buFont typeface="Wingdings" panose="05000000000000000000" pitchFamily="2" charset="2"/>
              <a:buChar char="à"/>
            </a:pPr>
            <a:r>
              <a:rPr lang="en-US" altLang="en-US"/>
              <a:t>dry soil bulk density; depth to subsurface soils; water-filled soil porosity; air exchange rate; volume/ infiltration area ratio; foundation thickness; f</a:t>
            </a:r>
            <a:r>
              <a:rPr lang="en-US" altLang="en-US" baseline="-25000"/>
              <a:t>oc</a:t>
            </a:r>
            <a:r>
              <a:rPr lang="en-US" altLang="en-US"/>
              <a:t>; area fraction of cracks in foundation; air-filled soil porosity; total soil porosity; dry soil bulk density; soil particle density; volumetric air content in foundation cracks; volumetric water content in foundation</a:t>
            </a:r>
          </a:p>
          <a:p>
            <a:pPr>
              <a:lnSpc>
                <a:spcPct val="90000"/>
              </a:lnSpc>
              <a:buSzPct val="75000"/>
              <a:buFont typeface="Wingdings" panose="05000000000000000000" pitchFamily="2" charset="2"/>
              <a:buChar char="n"/>
            </a:pPr>
            <a:r>
              <a:rPr lang="en-US" altLang="en-US">
                <a:solidFill>
                  <a:schemeClr val="tx2"/>
                </a:solidFill>
              </a:rPr>
              <a:t>Soil</a:t>
            </a:r>
            <a:r>
              <a:rPr lang="en-US" altLang="en-US" baseline="-25000">
                <a:solidFill>
                  <a:schemeClr val="tx2"/>
                </a:solidFill>
              </a:rPr>
              <a:t>sat</a:t>
            </a:r>
          </a:p>
          <a:p>
            <a:pPr lvl="1">
              <a:lnSpc>
                <a:spcPct val="90000"/>
              </a:lnSpc>
              <a:buSzPct val="75000"/>
              <a:buFont typeface="Wingdings" panose="05000000000000000000" pitchFamily="2" charset="2"/>
              <a:buChar char="à"/>
            </a:pPr>
            <a:r>
              <a:rPr lang="en-US" altLang="en-US"/>
              <a:t>dry soil bulk density; water-filled soil porosity; soil particle density, foc</a:t>
            </a:r>
            <a:endParaRPr lang="en-US" altLang="en-US" baseline="-25000">
              <a:solidFill>
                <a:schemeClr val="tx2"/>
              </a:solidFill>
            </a:endParaRPr>
          </a:p>
          <a:p>
            <a:pPr lvl="1">
              <a:lnSpc>
                <a:spcPct val="90000"/>
              </a:lnSpc>
              <a:buSzPct val="75000"/>
              <a:buFont typeface="Wingdings" panose="05000000000000000000" pitchFamily="2" charset="2"/>
              <a:buNone/>
            </a:pPr>
            <a:endParaRPr lang="en-US" altLang="en-US">
              <a:solidFill>
                <a:schemeClr val="tx2"/>
              </a:solidFill>
            </a:endParaRPr>
          </a:p>
          <a:p>
            <a:pPr>
              <a:buFontTx/>
              <a:buNone/>
            </a:pPr>
            <a:endParaRPr lang="en-US" altLang="en-US" baseline="-25000"/>
          </a:p>
        </p:txBody>
      </p:sp>
    </p:spTree>
  </p:cSld>
  <p:clrMapOvr>
    <a:masterClrMapping/>
  </p:clrMapOvr>
  <p:transition>
    <p:wheel spokes="8"/>
  </p:transition>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a:xfrm>
            <a:off x="838200" y="228600"/>
            <a:ext cx="7772400" cy="1219200"/>
          </a:xfrm>
          <a:noFill/>
          <a:ln/>
        </p:spPr>
        <p:txBody>
          <a:bodyPr anchor="ctr"/>
          <a:lstStyle/>
          <a:p>
            <a:r>
              <a:rPr lang="en-US" altLang="en-US"/>
              <a:t>MO-2 Groundwater RS</a:t>
            </a:r>
            <a:br>
              <a:rPr lang="en-US" altLang="en-US"/>
            </a:br>
            <a:r>
              <a:rPr lang="en-US" altLang="en-US"/>
              <a:t>Use of Site-Specific EF&amp;T Data</a:t>
            </a:r>
          </a:p>
        </p:txBody>
      </p:sp>
      <p:sp>
        <p:nvSpPr>
          <p:cNvPr id="1394691" name="Rectangle 3"/>
          <p:cNvSpPr>
            <a:spLocks noGrp="1" noChangeArrowheads="1"/>
          </p:cNvSpPr>
          <p:nvPr>
            <p:ph type="body" idx="1"/>
          </p:nvPr>
        </p:nvSpPr>
        <p:spPr>
          <a:xfrm>
            <a:off x="609600" y="2362200"/>
            <a:ext cx="7696200" cy="3276600"/>
          </a:xfrm>
          <a:noFill/>
          <a:ln/>
        </p:spPr>
        <p:txBody>
          <a:bodyPr/>
          <a:lstStyle/>
          <a:p>
            <a:pPr>
              <a:buSzPct val="75000"/>
              <a:buFont typeface="Wingdings" panose="05000000000000000000" pitchFamily="2" charset="2"/>
              <a:buChar char="n"/>
            </a:pPr>
            <a:r>
              <a:rPr lang="en-US" altLang="en-US">
                <a:solidFill>
                  <a:schemeClr val="tx2"/>
                </a:solidFill>
              </a:rPr>
              <a:t>GW</a:t>
            </a:r>
            <a:r>
              <a:rPr lang="en-US" altLang="en-US" baseline="-25000">
                <a:solidFill>
                  <a:schemeClr val="tx2"/>
                </a:solidFill>
              </a:rPr>
              <a:t>1</a:t>
            </a:r>
            <a:r>
              <a:rPr lang="en-US" altLang="en-US">
                <a:solidFill>
                  <a:schemeClr val="tx2"/>
                </a:solidFill>
              </a:rPr>
              <a:t>,  GW</a:t>
            </a:r>
            <a:r>
              <a:rPr lang="en-US" altLang="en-US" baseline="-25000">
                <a:solidFill>
                  <a:schemeClr val="tx2"/>
                </a:solidFill>
              </a:rPr>
              <a:t>2</a:t>
            </a:r>
            <a:r>
              <a:rPr lang="en-US" altLang="en-US">
                <a:solidFill>
                  <a:schemeClr val="tx2"/>
                </a:solidFill>
              </a:rPr>
              <a:t>, GW</a:t>
            </a:r>
            <a:r>
              <a:rPr lang="en-US" altLang="en-US" baseline="-25000">
                <a:solidFill>
                  <a:schemeClr val="tx2"/>
                </a:solidFill>
              </a:rPr>
              <a:t>3</a:t>
            </a:r>
            <a:r>
              <a:rPr lang="en-US" altLang="en-US">
                <a:solidFill>
                  <a:schemeClr val="tx2"/>
                </a:solidFill>
              </a:rPr>
              <a:t> </a:t>
            </a:r>
            <a:r>
              <a:rPr lang="en-US" altLang="en-US"/>
              <a:t>- Not Applicable</a:t>
            </a:r>
          </a:p>
          <a:p>
            <a:pPr>
              <a:buSzPct val="75000"/>
              <a:buFont typeface="Wingdings" panose="05000000000000000000" pitchFamily="2" charset="2"/>
              <a:buNone/>
            </a:pPr>
            <a:endParaRPr lang="en-US" altLang="en-US">
              <a:solidFill>
                <a:schemeClr val="tx2"/>
              </a:solidFill>
            </a:endParaRPr>
          </a:p>
          <a:p>
            <a:pPr>
              <a:lnSpc>
                <a:spcPct val="90000"/>
              </a:lnSpc>
              <a:buSzPct val="75000"/>
              <a:buFont typeface="Wingdings" panose="05000000000000000000" pitchFamily="2" charset="2"/>
              <a:buChar char="n"/>
            </a:pPr>
            <a:r>
              <a:rPr lang="en-US" altLang="en-US">
                <a:solidFill>
                  <a:schemeClr val="tx2"/>
                </a:solidFill>
              </a:rPr>
              <a:t>DAF</a:t>
            </a:r>
            <a:r>
              <a:rPr lang="en-US" altLang="en-US" baseline="-25000">
                <a:solidFill>
                  <a:schemeClr val="tx2"/>
                </a:solidFill>
              </a:rPr>
              <a:t>Domenico</a:t>
            </a:r>
            <a:endParaRPr lang="en-US" altLang="en-US">
              <a:solidFill>
                <a:schemeClr val="tx2"/>
              </a:solidFill>
            </a:endParaRPr>
          </a:p>
          <a:p>
            <a:pPr lvl="1">
              <a:lnSpc>
                <a:spcPct val="90000"/>
              </a:lnSpc>
              <a:buSzPct val="75000"/>
              <a:buFont typeface="Wingdings" panose="05000000000000000000" pitchFamily="2" charset="2"/>
              <a:buChar char="à"/>
            </a:pPr>
            <a:r>
              <a:rPr lang="en-US" altLang="en-US"/>
              <a:t>source width; hydraulic gradient; hydraulic conductivity; soil porosity; degradation rate; retardation factor; distance from source; source thickness </a:t>
            </a:r>
          </a:p>
          <a:p>
            <a:pPr>
              <a:buSzPct val="75000"/>
              <a:buFont typeface="Wingdings" panose="05000000000000000000" pitchFamily="2" charset="2"/>
              <a:buChar char="n"/>
            </a:pPr>
            <a:endParaRPr lang="en-US" altLang="en-US">
              <a:solidFill>
                <a:schemeClr val="tx2"/>
              </a:solidFill>
            </a:endParaRPr>
          </a:p>
        </p:txBody>
      </p:sp>
    </p:spTree>
  </p:cSld>
  <p:clrMapOvr>
    <a:masterClrMapping/>
  </p:clrMapOvr>
  <p:transition>
    <p:wheel spokes="8"/>
  </p:transition>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838200" y="228600"/>
            <a:ext cx="7772400" cy="1219200"/>
          </a:xfrm>
          <a:noFill/>
          <a:ln/>
        </p:spPr>
        <p:txBody>
          <a:bodyPr anchor="ctr"/>
          <a:lstStyle/>
          <a:p>
            <a:r>
              <a:rPr lang="en-US" altLang="en-US"/>
              <a:t>MO-2 Groundwater RS</a:t>
            </a:r>
            <a:br>
              <a:rPr lang="en-US" altLang="en-US"/>
            </a:br>
            <a:r>
              <a:rPr lang="en-US" altLang="en-US"/>
              <a:t>Use of Site-Specific EF&amp;T Data</a:t>
            </a:r>
          </a:p>
        </p:txBody>
      </p:sp>
      <p:sp>
        <p:nvSpPr>
          <p:cNvPr id="1396739" name="Rectangle 3"/>
          <p:cNvSpPr>
            <a:spLocks noGrp="1" noChangeArrowheads="1"/>
          </p:cNvSpPr>
          <p:nvPr>
            <p:ph type="body" idx="1"/>
          </p:nvPr>
        </p:nvSpPr>
        <p:spPr>
          <a:xfrm>
            <a:off x="228600" y="1981200"/>
            <a:ext cx="8610600" cy="3276600"/>
          </a:xfrm>
          <a:noFill/>
          <a:ln/>
        </p:spPr>
        <p:txBody>
          <a:bodyPr/>
          <a:lstStyle/>
          <a:p>
            <a:pPr>
              <a:buSzPct val="75000"/>
              <a:buFont typeface="Wingdings" panose="05000000000000000000" pitchFamily="2" charset="2"/>
              <a:buChar char="n"/>
            </a:pPr>
            <a:r>
              <a:rPr lang="en-US" altLang="en-US">
                <a:solidFill>
                  <a:schemeClr val="tx2"/>
                </a:solidFill>
              </a:rPr>
              <a:t>GW</a:t>
            </a:r>
            <a:r>
              <a:rPr lang="en-US" altLang="en-US" baseline="-25000">
                <a:solidFill>
                  <a:schemeClr val="tx2"/>
                </a:solidFill>
              </a:rPr>
              <a:t>es</a:t>
            </a:r>
          </a:p>
          <a:p>
            <a:pPr lvl="1">
              <a:buSzPct val="75000"/>
              <a:buFont typeface="Wingdings" panose="05000000000000000000" pitchFamily="2" charset="2"/>
              <a:buChar char="à"/>
            </a:pPr>
            <a:r>
              <a:rPr lang="en-US" altLang="en-US"/>
              <a:t>depth to groundwater; air exchange rate; volume/infiltration area ratio; foundation thickness; areal fraction of cracks in foundation; thickness of capillary fringe; thickness of vadose zone; volumetric air content in foundation cracks; volumetric water content in foundation cracks; total porosity; dry bulk density; particle density; volumetric air content in capillary fringe soils; volumetric water content in capillary fringe soils; water filled soil porosity</a:t>
            </a:r>
            <a:r>
              <a:rPr lang="en-US" altLang="en-US">
                <a:solidFill>
                  <a:schemeClr val="tx2"/>
                </a:solidFill>
              </a:rPr>
              <a:t> </a:t>
            </a:r>
          </a:p>
        </p:txBody>
      </p:sp>
    </p:spTree>
  </p:cSld>
  <p:clrMapOvr>
    <a:masterClrMapping/>
  </p:clrMapOvr>
  <p:transition>
    <p:wheel spokes="8"/>
  </p:transition>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838200" y="228600"/>
            <a:ext cx="7772400" cy="1219200"/>
          </a:xfrm>
          <a:noFill/>
          <a:ln/>
        </p:spPr>
        <p:txBody>
          <a:bodyPr anchor="ctr"/>
          <a:lstStyle/>
          <a:p>
            <a:r>
              <a:rPr lang="en-US" altLang="en-US"/>
              <a:t>MO-2 Groundwater RS</a:t>
            </a:r>
            <a:br>
              <a:rPr lang="en-US" altLang="en-US"/>
            </a:br>
            <a:r>
              <a:rPr lang="en-US" altLang="en-US"/>
              <a:t>Use of Site-Specific EF&amp;T Data</a:t>
            </a:r>
          </a:p>
        </p:txBody>
      </p:sp>
      <p:sp>
        <p:nvSpPr>
          <p:cNvPr id="1398787" name="Rectangle 3"/>
          <p:cNvSpPr>
            <a:spLocks noGrp="1" noChangeArrowheads="1"/>
          </p:cNvSpPr>
          <p:nvPr>
            <p:ph type="body" idx="1"/>
          </p:nvPr>
        </p:nvSpPr>
        <p:spPr>
          <a:xfrm>
            <a:off x="228600" y="2133600"/>
            <a:ext cx="8610600" cy="3276600"/>
          </a:xfrm>
          <a:noFill/>
          <a:ln/>
        </p:spPr>
        <p:txBody>
          <a:bodyPr/>
          <a:lstStyle/>
          <a:p>
            <a:pPr>
              <a:buSzPct val="75000"/>
              <a:buFont typeface="Wingdings" panose="05000000000000000000" pitchFamily="2" charset="2"/>
              <a:buChar char="n"/>
            </a:pPr>
            <a:r>
              <a:rPr lang="en-US" altLang="en-US">
                <a:solidFill>
                  <a:schemeClr val="tx2"/>
                </a:solidFill>
              </a:rPr>
              <a:t>GW</a:t>
            </a:r>
            <a:r>
              <a:rPr lang="en-US" altLang="en-US" baseline="-25000">
                <a:solidFill>
                  <a:schemeClr val="tx2"/>
                </a:solidFill>
              </a:rPr>
              <a:t>air</a:t>
            </a:r>
          </a:p>
          <a:p>
            <a:pPr lvl="1">
              <a:buSzPct val="75000"/>
              <a:buFont typeface="Wingdings" panose="05000000000000000000" pitchFamily="2" charset="2"/>
              <a:buChar char="à"/>
            </a:pPr>
            <a:r>
              <a:rPr lang="en-US" altLang="en-US"/>
              <a:t>depth to groundwater; wind speed; width of source area; ambient air mixing zone height; thickness of capillary fringe; thickness of vadose zone; volumetric air content in capillary fringe soils; volumetric water content in capillary fringe soils; dry bulk density; water filled soil porosity;</a:t>
            </a:r>
            <a:r>
              <a:rPr lang="en-US" altLang="en-US">
                <a:solidFill>
                  <a:schemeClr val="tx2"/>
                </a:solidFill>
              </a:rPr>
              <a:t> </a:t>
            </a:r>
            <a:r>
              <a:rPr lang="en-US" altLang="en-US"/>
              <a:t>total porosity; particle density </a:t>
            </a:r>
          </a:p>
        </p:txBody>
      </p:sp>
    </p:spTree>
  </p:cSld>
  <p:clrMapOvr>
    <a:masterClrMapping/>
  </p:clrMapOvr>
  <p:transition>
    <p:wheel spokes="8"/>
  </p:transition>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1378" name="Rectangle 2"/>
          <p:cNvSpPr>
            <a:spLocks noGrp="1" noChangeArrowheads="1"/>
          </p:cNvSpPr>
          <p:nvPr>
            <p:ph type="title"/>
          </p:nvPr>
        </p:nvSpPr>
        <p:spPr/>
        <p:txBody>
          <a:bodyPr/>
          <a:lstStyle/>
          <a:p>
            <a:r>
              <a:rPr lang="en-US" altLang="en-US"/>
              <a:t>Fraction of organic carbon (foc)</a:t>
            </a:r>
          </a:p>
        </p:txBody>
      </p:sp>
      <p:sp>
        <p:nvSpPr>
          <p:cNvPr id="1381379" name="Rectangle 3"/>
          <p:cNvSpPr>
            <a:spLocks noGrp="1" noChangeArrowheads="1"/>
          </p:cNvSpPr>
          <p:nvPr>
            <p:ph type="body" idx="1"/>
          </p:nvPr>
        </p:nvSpPr>
        <p:spPr>
          <a:xfrm>
            <a:off x="304800" y="1828800"/>
            <a:ext cx="8686800" cy="4114800"/>
          </a:xfrm>
        </p:spPr>
        <p:txBody>
          <a:bodyPr/>
          <a:lstStyle/>
          <a:p>
            <a:pPr algn="ctr">
              <a:buFontTx/>
              <a:buNone/>
            </a:pPr>
            <a:endParaRPr lang="en-US" altLang="en-US" sz="2400"/>
          </a:p>
          <a:p>
            <a:r>
              <a:rPr lang="en-US" altLang="en-US" sz="2400"/>
              <a:t>ASTM D2974 Heat Loss on Ignition</a:t>
            </a:r>
          </a:p>
          <a:p>
            <a:pPr>
              <a:buFontTx/>
              <a:buNone/>
            </a:pPr>
            <a:r>
              <a:rPr lang="en-US" altLang="en-US" sz="2400"/>
              <a:t>	foc = Percent organic matter/174</a:t>
            </a:r>
          </a:p>
          <a:p>
            <a:pPr>
              <a:buFontTx/>
              <a:buNone/>
            </a:pPr>
            <a:endParaRPr lang="en-US" altLang="en-US" sz="2400"/>
          </a:p>
          <a:p>
            <a:r>
              <a:rPr lang="en-US" altLang="en-US" sz="2400"/>
              <a:t>SW-846 Method 9060 Total Organic Carbon</a:t>
            </a:r>
          </a:p>
          <a:p>
            <a:pPr>
              <a:buFontTx/>
              <a:buNone/>
            </a:pPr>
            <a:r>
              <a:rPr lang="en-US" altLang="en-US" sz="2400"/>
              <a:t>	foc = TOC (mg/kg)/1E-06</a:t>
            </a:r>
          </a:p>
          <a:p>
            <a:pPr>
              <a:buFontTx/>
              <a:buNone/>
            </a:pPr>
            <a:endParaRPr lang="en-US" altLang="en-US" sz="2400"/>
          </a:p>
          <a:p>
            <a:pPr>
              <a:buFontTx/>
              <a:buNone/>
            </a:pPr>
            <a:endParaRPr lang="en-US" altLang="en-US" sz="2400"/>
          </a:p>
          <a:p>
            <a:pPr>
              <a:buFontTx/>
              <a:buNone/>
            </a:pPr>
            <a:endParaRPr lang="en-US" altLang="en-US"/>
          </a:p>
        </p:txBody>
      </p:sp>
    </p:spTree>
  </p:cSld>
  <p:clrMapOvr>
    <a:masterClrMapping/>
  </p:clrMapOvr>
  <p:transition>
    <p:wheel spokes="8"/>
  </p:transition>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p:txBody>
          <a:bodyPr/>
          <a:lstStyle/>
          <a:p>
            <a:r>
              <a:rPr lang="en-US" altLang="en-US"/>
              <a:t>Fraction of organic carbon (foc)</a:t>
            </a:r>
          </a:p>
        </p:txBody>
      </p:sp>
      <p:sp>
        <p:nvSpPr>
          <p:cNvPr id="1406979" name="Rectangle 3"/>
          <p:cNvSpPr>
            <a:spLocks noGrp="1" noChangeArrowheads="1"/>
          </p:cNvSpPr>
          <p:nvPr>
            <p:ph type="body" sz="half" idx="1"/>
          </p:nvPr>
        </p:nvSpPr>
        <p:spPr>
          <a:xfrm>
            <a:off x="609600" y="1981200"/>
            <a:ext cx="8229600" cy="1600200"/>
          </a:xfrm>
        </p:spPr>
        <p:txBody>
          <a:bodyPr/>
          <a:lstStyle/>
          <a:p>
            <a:pPr algn="ctr">
              <a:buFontTx/>
              <a:buNone/>
            </a:pPr>
            <a:endParaRPr lang="en-US" altLang="en-US" sz="2000"/>
          </a:p>
          <a:p>
            <a:pPr>
              <a:buFontTx/>
              <a:buNone/>
            </a:pPr>
            <a:r>
              <a:rPr lang="en-US" altLang="en-US" sz="2000"/>
              <a:t>Example: Benzene, site-specific </a:t>
            </a:r>
            <a:r>
              <a:rPr lang="en-US" altLang="en-US" sz="2000">
                <a:solidFill>
                  <a:srgbClr val="00FFFF"/>
                </a:solidFill>
              </a:rPr>
              <a:t>foc= 0.02</a:t>
            </a:r>
          </a:p>
          <a:p>
            <a:pPr>
              <a:buFontTx/>
              <a:buNone/>
            </a:pPr>
            <a:r>
              <a:rPr lang="en-US" altLang="en-US" sz="2000">
                <a:solidFill>
                  <a:srgbClr val="00FFFF"/>
                </a:solidFill>
              </a:rPr>
              <a:t>Spreadsheet, soil properties and Q/C tab, replace default 0.006 with 0.02</a:t>
            </a:r>
          </a:p>
          <a:p>
            <a:pPr>
              <a:buFontTx/>
              <a:buNone/>
            </a:pPr>
            <a:endParaRPr lang="en-US" altLang="en-US" sz="2000">
              <a:solidFill>
                <a:srgbClr val="00FFFF"/>
              </a:solidFill>
            </a:endParaRPr>
          </a:p>
          <a:p>
            <a:pPr>
              <a:buFontTx/>
              <a:buNone/>
            </a:pPr>
            <a:endParaRPr lang="en-US" altLang="en-US" sz="2000"/>
          </a:p>
          <a:p>
            <a:pPr>
              <a:buFontTx/>
              <a:buNone/>
            </a:pPr>
            <a:endParaRPr lang="en-US" altLang="en-US" sz="2000"/>
          </a:p>
          <a:p>
            <a:pPr>
              <a:buFontTx/>
              <a:buNone/>
            </a:pPr>
            <a:endParaRPr lang="en-US" altLang="en-US" sz="2800"/>
          </a:p>
        </p:txBody>
      </p:sp>
      <p:graphicFrame>
        <p:nvGraphicFramePr>
          <p:cNvPr id="2" name="Table 1" descr="Site-Specific RECAP Standards based of site specific FOC"/>
          <p:cNvGraphicFramePr>
            <a:graphicFrameLocks noGrp="1"/>
          </p:cNvGraphicFramePr>
          <p:nvPr>
            <p:extLst>
              <p:ext uri="{D42A27DB-BD31-4B8C-83A1-F6EECF244321}">
                <p14:modId xmlns:p14="http://schemas.microsoft.com/office/powerpoint/2010/main" val="655010008"/>
              </p:ext>
            </p:extLst>
          </p:nvPr>
        </p:nvGraphicFramePr>
        <p:xfrm>
          <a:off x="381000" y="3505200"/>
          <a:ext cx="8458200" cy="2971800"/>
        </p:xfrm>
        <a:graphic>
          <a:graphicData uri="http://schemas.openxmlformats.org/drawingml/2006/table">
            <a:tbl>
              <a:tblPr firstRow="1" bandRow="1">
                <a:tableStyleId>{D03447BB-5D67-496B-8E87-E561075AD55C}</a:tableStyleId>
              </a:tblPr>
              <a:tblGrid>
                <a:gridCol w="939800">
                  <a:extLst>
                    <a:ext uri="{9D8B030D-6E8A-4147-A177-3AD203B41FA5}">
                      <a16:colId xmlns:a16="http://schemas.microsoft.com/office/drawing/2014/main" val="2590195501"/>
                    </a:ext>
                  </a:extLst>
                </a:gridCol>
                <a:gridCol w="939800">
                  <a:extLst>
                    <a:ext uri="{9D8B030D-6E8A-4147-A177-3AD203B41FA5}">
                      <a16:colId xmlns:a16="http://schemas.microsoft.com/office/drawing/2014/main" val="2314376652"/>
                    </a:ext>
                  </a:extLst>
                </a:gridCol>
                <a:gridCol w="939800">
                  <a:extLst>
                    <a:ext uri="{9D8B030D-6E8A-4147-A177-3AD203B41FA5}">
                      <a16:colId xmlns:a16="http://schemas.microsoft.com/office/drawing/2014/main" val="4034042153"/>
                    </a:ext>
                  </a:extLst>
                </a:gridCol>
                <a:gridCol w="939800">
                  <a:extLst>
                    <a:ext uri="{9D8B030D-6E8A-4147-A177-3AD203B41FA5}">
                      <a16:colId xmlns:a16="http://schemas.microsoft.com/office/drawing/2014/main" val="3025820710"/>
                    </a:ext>
                  </a:extLst>
                </a:gridCol>
                <a:gridCol w="939800">
                  <a:extLst>
                    <a:ext uri="{9D8B030D-6E8A-4147-A177-3AD203B41FA5}">
                      <a16:colId xmlns:a16="http://schemas.microsoft.com/office/drawing/2014/main" val="3463432823"/>
                    </a:ext>
                  </a:extLst>
                </a:gridCol>
                <a:gridCol w="939800">
                  <a:extLst>
                    <a:ext uri="{9D8B030D-6E8A-4147-A177-3AD203B41FA5}">
                      <a16:colId xmlns:a16="http://schemas.microsoft.com/office/drawing/2014/main" val="811497649"/>
                    </a:ext>
                  </a:extLst>
                </a:gridCol>
                <a:gridCol w="939800">
                  <a:extLst>
                    <a:ext uri="{9D8B030D-6E8A-4147-A177-3AD203B41FA5}">
                      <a16:colId xmlns:a16="http://schemas.microsoft.com/office/drawing/2014/main" val="131925909"/>
                    </a:ext>
                  </a:extLst>
                </a:gridCol>
                <a:gridCol w="939800">
                  <a:extLst>
                    <a:ext uri="{9D8B030D-6E8A-4147-A177-3AD203B41FA5}">
                      <a16:colId xmlns:a16="http://schemas.microsoft.com/office/drawing/2014/main" val="4014153207"/>
                    </a:ext>
                  </a:extLst>
                </a:gridCol>
                <a:gridCol w="939800">
                  <a:extLst>
                    <a:ext uri="{9D8B030D-6E8A-4147-A177-3AD203B41FA5}">
                      <a16:colId xmlns:a16="http://schemas.microsoft.com/office/drawing/2014/main" val="2918238404"/>
                    </a:ext>
                  </a:extLst>
                </a:gridCol>
              </a:tblGrid>
              <a:tr h="1202566">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dirty="0" smtClean="0">
                          <a:ln>
                            <a:noFill/>
                          </a:ln>
                          <a:effectLst/>
                        </a:rPr>
                        <a:t>Mg/kg</a:t>
                      </a:r>
                      <a:endParaRPr kumimoji="0" lang="en-US" altLang="en-US" sz="16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ni</a:t>
                      </a:r>
                      <a:endParaRPr kumimoji="0" lang="en-US" altLang="en-US" sz="16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i</a:t>
                      </a:r>
                      <a:endParaRPr kumimoji="0" lang="en-US" altLang="en-US" sz="16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GW1</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GW2</a:t>
                      </a:r>
                      <a:endParaRPr kumimoji="0" lang="en-US" altLang="en-US" sz="16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GW3DW</a:t>
                      </a:r>
                      <a:endParaRPr kumimoji="0" lang="en-US" altLang="en-US" sz="16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Soil</a:t>
                      </a:r>
                      <a:r>
                        <a:rPr kumimoji="0" lang="en-US" altLang="en-US" sz="1600" u="none" strike="noStrike" cap="none" normalizeH="0" baseline="-25000" smtClean="0">
                          <a:ln>
                            <a:noFill/>
                          </a:ln>
                          <a:effectLst/>
                        </a:rPr>
                        <a:t>GW3NDW</a:t>
                      </a:r>
                      <a:endParaRPr kumimoji="0" lang="en-US" altLang="en-US" sz="1600" b="0"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dirty="0" err="1" smtClean="0">
                          <a:ln>
                            <a:noFill/>
                          </a:ln>
                          <a:effectLst/>
                        </a:rPr>
                        <a:t>Soil</a:t>
                      </a:r>
                      <a:r>
                        <a:rPr kumimoji="0" lang="en-US" altLang="en-US" sz="1600" u="none" strike="noStrike" cap="none" normalizeH="0" baseline="-25000" dirty="0" err="1" smtClean="0">
                          <a:ln>
                            <a:noFill/>
                          </a:ln>
                          <a:effectLst/>
                        </a:rPr>
                        <a:t>sat</a:t>
                      </a:r>
                      <a:endParaRPr kumimoji="0" lang="en-US" altLang="en-US" sz="1600" b="0" i="0" u="none" strike="noStrike" cap="none" normalizeH="0" baseline="-2500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dirty="0" err="1" smtClean="0">
                          <a:ln>
                            <a:noFill/>
                          </a:ln>
                          <a:effectLst/>
                        </a:rPr>
                        <a:t>Soil</a:t>
                      </a:r>
                      <a:r>
                        <a:rPr kumimoji="0" lang="en-US" altLang="en-US" sz="1600" u="none" strike="noStrike" cap="none" normalizeH="0" baseline="-25000" dirty="0" err="1" smtClean="0">
                          <a:ln>
                            <a:noFill/>
                          </a:ln>
                          <a:effectLst/>
                        </a:rPr>
                        <a:t>esni</a:t>
                      </a:r>
                      <a:endParaRPr kumimoji="0" lang="en-US" altLang="en-US" sz="1600" b="0" i="0" u="none" strike="noStrike" cap="none" normalizeH="0" baseline="-2500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dirty="0" err="1" smtClean="0">
                          <a:ln>
                            <a:noFill/>
                          </a:ln>
                          <a:effectLst/>
                        </a:rPr>
                        <a:t>Soil</a:t>
                      </a:r>
                      <a:r>
                        <a:rPr kumimoji="0" lang="en-US" altLang="en-US" sz="1600" u="none" strike="noStrike" cap="none" normalizeH="0" baseline="-25000" dirty="0" err="1" smtClean="0">
                          <a:ln>
                            <a:noFill/>
                          </a:ln>
                          <a:effectLst/>
                        </a:rPr>
                        <a:t>esi</a:t>
                      </a:r>
                      <a:endParaRPr kumimoji="0" lang="en-US" altLang="en-US" sz="1600" b="0" i="0" u="none" strike="noStrike" cap="none" normalizeH="0" baseline="-2500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2508209451"/>
                  </a:ext>
                </a:extLst>
              </a:tr>
              <a:tr h="73077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Default</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0.79</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1.6</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0.011</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0.0023</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0.027</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900</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1.0</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2.5</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3286644748"/>
                  </a:ext>
                </a:extLst>
              </a:tr>
              <a:tr h="1038464">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Site-specific</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1.3</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2.6</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0.029</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0.0063</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0.071</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2400</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smtClean="0">
                          <a:ln>
                            <a:noFill/>
                          </a:ln>
                          <a:effectLst/>
                        </a:rPr>
                        <a:t>2.7</a:t>
                      </a: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600" u="none" strike="noStrike" cap="none" normalizeH="0" baseline="0" dirty="0" smtClean="0">
                          <a:ln>
                            <a:noFill/>
                          </a:ln>
                          <a:effectLst/>
                        </a:rPr>
                        <a:t>6.7</a:t>
                      </a:r>
                      <a:endParaRPr kumimoji="0" lang="en-US" altLang="en-US" sz="16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1029719751"/>
                  </a:ext>
                </a:extLst>
              </a:tr>
            </a:tbl>
          </a:graphicData>
        </a:graphic>
      </p:graphicFrame>
    </p:spTree>
  </p:cSld>
  <p:clrMapOvr>
    <a:masterClrMapping/>
  </p:clrMapOvr>
  <p:transition>
    <p:wheel spokes="8"/>
  </p:transition>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4898" name="Rectangle 2"/>
          <p:cNvSpPr>
            <a:spLocks noGrp="1" noChangeArrowheads="1"/>
          </p:cNvSpPr>
          <p:nvPr>
            <p:ph type="title"/>
          </p:nvPr>
        </p:nvSpPr>
        <p:spPr>
          <a:xfrm>
            <a:off x="685800" y="2209800"/>
            <a:ext cx="7772400" cy="1143000"/>
          </a:xfrm>
        </p:spPr>
        <p:txBody>
          <a:bodyPr/>
          <a:lstStyle/>
          <a:p>
            <a:pPr algn="ctr"/>
            <a:r>
              <a:rPr lang="en-US" altLang="en-US" sz="5400" i="0" dirty="0">
                <a:solidFill>
                  <a:srgbClr val="A50021"/>
                </a:solidFill>
              </a:rPr>
              <a:t>Toxicity Assessment</a:t>
            </a:r>
            <a:r>
              <a:rPr lang="en-US" altLang="en-US" dirty="0">
                <a:solidFill>
                  <a:srgbClr val="A50021"/>
                </a:solidFill>
              </a:rPr>
              <a:t/>
            </a:r>
            <a:br>
              <a:rPr lang="en-US" altLang="en-US" dirty="0">
                <a:solidFill>
                  <a:srgbClr val="A50021"/>
                </a:solidFill>
              </a:rPr>
            </a:br>
            <a:endParaRPr lang="en-US" altLang="en-US" dirty="0"/>
          </a:p>
        </p:txBody>
      </p:sp>
      <p:pic>
        <p:nvPicPr>
          <p:cNvPr id="1104900" name="Picture 4" descr="MCj0310734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3200400"/>
            <a:ext cx="1827213" cy="1889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p:txBody>
          <a:bodyPr/>
          <a:lstStyle/>
          <a:p>
            <a:r>
              <a:rPr lang="en-US" altLang="en-US"/>
              <a:t>Toxicity Assessment</a:t>
            </a:r>
          </a:p>
        </p:txBody>
      </p:sp>
      <p:sp>
        <p:nvSpPr>
          <p:cNvPr id="1105923" name="Rectangle 3"/>
          <p:cNvSpPr>
            <a:spLocks noGrp="1" noChangeArrowheads="1"/>
          </p:cNvSpPr>
          <p:nvPr>
            <p:ph type="body" idx="1"/>
          </p:nvPr>
        </p:nvSpPr>
        <p:spPr>
          <a:xfrm>
            <a:off x="838200" y="1828800"/>
            <a:ext cx="7924800" cy="4114800"/>
          </a:xfrm>
        </p:spPr>
        <p:txBody>
          <a:bodyPr/>
          <a:lstStyle/>
          <a:p>
            <a:pPr>
              <a:lnSpc>
                <a:spcPct val="120000"/>
              </a:lnSpc>
              <a:buFontTx/>
              <a:buNone/>
            </a:pPr>
            <a:r>
              <a:rPr lang="en-US" altLang="en-US"/>
              <a:t>Dose Response </a:t>
            </a:r>
            <a:r>
              <a:rPr lang="en-US" altLang="en-US">
                <a:sym typeface="Wingdings" panose="05000000000000000000" pitchFamily="2" charset="2"/>
              </a:rPr>
              <a:t> </a:t>
            </a:r>
            <a:r>
              <a:rPr lang="en-US" altLang="en-US"/>
              <a:t>Toxicity Values</a:t>
            </a:r>
          </a:p>
          <a:p>
            <a:pPr algn="just">
              <a:lnSpc>
                <a:spcPct val="120000"/>
              </a:lnSpc>
              <a:buFontTx/>
              <a:buNone/>
            </a:pPr>
            <a:r>
              <a:rPr lang="en-US" altLang="en-US"/>
              <a:t>Toxicity Values include: </a:t>
            </a:r>
          </a:p>
          <a:p>
            <a:pPr lvl="1">
              <a:buFont typeface="Symbol" panose="05050102010706020507" pitchFamily="18" charset="2"/>
              <a:buChar char="Þ"/>
            </a:pPr>
            <a:r>
              <a:rPr lang="en-US" altLang="en-US" sz="2400" b="1"/>
              <a:t> </a:t>
            </a:r>
            <a:r>
              <a:rPr lang="en-US" altLang="en-US" sz="2400" b="1">
                <a:solidFill>
                  <a:schemeClr val="hlink"/>
                </a:solidFill>
              </a:rPr>
              <a:t>Reference doses</a:t>
            </a:r>
            <a:r>
              <a:rPr lang="en-US" altLang="en-US" sz="2400">
                <a:solidFill>
                  <a:schemeClr val="hlink"/>
                </a:solidFill>
              </a:rPr>
              <a:t> (RfD)</a:t>
            </a:r>
            <a:r>
              <a:rPr lang="en-US" altLang="en-US" sz="2400"/>
              <a:t> and </a:t>
            </a:r>
            <a:r>
              <a:rPr lang="en-US" altLang="en-US" sz="2400" b="1">
                <a:solidFill>
                  <a:schemeClr val="hlink"/>
                </a:solidFill>
              </a:rPr>
              <a:t>Reference  concentrations</a:t>
            </a:r>
            <a:r>
              <a:rPr lang="en-US" altLang="en-US" sz="2400">
                <a:solidFill>
                  <a:schemeClr val="hlink"/>
                </a:solidFill>
              </a:rPr>
              <a:t> (RfC)</a:t>
            </a:r>
            <a:r>
              <a:rPr lang="en-US" altLang="en-US" sz="2400"/>
              <a:t> which are used to assess </a:t>
            </a:r>
            <a:r>
              <a:rPr lang="en-US" altLang="en-US" sz="2400" b="1"/>
              <a:t>noncarcinogenic effects</a:t>
            </a:r>
            <a:r>
              <a:rPr lang="en-US" altLang="en-US" sz="2400"/>
              <a:t> (</a:t>
            </a:r>
            <a:r>
              <a:rPr lang="en-US" altLang="en-US" sz="2400" b="1"/>
              <a:t>threshold effects</a:t>
            </a:r>
            <a:r>
              <a:rPr lang="en-US" altLang="en-US" sz="2400"/>
              <a:t>)</a:t>
            </a:r>
          </a:p>
          <a:p>
            <a:pPr lvl="1" algn="just">
              <a:buFont typeface="Symbol" panose="05050102010706020507" pitchFamily="18" charset="2"/>
              <a:buChar char="Þ"/>
            </a:pPr>
            <a:r>
              <a:rPr lang="en-US" altLang="en-US" sz="2400" b="1"/>
              <a:t> </a:t>
            </a:r>
            <a:r>
              <a:rPr lang="en-US" altLang="en-US" sz="2400" b="1">
                <a:solidFill>
                  <a:schemeClr val="hlink"/>
                </a:solidFill>
              </a:rPr>
              <a:t>Cancer slope factors</a:t>
            </a:r>
            <a:r>
              <a:rPr lang="en-US" altLang="en-US" sz="2400">
                <a:solidFill>
                  <a:schemeClr val="hlink"/>
                </a:solidFill>
              </a:rPr>
              <a:t> (CSF)</a:t>
            </a:r>
            <a:r>
              <a:rPr lang="en-US" altLang="en-US" sz="2400"/>
              <a:t> and </a:t>
            </a:r>
            <a:r>
              <a:rPr lang="en-US" altLang="en-US" sz="2400" b="1">
                <a:solidFill>
                  <a:schemeClr val="hlink"/>
                </a:solidFill>
              </a:rPr>
              <a:t>cancer unit risks</a:t>
            </a:r>
            <a:r>
              <a:rPr lang="en-US" altLang="en-US" sz="2400"/>
              <a:t> which are used to assess </a:t>
            </a:r>
            <a:r>
              <a:rPr lang="en-US" altLang="en-US" sz="2400" b="1"/>
              <a:t>carcinogenic effects</a:t>
            </a:r>
            <a:r>
              <a:rPr lang="en-US" altLang="en-US" sz="2400"/>
              <a:t> (</a:t>
            </a:r>
            <a:r>
              <a:rPr lang="en-US" altLang="en-US" sz="2400" b="1"/>
              <a:t>non-threshold effects</a:t>
            </a:r>
            <a:r>
              <a:rPr lang="en-US" altLang="en-US" sz="2400"/>
              <a:t>)</a:t>
            </a:r>
          </a:p>
          <a:p>
            <a:pPr lvl="1" algn="just">
              <a:buFont typeface="Symbol" panose="05050102010706020507" pitchFamily="18" charset="2"/>
              <a:buNone/>
            </a:pPr>
            <a:r>
              <a:rPr lang="en-US" altLang="en-US" sz="2400"/>
              <a:t> </a:t>
            </a:r>
          </a:p>
          <a:p>
            <a:pPr lvl="1" algn="just">
              <a:buFont typeface="Symbol" panose="05050102010706020507" pitchFamily="18" charset="2"/>
              <a:buNone/>
            </a:pPr>
            <a:r>
              <a:rPr lang="en-US" altLang="en-US" sz="2400"/>
              <a:t> </a:t>
            </a:r>
            <a:endParaRPr lang="en-US" altLang="en-US"/>
          </a:p>
        </p:txBody>
      </p:sp>
    </p:spTree>
  </p:cSld>
  <p:clrMapOvr>
    <a:masterClrMapping/>
  </p:clrMapOvr>
  <p:transition>
    <p:wheel spokes="8"/>
  </p:transition>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4147" name="Rectangle 3"/>
          <p:cNvSpPr>
            <a:spLocks noGrp="1" noChangeArrowheads="1"/>
          </p:cNvSpPr>
          <p:nvPr>
            <p:ph type="body" idx="1"/>
          </p:nvPr>
        </p:nvSpPr>
        <p:spPr>
          <a:xfrm>
            <a:off x="990600" y="4191000"/>
            <a:ext cx="7772400" cy="1828800"/>
          </a:xfrm>
        </p:spPr>
        <p:txBody>
          <a:bodyPr/>
          <a:lstStyle/>
          <a:p>
            <a:pPr algn="ctr">
              <a:buFontTx/>
              <a:buNone/>
            </a:pPr>
            <a:r>
              <a:rPr lang="en-US" altLang="en-US">
                <a:solidFill>
                  <a:srgbClr val="6666FF"/>
                </a:solidFill>
              </a:rPr>
              <a:t>Integrated Risk Information System</a:t>
            </a:r>
          </a:p>
          <a:p>
            <a:pPr algn="ctr">
              <a:buFontTx/>
              <a:buNone/>
            </a:pPr>
            <a:r>
              <a:rPr lang="en-US" altLang="en-US">
                <a:solidFill>
                  <a:srgbClr val="6666FF"/>
                </a:solidFill>
              </a:rPr>
              <a:t>http://www.epa.gov/iris/subst/index.html </a:t>
            </a:r>
          </a:p>
          <a:p>
            <a:pPr lvl="1" algn="ctr">
              <a:buFont typeface="Symbol" panose="05050102010706020507" pitchFamily="18" charset="2"/>
              <a:buNone/>
            </a:pPr>
            <a:endParaRPr lang="en-US" altLang="en-US">
              <a:solidFill>
                <a:srgbClr val="6666FF"/>
              </a:solidFill>
            </a:endParaRPr>
          </a:p>
          <a:p>
            <a:pPr lvl="1" algn="ctr">
              <a:buFont typeface="Symbol" panose="05050102010706020507" pitchFamily="18" charset="2"/>
              <a:buNone/>
            </a:pPr>
            <a:endParaRPr lang="en-US" altLang="en-US">
              <a:solidFill>
                <a:srgbClr val="6666FF"/>
              </a:solidFill>
            </a:endParaRPr>
          </a:p>
          <a:p>
            <a:endParaRPr lang="en-US" altLang="en-US">
              <a:solidFill>
                <a:srgbClr val="6666FF"/>
              </a:solidFill>
            </a:endParaRPr>
          </a:p>
        </p:txBody>
      </p:sp>
      <p:pic>
        <p:nvPicPr>
          <p:cNvPr id="1414151" name="Picture 7" descr="MCj0397386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762000"/>
            <a:ext cx="4538663" cy="3178175"/>
          </a:xfrm>
          <a:prstGeom prst="rect">
            <a:avLst/>
          </a:prstGeom>
          <a:noFill/>
          <a:extLst>
            <a:ext uri="{909E8E84-426E-40DD-AFC4-6F175D3DCCD1}">
              <a14:hiddenFill xmlns:a14="http://schemas.microsoft.com/office/drawing/2010/main">
                <a:solidFill>
                  <a:srgbClr val="FFFFFF"/>
                </a:solidFill>
              </a14:hiddenFill>
            </a:ext>
          </a:extLst>
        </p:spPr>
      </p:pic>
      <p:sp>
        <p:nvSpPr>
          <p:cNvPr id="1414146" name="Rectangle 2"/>
          <p:cNvSpPr>
            <a:spLocks noGrp="1" noChangeArrowheads="1"/>
          </p:cNvSpPr>
          <p:nvPr>
            <p:ph type="title"/>
          </p:nvPr>
        </p:nvSpPr>
        <p:spPr>
          <a:xfrm>
            <a:off x="3048000" y="2107406"/>
            <a:ext cx="3200400" cy="1143000"/>
          </a:xfrm>
        </p:spPr>
        <p:txBody>
          <a:bodyPr/>
          <a:lstStyle/>
          <a:p>
            <a:pPr algn="ctr"/>
            <a:r>
              <a:rPr lang="en-US" altLang="en-US" sz="3200" b="1" i="0" dirty="0">
                <a:solidFill>
                  <a:srgbClr val="6666FF"/>
                </a:solidFill>
              </a:rPr>
              <a:t>IRIS</a:t>
            </a:r>
            <a:r>
              <a:rPr lang="en-US" altLang="en-US" b="1" dirty="0">
                <a:solidFill>
                  <a:srgbClr val="6666FF"/>
                </a:solidFill>
              </a:rPr>
              <a:t/>
            </a:r>
            <a:br>
              <a:rPr lang="en-US" altLang="en-US" b="1" dirty="0">
                <a:solidFill>
                  <a:srgbClr val="6666FF"/>
                </a:solidFill>
              </a:rPr>
            </a:br>
            <a:endParaRPr lang="en-US" altLang="en-US" dirty="0"/>
          </a:p>
        </p:txBody>
      </p:sp>
    </p:spTree>
  </p:cSld>
  <p:clrMapOvr>
    <a:masterClrMapping/>
  </p:clrMapOvr>
  <p:transition>
    <p:wheel spokes="8"/>
  </p:transition>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6946" name="Rectangle 2"/>
          <p:cNvSpPr>
            <a:spLocks noGrp="1" noChangeArrowheads="1"/>
          </p:cNvSpPr>
          <p:nvPr>
            <p:ph type="title"/>
          </p:nvPr>
        </p:nvSpPr>
        <p:spPr>
          <a:xfrm>
            <a:off x="1524000" y="609600"/>
            <a:ext cx="7391400" cy="1295400"/>
          </a:xfrm>
          <a:noFill/>
          <a:ln/>
        </p:spPr>
        <p:txBody>
          <a:bodyPr anchor="ctr"/>
          <a:lstStyle/>
          <a:p>
            <a:r>
              <a:rPr lang="en-US" altLang="en-US">
                <a:latin typeface="Haettenschweiler" panose="020B0706040902060204" pitchFamily="34" charset="0"/>
              </a:rPr>
              <a:t> </a:t>
            </a:r>
            <a:r>
              <a:rPr lang="en-US" altLang="en-US"/>
              <a:t>Toxicity Assessment</a:t>
            </a:r>
            <a:endParaRPr lang="en-US" altLang="en-US">
              <a:latin typeface="Haettenschweiler" panose="020B0706040902060204" pitchFamily="34" charset="0"/>
            </a:endParaRPr>
          </a:p>
        </p:txBody>
      </p:sp>
      <p:sp>
        <p:nvSpPr>
          <p:cNvPr id="1106947" name="Rectangle 3"/>
          <p:cNvSpPr>
            <a:spLocks noGrp="1" noChangeArrowheads="1"/>
          </p:cNvSpPr>
          <p:nvPr>
            <p:ph type="body" idx="1"/>
          </p:nvPr>
        </p:nvSpPr>
        <p:spPr>
          <a:xfrm>
            <a:off x="304800" y="1676400"/>
            <a:ext cx="7451725" cy="4191000"/>
          </a:xfrm>
          <a:noFill/>
          <a:ln/>
        </p:spPr>
        <p:txBody>
          <a:bodyPr/>
          <a:lstStyle/>
          <a:p>
            <a:pPr>
              <a:lnSpc>
                <a:spcPct val="140000"/>
              </a:lnSpc>
              <a:buClr>
                <a:schemeClr val="hlink"/>
              </a:buClr>
              <a:buFont typeface="Marlett" pitchFamily="2" charset="2"/>
              <a:buNone/>
            </a:pPr>
            <a:r>
              <a:rPr lang="en-US" altLang="en-US">
                <a:solidFill>
                  <a:schemeClr val="hlink"/>
                </a:solidFill>
                <a:latin typeface="Haettenschweiler" panose="020B0706040902060204" pitchFamily="34" charset="0"/>
              </a:rPr>
              <a:t> </a:t>
            </a:r>
            <a:r>
              <a:rPr lang="en-US" altLang="en-US" u="sng">
                <a:solidFill>
                  <a:schemeClr val="hlink"/>
                </a:solidFill>
              </a:rPr>
              <a:t>Hierarchy for Toxicity Values - RECAP</a:t>
            </a:r>
          </a:p>
          <a:p>
            <a:pPr>
              <a:lnSpc>
                <a:spcPct val="120000"/>
              </a:lnSpc>
              <a:buClr>
                <a:schemeClr val="hlink"/>
              </a:buClr>
              <a:buFont typeface="Marlett" pitchFamily="2" charset="2"/>
              <a:buChar char="p"/>
            </a:pPr>
            <a:r>
              <a:rPr lang="en-US" altLang="en-US"/>
              <a:t> IRIS </a:t>
            </a:r>
          </a:p>
          <a:p>
            <a:pPr>
              <a:lnSpc>
                <a:spcPct val="120000"/>
              </a:lnSpc>
              <a:buClr>
                <a:schemeClr val="hlink"/>
              </a:buClr>
              <a:buFont typeface="Marlett" pitchFamily="2" charset="2"/>
              <a:buChar char="p"/>
            </a:pPr>
            <a:r>
              <a:rPr lang="en-US" altLang="en-US"/>
              <a:t> EPA provisional values - NCEA </a:t>
            </a:r>
          </a:p>
          <a:p>
            <a:pPr>
              <a:lnSpc>
                <a:spcPct val="120000"/>
              </a:lnSpc>
              <a:buClr>
                <a:schemeClr val="hlink"/>
              </a:buClr>
              <a:buFont typeface="Marlett" pitchFamily="2" charset="2"/>
              <a:buChar char="p"/>
            </a:pPr>
            <a:r>
              <a:rPr lang="en-US" altLang="en-US"/>
              <a:t> HEAST</a:t>
            </a:r>
          </a:p>
          <a:p>
            <a:pPr>
              <a:lnSpc>
                <a:spcPct val="120000"/>
              </a:lnSpc>
              <a:buClr>
                <a:schemeClr val="hlink"/>
              </a:buClr>
              <a:buFont typeface="Marlett" pitchFamily="2" charset="2"/>
              <a:buChar char="p"/>
            </a:pPr>
            <a:r>
              <a:rPr lang="en-US" altLang="en-US"/>
              <a:t> Withdrawn from IRIS or Heast</a:t>
            </a:r>
          </a:p>
          <a:p>
            <a:pPr>
              <a:lnSpc>
                <a:spcPct val="120000"/>
              </a:lnSpc>
              <a:buClr>
                <a:schemeClr val="hlink"/>
              </a:buClr>
              <a:buFont typeface="Marlett" pitchFamily="2" charset="2"/>
              <a:buChar char="p"/>
            </a:pPr>
            <a:r>
              <a:rPr lang="en-US" altLang="en-US"/>
              <a:t>Other EPA source or non-EPA-source</a:t>
            </a:r>
          </a:p>
          <a:p>
            <a:pPr>
              <a:lnSpc>
                <a:spcPct val="80000"/>
              </a:lnSpc>
              <a:buClr>
                <a:schemeClr val="hlink"/>
              </a:buClr>
              <a:buFont typeface="Marlett" pitchFamily="2" charset="2"/>
              <a:buNone/>
            </a:pPr>
            <a:endParaRPr lang="en-US" altLang="en-US" sz="2800"/>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8434" name="Rectangle 2"/>
          <p:cNvSpPr>
            <a:spLocks noGrp="1" noChangeArrowheads="1"/>
          </p:cNvSpPr>
          <p:nvPr>
            <p:ph type="title"/>
          </p:nvPr>
        </p:nvSpPr>
        <p:spPr>
          <a:xfrm>
            <a:off x="1752600" y="304800"/>
            <a:ext cx="6324600" cy="1600200"/>
          </a:xfrm>
          <a:noFill/>
          <a:ln/>
        </p:spPr>
        <p:txBody>
          <a:bodyPr anchor="ctr"/>
          <a:lstStyle/>
          <a:p>
            <a:r>
              <a:rPr lang="en-US" altLang="en-US"/>
              <a:t>MO-2:  When?</a:t>
            </a:r>
            <a:endParaRPr lang="en-US" altLang="en-US">
              <a:latin typeface="Haettenschweiler" panose="020B0706040902060204" pitchFamily="34" charset="0"/>
            </a:endParaRPr>
          </a:p>
        </p:txBody>
      </p:sp>
      <p:sp>
        <p:nvSpPr>
          <p:cNvPr id="1298435" name="Rectangle 3"/>
          <p:cNvSpPr>
            <a:spLocks noGrp="1" noChangeArrowheads="1"/>
          </p:cNvSpPr>
          <p:nvPr>
            <p:ph type="body" idx="1"/>
          </p:nvPr>
        </p:nvSpPr>
        <p:spPr>
          <a:xfrm>
            <a:off x="152400" y="1981200"/>
            <a:ext cx="8991600" cy="3695700"/>
          </a:xfrm>
          <a:noFill/>
          <a:ln/>
        </p:spPr>
        <p:txBody>
          <a:bodyPr/>
          <a:lstStyle/>
          <a:p>
            <a:pPr>
              <a:lnSpc>
                <a:spcPct val="90000"/>
              </a:lnSpc>
              <a:buClr>
                <a:schemeClr val="hlink"/>
              </a:buClr>
              <a:buFont typeface="Marlett" pitchFamily="2" charset="2"/>
              <a:buNone/>
            </a:pPr>
            <a:r>
              <a:rPr lang="en-US" altLang="en-US" sz="2800" u="sng">
                <a:solidFill>
                  <a:srgbClr val="FF9900"/>
                </a:solidFill>
              </a:rPr>
              <a:t>Groundwater</a:t>
            </a:r>
            <a:r>
              <a:rPr lang="en-US" altLang="en-US" sz="2800">
                <a:solidFill>
                  <a:srgbClr val="FF9900"/>
                </a:solidFill>
              </a:rPr>
              <a:t>:</a:t>
            </a:r>
            <a:r>
              <a:rPr lang="en-US" altLang="en-US" sz="2800"/>
              <a:t>  </a:t>
            </a:r>
            <a:r>
              <a:rPr lang="en-US" altLang="en-US" sz="2800">
                <a:solidFill>
                  <a:schemeClr val="hlink"/>
                </a:solidFill>
              </a:rPr>
              <a:t>When site-specific EF&amp;T data will </a:t>
            </a:r>
            <a:r>
              <a:rPr lang="en-US" altLang="en-US" sz="2800">
                <a:solidFill>
                  <a:schemeClr val="hlink"/>
                </a:solidFill>
                <a:sym typeface="Wingdings 3" panose="05040102010807070707" pitchFamily="18" charset="2"/>
              </a:rPr>
              <a:t> LRS</a:t>
            </a:r>
          </a:p>
          <a:p>
            <a:pPr>
              <a:lnSpc>
                <a:spcPct val="90000"/>
              </a:lnSpc>
              <a:buClr>
                <a:schemeClr val="hlink"/>
              </a:buClr>
              <a:buFont typeface="Marlett" pitchFamily="2" charset="2"/>
              <a:buNone/>
            </a:pPr>
            <a:endParaRPr lang="en-US" altLang="en-US" sz="2800"/>
          </a:p>
          <a:p>
            <a:pPr>
              <a:lnSpc>
                <a:spcPct val="90000"/>
              </a:lnSpc>
              <a:buClr>
                <a:schemeClr val="hlink"/>
              </a:buClr>
              <a:buFont typeface="Marlett" pitchFamily="2" charset="2"/>
              <a:buChar char="p"/>
            </a:pPr>
            <a:r>
              <a:rPr lang="en-US" altLang="en-US" sz="2800"/>
              <a:t> If CC &gt; MO-1 GW</a:t>
            </a:r>
            <a:r>
              <a:rPr lang="en-US" altLang="en-US" sz="2800" baseline="-25000"/>
              <a:t>2</a:t>
            </a:r>
            <a:r>
              <a:rPr lang="en-US" altLang="en-US" sz="2800"/>
              <a:t> or GW</a:t>
            </a:r>
            <a:r>
              <a:rPr lang="en-US" altLang="en-US" sz="2800" baseline="-25000"/>
              <a:t> 3</a:t>
            </a:r>
            <a:r>
              <a:rPr lang="en-US" altLang="en-US" sz="2800"/>
              <a:t> (DAF)</a:t>
            </a:r>
          </a:p>
          <a:p>
            <a:pPr>
              <a:lnSpc>
                <a:spcPct val="90000"/>
              </a:lnSpc>
              <a:buClr>
                <a:schemeClr val="hlink"/>
              </a:buClr>
              <a:buFont typeface="Marlett" pitchFamily="2" charset="2"/>
              <a:buNone/>
            </a:pPr>
            <a:endParaRPr lang="en-US" altLang="en-US" sz="2800"/>
          </a:p>
          <a:p>
            <a:pPr>
              <a:lnSpc>
                <a:spcPct val="80000"/>
              </a:lnSpc>
              <a:buClr>
                <a:schemeClr val="hlink"/>
              </a:buClr>
              <a:buFont typeface="Marlett" pitchFamily="2" charset="2"/>
              <a:buChar char="p"/>
            </a:pPr>
            <a:r>
              <a:rPr lang="en-US" altLang="en-US" sz="2800"/>
              <a:t> If CC &gt; MO-1 GW</a:t>
            </a:r>
            <a:r>
              <a:rPr lang="en-US" altLang="en-US" sz="2800" baseline="-25000"/>
              <a:t>es</a:t>
            </a:r>
            <a:r>
              <a:rPr lang="en-US" altLang="en-US" sz="2800"/>
              <a:t> </a:t>
            </a:r>
            <a:endParaRPr lang="en-US" altLang="en-US" sz="2800" baseline="-25000"/>
          </a:p>
          <a:p>
            <a:pPr>
              <a:lnSpc>
                <a:spcPct val="80000"/>
              </a:lnSpc>
              <a:buClr>
                <a:schemeClr val="hlink"/>
              </a:buClr>
              <a:buFont typeface="Marlett" pitchFamily="2" charset="2"/>
              <a:buNone/>
            </a:pPr>
            <a:endParaRPr lang="en-US" altLang="en-US" sz="2800"/>
          </a:p>
          <a:p>
            <a:pPr>
              <a:lnSpc>
                <a:spcPct val="90000"/>
              </a:lnSpc>
              <a:buClr>
                <a:schemeClr val="hlink"/>
              </a:buClr>
              <a:buFont typeface="Marlett" pitchFamily="2" charset="2"/>
              <a:buChar char="p"/>
            </a:pPr>
            <a:r>
              <a:rPr lang="en-US" altLang="en-US" sz="2800"/>
              <a:t> If CC &gt;</a:t>
            </a:r>
            <a:r>
              <a:rPr lang="en-US" altLang="en-US" sz="2800">
                <a:solidFill>
                  <a:srgbClr val="B2B2B2"/>
                </a:solidFill>
              </a:rPr>
              <a:t> </a:t>
            </a:r>
            <a:r>
              <a:rPr lang="en-US" altLang="en-US" sz="2800"/>
              <a:t>GW</a:t>
            </a:r>
            <a:r>
              <a:rPr lang="en-US" altLang="en-US" sz="2800" baseline="-25000"/>
              <a:t>air</a:t>
            </a:r>
            <a:r>
              <a:rPr lang="en-US" altLang="en-US" sz="2800"/>
              <a:t> </a:t>
            </a:r>
            <a:endParaRPr lang="en-US" altLang="en-US" sz="2800">
              <a:solidFill>
                <a:srgbClr val="B2B2B2"/>
              </a:solidFill>
            </a:endParaRPr>
          </a:p>
          <a:p>
            <a:pPr>
              <a:lnSpc>
                <a:spcPct val="80000"/>
              </a:lnSpc>
              <a:buClr>
                <a:schemeClr val="hlink"/>
              </a:buClr>
              <a:buFont typeface="Marlett" pitchFamily="2" charset="2"/>
              <a:buNone/>
            </a:pPr>
            <a:endParaRPr lang="en-US" altLang="en-US">
              <a:latin typeface="Haettenschweiler" panose="020B0706040902060204" pitchFamily="34" charset="0"/>
            </a:endParaRPr>
          </a:p>
        </p:txBody>
      </p:sp>
    </p:spTree>
  </p:cSld>
  <p:clrMapOvr>
    <a:masterClrMapping/>
  </p:clrMapOvr>
  <p:transition>
    <p:wheel spokes="8"/>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1524000" y="609600"/>
            <a:ext cx="7391400" cy="1295400"/>
          </a:xfrm>
          <a:noFill/>
          <a:ln/>
        </p:spPr>
        <p:txBody>
          <a:bodyPr anchor="ctr"/>
          <a:lstStyle/>
          <a:p>
            <a:r>
              <a:rPr lang="en-US" altLang="en-US">
                <a:latin typeface="Haettenschweiler" panose="020B0706040902060204" pitchFamily="34" charset="0"/>
              </a:rPr>
              <a:t> </a:t>
            </a:r>
            <a:r>
              <a:rPr lang="en-US" altLang="en-US"/>
              <a:t>Toxicity Assessment</a:t>
            </a:r>
            <a:endParaRPr lang="en-US" altLang="en-US">
              <a:latin typeface="Haettenschweiler" panose="020B0706040902060204" pitchFamily="34" charset="0"/>
            </a:endParaRPr>
          </a:p>
        </p:txBody>
      </p:sp>
      <p:sp>
        <p:nvSpPr>
          <p:cNvPr id="1415171" name="Rectangle 3"/>
          <p:cNvSpPr>
            <a:spLocks noGrp="1" noChangeArrowheads="1"/>
          </p:cNvSpPr>
          <p:nvPr>
            <p:ph type="body" idx="1"/>
          </p:nvPr>
        </p:nvSpPr>
        <p:spPr>
          <a:xfrm>
            <a:off x="304800" y="1752600"/>
            <a:ext cx="8382000" cy="4191000"/>
          </a:xfrm>
          <a:noFill/>
          <a:ln/>
        </p:spPr>
        <p:txBody>
          <a:bodyPr/>
          <a:lstStyle/>
          <a:p>
            <a:pPr>
              <a:lnSpc>
                <a:spcPct val="140000"/>
              </a:lnSpc>
              <a:buClr>
                <a:schemeClr val="hlink"/>
              </a:buClr>
              <a:buFont typeface="Marlett" pitchFamily="2" charset="2"/>
              <a:buNone/>
            </a:pPr>
            <a:r>
              <a:rPr lang="en-US" altLang="en-US" sz="2400">
                <a:solidFill>
                  <a:schemeClr val="hlink"/>
                </a:solidFill>
                <a:latin typeface="Haettenschweiler" panose="020B0706040902060204" pitchFamily="34" charset="0"/>
              </a:rPr>
              <a:t> </a:t>
            </a:r>
            <a:r>
              <a:rPr lang="en-US" altLang="en-US" u="sng">
                <a:solidFill>
                  <a:schemeClr val="hlink"/>
                </a:solidFill>
              </a:rPr>
              <a:t>Hierarchy for Toxicity Values </a:t>
            </a:r>
            <a:endParaRPr lang="en-US" altLang="en-US" sz="2400"/>
          </a:p>
          <a:p>
            <a:pPr>
              <a:lnSpc>
                <a:spcPct val="120000"/>
              </a:lnSpc>
              <a:buClr>
                <a:schemeClr val="hlink"/>
              </a:buClr>
              <a:buFont typeface="Marlett" pitchFamily="2" charset="2"/>
              <a:buChar char="p"/>
            </a:pPr>
            <a:r>
              <a:rPr lang="en-US" altLang="en-US" sz="2400"/>
              <a:t>Memorandum - OSWER Directive 9285.7-53 EPA Dec 5, 2003</a:t>
            </a:r>
          </a:p>
          <a:p>
            <a:pPr>
              <a:lnSpc>
                <a:spcPct val="120000"/>
              </a:lnSpc>
              <a:buClr>
                <a:schemeClr val="hlink"/>
              </a:buClr>
              <a:buFont typeface="Marlett" pitchFamily="2" charset="2"/>
              <a:buChar char="p"/>
            </a:pPr>
            <a:r>
              <a:rPr lang="en-US" altLang="en-US" sz="2400"/>
              <a:t>IRIS</a:t>
            </a:r>
          </a:p>
          <a:p>
            <a:pPr>
              <a:lnSpc>
                <a:spcPct val="120000"/>
              </a:lnSpc>
              <a:buClr>
                <a:schemeClr val="hlink"/>
              </a:buClr>
              <a:buFont typeface="Marlett" pitchFamily="2" charset="2"/>
              <a:buChar char="p"/>
            </a:pPr>
            <a:r>
              <a:rPr lang="en-US" altLang="en-US" sz="2400"/>
              <a:t>EPA provisional peer reviewed toxicity values (PPRTV)</a:t>
            </a:r>
          </a:p>
          <a:p>
            <a:pPr>
              <a:lnSpc>
                <a:spcPct val="120000"/>
              </a:lnSpc>
              <a:buClr>
                <a:schemeClr val="hlink"/>
              </a:buClr>
              <a:buFont typeface="Marlett" pitchFamily="2" charset="2"/>
              <a:buChar char="p"/>
            </a:pPr>
            <a:r>
              <a:rPr lang="en-US" altLang="en-US" sz="2400"/>
              <a:t> Other toxicity values (EPA and non-EPA)</a:t>
            </a:r>
          </a:p>
          <a:p>
            <a:pPr lvl="1">
              <a:lnSpc>
                <a:spcPct val="120000"/>
              </a:lnSpc>
              <a:buClr>
                <a:schemeClr val="accent1"/>
              </a:buClr>
              <a:buFont typeface="Wingdings" panose="05000000000000000000" pitchFamily="2" charset="2"/>
              <a:buChar char="v"/>
            </a:pPr>
            <a:r>
              <a:rPr lang="en-US" altLang="en-US" sz="2000"/>
              <a:t> HEAST</a:t>
            </a:r>
          </a:p>
          <a:p>
            <a:pPr lvl="1">
              <a:lnSpc>
                <a:spcPct val="120000"/>
              </a:lnSpc>
              <a:buClr>
                <a:schemeClr val="accent1"/>
              </a:buClr>
              <a:buFont typeface="Wingdings" panose="05000000000000000000" pitchFamily="2" charset="2"/>
              <a:buChar char="v"/>
            </a:pPr>
            <a:r>
              <a:rPr lang="en-US" altLang="en-US" sz="2000"/>
              <a:t>Withdrawn from IRIS or HEAST</a:t>
            </a:r>
          </a:p>
          <a:p>
            <a:pPr lvl="1">
              <a:lnSpc>
                <a:spcPct val="120000"/>
              </a:lnSpc>
              <a:buClr>
                <a:schemeClr val="accent1"/>
              </a:buClr>
              <a:buFont typeface="Wingdings" panose="05000000000000000000" pitchFamily="2" charset="2"/>
              <a:buChar char="v"/>
            </a:pPr>
            <a:r>
              <a:rPr lang="en-US" altLang="en-US" sz="2000"/>
              <a:t> ATSDR MRL</a:t>
            </a:r>
          </a:p>
          <a:p>
            <a:pPr>
              <a:lnSpc>
                <a:spcPct val="120000"/>
              </a:lnSpc>
              <a:buClr>
                <a:schemeClr val="hlink"/>
              </a:buClr>
              <a:buFont typeface="Marlett" pitchFamily="2" charset="2"/>
              <a:buChar char="p"/>
            </a:pPr>
            <a:endParaRPr lang="en-US" altLang="en-US" sz="2400"/>
          </a:p>
          <a:p>
            <a:pPr>
              <a:lnSpc>
                <a:spcPct val="90000"/>
              </a:lnSpc>
              <a:buClr>
                <a:schemeClr val="hlink"/>
              </a:buClr>
              <a:buFont typeface="Marlett" pitchFamily="2" charset="2"/>
              <a:buNone/>
            </a:pPr>
            <a:endParaRPr lang="en-US" altLang="en-US" sz="2000"/>
          </a:p>
        </p:txBody>
      </p:sp>
    </p:spTree>
  </p:cSld>
  <p:clrMapOvr>
    <a:masterClrMapping/>
  </p:clrMapOvr>
  <p:transition>
    <p:wheel spokes="8"/>
  </p:transition>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1524000" y="609600"/>
            <a:ext cx="7391400" cy="1295400"/>
          </a:xfrm>
          <a:noFill/>
          <a:ln/>
        </p:spPr>
        <p:txBody>
          <a:bodyPr anchor="ctr"/>
          <a:lstStyle/>
          <a:p>
            <a:r>
              <a:rPr lang="en-US" altLang="en-US">
                <a:latin typeface="Haettenschweiler" panose="020B0706040902060204" pitchFamily="34" charset="0"/>
              </a:rPr>
              <a:t> </a:t>
            </a:r>
            <a:r>
              <a:rPr lang="en-US" altLang="en-US"/>
              <a:t>Toxicity Assessment</a:t>
            </a:r>
            <a:endParaRPr lang="en-US" altLang="en-US">
              <a:latin typeface="Haettenschweiler" panose="020B0706040902060204" pitchFamily="34" charset="0"/>
            </a:endParaRPr>
          </a:p>
        </p:txBody>
      </p:sp>
      <p:sp>
        <p:nvSpPr>
          <p:cNvPr id="1417219" name="Rectangle 3"/>
          <p:cNvSpPr>
            <a:spLocks noGrp="1" noChangeArrowheads="1"/>
          </p:cNvSpPr>
          <p:nvPr>
            <p:ph type="body" idx="1"/>
          </p:nvPr>
        </p:nvSpPr>
        <p:spPr>
          <a:xfrm>
            <a:off x="152400" y="1752600"/>
            <a:ext cx="8991600" cy="4191000"/>
          </a:xfrm>
          <a:noFill/>
          <a:ln/>
        </p:spPr>
        <p:txBody>
          <a:bodyPr/>
          <a:lstStyle/>
          <a:p>
            <a:pPr>
              <a:lnSpc>
                <a:spcPct val="140000"/>
              </a:lnSpc>
              <a:buClr>
                <a:schemeClr val="hlink"/>
              </a:buClr>
              <a:buFont typeface="Marlett" pitchFamily="2" charset="2"/>
              <a:buNone/>
            </a:pPr>
            <a:r>
              <a:rPr lang="en-US" altLang="en-US" sz="3600" u="sng">
                <a:solidFill>
                  <a:schemeClr val="hlink"/>
                </a:solidFill>
              </a:rPr>
              <a:t>Toxicity Values – bottom line</a:t>
            </a:r>
            <a:endParaRPr lang="en-US" altLang="en-US" sz="2800"/>
          </a:p>
          <a:p>
            <a:pPr>
              <a:lnSpc>
                <a:spcPct val="120000"/>
              </a:lnSpc>
              <a:buClr>
                <a:schemeClr val="hlink"/>
              </a:buClr>
              <a:buFont typeface="Marlett" pitchFamily="2" charset="2"/>
              <a:buChar char="p"/>
            </a:pPr>
            <a:r>
              <a:rPr lang="en-US" altLang="en-US" sz="2800"/>
              <a:t> IRIS</a:t>
            </a:r>
          </a:p>
          <a:p>
            <a:pPr>
              <a:lnSpc>
                <a:spcPct val="120000"/>
              </a:lnSpc>
              <a:buClr>
                <a:schemeClr val="hlink"/>
              </a:buClr>
              <a:buFont typeface="Marlett" pitchFamily="2" charset="2"/>
              <a:buChar char="p"/>
            </a:pPr>
            <a:r>
              <a:rPr lang="en-US" altLang="en-US" sz="2800"/>
              <a:t> EPA Region 6 </a:t>
            </a:r>
          </a:p>
          <a:p>
            <a:pPr lvl="1">
              <a:lnSpc>
                <a:spcPct val="120000"/>
              </a:lnSpc>
              <a:buClr>
                <a:schemeClr val="accent1"/>
              </a:buClr>
              <a:buFont typeface="Wingdings" panose="05000000000000000000" pitchFamily="2" charset="2"/>
              <a:buChar char="v"/>
            </a:pPr>
            <a:r>
              <a:rPr lang="en-US" altLang="en-US" sz="2400"/>
              <a:t> Human Health Medium-Specific Screening Levels</a:t>
            </a:r>
          </a:p>
          <a:p>
            <a:pPr lvl="1">
              <a:lnSpc>
                <a:spcPct val="120000"/>
              </a:lnSpc>
              <a:buClr>
                <a:schemeClr val="accent1"/>
              </a:buClr>
              <a:buFont typeface="Wingdings" panose="05000000000000000000" pitchFamily="2" charset="2"/>
              <a:buChar char="v"/>
            </a:pPr>
            <a:r>
              <a:rPr lang="en-US" altLang="en-US" sz="2400">
                <a:hlinkClick r:id="rId3"/>
              </a:rPr>
              <a:t>http://www.epa.gov/earth1r6/6pd/rcra_c/pd-n/screen.htm</a:t>
            </a:r>
            <a:endParaRPr lang="en-US" altLang="en-US" sz="2400"/>
          </a:p>
          <a:p>
            <a:pPr lvl="1">
              <a:lnSpc>
                <a:spcPct val="120000"/>
              </a:lnSpc>
              <a:buClr>
                <a:schemeClr val="accent1"/>
              </a:buClr>
              <a:buFont typeface="Wingdings" panose="05000000000000000000" pitchFamily="2" charset="2"/>
              <a:buChar char="v"/>
            </a:pPr>
            <a:r>
              <a:rPr lang="en-US" altLang="en-US" sz="2400"/>
              <a:t>PPRTVs, HEAST, other EPA sources, withdrawn toxicity values</a:t>
            </a:r>
          </a:p>
          <a:p>
            <a:pPr>
              <a:lnSpc>
                <a:spcPct val="120000"/>
              </a:lnSpc>
              <a:buClr>
                <a:schemeClr val="hlink"/>
              </a:buClr>
              <a:buFont typeface="Marlett" pitchFamily="2" charset="2"/>
              <a:buChar char="p"/>
            </a:pPr>
            <a:endParaRPr lang="en-US" altLang="en-US" sz="2800"/>
          </a:p>
          <a:p>
            <a:pPr>
              <a:buClr>
                <a:schemeClr val="hlink"/>
              </a:buClr>
              <a:buFont typeface="Marlett" pitchFamily="2" charset="2"/>
              <a:buNone/>
            </a:pPr>
            <a:endParaRPr lang="en-US" altLang="en-US" sz="2400"/>
          </a:p>
        </p:txBody>
      </p:sp>
    </p:spTree>
  </p:cSld>
  <p:clrMapOvr>
    <a:masterClrMapping/>
  </p:clrMapOvr>
  <p:transition>
    <p:wheel spokes="8"/>
  </p:transition>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8994" name="Rectangle 2"/>
          <p:cNvSpPr>
            <a:spLocks noGrp="1" noChangeArrowheads="1"/>
          </p:cNvSpPr>
          <p:nvPr>
            <p:ph type="title"/>
          </p:nvPr>
        </p:nvSpPr>
        <p:spPr>
          <a:xfrm>
            <a:off x="228600" y="381000"/>
            <a:ext cx="8686800" cy="1219200"/>
          </a:xfrm>
        </p:spPr>
        <p:txBody>
          <a:bodyPr/>
          <a:lstStyle/>
          <a:p>
            <a:r>
              <a:rPr lang="en-US" altLang="en-US" sz="4000">
                <a:solidFill>
                  <a:schemeClr val="hlink"/>
                </a:solidFill>
              </a:rPr>
              <a:t>Reference Dose/Reference Concentration</a:t>
            </a:r>
          </a:p>
        </p:txBody>
      </p:sp>
      <p:sp>
        <p:nvSpPr>
          <p:cNvPr id="1108995" name="Rectangle 3"/>
          <p:cNvSpPr>
            <a:spLocks noGrp="1" noChangeArrowheads="1"/>
          </p:cNvSpPr>
          <p:nvPr>
            <p:ph type="body" idx="1"/>
          </p:nvPr>
        </p:nvSpPr>
        <p:spPr>
          <a:xfrm>
            <a:off x="685800" y="2362200"/>
            <a:ext cx="7772400" cy="3810000"/>
          </a:xfrm>
        </p:spPr>
        <p:txBody>
          <a:bodyPr/>
          <a:lstStyle/>
          <a:p>
            <a:r>
              <a:rPr lang="en-US" altLang="en-US"/>
              <a:t>An estimate of a daily exposure level for the human population (including sensitive subpopulations) that is likely to be without an appreciable risk of deleterious health effects during a lifetime.</a:t>
            </a:r>
          </a:p>
          <a:p>
            <a:pPr>
              <a:buFontTx/>
              <a:buNone/>
            </a:pPr>
            <a:endParaRPr lang="en-US" altLang="en-US"/>
          </a:p>
          <a:p>
            <a:r>
              <a:rPr lang="en-US" altLang="en-US"/>
              <a:t>Noncarcinogenic health effects</a:t>
            </a:r>
          </a:p>
        </p:txBody>
      </p:sp>
    </p:spTree>
  </p:cSld>
  <p:clrMapOvr>
    <a:masterClrMapping/>
  </p:clrMapOvr>
  <p:transition>
    <p:wheel spokes="8"/>
  </p:transition>
</p:sld>
</file>

<file path=ppt/slides/slide1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0018" name="Rectangle 2"/>
          <p:cNvSpPr>
            <a:spLocks noGrp="1" noChangeArrowheads="1"/>
          </p:cNvSpPr>
          <p:nvPr>
            <p:ph type="title"/>
          </p:nvPr>
        </p:nvSpPr>
        <p:spPr>
          <a:xfrm>
            <a:off x="381000" y="457200"/>
            <a:ext cx="8763000" cy="1143000"/>
          </a:xfrm>
        </p:spPr>
        <p:txBody>
          <a:bodyPr/>
          <a:lstStyle/>
          <a:p>
            <a:r>
              <a:rPr lang="en-US" altLang="en-US" sz="4000">
                <a:solidFill>
                  <a:schemeClr val="hlink"/>
                </a:solidFill>
              </a:rPr>
              <a:t>Reference Dose/Reference Concentration</a:t>
            </a:r>
          </a:p>
        </p:txBody>
      </p:sp>
      <p:sp>
        <p:nvSpPr>
          <p:cNvPr id="1110019" name="Rectangle 3"/>
          <p:cNvSpPr>
            <a:spLocks noGrp="1" noChangeArrowheads="1"/>
          </p:cNvSpPr>
          <p:nvPr>
            <p:ph type="body" idx="1"/>
          </p:nvPr>
        </p:nvSpPr>
        <p:spPr>
          <a:xfrm>
            <a:off x="685800" y="2362200"/>
            <a:ext cx="7772400" cy="3810000"/>
          </a:xfrm>
        </p:spPr>
        <p:txBody>
          <a:bodyPr/>
          <a:lstStyle/>
          <a:p>
            <a:pPr>
              <a:lnSpc>
                <a:spcPct val="140000"/>
              </a:lnSpc>
            </a:pPr>
            <a:r>
              <a:rPr lang="en-US" altLang="en-US"/>
              <a:t>Noncarcinogenic = Threshold effects</a:t>
            </a:r>
          </a:p>
          <a:p>
            <a:pPr>
              <a:lnSpc>
                <a:spcPct val="140000"/>
              </a:lnSpc>
            </a:pPr>
            <a:r>
              <a:rPr lang="en-US" altLang="en-US"/>
              <a:t>Protective for chronic exposure (7-70 yr)</a:t>
            </a:r>
          </a:p>
          <a:p>
            <a:pPr>
              <a:lnSpc>
                <a:spcPct val="140000"/>
              </a:lnSpc>
            </a:pPr>
            <a:r>
              <a:rPr lang="en-US" altLang="en-US"/>
              <a:t>Chemical, route, duration-specific</a:t>
            </a:r>
          </a:p>
          <a:p>
            <a:pPr>
              <a:lnSpc>
                <a:spcPct val="140000"/>
              </a:lnSpc>
            </a:pPr>
            <a:r>
              <a:rPr lang="en-US" altLang="en-US"/>
              <a:t>Target organ/Critical effect</a:t>
            </a:r>
          </a:p>
        </p:txBody>
      </p:sp>
    </p:spTree>
  </p:cSld>
  <p:clrMapOvr>
    <a:masterClrMapping/>
  </p:clrMapOvr>
  <p:transition>
    <p:wheel spokes="8"/>
  </p:transition>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1042" name="Rectangle 2"/>
          <p:cNvSpPr>
            <a:spLocks noGrp="1" noChangeArrowheads="1"/>
          </p:cNvSpPr>
          <p:nvPr>
            <p:ph type="title"/>
          </p:nvPr>
        </p:nvSpPr>
        <p:spPr>
          <a:xfrm>
            <a:off x="228600" y="457200"/>
            <a:ext cx="8915400" cy="1143000"/>
          </a:xfrm>
        </p:spPr>
        <p:txBody>
          <a:bodyPr/>
          <a:lstStyle/>
          <a:p>
            <a:r>
              <a:rPr lang="en-US" altLang="en-US" sz="4000">
                <a:solidFill>
                  <a:schemeClr val="hlink"/>
                </a:solidFill>
              </a:rPr>
              <a:t>Reference Dose/Reference Concentration</a:t>
            </a:r>
          </a:p>
        </p:txBody>
      </p:sp>
      <p:sp>
        <p:nvSpPr>
          <p:cNvPr id="1111043" name="Rectangle 3"/>
          <p:cNvSpPr>
            <a:spLocks noGrp="1" noChangeArrowheads="1"/>
          </p:cNvSpPr>
          <p:nvPr>
            <p:ph type="body" idx="1"/>
          </p:nvPr>
        </p:nvSpPr>
        <p:spPr>
          <a:xfrm>
            <a:off x="685800" y="2362200"/>
            <a:ext cx="7772400" cy="3810000"/>
          </a:xfrm>
        </p:spPr>
        <p:txBody>
          <a:bodyPr/>
          <a:lstStyle/>
          <a:p>
            <a:pPr>
              <a:lnSpc>
                <a:spcPct val="120000"/>
              </a:lnSpc>
            </a:pPr>
            <a:r>
              <a:rPr lang="en-US" altLang="en-US"/>
              <a:t> RfD</a:t>
            </a:r>
            <a:r>
              <a:rPr lang="en-US" altLang="en-US" baseline="-25000"/>
              <a:t>o</a:t>
            </a:r>
            <a:r>
              <a:rPr lang="en-US" altLang="en-US"/>
              <a:t> - oral exposure; mg/kg-d</a:t>
            </a:r>
          </a:p>
          <a:p>
            <a:pPr>
              <a:lnSpc>
                <a:spcPct val="120000"/>
              </a:lnSpc>
            </a:pPr>
            <a:r>
              <a:rPr lang="en-US" altLang="en-US"/>
              <a:t> RfC - inhalation exposure; mg/m</a:t>
            </a:r>
            <a:r>
              <a:rPr lang="en-US" altLang="en-US" baseline="30000"/>
              <a:t>3</a:t>
            </a:r>
          </a:p>
          <a:p>
            <a:pPr>
              <a:lnSpc>
                <a:spcPct val="120000"/>
              </a:lnSpc>
            </a:pPr>
            <a:r>
              <a:rPr lang="en-US" altLang="en-US"/>
              <a:t> RfD</a:t>
            </a:r>
            <a:r>
              <a:rPr lang="en-US" altLang="en-US" baseline="-25000"/>
              <a:t>i</a:t>
            </a:r>
            <a:r>
              <a:rPr lang="en-US" altLang="en-US"/>
              <a:t> = RfC x 20 m</a:t>
            </a:r>
            <a:r>
              <a:rPr lang="en-US" altLang="en-US" baseline="30000"/>
              <a:t>3</a:t>
            </a:r>
            <a:r>
              <a:rPr lang="en-US" altLang="en-US"/>
              <a:t>/d </a:t>
            </a:r>
            <a:r>
              <a:rPr lang="en-US" altLang="en-US">
                <a:sym typeface="Symbol" panose="05050102010706020507" pitchFamily="18" charset="2"/>
              </a:rPr>
              <a:t> 70 kg</a:t>
            </a:r>
            <a:r>
              <a:rPr lang="en-US" altLang="en-US"/>
              <a:t> </a:t>
            </a:r>
          </a:p>
          <a:p>
            <a:pPr>
              <a:lnSpc>
                <a:spcPct val="120000"/>
              </a:lnSpc>
            </a:pPr>
            <a:r>
              <a:rPr lang="en-US" altLang="en-US"/>
              <a:t> Dermal RfD = NA (use oral value)</a:t>
            </a:r>
          </a:p>
          <a:p>
            <a:pPr lvl="1">
              <a:lnSpc>
                <a:spcPct val="120000"/>
              </a:lnSpc>
              <a:buFont typeface="Wingdings" panose="05000000000000000000" pitchFamily="2" charset="2"/>
              <a:buChar char="v"/>
            </a:pPr>
            <a:r>
              <a:rPr lang="en-US" altLang="en-US"/>
              <a:t> RAGS-E </a:t>
            </a:r>
          </a:p>
        </p:txBody>
      </p:sp>
    </p:spTree>
  </p:cSld>
  <p:clrMapOvr>
    <a:masterClrMapping/>
  </p:clrMapOvr>
  <p:transition>
    <p:wheel spokes="8"/>
  </p:transition>
</p:sld>
</file>

<file path=ppt/slides/slide1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419267" name="Rectangle 3"/>
          <p:cNvSpPr>
            <a:spLocks noGrp="1" noChangeArrowheads="1"/>
          </p:cNvSpPr>
          <p:nvPr>
            <p:ph type="body" idx="1"/>
          </p:nvPr>
        </p:nvSpPr>
        <p:spPr>
          <a:xfrm>
            <a:off x="228600" y="1676400"/>
            <a:ext cx="8534400" cy="4876800"/>
          </a:xfrm>
          <a:noFill/>
          <a:ln/>
        </p:spPr>
        <p:txBody>
          <a:bodyPr/>
          <a:lstStyle/>
          <a:p>
            <a:pPr marL="334963" indent="-334963">
              <a:buClr>
                <a:schemeClr val="hlink"/>
              </a:buClr>
              <a:buFont typeface="Marlett" pitchFamily="2" charset="2"/>
              <a:buNone/>
            </a:pPr>
            <a:r>
              <a:rPr lang="en-US" altLang="en-US" u="sng">
                <a:solidFill>
                  <a:schemeClr val="hlink"/>
                </a:solidFill>
              </a:rPr>
              <a:t>Development of a Reference Dose</a:t>
            </a:r>
            <a:r>
              <a:rPr lang="en-US" altLang="en-US">
                <a:solidFill>
                  <a:schemeClr val="hlink"/>
                </a:solidFill>
              </a:rPr>
              <a:t>:</a:t>
            </a:r>
          </a:p>
          <a:p>
            <a:pPr marL="334963" indent="-334963">
              <a:buClr>
                <a:schemeClr val="hlink"/>
              </a:buClr>
              <a:buFont typeface="Marlett" pitchFamily="2" charset="2"/>
              <a:buChar char="p"/>
            </a:pPr>
            <a:r>
              <a:rPr lang="en-US" altLang="en-US"/>
              <a:t> Concept of threshold effects</a:t>
            </a:r>
          </a:p>
          <a:p>
            <a:pPr marL="334963" indent="-334963">
              <a:buClr>
                <a:schemeClr val="hlink"/>
              </a:buClr>
              <a:buFont typeface="Marlett" pitchFamily="2" charset="2"/>
              <a:buChar char="p"/>
            </a:pPr>
            <a:r>
              <a:rPr lang="en-US" altLang="en-US"/>
              <a:t> RfD = NOAEL/UF x MF               </a:t>
            </a:r>
          </a:p>
          <a:p>
            <a:pPr marL="334963" indent="-334963">
              <a:buClr>
                <a:schemeClr val="hlink"/>
              </a:buClr>
              <a:buFont typeface="Marlett" pitchFamily="2" charset="2"/>
              <a:buChar char="p"/>
            </a:pPr>
            <a:r>
              <a:rPr lang="en-US" altLang="en-US"/>
              <a:t> UF: </a:t>
            </a:r>
            <a:r>
              <a:rPr lang="en-US" altLang="en-US" sz="2800"/>
              <a:t>10 - intraspecies</a:t>
            </a:r>
            <a:endParaRPr lang="en-US" altLang="en-US"/>
          </a:p>
          <a:p>
            <a:pPr lvl="1" indent="-293688">
              <a:lnSpc>
                <a:spcPct val="60000"/>
              </a:lnSpc>
              <a:buClr>
                <a:schemeClr val="hlink"/>
              </a:buClr>
              <a:buFont typeface="Marlett" pitchFamily="2" charset="2"/>
              <a:buNone/>
            </a:pPr>
            <a:r>
              <a:rPr lang="en-US" altLang="en-US"/>
              <a:t>		   10 - interspecies</a:t>
            </a:r>
          </a:p>
          <a:p>
            <a:pPr lvl="1" indent="-293688">
              <a:lnSpc>
                <a:spcPct val="60000"/>
              </a:lnSpc>
              <a:buClr>
                <a:schemeClr val="hlink"/>
              </a:buClr>
              <a:buFont typeface="Marlett" pitchFamily="2" charset="2"/>
              <a:buNone/>
            </a:pPr>
            <a:r>
              <a:rPr lang="en-US" altLang="en-US"/>
              <a:t>		   10 - study duration</a:t>
            </a:r>
          </a:p>
          <a:p>
            <a:pPr lvl="1" indent="-293688">
              <a:lnSpc>
                <a:spcPct val="60000"/>
              </a:lnSpc>
              <a:buClr>
                <a:schemeClr val="hlink"/>
              </a:buClr>
              <a:buFont typeface="Marlett" pitchFamily="2" charset="2"/>
              <a:buNone/>
            </a:pPr>
            <a:r>
              <a:rPr lang="en-US" altLang="en-US"/>
              <a:t>		   10 - LOAEL</a:t>
            </a:r>
          </a:p>
          <a:p>
            <a:pPr marL="334963" indent="-334963">
              <a:lnSpc>
                <a:spcPct val="60000"/>
              </a:lnSpc>
              <a:buClr>
                <a:schemeClr val="hlink"/>
              </a:buClr>
              <a:buFont typeface="Marlett" pitchFamily="2" charset="2"/>
              <a:buChar char="p"/>
            </a:pPr>
            <a:r>
              <a:rPr lang="en-US" altLang="en-US"/>
              <a:t> MF: &gt; 0 to 10</a:t>
            </a:r>
          </a:p>
          <a:p>
            <a:pPr marL="334963" indent="-334963">
              <a:lnSpc>
                <a:spcPct val="60000"/>
              </a:lnSpc>
              <a:buClr>
                <a:schemeClr val="hlink"/>
              </a:buClr>
              <a:buFont typeface="Marlett" pitchFamily="2" charset="2"/>
              <a:buChar char="p"/>
            </a:pPr>
            <a:r>
              <a:rPr lang="en-US" altLang="en-US"/>
              <a:t> Target or effect observed at LOAEL =      target/effect the RFD serves to protect</a:t>
            </a:r>
          </a:p>
          <a:p>
            <a:pPr lvl="1" indent="-293688">
              <a:lnSpc>
                <a:spcPct val="60000"/>
              </a:lnSpc>
              <a:buClr>
                <a:schemeClr val="hlink"/>
              </a:buClr>
              <a:buFont typeface="Marlett" pitchFamily="2" charset="2"/>
              <a:buNone/>
            </a:pPr>
            <a:endParaRPr lang="en-US" altLang="en-US">
              <a:latin typeface="Haettenschweiler" panose="020B0706040902060204" pitchFamily="34" charset="0"/>
            </a:endParaRPr>
          </a:p>
        </p:txBody>
      </p:sp>
    </p:spTree>
  </p:cSld>
  <p:clrMapOvr>
    <a:masterClrMapping/>
  </p:clrMapOvr>
  <p:transition>
    <p:wheel spokes="8"/>
  </p:transition>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1447800" y="3048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421315" name="Rectangle 3"/>
          <p:cNvSpPr>
            <a:spLocks noGrp="1" noChangeArrowheads="1"/>
          </p:cNvSpPr>
          <p:nvPr>
            <p:ph type="body" idx="1"/>
          </p:nvPr>
        </p:nvSpPr>
        <p:spPr>
          <a:xfrm>
            <a:off x="1371600" y="1524000"/>
            <a:ext cx="7527925" cy="4419600"/>
          </a:xfrm>
          <a:noFill/>
          <a:ln/>
        </p:spPr>
        <p:txBody>
          <a:bodyPr/>
          <a:lstStyle/>
          <a:p>
            <a:pPr marL="334963" indent="-334963">
              <a:lnSpc>
                <a:spcPct val="120000"/>
              </a:lnSpc>
              <a:buClr>
                <a:schemeClr val="hlink"/>
              </a:buClr>
              <a:buFont typeface="Marlett" pitchFamily="2" charset="2"/>
              <a:buNone/>
            </a:pPr>
            <a:r>
              <a:rPr lang="en-US" altLang="en-US" sz="2400" u="sng">
                <a:solidFill>
                  <a:schemeClr val="hlink"/>
                </a:solidFill>
              </a:rPr>
              <a:t>Development of a Reference Dose for Chemical Z</a:t>
            </a:r>
            <a:r>
              <a:rPr lang="en-US" altLang="en-US" sz="2400">
                <a:solidFill>
                  <a:schemeClr val="hlink"/>
                </a:solidFill>
              </a:rPr>
              <a:t>:</a:t>
            </a:r>
          </a:p>
          <a:p>
            <a:pPr marL="334963" indent="-334963">
              <a:lnSpc>
                <a:spcPct val="110000"/>
              </a:lnSpc>
              <a:buClr>
                <a:schemeClr val="hlink"/>
              </a:buClr>
              <a:buFont typeface="Marlett" pitchFamily="2" charset="2"/>
              <a:buNone/>
            </a:pPr>
            <a:r>
              <a:rPr lang="en-US" altLang="en-US" sz="2400"/>
              <a:t>2 yr Rat study - gavage</a:t>
            </a:r>
          </a:p>
          <a:p>
            <a:pPr marL="334963" indent="-334963">
              <a:lnSpc>
                <a:spcPct val="110000"/>
              </a:lnSpc>
              <a:buClr>
                <a:schemeClr val="hlink"/>
              </a:buClr>
              <a:buFont typeface="Marlett" pitchFamily="2" charset="2"/>
              <a:buNone/>
            </a:pPr>
            <a:r>
              <a:rPr lang="en-US" altLang="en-US" sz="2400"/>
              <a:t>3 Rx Groups: 100, 150, and 250 mg/kg-d</a:t>
            </a:r>
          </a:p>
          <a:p>
            <a:pPr marL="334963" indent="-334963">
              <a:lnSpc>
                <a:spcPct val="110000"/>
              </a:lnSpc>
              <a:buClr>
                <a:schemeClr val="hlink"/>
              </a:buClr>
              <a:buFont typeface="Marlett" pitchFamily="2" charset="2"/>
              <a:buNone/>
            </a:pPr>
            <a:r>
              <a:rPr lang="en-US" altLang="en-US" sz="2400" u="sng"/>
              <a:t>Results of study</a:t>
            </a:r>
            <a:r>
              <a:rPr lang="en-US" altLang="en-US" sz="2400"/>
              <a:t>:</a:t>
            </a:r>
          </a:p>
          <a:p>
            <a:pPr marL="334963" indent="-334963">
              <a:lnSpc>
                <a:spcPct val="110000"/>
              </a:lnSpc>
              <a:buClr>
                <a:schemeClr val="hlink"/>
              </a:buClr>
              <a:buFont typeface="Marlett" pitchFamily="2" charset="2"/>
              <a:buNone/>
            </a:pPr>
            <a:r>
              <a:rPr lang="en-US" altLang="en-US" sz="2400"/>
              <a:t>100 - no adverse effects</a:t>
            </a:r>
          </a:p>
          <a:p>
            <a:pPr marL="334963" indent="-334963">
              <a:lnSpc>
                <a:spcPct val="110000"/>
              </a:lnSpc>
              <a:buClr>
                <a:schemeClr val="hlink"/>
              </a:buClr>
              <a:buFont typeface="Marlett" pitchFamily="2" charset="2"/>
              <a:buNone/>
            </a:pPr>
            <a:r>
              <a:rPr lang="en-US" altLang="en-US" sz="2400"/>
              <a:t>150 - </a:t>
            </a:r>
            <a:r>
              <a:rPr lang="en-US" altLang="en-US" sz="2400">
                <a:sym typeface="Symbol" panose="05050102010706020507" pitchFamily="18" charset="2"/>
              </a:rPr>
              <a:t> kidney function; liver hyperplasia</a:t>
            </a:r>
          </a:p>
          <a:p>
            <a:pPr marL="334963" indent="-334963">
              <a:lnSpc>
                <a:spcPct val="110000"/>
              </a:lnSpc>
              <a:buClr>
                <a:schemeClr val="hlink"/>
              </a:buClr>
              <a:buFont typeface="Marlett" pitchFamily="2" charset="2"/>
              <a:buNone/>
            </a:pPr>
            <a:r>
              <a:rPr lang="en-US" altLang="en-US" sz="2400"/>
              <a:t>250 - </a:t>
            </a:r>
            <a:r>
              <a:rPr lang="en-US" altLang="en-US" sz="2400">
                <a:sym typeface="Symbol" panose="05050102010706020507" pitchFamily="18" charset="2"/>
              </a:rPr>
              <a:t> kidney function</a:t>
            </a:r>
            <a:r>
              <a:rPr lang="en-US" altLang="en-US" sz="2400"/>
              <a:t>/failure; 20% mortality; 		lipid infilt.liver </a:t>
            </a:r>
          </a:p>
          <a:p>
            <a:pPr marL="334963" indent="-334963">
              <a:lnSpc>
                <a:spcPct val="110000"/>
              </a:lnSpc>
              <a:buClr>
                <a:schemeClr val="hlink"/>
              </a:buClr>
              <a:buFont typeface="Marlett" pitchFamily="2" charset="2"/>
              <a:buNone/>
            </a:pPr>
            <a:r>
              <a:rPr lang="en-US" altLang="en-US" sz="2400">
                <a:solidFill>
                  <a:schemeClr val="hlink"/>
                </a:solidFill>
              </a:rPr>
              <a:t>RfD</a:t>
            </a:r>
            <a:r>
              <a:rPr lang="en-US" altLang="en-US" sz="2400" baseline="-25000">
                <a:solidFill>
                  <a:schemeClr val="hlink"/>
                </a:solidFill>
              </a:rPr>
              <a:t>o</a:t>
            </a:r>
            <a:r>
              <a:rPr lang="en-US" altLang="en-US" sz="2400">
                <a:solidFill>
                  <a:schemeClr val="hlink"/>
                </a:solidFill>
              </a:rPr>
              <a:t> = NOAEL/UF</a:t>
            </a:r>
          </a:p>
          <a:p>
            <a:pPr marL="334963" indent="-334963">
              <a:lnSpc>
                <a:spcPct val="110000"/>
              </a:lnSpc>
              <a:buClr>
                <a:schemeClr val="hlink"/>
              </a:buClr>
              <a:buFont typeface="Marlett" pitchFamily="2" charset="2"/>
              <a:buNone/>
            </a:pPr>
            <a:r>
              <a:rPr lang="en-US" altLang="en-US" sz="2400">
                <a:solidFill>
                  <a:schemeClr val="hlink"/>
                </a:solidFill>
              </a:rPr>
              <a:t>RfD</a:t>
            </a:r>
            <a:r>
              <a:rPr lang="en-US" altLang="en-US" sz="2400" baseline="-25000">
                <a:solidFill>
                  <a:schemeClr val="hlink"/>
                </a:solidFill>
              </a:rPr>
              <a:t>o</a:t>
            </a:r>
            <a:r>
              <a:rPr lang="en-US" altLang="en-US" sz="2400">
                <a:solidFill>
                  <a:schemeClr val="hlink"/>
                </a:solidFill>
              </a:rPr>
              <a:t> = 100/10 x 10 = 1 mg/kg-d</a:t>
            </a:r>
          </a:p>
          <a:p>
            <a:pPr marL="334963" indent="-334963">
              <a:lnSpc>
                <a:spcPct val="110000"/>
              </a:lnSpc>
              <a:buClr>
                <a:schemeClr val="hlink"/>
              </a:buClr>
              <a:buFont typeface="Marlett" pitchFamily="2" charset="2"/>
              <a:buNone/>
            </a:pPr>
            <a:r>
              <a:rPr lang="en-US" altLang="en-US" sz="2400">
                <a:solidFill>
                  <a:schemeClr val="hlink"/>
                </a:solidFill>
              </a:rPr>
              <a:t>Critical effects:  kidney and liver toxicity</a:t>
            </a:r>
          </a:p>
        </p:txBody>
      </p:sp>
    </p:spTree>
  </p:cSld>
  <p:clrMapOvr>
    <a:masterClrMapping/>
  </p:clrMapOvr>
  <p:transition>
    <p:wheel spokes="8"/>
  </p:transition>
</p:sld>
</file>

<file path=ppt/slides/slide1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498475" y="674688"/>
            <a:ext cx="7391400" cy="1295400"/>
          </a:xfrm>
          <a:ln/>
        </p:spPr>
        <p:txBody>
          <a:bodyPr anchor="ctr"/>
          <a:lstStyle/>
          <a:p>
            <a:pPr>
              <a:spcBef>
                <a:spcPct val="50000"/>
              </a:spcBef>
            </a:pPr>
            <a:r>
              <a:rPr lang="en-US" altLang="en-US" sz="3200" b="1" i="0" dirty="0">
                <a:solidFill>
                  <a:schemeClr val="hlink"/>
                </a:solidFill>
              </a:rPr>
              <a:t>Threshold Dose-Response Curve</a:t>
            </a:r>
            <a:br>
              <a:rPr lang="en-US" altLang="en-US" sz="3200" b="1" i="0" dirty="0">
                <a:solidFill>
                  <a:schemeClr val="hlink"/>
                </a:solidFill>
              </a:rPr>
            </a:br>
            <a:r>
              <a:rPr lang="en-US" altLang="en-US" sz="3200" b="1" i="0" dirty="0" err="1">
                <a:solidFill>
                  <a:schemeClr val="hlink"/>
                </a:solidFill>
              </a:rPr>
              <a:t>Noncarcinogens</a:t>
            </a:r>
            <a:r>
              <a:rPr lang="en-US" altLang="en-US" dirty="0">
                <a:solidFill>
                  <a:schemeClr val="hlink"/>
                </a:solidFill>
              </a:rPr>
              <a:t/>
            </a:r>
            <a:br>
              <a:rPr lang="en-US" altLang="en-US" dirty="0">
                <a:solidFill>
                  <a:schemeClr val="hlink"/>
                </a:solidFill>
              </a:rPr>
            </a:br>
            <a:endParaRPr lang="en-US" altLang="en-US" dirty="0">
              <a:latin typeface="Haettenschweiler" panose="020B0706040902060204" pitchFamily="34" charset="0"/>
            </a:endParaRPr>
          </a:p>
        </p:txBody>
      </p:sp>
      <p:sp>
        <p:nvSpPr>
          <p:cNvPr id="1423363" name="Rectangle 3"/>
          <p:cNvSpPr>
            <a:spLocks noGrp="1" noChangeArrowheads="1"/>
          </p:cNvSpPr>
          <p:nvPr>
            <p:ph type="body" idx="1"/>
          </p:nvPr>
        </p:nvSpPr>
        <p:spPr>
          <a:xfrm>
            <a:off x="2514600" y="1981200"/>
            <a:ext cx="7010400" cy="4038600"/>
          </a:xfrm>
          <a:ln/>
        </p:spPr>
        <p:txBody>
          <a:bodyPr/>
          <a:lstStyle/>
          <a:p>
            <a:pPr lvl="1" indent="-293688">
              <a:lnSpc>
                <a:spcPct val="60000"/>
              </a:lnSpc>
              <a:buClr>
                <a:schemeClr val="hlink"/>
              </a:buClr>
              <a:buFont typeface="Marlett" pitchFamily="2" charset="2"/>
              <a:buNone/>
            </a:pPr>
            <a:endParaRPr lang="en-US" altLang="en-US">
              <a:latin typeface="Haettenschweiler" panose="020B0706040902060204" pitchFamily="34" charset="0"/>
            </a:endParaRPr>
          </a:p>
        </p:txBody>
      </p:sp>
      <p:grpSp>
        <p:nvGrpSpPr>
          <p:cNvPr id="1423364" name="Group 4" descr="X &amp; Y axis"/>
          <p:cNvGrpSpPr>
            <a:grpSpLocks/>
          </p:cNvGrpSpPr>
          <p:nvPr/>
        </p:nvGrpSpPr>
        <p:grpSpPr bwMode="auto">
          <a:xfrm>
            <a:off x="1730375" y="1635125"/>
            <a:ext cx="5854700" cy="3433763"/>
            <a:chOff x="941" y="1304"/>
            <a:chExt cx="3688" cy="2163"/>
          </a:xfrm>
        </p:grpSpPr>
        <p:sp>
          <p:nvSpPr>
            <p:cNvPr id="1423365" name="Line 5"/>
            <p:cNvSpPr>
              <a:spLocks noChangeShapeType="1"/>
            </p:cNvSpPr>
            <p:nvPr/>
          </p:nvSpPr>
          <p:spPr bwMode="auto">
            <a:xfrm>
              <a:off x="941" y="1304"/>
              <a:ext cx="0" cy="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3366" name="Line 6"/>
            <p:cNvSpPr>
              <a:spLocks noChangeShapeType="1"/>
            </p:cNvSpPr>
            <p:nvPr/>
          </p:nvSpPr>
          <p:spPr bwMode="auto">
            <a:xfrm>
              <a:off x="941" y="3467"/>
              <a:ext cx="36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23367" name="Line 7" descr="RfD"/>
          <p:cNvSpPr>
            <a:spLocks noChangeShapeType="1"/>
          </p:cNvSpPr>
          <p:nvPr/>
        </p:nvSpPr>
        <p:spPr bwMode="auto">
          <a:xfrm flipV="1">
            <a:off x="2339975" y="4892675"/>
            <a:ext cx="0" cy="33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3368" name="Line 8" descr="NOAEL"/>
          <p:cNvSpPr>
            <a:spLocks noChangeShapeType="1"/>
          </p:cNvSpPr>
          <p:nvPr/>
        </p:nvSpPr>
        <p:spPr bwMode="auto">
          <a:xfrm flipV="1">
            <a:off x="3644900" y="4892675"/>
            <a:ext cx="0" cy="33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3369" name="Freeform 9" descr="Threshold Dose-Response Curve"/>
          <p:cNvSpPr>
            <a:spLocks/>
          </p:cNvSpPr>
          <p:nvPr/>
        </p:nvSpPr>
        <p:spPr bwMode="auto">
          <a:xfrm>
            <a:off x="3644900" y="1646238"/>
            <a:ext cx="3409950" cy="3422650"/>
          </a:xfrm>
          <a:custGeom>
            <a:avLst/>
            <a:gdLst>
              <a:gd name="T0" fmla="*/ 0 w 2148"/>
              <a:gd name="T1" fmla="*/ 2156 h 2156"/>
              <a:gd name="T2" fmla="*/ 822 w 2148"/>
              <a:gd name="T3" fmla="*/ 1808 h 2156"/>
              <a:gd name="T4" fmla="*/ 1126 w 2148"/>
              <a:gd name="T5" fmla="*/ 593 h 2156"/>
              <a:gd name="T6" fmla="*/ 2148 w 2148"/>
              <a:gd name="T7" fmla="*/ 0 h 2156"/>
            </a:gdLst>
            <a:ahLst/>
            <a:cxnLst>
              <a:cxn ang="0">
                <a:pos x="T0" y="T1"/>
              </a:cxn>
              <a:cxn ang="0">
                <a:pos x="T2" y="T3"/>
              </a:cxn>
              <a:cxn ang="0">
                <a:pos x="T4" y="T5"/>
              </a:cxn>
              <a:cxn ang="0">
                <a:pos x="T6" y="T7"/>
              </a:cxn>
            </a:cxnLst>
            <a:rect l="0" t="0" r="r" b="b"/>
            <a:pathLst>
              <a:path w="2148" h="2156">
                <a:moveTo>
                  <a:pt x="0" y="2156"/>
                </a:moveTo>
                <a:cubicBezTo>
                  <a:pt x="317" y="2112"/>
                  <a:pt x="634" y="2068"/>
                  <a:pt x="822" y="1808"/>
                </a:cubicBezTo>
                <a:cubicBezTo>
                  <a:pt x="1010" y="1548"/>
                  <a:pt x="905" y="894"/>
                  <a:pt x="1126" y="593"/>
                </a:cubicBezTo>
                <a:cubicBezTo>
                  <a:pt x="1347" y="292"/>
                  <a:pt x="1978" y="99"/>
                  <a:pt x="2148" y="0"/>
                </a:cubicBezTo>
              </a:path>
            </a:pathLst>
          </a:custGeom>
          <a:noFill/>
          <a:ln w="19050"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3371" name="Text Box 11"/>
          <p:cNvSpPr txBox="1">
            <a:spLocks noChangeArrowheads="1"/>
          </p:cNvSpPr>
          <p:nvPr/>
        </p:nvSpPr>
        <p:spPr bwMode="auto">
          <a:xfrm>
            <a:off x="2479675" y="4197350"/>
            <a:ext cx="10810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a:latin typeface="Comic Sans MS" panose="030F0702030302020204" pitchFamily="66" charset="0"/>
              </a:rPr>
              <a:t>UF x MF</a:t>
            </a:r>
            <a:endParaRPr lang="en-US" altLang="en-US" sz="1400">
              <a:latin typeface="Comic Sans MS" panose="030F0702030302020204" pitchFamily="66" charset="0"/>
            </a:endParaRPr>
          </a:p>
        </p:txBody>
      </p:sp>
      <p:sp>
        <p:nvSpPr>
          <p:cNvPr id="1423372" name="Text Box 12"/>
          <p:cNvSpPr txBox="1">
            <a:spLocks noChangeArrowheads="1"/>
          </p:cNvSpPr>
          <p:nvPr/>
        </p:nvSpPr>
        <p:spPr bwMode="auto">
          <a:xfrm>
            <a:off x="2057400" y="5184775"/>
            <a:ext cx="587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a:latin typeface="Comic Sans MS" panose="030F0702030302020204" pitchFamily="66" charset="0"/>
              </a:rPr>
              <a:t>RfD</a:t>
            </a:r>
            <a:endParaRPr lang="en-US" altLang="en-US" sz="1400">
              <a:latin typeface="Comic Sans MS" panose="030F0702030302020204" pitchFamily="66" charset="0"/>
            </a:endParaRPr>
          </a:p>
        </p:txBody>
      </p:sp>
      <p:sp>
        <p:nvSpPr>
          <p:cNvPr id="1423373" name="Text Box 13"/>
          <p:cNvSpPr txBox="1">
            <a:spLocks noChangeArrowheads="1"/>
          </p:cNvSpPr>
          <p:nvPr/>
        </p:nvSpPr>
        <p:spPr bwMode="auto">
          <a:xfrm>
            <a:off x="3197225" y="5210175"/>
            <a:ext cx="8350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a:latin typeface="Comic Sans MS" panose="030F0702030302020204" pitchFamily="66" charset="0"/>
              </a:rPr>
              <a:t>NOAEL</a:t>
            </a:r>
            <a:endParaRPr lang="en-US" altLang="en-US" sz="1400">
              <a:latin typeface="Comic Sans MS" panose="030F0702030302020204" pitchFamily="66" charset="0"/>
            </a:endParaRPr>
          </a:p>
        </p:txBody>
      </p:sp>
      <p:sp>
        <p:nvSpPr>
          <p:cNvPr id="1423374" name="Text Box 14"/>
          <p:cNvSpPr txBox="1">
            <a:spLocks noChangeArrowheads="1"/>
          </p:cNvSpPr>
          <p:nvPr/>
        </p:nvSpPr>
        <p:spPr bwMode="auto">
          <a:xfrm>
            <a:off x="838200" y="2819400"/>
            <a:ext cx="11779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a:latin typeface="Comic Sans MS" panose="030F0702030302020204" pitchFamily="66" charset="0"/>
              </a:rPr>
              <a:t>Response</a:t>
            </a:r>
            <a:endParaRPr lang="en-US" altLang="en-US" sz="1400">
              <a:latin typeface="Comic Sans MS" panose="030F0702030302020204" pitchFamily="66" charset="0"/>
            </a:endParaRPr>
          </a:p>
        </p:txBody>
      </p:sp>
      <p:sp>
        <p:nvSpPr>
          <p:cNvPr id="1423375" name="Text Box 15"/>
          <p:cNvSpPr txBox="1">
            <a:spLocks noChangeArrowheads="1"/>
          </p:cNvSpPr>
          <p:nvPr/>
        </p:nvSpPr>
        <p:spPr bwMode="auto">
          <a:xfrm>
            <a:off x="3763963" y="5703888"/>
            <a:ext cx="19161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a:latin typeface="Comic Sans MS" panose="030F0702030302020204" pitchFamily="66" charset="0"/>
              </a:rPr>
              <a:t>Dose (mg/kg-d)</a:t>
            </a:r>
            <a:endParaRPr lang="en-US" altLang="en-US" sz="1400">
              <a:latin typeface="Comic Sans MS" panose="030F0702030302020204" pitchFamily="66" charset="0"/>
            </a:endParaRPr>
          </a:p>
        </p:txBody>
      </p:sp>
    </p:spTree>
  </p:cSld>
  <p:clrMapOvr>
    <a:masterClrMapping/>
  </p:clrMapOvr>
  <p:transition>
    <p:wheel spokes="8"/>
  </p:transition>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0258" name="Rectangle 2"/>
          <p:cNvSpPr>
            <a:spLocks noGrp="1" noChangeArrowheads="1"/>
          </p:cNvSpPr>
          <p:nvPr>
            <p:ph type="title"/>
          </p:nvPr>
        </p:nvSpPr>
        <p:spPr>
          <a:xfrm>
            <a:off x="762000" y="152400"/>
            <a:ext cx="7772400" cy="1143000"/>
          </a:xfrm>
        </p:spPr>
        <p:txBody>
          <a:bodyPr/>
          <a:lstStyle/>
          <a:p>
            <a:r>
              <a:rPr lang="en-US" altLang="en-US" sz="4000">
                <a:solidFill>
                  <a:schemeClr val="hlink"/>
                </a:solidFill>
              </a:rPr>
              <a:t>Slope Factor/Inhalation Unit Risk</a:t>
            </a:r>
          </a:p>
        </p:txBody>
      </p:sp>
      <p:sp>
        <p:nvSpPr>
          <p:cNvPr id="1120259" name="Rectangle 3"/>
          <p:cNvSpPr>
            <a:spLocks noGrp="1" noChangeArrowheads="1"/>
          </p:cNvSpPr>
          <p:nvPr>
            <p:ph type="body" idx="1"/>
          </p:nvPr>
        </p:nvSpPr>
        <p:spPr>
          <a:xfrm>
            <a:off x="990600" y="1828800"/>
            <a:ext cx="8001000" cy="4114800"/>
          </a:xfrm>
        </p:spPr>
        <p:txBody>
          <a:bodyPr/>
          <a:lstStyle/>
          <a:p>
            <a:pPr>
              <a:lnSpc>
                <a:spcPct val="90000"/>
              </a:lnSpc>
            </a:pPr>
            <a:r>
              <a:rPr lang="en-US" altLang="en-US" sz="2400"/>
              <a:t>Defines quantitatively the relationship between dose and response for </a:t>
            </a:r>
            <a:r>
              <a:rPr lang="en-US" altLang="en-US" sz="2400" b="1"/>
              <a:t>nonthreshold</a:t>
            </a:r>
            <a:r>
              <a:rPr lang="en-US" altLang="en-US" sz="2400"/>
              <a:t> effects (carcinogenic effects = cancer)  </a:t>
            </a:r>
          </a:p>
          <a:p>
            <a:pPr>
              <a:lnSpc>
                <a:spcPct val="90000"/>
              </a:lnSpc>
            </a:pPr>
            <a:endParaRPr lang="en-US" altLang="en-US" sz="2400"/>
          </a:p>
          <a:p>
            <a:pPr>
              <a:lnSpc>
                <a:spcPct val="90000"/>
              </a:lnSpc>
            </a:pPr>
            <a:r>
              <a:rPr lang="en-US" altLang="en-US" sz="2400"/>
              <a:t>The slope factor is an upper bound estimate of the probability of a response per unit intake of chemical over a lifetime</a:t>
            </a:r>
          </a:p>
          <a:p>
            <a:pPr>
              <a:lnSpc>
                <a:spcPct val="90000"/>
              </a:lnSpc>
              <a:buFontTx/>
              <a:buNone/>
            </a:pPr>
            <a:endParaRPr lang="en-US" altLang="en-US" sz="2400"/>
          </a:p>
          <a:p>
            <a:pPr>
              <a:lnSpc>
                <a:spcPct val="90000"/>
              </a:lnSpc>
            </a:pPr>
            <a:r>
              <a:rPr lang="en-US" altLang="en-US" sz="2400"/>
              <a:t>Chemical and route-specific</a:t>
            </a:r>
          </a:p>
          <a:p>
            <a:pPr>
              <a:lnSpc>
                <a:spcPct val="90000"/>
              </a:lnSpc>
              <a:buFontTx/>
              <a:buNone/>
            </a:pPr>
            <a:endParaRPr lang="en-US" altLang="en-US"/>
          </a:p>
        </p:txBody>
      </p:sp>
    </p:spTree>
  </p:cSld>
  <p:clrMapOvr>
    <a:masterClrMapping/>
  </p:clrMapOvr>
  <p:transition>
    <p:wheel spokes="8"/>
  </p:transition>
</p:sld>
</file>

<file path=ppt/slides/slide1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1282" name="Rectangle 2"/>
          <p:cNvSpPr>
            <a:spLocks noGrp="1" noChangeArrowheads="1"/>
          </p:cNvSpPr>
          <p:nvPr>
            <p:ph type="title"/>
          </p:nvPr>
        </p:nvSpPr>
        <p:spPr/>
        <p:txBody>
          <a:bodyPr/>
          <a:lstStyle/>
          <a:p>
            <a:r>
              <a:rPr lang="en-US" altLang="en-US" sz="4000">
                <a:solidFill>
                  <a:schemeClr val="hlink"/>
                </a:solidFill>
              </a:rPr>
              <a:t>Slope Factor/Inhalation Unit Risk</a:t>
            </a:r>
          </a:p>
        </p:txBody>
      </p:sp>
      <p:sp>
        <p:nvSpPr>
          <p:cNvPr id="1121283" name="Rectangle 3"/>
          <p:cNvSpPr>
            <a:spLocks noGrp="1" noChangeArrowheads="1"/>
          </p:cNvSpPr>
          <p:nvPr>
            <p:ph type="body" idx="1"/>
          </p:nvPr>
        </p:nvSpPr>
        <p:spPr>
          <a:xfrm>
            <a:off x="381000" y="1752600"/>
            <a:ext cx="7924800" cy="4114800"/>
          </a:xfrm>
        </p:spPr>
        <p:txBody>
          <a:bodyPr/>
          <a:lstStyle/>
          <a:p>
            <a:pPr>
              <a:lnSpc>
                <a:spcPct val="160000"/>
              </a:lnSpc>
            </a:pPr>
            <a:r>
              <a:rPr lang="en-US" altLang="en-US" sz="2400">
                <a:solidFill>
                  <a:schemeClr val="hlink"/>
                </a:solidFill>
              </a:rPr>
              <a:t>SF</a:t>
            </a:r>
            <a:r>
              <a:rPr lang="en-US" altLang="en-US" sz="2400" baseline="-25000">
                <a:solidFill>
                  <a:schemeClr val="hlink"/>
                </a:solidFill>
              </a:rPr>
              <a:t>o</a:t>
            </a:r>
            <a:r>
              <a:rPr lang="en-US" altLang="en-US" sz="2400"/>
              <a:t> is expressed in units of risk per mg/kg-d</a:t>
            </a:r>
          </a:p>
          <a:p>
            <a:pPr>
              <a:lnSpc>
                <a:spcPct val="160000"/>
              </a:lnSpc>
            </a:pPr>
            <a:r>
              <a:rPr lang="en-US" altLang="en-US" sz="2400">
                <a:solidFill>
                  <a:schemeClr val="hlink"/>
                </a:solidFill>
              </a:rPr>
              <a:t>Inhalation unit risk</a:t>
            </a:r>
            <a:r>
              <a:rPr lang="en-US" altLang="en-US" sz="2400"/>
              <a:t> is expressed in units of risk per </a:t>
            </a:r>
            <a:r>
              <a:rPr lang="en-US" altLang="en-US" sz="2400">
                <a:solidFill>
                  <a:srgbClr val="6666FF"/>
                </a:solidFill>
              </a:rPr>
              <a:t>ug</a:t>
            </a:r>
            <a:r>
              <a:rPr lang="en-US" altLang="en-US" sz="2400"/>
              <a:t>/m</a:t>
            </a:r>
            <a:r>
              <a:rPr lang="en-US" altLang="en-US" sz="2400" baseline="30000"/>
              <a:t>3</a:t>
            </a:r>
            <a:endParaRPr lang="en-US" altLang="en-US" sz="2400"/>
          </a:p>
          <a:p>
            <a:pPr>
              <a:lnSpc>
                <a:spcPct val="160000"/>
              </a:lnSpc>
            </a:pPr>
            <a:r>
              <a:rPr lang="en-US" altLang="en-US" sz="2400"/>
              <a:t>Inhalation unit risk </a:t>
            </a:r>
            <a:r>
              <a:rPr lang="en-US" altLang="en-US" sz="2400">
                <a:sym typeface="Wingdings" panose="05000000000000000000" pitchFamily="2" charset="2"/>
              </a:rPr>
              <a:t> inhalation SF</a:t>
            </a:r>
          </a:p>
          <a:p>
            <a:pPr lvl="1">
              <a:lnSpc>
                <a:spcPct val="160000"/>
              </a:lnSpc>
              <a:buFontTx/>
              <a:buNone/>
            </a:pPr>
            <a:r>
              <a:rPr lang="en-US" altLang="en-US" sz="2000">
                <a:solidFill>
                  <a:schemeClr val="hlink"/>
                </a:solidFill>
              </a:rPr>
              <a:t>SF</a:t>
            </a:r>
            <a:r>
              <a:rPr lang="en-US" altLang="en-US" sz="2000" baseline="-25000">
                <a:solidFill>
                  <a:schemeClr val="hlink"/>
                </a:solidFill>
              </a:rPr>
              <a:t>i</a:t>
            </a:r>
            <a:r>
              <a:rPr lang="en-US" altLang="en-US" sz="2000"/>
              <a:t> = Unit risk X 70 kg/20 m</a:t>
            </a:r>
            <a:r>
              <a:rPr lang="en-US" altLang="en-US" sz="2000" baseline="30000"/>
              <a:t>3</a:t>
            </a:r>
            <a:r>
              <a:rPr lang="en-US" altLang="en-US" sz="2000"/>
              <a:t>/d x </a:t>
            </a:r>
            <a:r>
              <a:rPr lang="en-US" altLang="en-US" sz="2000">
                <a:solidFill>
                  <a:srgbClr val="6666FF"/>
                </a:solidFill>
              </a:rPr>
              <a:t>CF</a:t>
            </a:r>
          </a:p>
          <a:p>
            <a:pPr>
              <a:lnSpc>
                <a:spcPct val="160000"/>
              </a:lnSpc>
            </a:pPr>
            <a:r>
              <a:rPr lang="en-US" altLang="en-US" sz="2400"/>
              <a:t>No Dermal SF; use oral.</a:t>
            </a:r>
          </a:p>
          <a:p>
            <a:pPr lvl="1">
              <a:lnSpc>
                <a:spcPct val="160000"/>
              </a:lnSpc>
              <a:buFontTx/>
              <a:buNone/>
            </a:pPr>
            <a:endParaRPr lang="en-US" altLang="en-US" sz="2000"/>
          </a:p>
          <a:p>
            <a:pPr>
              <a:lnSpc>
                <a:spcPct val="90000"/>
              </a:lnSpc>
            </a:pPr>
            <a:endParaRPr lang="en-US" altLang="en-US"/>
          </a:p>
        </p:txBody>
      </p:sp>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5842" name="Rectangle 2"/>
          <p:cNvSpPr>
            <a:spLocks noGrp="1" noChangeArrowheads="1"/>
          </p:cNvSpPr>
          <p:nvPr>
            <p:ph type="title"/>
          </p:nvPr>
        </p:nvSpPr>
        <p:spPr>
          <a:xfrm>
            <a:off x="1524000" y="609600"/>
            <a:ext cx="6781800" cy="1295400"/>
          </a:xfrm>
          <a:noFill/>
          <a:ln/>
        </p:spPr>
        <p:txBody>
          <a:bodyPr anchor="ctr"/>
          <a:lstStyle/>
          <a:p>
            <a:r>
              <a:rPr lang="en-US" altLang="en-US"/>
              <a:t>MO-2:  When not?</a:t>
            </a:r>
            <a:endParaRPr lang="en-US" altLang="en-US">
              <a:latin typeface="Haettenschweiler" panose="020B0706040902060204" pitchFamily="34" charset="0"/>
            </a:endParaRPr>
          </a:p>
        </p:txBody>
      </p:sp>
      <p:sp>
        <p:nvSpPr>
          <p:cNvPr id="1315843" name="Rectangle 3"/>
          <p:cNvSpPr>
            <a:spLocks noGrp="1" noChangeArrowheads="1"/>
          </p:cNvSpPr>
          <p:nvPr>
            <p:ph type="body" idx="1"/>
          </p:nvPr>
        </p:nvSpPr>
        <p:spPr>
          <a:xfrm>
            <a:off x="228600" y="2209800"/>
            <a:ext cx="8915400" cy="4876800"/>
          </a:xfrm>
          <a:noFill/>
          <a:ln/>
        </p:spPr>
        <p:txBody>
          <a:bodyPr/>
          <a:lstStyle/>
          <a:p>
            <a:pPr>
              <a:lnSpc>
                <a:spcPct val="80000"/>
              </a:lnSpc>
              <a:buClr>
                <a:schemeClr val="hlink"/>
              </a:buClr>
              <a:buFont typeface="Marlett" pitchFamily="2" charset="2"/>
              <a:buNone/>
            </a:pPr>
            <a:r>
              <a:rPr lang="en-US" altLang="en-US" sz="2800">
                <a:solidFill>
                  <a:srgbClr val="FF9900"/>
                </a:solidFill>
              </a:rPr>
              <a:t>Groundwater:</a:t>
            </a:r>
            <a:r>
              <a:rPr lang="en-US" altLang="en-US" sz="2800"/>
              <a:t> </a:t>
            </a:r>
            <a:r>
              <a:rPr lang="en-US" altLang="en-US" sz="2800">
                <a:solidFill>
                  <a:schemeClr val="hlink"/>
                </a:solidFill>
              </a:rPr>
              <a:t>When site-specific EF&amp;T data will </a:t>
            </a:r>
            <a:r>
              <a:rPr lang="en-US" altLang="en-US" sz="2800" u="sng">
                <a:solidFill>
                  <a:schemeClr val="hlink"/>
                </a:solidFill>
              </a:rPr>
              <a:t>not</a:t>
            </a:r>
            <a:r>
              <a:rPr lang="en-US" altLang="en-US" sz="2800">
                <a:solidFill>
                  <a:schemeClr val="hlink"/>
                </a:solidFill>
              </a:rPr>
              <a:t> </a:t>
            </a:r>
            <a:r>
              <a:rPr lang="en-US" altLang="en-US" sz="2800">
                <a:solidFill>
                  <a:schemeClr val="hlink"/>
                </a:solidFill>
                <a:sym typeface="Wingdings 3" panose="05040102010807070707" pitchFamily="18" charset="2"/>
              </a:rPr>
              <a:t> LRS</a:t>
            </a:r>
          </a:p>
          <a:p>
            <a:pPr>
              <a:lnSpc>
                <a:spcPct val="80000"/>
              </a:lnSpc>
              <a:buClr>
                <a:schemeClr val="hlink"/>
              </a:buClr>
              <a:buFont typeface="Marlett" pitchFamily="2" charset="2"/>
              <a:buNone/>
            </a:pPr>
            <a:endParaRPr lang="en-US" altLang="en-US" sz="2800">
              <a:solidFill>
                <a:schemeClr val="hlink"/>
              </a:solidFill>
            </a:endParaRPr>
          </a:p>
          <a:p>
            <a:pPr>
              <a:lnSpc>
                <a:spcPct val="80000"/>
              </a:lnSpc>
              <a:buClr>
                <a:schemeClr val="hlink"/>
              </a:buClr>
              <a:buFont typeface="Marlett" pitchFamily="2" charset="2"/>
              <a:buChar char="p"/>
            </a:pPr>
            <a:r>
              <a:rPr lang="en-US" altLang="en-US" sz="2400"/>
              <a:t> Generally, when LRS is risk-based or otherwise not dependent on EF&amp;T data</a:t>
            </a:r>
          </a:p>
          <a:p>
            <a:pPr>
              <a:lnSpc>
                <a:spcPct val="80000"/>
              </a:lnSpc>
              <a:buClr>
                <a:schemeClr val="hlink"/>
              </a:buClr>
              <a:buFont typeface="Marlett" pitchFamily="2" charset="2"/>
              <a:buNone/>
            </a:pPr>
            <a:endParaRPr lang="en-US" altLang="en-US" sz="2800"/>
          </a:p>
          <a:p>
            <a:pPr lvl="1">
              <a:lnSpc>
                <a:spcPct val="80000"/>
              </a:lnSpc>
              <a:buClr>
                <a:srgbClr val="FF9900"/>
              </a:buClr>
              <a:buFont typeface="Wingdings" panose="05000000000000000000" pitchFamily="2" charset="2"/>
              <a:buChar char="ü"/>
            </a:pPr>
            <a:r>
              <a:rPr lang="en-US" altLang="en-US" sz="2400"/>
              <a:t>GW</a:t>
            </a:r>
            <a:r>
              <a:rPr lang="en-US" altLang="en-US" sz="2400" baseline="-25000"/>
              <a:t>1</a:t>
            </a:r>
            <a:r>
              <a:rPr lang="en-US" altLang="en-US" sz="2400"/>
              <a:t> </a:t>
            </a:r>
          </a:p>
          <a:p>
            <a:pPr lvl="1">
              <a:lnSpc>
                <a:spcPct val="80000"/>
              </a:lnSpc>
              <a:buClr>
                <a:srgbClr val="FF9900"/>
              </a:buClr>
              <a:buFont typeface="Wingdings" panose="05000000000000000000" pitchFamily="2" charset="2"/>
              <a:buChar char="ü"/>
            </a:pPr>
            <a:r>
              <a:rPr lang="en-US" altLang="en-US" sz="2400"/>
              <a:t>TPH 10,000 ppm cap </a:t>
            </a:r>
          </a:p>
          <a:p>
            <a:pPr lvl="1">
              <a:lnSpc>
                <a:spcPct val="80000"/>
              </a:lnSpc>
              <a:buClr>
                <a:srgbClr val="FF9900"/>
              </a:buClr>
              <a:buFont typeface="Wingdings" panose="05000000000000000000" pitchFamily="2" charset="2"/>
              <a:buChar char="ü"/>
            </a:pPr>
            <a:r>
              <a:rPr lang="en-US" altLang="en-US" sz="2400"/>
              <a:t>Water</a:t>
            </a:r>
            <a:r>
              <a:rPr lang="en-US" altLang="en-US" sz="2400" baseline="-25000"/>
              <a:t>sol</a:t>
            </a:r>
            <a:r>
              <a:rPr lang="en-US" altLang="en-US" sz="2400"/>
              <a:t> </a:t>
            </a:r>
          </a:p>
          <a:p>
            <a:pPr lvl="1">
              <a:lnSpc>
                <a:spcPct val="80000"/>
              </a:lnSpc>
              <a:buClr>
                <a:srgbClr val="FF9900"/>
              </a:buClr>
              <a:buFont typeface="Wingdings" panose="05000000000000000000" pitchFamily="2" charset="2"/>
              <a:buChar char="ü"/>
            </a:pPr>
            <a:r>
              <a:rPr lang="en-US" altLang="en-US" sz="2400"/>
              <a:t>BG</a:t>
            </a:r>
          </a:p>
          <a:p>
            <a:pPr>
              <a:lnSpc>
                <a:spcPct val="80000"/>
              </a:lnSpc>
              <a:buClr>
                <a:schemeClr val="hlink"/>
              </a:buClr>
              <a:buFont typeface="Marlett" pitchFamily="2" charset="2"/>
              <a:buNone/>
            </a:pPr>
            <a:endParaRPr lang="en-US" altLang="en-US" sz="2400"/>
          </a:p>
          <a:p>
            <a:pPr>
              <a:lnSpc>
                <a:spcPct val="80000"/>
              </a:lnSpc>
              <a:buClr>
                <a:schemeClr val="hlink"/>
              </a:buClr>
              <a:buFont typeface="Marlett" pitchFamily="2" charset="2"/>
              <a:buNone/>
            </a:pPr>
            <a:endParaRPr lang="en-US" altLang="en-US" sz="2000" baseline="-25000"/>
          </a:p>
          <a:p>
            <a:pPr>
              <a:lnSpc>
                <a:spcPct val="80000"/>
              </a:lnSpc>
              <a:buClr>
                <a:schemeClr val="hlink"/>
              </a:buClr>
              <a:buFont typeface="Marlett" pitchFamily="2" charset="2"/>
              <a:buNone/>
            </a:pPr>
            <a:r>
              <a:rPr lang="en-US" altLang="en-US" sz="2000"/>
              <a:t> </a:t>
            </a:r>
          </a:p>
          <a:p>
            <a:pPr>
              <a:lnSpc>
                <a:spcPct val="80000"/>
              </a:lnSpc>
              <a:buClr>
                <a:schemeClr val="hlink"/>
              </a:buClr>
              <a:buFont typeface="Marlett" pitchFamily="2" charset="2"/>
              <a:buNone/>
            </a:pPr>
            <a:endParaRPr lang="en-US" altLang="en-US" sz="2000"/>
          </a:p>
        </p:txBody>
      </p:sp>
    </p:spTree>
  </p:cSld>
  <p:clrMapOvr>
    <a:masterClrMapping/>
  </p:clrMapOvr>
  <p:transition>
    <p:wheel spokes="8"/>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4354" name="Rectangle 2"/>
          <p:cNvSpPr>
            <a:spLocks noGrp="1" noChangeArrowheads="1"/>
          </p:cNvSpPr>
          <p:nvPr>
            <p:ph type="title"/>
          </p:nvPr>
        </p:nvSpPr>
        <p:spPr/>
        <p:txBody>
          <a:bodyPr/>
          <a:lstStyle/>
          <a:p>
            <a:r>
              <a:rPr lang="en-US" altLang="en-US" sz="4000">
                <a:solidFill>
                  <a:schemeClr val="hlink"/>
                </a:solidFill>
              </a:rPr>
              <a:t>Slope Factor/Inhalation Unit Risk</a:t>
            </a:r>
          </a:p>
        </p:txBody>
      </p:sp>
      <p:sp>
        <p:nvSpPr>
          <p:cNvPr id="1124355" name="Rectangle 3"/>
          <p:cNvSpPr>
            <a:spLocks noGrp="1" noChangeArrowheads="1"/>
          </p:cNvSpPr>
          <p:nvPr>
            <p:ph type="body" idx="1"/>
          </p:nvPr>
        </p:nvSpPr>
        <p:spPr>
          <a:xfrm>
            <a:off x="457200" y="1752600"/>
            <a:ext cx="7924800" cy="4114800"/>
          </a:xfrm>
        </p:spPr>
        <p:txBody>
          <a:bodyPr/>
          <a:lstStyle/>
          <a:p>
            <a:pPr>
              <a:lnSpc>
                <a:spcPct val="90000"/>
              </a:lnSpc>
            </a:pPr>
            <a:r>
              <a:rPr lang="en-US" altLang="en-US" sz="2800"/>
              <a:t>No target organ/critical effect identified with regard to additivity</a:t>
            </a:r>
          </a:p>
          <a:p>
            <a:pPr>
              <a:lnSpc>
                <a:spcPct val="90000"/>
              </a:lnSpc>
            </a:pPr>
            <a:r>
              <a:rPr lang="en-US" altLang="en-US" sz="2800"/>
              <a:t>Weight of evidence classifications</a:t>
            </a:r>
          </a:p>
          <a:p>
            <a:pPr lvl="1" algn="just">
              <a:lnSpc>
                <a:spcPct val="90000"/>
              </a:lnSpc>
              <a:spcAft>
                <a:spcPts val="600"/>
              </a:spcAft>
            </a:pPr>
            <a:r>
              <a:rPr lang="en-US" altLang="en-US" sz="2000"/>
              <a:t>Group A		Human carcinogen</a:t>
            </a:r>
          </a:p>
          <a:p>
            <a:pPr lvl="1" algn="just">
              <a:lnSpc>
                <a:spcPct val="90000"/>
              </a:lnSpc>
              <a:spcAft>
                <a:spcPts val="600"/>
              </a:spcAft>
            </a:pPr>
            <a:r>
              <a:rPr lang="en-US" altLang="en-US" sz="2000"/>
              <a:t>Group B1		Probable human carcinogen, limited human data 			available</a:t>
            </a:r>
          </a:p>
          <a:p>
            <a:pPr lvl="1" algn="just">
              <a:lnSpc>
                <a:spcPct val="90000"/>
              </a:lnSpc>
              <a:spcAft>
                <a:spcPts val="600"/>
              </a:spcAft>
            </a:pPr>
            <a:r>
              <a:rPr lang="en-US" altLang="en-US" sz="2000"/>
              <a:t>Group B2		Probable human carcinogen, sufficient evidence 			in animals and inadequate or no evidence in 				humans</a:t>
            </a:r>
          </a:p>
          <a:p>
            <a:pPr lvl="1" algn="just">
              <a:lnSpc>
                <a:spcPct val="90000"/>
              </a:lnSpc>
            </a:pPr>
            <a:r>
              <a:rPr lang="en-US" altLang="en-US" sz="2000"/>
              <a:t>Group C		Possible human carcinogen</a:t>
            </a:r>
          </a:p>
          <a:p>
            <a:pPr lvl="1" algn="just">
              <a:lnSpc>
                <a:spcPct val="90000"/>
              </a:lnSpc>
            </a:pPr>
            <a:r>
              <a:rPr lang="en-US" altLang="en-US" sz="2000"/>
              <a:t>Group D		Not classifiable as to human carcinogenicity</a:t>
            </a:r>
          </a:p>
          <a:p>
            <a:pPr lvl="1" algn="just">
              <a:lnSpc>
                <a:spcPct val="90000"/>
              </a:lnSpc>
            </a:pPr>
            <a:r>
              <a:rPr lang="en-US" altLang="en-US" sz="2000"/>
              <a:t>Group E		Evidence of noncarcinogenicity for humans</a:t>
            </a:r>
          </a:p>
          <a:p>
            <a:pPr lvl="1">
              <a:lnSpc>
                <a:spcPct val="90000"/>
              </a:lnSpc>
              <a:buFontTx/>
              <a:buNone/>
            </a:pPr>
            <a:endParaRPr lang="en-US" altLang="en-US"/>
          </a:p>
          <a:p>
            <a:pPr>
              <a:lnSpc>
                <a:spcPct val="90000"/>
              </a:lnSpc>
            </a:pPr>
            <a:endParaRPr lang="en-US" altLang="en-US"/>
          </a:p>
        </p:txBody>
      </p:sp>
    </p:spTree>
  </p:cSld>
  <p:clrMapOvr>
    <a:masterClrMapping/>
  </p:clrMapOvr>
  <p:transition>
    <p:wheel spokes="8"/>
  </p:transition>
</p:sld>
</file>

<file path=ppt/slides/slide1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125379" name="Rectangle 3"/>
          <p:cNvSpPr>
            <a:spLocks noGrp="1" noChangeArrowheads="1"/>
          </p:cNvSpPr>
          <p:nvPr>
            <p:ph type="body" idx="1"/>
          </p:nvPr>
        </p:nvSpPr>
        <p:spPr>
          <a:xfrm>
            <a:off x="533400" y="1905000"/>
            <a:ext cx="7451725" cy="4191000"/>
          </a:xfrm>
          <a:noFill/>
          <a:ln/>
        </p:spPr>
        <p:txBody>
          <a:bodyPr/>
          <a:lstStyle/>
          <a:p>
            <a:pPr>
              <a:buClr>
                <a:schemeClr val="hlink"/>
              </a:buClr>
              <a:buFont typeface="Marlett" pitchFamily="2" charset="2"/>
              <a:buNone/>
            </a:pPr>
            <a:r>
              <a:rPr lang="en-US" altLang="en-US" sz="2800" u="sng">
                <a:solidFill>
                  <a:schemeClr val="hlink"/>
                </a:solidFill>
              </a:rPr>
              <a:t>Development of a Slope Factor</a:t>
            </a:r>
            <a:r>
              <a:rPr lang="en-US" altLang="en-US" sz="2800">
                <a:solidFill>
                  <a:schemeClr val="hlink"/>
                </a:solidFill>
              </a:rPr>
              <a:t>:</a:t>
            </a:r>
          </a:p>
          <a:p>
            <a:pPr>
              <a:buClr>
                <a:schemeClr val="hlink"/>
              </a:buClr>
              <a:buFont typeface="Marlett" pitchFamily="2" charset="2"/>
              <a:buChar char="p"/>
            </a:pPr>
            <a:r>
              <a:rPr lang="en-US" altLang="en-US" sz="2800"/>
              <a:t> Concept of non-threshold effects</a:t>
            </a:r>
          </a:p>
          <a:p>
            <a:pPr>
              <a:buClr>
                <a:schemeClr val="hlink"/>
              </a:buClr>
              <a:buFont typeface="Marlett" pitchFamily="2" charset="2"/>
              <a:buChar char="p"/>
            </a:pPr>
            <a:r>
              <a:rPr lang="en-US" altLang="en-US" sz="2800"/>
              <a:t> Model used to extrapolate from high dose to   low dose </a:t>
            </a:r>
          </a:p>
          <a:p>
            <a:pPr>
              <a:buClr>
                <a:schemeClr val="hlink"/>
              </a:buClr>
              <a:buFont typeface="Marlett" pitchFamily="2" charset="2"/>
              <a:buChar char="p"/>
            </a:pPr>
            <a:r>
              <a:rPr lang="en-US" altLang="en-US" sz="2800"/>
              <a:t> Slope of the dose-response curve represents response per unit of chemical intake</a:t>
            </a:r>
          </a:p>
          <a:p>
            <a:pPr>
              <a:buClr>
                <a:schemeClr val="hlink"/>
              </a:buClr>
              <a:buFont typeface="Marlett" pitchFamily="2" charset="2"/>
              <a:buNone/>
            </a:pPr>
            <a:endParaRPr lang="en-US" altLang="en-US" sz="2800"/>
          </a:p>
          <a:p>
            <a:pPr lvl="1">
              <a:lnSpc>
                <a:spcPct val="80000"/>
              </a:lnSpc>
              <a:buClr>
                <a:schemeClr val="hlink"/>
              </a:buClr>
              <a:buFont typeface="Marlett" pitchFamily="2" charset="2"/>
              <a:buNone/>
            </a:pPr>
            <a:r>
              <a:rPr lang="en-US" altLang="en-US">
                <a:latin typeface="Haettenschweiler" panose="020B0706040902060204" pitchFamily="34" charset="0"/>
              </a:rPr>
              <a:t> </a:t>
            </a:r>
          </a:p>
        </p:txBody>
      </p:sp>
    </p:spTree>
  </p:cSld>
  <p:clrMapOvr>
    <a:masterClrMapping/>
  </p:clrMapOvr>
  <p:transition>
    <p:wheel spokes="8"/>
  </p:transition>
</p:sld>
</file>

<file path=ppt/slides/slide1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961748" y="838994"/>
            <a:ext cx="7391400" cy="1295400"/>
          </a:xfrm>
          <a:ln/>
        </p:spPr>
        <p:txBody>
          <a:bodyPr anchor="ctr"/>
          <a:lstStyle/>
          <a:p>
            <a:pPr algn="ctr">
              <a:spcBef>
                <a:spcPct val="50000"/>
              </a:spcBef>
            </a:pPr>
            <a:r>
              <a:rPr lang="en-US" altLang="en-US" sz="2800" b="1" i="0" dirty="0">
                <a:solidFill>
                  <a:schemeClr val="hlink"/>
                </a:solidFill>
              </a:rPr>
              <a:t>Non-threshold Dose-Response </a:t>
            </a:r>
            <a:r>
              <a:rPr lang="en-US" altLang="en-US" sz="2800" b="1" i="0" dirty="0" smtClean="0">
                <a:solidFill>
                  <a:schemeClr val="hlink"/>
                </a:solidFill>
              </a:rPr>
              <a:t>Curve</a:t>
            </a:r>
            <a:br>
              <a:rPr lang="en-US" altLang="en-US" sz="2800" b="1" i="0" dirty="0" smtClean="0">
                <a:solidFill>
                  <a:schemeClr val="hlink"/>
                </a:solidFill>
              </a:rPr>
            </a:br>
            <a:r>
              <a:rPr lang="en-US" altLang="en-US" sz="2800" b="1" i="0" dirty="0" smtClean="0">
                <a:solidFill>
                  <a:schemeClr val="hlink"/>
                </a:solidFill>
              </a:rPr>
              <a:t>Carcinogens</a:t>
            </a:r>
            <a:r>
              <a:rPr lang="en-US" altLang="en-US" i="0" dirty="0">
                <a:solidFill>
                  <a:schemeClr val="hlink"/>
                </a:solidFill>
              </a:rPr>
              <a:t/>
            </a:r>
            <a:br>
              <a:rPr lang="en-US" altLang="en-US" i="0" dirty="0">
                <a:solidFill>
                  <a:schemeClr val="hlink"/>
                </a:solidFill>
              </a:rPr>
            </a:br>
            <a:endParaRPr lang="en-US" altLang="en-US" i="0" dirty="0">
              <a:latin typeface="Haettenschweiler" panose="020B0706040902060204" pitchFamily="34" charset="0"/>
            </a:endParaRPr>
          </a:p>
        </p:txBody>
      </p:sp>
      <p:sp>
        <p:nvSpPr>
          <p:cNvPr id="1425411" name="Rectangle 3"/>
          <p:cNvSpPr>
            <a:spLocks noGrp="1" noChangeArrowheads="1"/>
          </p:cNvSpPr>
          <p:nvPr>
            <p:ph type="body" idx="1"/>
          </p:nvPr>
        </p:nvSpPr>
        <p:spPr>
          <a:xfrm>
            <a:off x="1447800" y="1752600"/>
            <a:ext cx="7451725" cy="4191000"/>
          </a:xfrm>
          <a:noFill/>
          <a:ln/>
        </p:spPr>
        <p:txBody>
          <a:bodyPr/>
          <a:lstStyle/>
          <a:p>
            <a:pPr lvl="1">
              <a:lnSpc>
                <a:spcPct val="80000"/>
              </a:lnSpc>
              <a:buClr>
                <a:schemeClr val="hlink"/>
              </a:buClr>
              <a:buFont typeface="Marlett" pitchFamily="2" charset="2"/>
              <a:buNone/>
            </a:pPr>
            <a:r>
              <a:rPr lang="en-US" altLang="en-US">
                <a:latin typeface="Haettenschweiler" panose="020B0706040902060204" pitchFamily="34" charset="0"/>
              </a:rPr>
              <a:t> </a:t>
            </a:r>
          </a:p>
        </p:txBody>
      </p:sp>
      <p:sp>
        <p:nvSpPr>
          <p:cNvPr id="1425412" name="Rectangle 4" descr="?"/>
          <p:cNvSpPr>
            <a:spLocks noChangeArrowheads="1"/>
          </p:cNvSpPr>
          <p:nvPr/>
        </p:nvSpPr>
        <p:spPr bwMode="auto">
          <a:xfrm>
            <a:off x="2935288" y="3114675"/>
            <a:ext cx="2387600" cy="186055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25414" name="Group 6" descr="Non-threshold Dose-Response chart"/>
          <p:cNvGrpSpPr>
            <a:grpSpLocks/>
          </p:cNvGrpSpPr>
          <p:nvPr/>
        </p:nvGrpSpPr>
        <p:grpSpPr bwMode="auto">
          <a:xfrm>
            <a:off x="2239963" y="1857375"/>
            <a:ext cx="6257925" cy="3344863"/>
            <a:chOff x="1411" y="1170"/>
            <a:chExt cx="3942" cy="2107"/>
          </a:xfrm>
        </p:grpSpPr>
        <p:sp>
          <p:nvSpPr>
            <p:cNvPr id="1425415" name="Line 7"/>
            <p:cNvSpPr>
              <a:spLocks noChangeShapeType="1"/>
            </p:cNvSpPr>
            <p:nvPr/>
          </p:nvSpPr>
          <p:spPr bwMode="auto">
            <a:xfrm>
              <a:off x="1849" y="1170"/>
              <a:ext cx="0" cy="20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16" name="Line 8"/>
            <p:cNvSpPr>
              <a:spLocks noChangeShapeType="1"/>
            </p:cNvSpPr>
            <p:nvPr/>
          </p:nvSpPr>
          <p:spPr bwMode="auto">
            <a:xfrm>
              <a:off x="1849" y="3142"/>
              <a:ext cx="337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17" name="Line 9"/>
            <p:cNvSpPr>
              <a:spLocks noChangeShapeType="1"/>
            </p:cNvSpPr>
            <p:nvPr/>
          </p:nvSpPr>
          <p:spPr bwMode="auto">
            <a:xfrm flipH="1">
              <a:off x="1709" y="2852"/>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18" name="Line 10"/>
            <p:cNvSpPr>
              <a:spLocks noChangeShapeType="1"/>
            </p:cNvSpPr>
            <p:nvPr/>
          </p:nvSpPr>
          <p:spPr bwMode="auto">
            <a:xfrm flipH="1">
              <a:off x="1717" y="3141"/>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19" name="Line 11"/>
            <p:cNvSpPr>
              <a:spLocks noChangeShapeType="1"/>
            </p:cNvSpPr>
            <p:nvPr/>
          </p:nvSpPr>
          <p:spPr bwMode="auto">
            <a:xfrm flipH="1">
              <a:off x="1709" y="1370"/>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0" name="Line 12"/>
            <p:cNvSpPr>
              <a:spLocks noChangeShapeType="1"/>
            </p:cNvSpPr>
            <p:nvPr/>
          </p:nvSpPr>
          <p:spPr bwMode="auto">
            <a:xfrm flipH="1">
              <a:off x="1709" y="1666"/>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1" name="Line 13"/>
            <p:cNvSpPr>
              <a:spLocks noChangeShapeType="1"/>
            </p:cNvSpPr>
            <p:nvPr/>
          </p:nvSpPr>
          <p:spPr bwMode="auto">
            <a:xfrm flipH="1">
              <a:off x="1709" y="1962"/>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2" name="Line 14"/>
            <p:cNvSpPr>
              <a:spLocks noChangeShapeType="1"/>
            </p:cNvSpPr>
            <p:nvPr/>
          </p:nvSpPr>
          <p:spPr bwMode="auto">
            <a:xfrm flipH="1">
              <a:off x="1709" y="2259"/>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3" name="Line 15"/>
            <p:cNvSpPr>
              <a:spLocks noChangeShapeType="1"/>
            </p:cNvSpPr>
            <p:nvPr/>
          </p:nvSpPr>
          <p:spPr bwMode="auto">
            <a:xfrm flipH="1">
              <a:off x="1709" y="2555"/>
              <a:ext cx="1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25424" name="Group 16"/>
            <p:cNvGrpSpPr>
              <a:grpSpLocks/>
            </p:cNvGrpSpPr>
            <p:nvPr/>
          </p:nvGrpSpPr>
          <p:grpSpPr bwMode="auto">
            <a:xfrm>
              <a:off x="2116" y="3144"/>
              <a:ext cx="3237" cy="133"/>
              <a:chOff x="1748" y="3089"/>
              <a:chExt cx="3237" cy="133"/>
            </a:xfrm>
          </p:grpSpPr>
          <p:sp>
            <p:nvSpPr>
              <p:cNvPr id="1425425" name="Line 17"/>
              <p:cNvSpPr>
                <a:spLocks noChangeShapeType="1"/>
              </p:cNvSpPr>
              <p:nvPr/>
            </p:nvSpPr>
            <p:spPr bwMode="auto">
              <a:xfrm>
                <a:off x="1748"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6" name="Line 18"/>
              <p:cNvSpPr>
                <a:spLocks noChangeShapeType="1"/>
              </p:cNvSpPr>
              <p:nvPr/>
            </p:nvSpPr>
            <p:spPr bwMode="auto">
              <a:xfrm>
                <a:off x="2059"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7" name="Line 19"/>
              <p:cNvSpPr>
                <a:spLocks noChangeShapeType="1"/>
              </p:cNvSpPr>
              <p:nvPr/>
            </p:nvSpPr>
            <p:spPr bwMode="auto">
              <a:xfrm>
                <a:off x="2370"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8" name="Line 20"/>
              <p:cNvSpPr>
                <a:spLocks noChangeShapeType="1"/>
              </p:cNvSpPr>
              <p:nvPr/>
            </p:nvSpPr>
            <p:spPr bwMode="auto">
              <a:xfrm>
                <a:off x="2681"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29" name="Line 21"/>
              <p:cNvSpPr>
                <a:spLocks noChangeShapeType="1"/>
              </p:cNvSpPr>
              <p:nvPr/>
            </p:nvSpPr>
            <p:spPr bwMode="auto">
              <a:xfrm>
                <a:off x="2992"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0" name="Line 22"/>
              <p:cNvSpPr>
                <a:spLocks noChangeShapeType="1"/>
              </p:cNvSpPr>
              <p:nvPr/>
            </p:nvSpPr>
            <p:spPr bwMode="auto">
              <a:xfrm>
                <a:off x="3303"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1" name="Line 23"/>
              <p:cNvSpPr>
                <a:spLocks noChangeShapeType="1"/>
              </p:cNvSpPr>
              <p:nvPr/>
            </p:nvSpPr>
            <p:spPr bwMode="auto">
              <a:xfrm>
                <a:off x="3614"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2" name="Line 24"/>
              <p:cNvSpPr>
                <a:spLocks noChangeShapeType="1"/>
              </p:cNvSpPr>
              <p:nvPr/>
            </p:nvSpPr>
            <p:spPr bwMode="auto">
              <a:xfrm>
                <a:off x="3925"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3" name="Line 25"/>
              <p:cNvSpPr>
                <a:spLocks noChangeShapeType="1"/>
              </p:cNvSpPr>
              <p:nvPr/>
            </p:nvSpPr>
            <p:spPr bwMode="auto">
              <a:xfrm>
                <a:off x="4236"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4" name="Line 26"/>
              <p:cNvSpPr>
                <a:spLocks noChangeShapeType="1"/>
              </p:cNvSpPr>
              <p:nvPr/>
            </p:nvSpPr>
            <p:spPr bwMode="auto">
              <a:xfrm>
                <a:off x="4733" y="3089"/>
                <a:ext cx="25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25435" name="Line 27"/>
            <p:cNvSpPr>
              <a:spLocks noChangeShapeType="1"/>
            </p:cNvSpPr>
            <p:nvPr/>
          </p:nvSpPr>
          <p:spPr bwMode="auto">
            <a:xfrm>
              <a:off x="1849" y="1962"/>
              <a:ext cx="1511"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6" name="Line 28"/>
            <p:cNvSpPr>
              <a:spLocks noChangeShapeType="1"/>
            </p:cNvSpPr>
            <p:nvPr/>
          </p:nvSpPr>
          <p:spPr bwMode="auto">
            <a:xfrm flipV="1">
              <a:off x="3360" y="1962"/>
              <a:ext cx="0" cy="1172"/>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7" name="Freeform 29"/>
            <p:cNvSpPr>
              <a:spLocks/>
            </p:cNvSpPr>
            <p:nvPr/>
          </p:nvSpPr>
          <p:spPr bwMode="auto">
            <a:xfrm>
              <a:off x="3353" y="1333"/>
              <a:ext cx="1696" cy="637"/>
            </a:xfrm>
            <a:custGeom>
              <a:avLst/>
              <a:gdLst>
                <a:gd name="T0" fmla="*/ 0 w 1696"/>
                <a:gd name="T1" fmla="*/ 637 h 637"/>
                <a:gd name="T2" fmla="*/ 704 w 1696"/>
                <a:gd name="T3" fmla="*/ 163 h 637"/>
                <a:gd name="T4" fmla="*/ 1696 w 1696"/>
                <a:gd name="T5" fmla="*/ 0 h 637"/>
              </a:gdLst>
              <a:ahLst/>
              <a:cxnLst>
                <a:cxn ang="0">
                  <a:pos x="T0" y="T1"/>
                </a:cxn>
                <a:cxn ang="0">
                  <a:pos x="T2" y="T3"/>
                </a:cxn>
                <a:cxn ang="0">
                  <a:pos x="T4" y="T5"/>
                </a:cxn>
              </a:cxnLst>
              <a:rect l="0" t="0" r="r" b="b"/>
              <a:pathLst>
                <a:path w="1696" h="637">
                  <a:moveTo>
                    <a:pt x="0" y="637"/>
                  </a:moveTo>
                  <a:cubicBezTo>
                    <a:pt x="210" y="453"/>
                    <a:pt x="421" y="269"/>
                    <a:pt x="704" y="163"/>
                  </a:cubicBezTo>
                  <a:cubicBezTo>
                    <a:pt x="987" y="57"/>
                    <a:pt x="1341" y="28"/>
                    <a:pt x="1696" y="0"/>
                  </a:cubicBezTo>
                </a:path>
              </a:pathLst>
            </a:custGeom>
            <a:noFill/>
            <a:ln w="1905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38" name="Text Box 30"/>
            <p:cNvSpPr txBox="1">
              <a:spLocks noChangeArrowheads="1"/>
            </p:cNvSpPr>
            <p:nvPr/>
          </p:nvSpPr>
          <p:spPr bwMode="auto">
            <a:xfrm>
              <a:off x="2390" y="2186"/>
              <a:ext cx="437"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5400">
                  <a:solidFill>
                    <a:srgbClr val="FF0000"/>
                  </a:solidFill>
                </a:rPr>
                <a:t>?</a:t>
              </a:r>
              <a:endParaRPr lang="en-US" altLang="en-US" sz="5400"/>
            </a:p>
          </p:txBody>
        </p:sp>
        <p:sp>
          <p:nvSpPr>
            <p:cNvPr id="1425439" name="Text Box 31"/>
            <p:cNvSpPr txBox="1">
              <a:spLocks noChangeArrowheads="1"/>
            </p:cNvSpPr>
            <p:nvPr/>
          </p:nvSpPr>
          <p:spPr bwMode="auto">
            <a:xfrm>
              <a:off x="1411" y="1237"/>
              <a:ext cx="34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600">
                  <a:latin typeface="Comic Sans MS" panose="030F0702030302020204" pitchFamily="66" charset="0"/>
                </a:rPr>
                <a:t>10 </a:t>
              </a:r>
              <a:r>
                <a:rPr lang="en-US" altLang="en-US" sz="1600" baseline="30000">
                  <a:latin typeface="Comic Sans MS" panose="030F0702030302020204" pitchFamily="66" charset="0"/>
                </a:rPr>
                <a:t>0</a:t>
              </a:r>
              <a:endParaRPr lang="en-US" altLang="en-US" sz="1600">
                <a:latin typeface="Comic Sans MS" panose="030F0702030302020204" pitchFamily="66" charset="0"/>
              </a:endParaRPr>
            </a:p>
          </p:txBody>
        </p:sp>
        <p:sp>
          <p:nvSpPr>
            <p:cNvPr id="1425440" name="Rectangle 32"/>
            <p:cNvSpPr>
              <a:spLocks noChangeArrowheads="1"/>
            </p:cNvSpPr>
            <p:nvPr/>
          </p:nvSpPr>
          <p:spPr bwMode="auto">
            <a:xfrm>
              <a:off x="1421" y="1538"/>
              <a:ext cx="32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-1</a:t>
              </a:r>
            </a:p>
          </p:txBody>
        </p:sp>
        <p:sp>
          <p:nvSpPr>
            <p:cNvPr id="1425441" name="Rectangle 33"/>
            <p:cNvSpPr>
              <a:spLocks noChangeArrowheads="1"/>
            </p:cNvSpPr>
            <p:nvPr/>
          </p:nvSpPr>
          <p:spPr bwMode="auto">
            <a:xfrm>
              <a:off x="1414" y="1849"/>
              <a:ext cx="3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-2</a:t>
              </a:r>
            </a:p>
          </p:txBody>
        </p:sp>
        <p:sp>
          <p:nvSpPr>
            <p:cNvPr id="1425442" name="Rectangle 34"/>
            <p:cNvSpPr>
              <a:spLocks noChangeArrowheads="1"/>
            </p:cNvSpPr>
            <p:nvPr/>
          </p:nvSpPr>
          <p:spPr bwMode="auto">
            <a:xfrm>
              <a:off x="1414" y="2168"/>
              <a:ext cx="3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-3</a:t>
              </a:r>
            </a:p>
          </p:txBody>
        </p:sp>
        <p:sp>
          <p:nvSpPr>
            <p:cNvPr id="1425443" name="Rectangle 35"/>
            <p:cNvSpPr>
              <a:spLocks noChangeArrowheads="1"/>
            </p:cNvSpPr>
            <p:nvPr/>
          </p:nvSpPr>
          <p:spPr bwMode="auto">
            <a:xfrm>
              <a:off x="1414" y="2479"/>
              <a:ext cx="3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-4</a:t>
              </a:r>
            </a:p>
          </p:txBody>
        </p:sp>
        <p:sp>
          <p:nvSpPr>
            <p:cNvPr id="1425444" name="Rectangle 36"/>
            <p:cNvSpPr>
              <a:spLocks noChangeArrowheads="1"/>
            </p:cNvSpPr>
            <p:nvPr/>
          </p:nvSpPr>
          <p:spPr bwMode="auto">
            <a:xfrm>
              <a:off x="1414" y="2777"/>
              <a:ext cx="3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-5</a:t>
              </a:r>
            </a:p>
          </p:txBody>
        </p:sp>
        <p:sp>
          <p:nvSpPr>
            <p:cNvPr id="1425445" name="Rectangle 37"/>
            <p:cNvSpPr>
              <a:spLocks noChangeArrowheads="1"/>
            </p:cNvSpPr>
            <p:nvPr/>
          </p:nvSpPr>
          <p:spPr bwMode="auto">
            <a:xfrm>
              <a:off x="1414" y="3065"/>
              <a:ext cx="3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-6</a:t>
              </a:r>
            </a:p>
          </p:txBody>
        </p:sp>
        <p:sp>
          <p:nvSpPr>
            <p:cNvPr id="1425446" name="Oval 38"/>
            <p:cNvSpPr>
              <a:spLocks noChangeArrowheads="1"/>
            </p:cNvSpPr>
            <p:nvPr/>
          </p:nvSpPr>
          <p:spPr bwMode="auto">
            <a:xfrm>
              <a:off x="3501" y="1802"/>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47" name="Oval 39"/>
            <p:cNvSpPr>
              <a:spLocks noChangeArrowheads="1"/>
            </p:cNvSpPr>
            <p:nvPr/>
          </p:nvSpPr>
          <p:spPr bwMode="auto">
            <a:xfrm>
              <a:off x="3720" y="1619"/>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48" name="Oval 40"/>
            <p:cNvSpPr>
              <a:spLocks noChangeArrowheads="1"/>
            </p:cNvSpPr>
            <p:nvPr/>
          </p:nvSpPr>
          <p:spPr bwMode="auto">
            <a:xfrm>
              <a:off x="3982" y="1491"/>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49" name="Oval 41"/>
            <p:cNvSpPr>
              <a:spLocks noChangeArrowheads="1"/>
            </p:cNvSpPr>
            <p:nvPr/>
          </p:nvSpPr>
          <p:spPr bwMode="auto">
            <a:xfrm>
              <a:off x="4223" y="1402"/>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50" name="Oval 42"/>
            <p:cNvSpPr>
              <a:spLocks noChangeArrowheads="1"/>
            </p:cNvSpPr>
            <p:nvPr/>
          </p:nvSpPr>
          <p:spPr bwMode="auto">
            <a:xfrm>
              <a:off x="4557" y="1355"/>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5451" name="Oval 43"/>
            <p:cNvSpPr>
              <a:spLocks noChangeArrowheads="1"/>
            </p:cNvSpPr>
            <p:nvPr/>
          </p:nvSpPr>
          <p:spPr bwMode="auto">
            <a:xfrm>
              <a:off x="4840" y="1323"/>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25452" name="Text Box 44"/>
          <p:cNvSpPr txBox="1">
            <a:spLocks noChangeArrowheads="1"/>
          </p:cNvSpPr>
          <p:nvPr/>
        </p:nvSpPr>
        <p:spPr bwMode="auto">
          <a:xfrm>
            <a:off x="4448175" y="5434013"/>
            <a:ext cx="1114425" cy="62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400" b="1">
                <a:latin typeface="Comic Sans MS" panose="030F0702030302020204" pitchFamily="66" charset="0"/>
              </a:rPr>
              <a:t>Dose</a:t>
            </a:r>
          </a:p>
          <a:p>
            <a:pPr eaLnBrk="0" hangingPunct="0">
              <a:spcBef>
                <a:spcPct val="50000"/>
              </a:spcBef>
            </a:pPr>
            <a:r>
              <a:rPr lang="en-US" altLang="en-US" sz="1400" b="1">
                <a:latin typeface="Comic Sans MS" panose="030F0702030302020204" pitchFamily="66" charset="0"/>
              </a:rPr>
              <a:t>(mg/kg-d)</a:t>
            </a:r>
          </a:p>
        </p:txBody>
      </p:sp>
      <p:sp>
        <p:nvSpPr>
          <p:cNvPr id="1425453" name="Text Box 45"/>
          <p:cNvSpPr txBox="1">
            <a:spLocks noChangeArrowheads="1"/>
          </p:cNvSpPr>
          <p:nvPr/>
        </p:nvSpPr>
        <p:spPr bwMode="auto">
          <a:xfrm>
            <a:off x="990600" y="3200400"/>
            <a:ext cx="15398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400" b="1">
                <a:latin typeface="Comic Sans MS" panose="030F0702030302020204" pitchFamily="66" charset="0"/>
              </a:rPr>
              <a:t>Probability of Response</a:t>
            </a:r>
          </a:p>
        </p:txBody>
      </p:sp>
    </p:spTree>
  </p:cSld>
  <p:clrMapOvr>
    <a:masterClrMapping/>
  </p:clrMapOvr>
  <p:transition>
    <p:wheel spokes="8"/>
  </p:transition>
</p:sld>
</file>

<file path=ppt/slides/slide1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7459" name="Rectangle 3" descr="box"/>
          <p:cNvSpPr>
            <a:spLocks noChangeArrowheads="1"/>
          </p:cNvSpPr>
          <p:nvPr/>
        </p:nvSpPr>
        <p:spPr bwMode="auto">
          <a:xfrm>
            <a:off x="2935288" y="2644775"/>
            <a:ext cx="2235200" cy="2341563"/>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0" name="Line 4" descr="Y axis"/>
          <p:cNvSpPr>
            <a:spLocks noChangeShapeType="1"/>
          </p:cNvSpPr>
          <p:nvPr/>
        </p:nvSpPr>
        <p:spPr bwMode="auto">
          <a:xfrm>
            <a:off x="2935288" y="1069975"/>
            <a:ext cx="0" cy="3997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1" name="Line 5" descr="X axis"/>
          <p:cNvSpPr>
            <a:spLocks noChangeShapeType="1"/>
          </p:cNvSpPr>
          <p:nvPr/>
        </p:nvSpPr>
        <p:spPr bwMode="auto">
          <a:xfrm>
            <a:off x="2935288" y="4987925"/>
            <a:ext cx="53625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2" name="Line 6" descr="line"/>
          <p:cNvSpPr>
            <a:spLocks noChangeShapeType="1"/>
          </p:cNvSpPr>
          <p:nvPr/>
        </p:nvSpPr>
        <p:spPr bwMode="auto">
          <a:xfrm flipH="1">
            <a:off x="2713038" y="4527550"/>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3" name="Line 7" descr="line"/>
          <p:cNvSpPr>
            <a:spLocks noChangeShapeType="1"/>
          </p:cNvSpPr>
          <p:nvPr/>
        </p:nvSpPr>
        <p:spPr bwMode="auto">
          <a:xfrm flipH="1">
            <a:off x="2725738" y="4986338"/>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4" name="Line 8" descr="line"/>
          <p:cNvSpPr>
            <a:spLocks noChangeShapeType="1"/>
          </p:cNvSpPr>
          <p:nvPr/>
        </p:nvSpPr>
        <p:spPr bwMode="auto">
          <a:xfrm flipH="1">
            <a:off x="2713038" y="2174875"/>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5" name="Line 9" descr="line"/>
          <p:cNvSpPr>
            <a:spLocks noChangeShapeType="1"/>
          </p:cNvSpPr>
          <p:nvPr/>
        </p:nvSpPr>
        <p:spPr bwMode="auto">
          <a:xfrm flipH="1">
            <a:off x="2713038" y="2644775"/>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6" name="Line 10" descr="line"/>
          <p:cNvSpPr>
            <a:spLocks noChangeShapeType="1"/>
          </p:cNvSpPr>
          <p:nvPr/>
        </p:nvSpPr>
        <p:spPr bwMode="auto">
          <a:xfrm flipH="1">
            <a:off x="2713038" y="3114675"/>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7" name="Line 11" descr="line"/>
          <p:cNvSpPr>
            <a:spLocks noChangeShapeType="1"/>
          </p:cNvSpPr>
          <p:nvPr/>
        </p:nvSpPr>
        <p:spPr bwMode="auto">
          <a:xfrm flipH="1">
            <a:off x="2713038" y="3586163"/>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68" name="Line 12" descr="line"/>
          <p:cNvSpPr>
            <a:spLocks noChangeShapeType="1"/>
          </p:cNvSpPr>
          <p:nvPr/>
        </p:nvSpPr>
        <p:spPr bwMode="auto">
          <a:xfrm flipH="1">
            <a:off x="2713038" y="4056063"/>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27469" name="Group 13" descr="X axis"/>
          <p:cNvGrpSpPr>
            <a:grpSpLocks/>
          </p:cNvGrpSpPr>
          <p:nvPr/>
        </p:nvGrpSpPr>
        <p:grpSpPr bwMode="auto">
          <a:xfrm>
            <a:off x="3359150" y="4991100"/>
            <a:ext cx="5138738" cy="211138"/>
            <a:chOff x="1748" y="3089"/>
            <a:chExt cx="3237" cy="133"/>
          </a:xfrm>
        </p:grpSpPr>
        <p:sp>
          <p:nvSpPr>
            <p:cNvPr id="1427470" name="Line 14"/>
            <p:cNvSpPr>
              <a:spLocks noChangeShapeType="1"/>
            </p:cNvSpPr>
            <p:nvPr/>
          </p:nvSpPr>
          <p:spPr bwMode="auto">
            <a:xfrm>
              <a:off x="1748"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1" name="Line 15"/>
            <p:cNvSpPr>
              <a:spLocks noChangeShapeType="1"/>
            </p:cNvSpPr>
            <p:nvPr/>
          </p:nvSpPr>
          <p:spPr bwMode="auto">
            <a:xfrm>
              <a:off x="2059"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2" name="Line 16"/>
            <p:cNvSpPr>
              <a:spLocks noChangeShapeType="1"/>
            </p:cNvSpPr>
            <p:nvPr/>
          </p:nvSpPr>
          <p:spPr bwMode="auto">
            <a:xfrm>
              <a:off x="2370"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3" name="Line 17"/>
            <p:cNvSpPr>
              <a:spLocks noChangeShapeType="1"/>
            </p:cNvSpPr>
            <p:nvPr/>
          </p:nvSpPr>
          <p:spPr bwMode="auto">
            <a:xfrm>
              <a:off x="2681"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4" name="Line 18"/>
            <p:cNvSpPr>
              <a:spLocks noChangeShapeType="1"/>
            </p:cNvSpPr>
            <p:nvPr/>
          </p:nvSpPr>
          <p:spPr bwMode="auto">
            <a:xfrm>
              <a:off x="2992"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5" name="Line 19"/>
            <p:cNvSpPr>
              <a:spLocks noChangeShapeType="1"/>
            </p:cNvSpPr>
            <p:nvPr/>
          </p:nvSpPr>
          <p:spPr bwMode="auto">
            <a:xfrm>
              <a:off x="3303"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6" name="Line 20"/>
            <p:cNvSpPr>
              <a:spLocks noChangeShapeType="1"/>
            </p:cNvSpPr>
            <p:nvPr/>
          </p:nvSpPr>
          <p:spPr bwMode="auto">
            <a:xfrm>
              <a:off x="3614"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7" name="Line 21"/>
            <p:cNvSpPr>
              <a:spLocks noChangeShapeType="1"/>
            </p:cNvSpPr>
            <p:nvPr/>
          </p:nvSpPr>
          <p:spPr bwMode="auto">
            <a:xfrm>
              <a:off x="3925"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8" name="Line 22"/>
            <p:cNvSpPr>
              <a:spLocks noChangeShapeType="1"/>
            </p:cNvSpPr>
            <p:nvPr/>
          </p:nvSpPr>
          <p:spPr bwMode="auto">
            <a:xfrm>
              <a:off x="4236" y="3089"/>
              <a:ext cx="0" cy="13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79" name="Line 23"/>
            <p:cNvSpPr>
              <a:spLocks noChangeShapeType="1"/>
            </p:cNvSpPr>
            <p:nvPr/>
          </p:nvSpPr>
          <p:spPr bwMode="auto">
            <a:xfrm>
              <a:off x="4733" y="3089"/>
              <a:ext cx="25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27480" name="Text Box 24"/>
          <p:cNvSpPr txBox="1">
            <a:spLocks noChangeArrowheads="1"/>
          </p:cNvSpPr>
          <p:nvPr/>
        </p:nvSpPr>
        <p:spPr bwMode="auto">
          <a:xfrm>
            <a:off x="2217738" y="1963738"/>
            <a:ext cx="5540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600">
                <a:latin typeface="Comic Sans MS" panose="030F0702030302020204" pitchFamily="66" charset="0"/>
              </a:rPr>
              <a:t>10</a:t>
            </a:r>
            <a:r>
              <a:rPr lang="en-US" altLang="en-US" sz="1600" baseline="30000">
                <a:latin typeface="Comic Sans MS" panose="030F0702030302020204" pitchFamily="66" charset="0"/>
              </a:rPr>
              <a:t>-1</a:t>
            </a:r>
            <a:endParaRPr lang="en-US" altLang="en-US" sz="1600">
              <a:latin typeface="Comic Sans MS" panose="030F0702030302020204" pitchFamily="66" charset="0"/>
            </a:endParaRPr>
          </a:p>
        </p:txBody>
      </p:sp>
      <p:sp>
        <p:nvSpPr>
          <p:cNvPr id="1427481" name="Rectangle 25"/>
          <p:cNvSpPr>
            <a:spLocks noChangeArrowheads="1"/>
          </p:cNvSpPr>
          <p:nvPr/>
        </p:nvSpPr>
        <p:spPr bwMode="auto">
          <a:xfrm>
            <a:off x="2233613" y="2441575"/>
            <a:ext cx="544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-2</a:t>
            </a:r>
          </a:p>
        </p:txBody>
      </p:sp>
      <p:sp>
        <p:nvSpPr>
          <p:cNvPr id="1427482" name="Rectangle 26"/>
          <p:cNvSpPr>
            <a:spLocks noChangeArrowheads="1"/>
          </p:cNvSpPr>
          <p:nvPr/>
        </p:nvSpPr>
        <p:spPr bwMode="auto">
          <a:xfrm>
            <a:off x="2222500" y="2935288"/>
            <a:ext cx="544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-3</a:t>
            </a:r>
          </a:p>
        </p:txBody>
      </p:sp>
      <p:sp>
        <p:nvSpPr>
          <p:cNvPr id="1427483" name="Rectangle 27"/>
          <p:cNvSpPr>
            <a:spLocks noChangeArrowheads="1"/>
          </p:cNvSpPr>
          <p:nvPr/>
        </p:nvSpPr>
        <p:spPr bwMode="auto">
          <a:xfrm>
            <a:off x="2222500" y="3441700"/>
            <a:ext cx="544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-4</a:t>
            </a:r>
          </a:p>
        </p:txBody>
      </p:sp>
      <p:sp>
        <p:nvSpPr>
          <p:cNvPr id="1427484" name="Rectangle 28"/>
          <p:cNvSpPr>
            <a:spLocks noChangeArrowheads="1"/>
          </p:cNvSpPr>
          <p:nvPr/>
        </p:nvSpPr>
        <p:spPr bwMode="auto">
          <a:xfrm>
            <a:off x="2222500" y="3935413"/>
            <a:ext cx="544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-5</a:t>
            </a:r>
          </a:p>
        </p:txBody>
      </p:sp>
      <p:sp>
        <p:nvSpPr>
          <p:cNvPr id="1427485" name="Rectangle 29"/>
          <p:cNvSpPr>
            <a:spLocks noChangeArrowheads="1"/>
          </p:cNvSpPr>
          <p:nvPr/>
        </p:nvSpPr>
        <p:spPr bwMode="auto">
          <a:xfrm>
            <a:off x="2222500" y="4408488"/>
            <a:ext cx="544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a:t>
            </a:r>
            <a:r>
              <a:rPr lang="en-US" altLang="en-US" sz="1600" baseline="30000">
                <a:latin typeface="Comic Sans MS" panose="030F0702030302020204" pitchFamily="66" charset="0"/>
              </a:rPr>
              <a:t>-6</a:t>
            </a:r>
          </a:p>
        </p:txBody>
      </p:sp>
      <p:grpSp>
        <p:nvGrpSpPr>
          <p:cNvPr id="1427486" name="Group 30" descr="Non-threshold Dose-Response Curve&#10;"/>
          <p:cNvGrpSpPr>
            <a:grpSpLocks/>
          </p:cNvGrpSpPr>
          <p:nvPr/>
        </p:nvGrpSpPr>
        <p:grpSpPr bwMode="auto">
          <a:xfrm>
            <a:off x="5322888" y="1558925"/>
            <a:ext cx="2692400" cy="1011238"/>
            <a:chOff x="3353" y="982"/>
            <a:chExt cx="1696" cy="637"/>
          </a:xfrm>
        </p:grpSpPr>
        <p:sp>
          <p:nvSpPr>
            <p:cNvPr id="1427487" name="Freeform 31"/>
            <p:cNvSpPr>
              <a:spLocks/>
            </p:cNvSpPr>
            <p:nvPr/>
          </p:nvSpPr>
          <p:spPr bwMode="auto">
            <a:xfrm>
              <a:off x="3353" y="982"/>
              <a:ext cx="1696" cy="637"/>
            </a:xfrm>
            <a:custGeom>
              <a:avLst/>
              <a:gdLst>
                <a:gd name="T0" fmla="*/ 0 w 1696"/>
                <a:gd name="T1" fmla="*/ 637 h 637"/>
                <a:gd name="T2" fmla="*/ 704 w 1696"/>
                <a:gd name="T3" fmla="*/ 163 h 637"/>
                <a:gd name="T4" fmla="*/ 1696 w 1696"/>
                <a:gd name="T5" fmla="*/ 0 h 637"/>
              </a:gdLst>
              <a:ahLst/>
              <a:cxnLst>
                <a:cxn ang="0">
                  <a:pos x="T0" y="T1"/>
                </a:cxn>
                <a:cxn ang="0">
                  <a:pos x="T2" y="T3"/>
                </a:cxn>
                <a:cxn ang="0">
                  <a:pos x="T4" y="T5"/>
                </a:cxn>
              </a:cxnLst>
              <a:rect l="0" t="0" r="r" b="b"/>
              <a:pathLst>
                <a:path w="1696" h="637">
                  <a:moveTo>
                    <a:pt x="0" y="637"/>
                  </a:moveTo>
                  <a:cubicBezTo>
                    <a:pt x="210" y="453"/>
                    <a:pt x="421" y="269"/>
                    <a:pt x="704" y="163"/>
                  </a:cubicBezTo>
                  <a:cubicBezTo>
                    <a:pt x="987" y="57"/>
                    <a:pt x="1341" y="28"/>
                    <a:pt x="1696" y="0"/>
                  </a:cubicBezTo>
                </a:path>
              </a:pathLst>
            </a:custGeom>
            <a:noFill/>
            <a:ln w="1905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88" name="Oval 32"/>
            <p:cNvSpPr>
              <a:spLocks noChangeArrowheads="1"/>
            </p:cNvSpPr>
            <p:nvPr/>
          </p:nvSpPr>
          <p:spPr bwMode="auto">
            <a:xfrm>
              <a:off x="3501" y="1461"/>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89" name="Oval 33"/>
            <p:cNvSpPr>
              <a:spLocks noChangeArrowheads="1"/>
            </p:cNvSpPr>
            <p:nvPr/>
          </p:nvSpPr>
          <p:spPr bwMode="auto">
            <a:xfrm>
              <a:off x="3720" y="1278"/>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0" name="Oval 34"/>
            <p:cNvSpPr>
              <a:spLocks noChangeArrowheads="1"/>
            </p:cNvSpPr>
            <p:nvPr/>
          </p:nvSpPr>
          <p:spPr bwMode="auto">
            <a:xfrm>
              <a:off x="3982" y="1150"/>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1" name="Oval 35"/>
            <p:cNvSpPr>
              <a:spLocks noChangeArrowheads="1"/>
            </p:cNvSpPr>
            <p:nvPr/>
          </p:nvSpPr>
          <p:spPr bwMode="auto">
            <a:xfrm>
              <a:off x="4223" y="1061"/>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2" name="Oval 36"/>
            <p:cNvSpPr>
              <a:spLocks noChangeArrowheads="1"/>
            </p:cNvSpPr>
            <p:nvPr/>
          </p:nvSpPr>
          <p:spPr bwMode="auto">
            <a:xfrm>
              <a:off x="4557" y="1014"/>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3" name="Oval 37"/>
            <p:cNvSpPr>
              <a:spLocks noChangeArrowheads="1"/>
            </p:cNvSpPr>
            <p:nvPr/>
          </p:nvSpPr>
          <p:spPr bwMode="auto">
            <a:xfrm>
              <a:off x="4840" y="982"/>
              <a:ext cx="47" cy="4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27494" name="Line 38" descr="line"/>
          <p:cNvSpPr>
            <a:spLocks noChangeShapeType="1"/>
          </p:cNvSpPr>
          <p:nvPr/>
        </p:nvSpPr>
        <p:spPr bwMode="auto">
          <a:xfrm flipH="1">
            <a:off x="2713038" y="1657350"/>
            <a:ext cx="22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5" name="Rectangle 39"/>
          <p:cNvSpPr>
            <a:spLocks noChangeArrowheads="1"/>
          </p:cNvSpPr>
          <p:nvPr/>
        </p:nvSpPr>
        <p:spPr bwMode="auto">
          <a:xfrm>
            <a:off x="2232025" y="1466850"/>
            <a:ext cx="546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600">
                <a:latin typeface="Comic Sans MS" panose="030F0702030302020204" pitchFamily="66" charset="0"/>
              </a:rPr>
              <a:t>10 </a:t>
            </a:r>
            <a:r>
              <a:rPr lang="en-US" altLang="en-US" sz="1600" baseline="30000">
                <a:latin typeface="Comic Sans MS" panose="030F0702030302020204" pitchFamily="66" charset="0"/>
              </a:rPr>
              <a:t>0</a:t>
            </a:r>
          </a:p>
        </p:txBody>
      </p:sp>
      <p:sp>
        <p:nvSpPr>
          <p:cNvPr id="1427496" name="Line 40" descr="line"/>
          <p:cNvSpPr>
            <a:spLocks noChangeShapeType="1"/>
          </p:cNvSpPr>
          <p:nvPr/>
        </p:nvSpPr>
        <p:spPr bwMode="auto">
          <a:xfrm>
            <a:off x="2935288" y="4527550"/>
            <a:ext cx="42386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7" name="Line 41" descr="line"/>
          <p:cNvSpPr>
            <a:spLocks noChangeShapeType="1"/>
          </p:cNvSpPr>
          <p:nvPr/>
        </p:nvSpPr>
        <p:spPr bwMode="auto">
          <a:xfrm flipV="1">
            <a:off x="3359150" y="4527550"/>
            <a:ext cx="0" cy="45878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8" name="Line 42" descr="Non-threshold Dose-Response Curve&#10;"/>
          <p:cNvSpPr>
            <a:spLocks noChangeShapeType="1"/>
          </p:cNvSpPr>
          <p:nvPr/>
        </p:nvSpPr>
        <p:spPr bwMode="auto">
          <a:xfrm flipV="1">
            <a:off x="2935288" y="2570163"/>
            <a:ext cx="2387600" cy="2405062"/>
          </a:xfrm>
          <a:prstGeom prst="line">
            <a:avLst/>
          </a:prstGeom>
          <a:noFill/>
          <a:ln w="1905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27499" name="Text Box 43"/>
          <p:cNvSpPr txBox="1">
            <a:spLocks noChangeArrowheads="1"/>
          </p:cNvSpPr>
          <p:nvPr/>
        </p:nvSpPr>
        <p:spPr bwMode="auto">
          <a:xfrm>
            <a:off x="838200" y="2667000"/>
            <a:ext cx="182403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400" b="1">
                <a:latin typeface="Comic Sans MS" panose="030F0702030302020204" pitchFamily="66" charset="0"/>
              </a:rPr>
              <a:t>Probability of Response</a:t>
            </a:r>
            <a:endParaRPr lang="en-US" altLang="en-US" sz="1600">
              <a:latin typeface="Comic Sans MS" panose="030F0702030302020204" pitchFamily="66" charset="0"/>
            </a:endParaRPr>
          </a:p>
        </p:txBody>
      </p:sp>
      <p:sp>
        <p:nvSpPr>
          <p:cNvPr id="1427500" name="Text Box 44"/>
          <p:cNvSpPr txBox="1">
            <a:spLocks noChangeArrowheads="1"/>
          </p:cNvSpPr>
          <p:nvPr/>
        </p:nvSpPr>
        <p:spPr bwMode="auto">
          <a:xfrm>
            <a:off x="4876800" y="5456238"/>
            <a:ext cx="1281113" cy="62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400" b="1">
                <a:latin typeface="Comic Sans MS" panose="030F0702030302020204" pitchFamily="66" charset="0"/>
              </a:rPr>
              <a:t>Dose</a:t>
            </a:r>
          </a:p>
          <a:p>
            <a:pPr eaLnBrk="0" hangingPunct="0">
              <a:spcBef>
                <a:spcPct val="50000"/>
              </a:spcBef>
            </a:pPr>
            <a:r>
              <a:rPr lang="en-US" altLang="en-US" sz="1400" b="1">
                <a:latin typeface="Comic Sans MS" panose="030F0702030302020204" pitchFamily="66" charset="0"/>
              </a:rPr>
              <a:t>mg/kg-d</a:t>
            </a:r>
            <a:endParaRPr lang="en-US" altLang="en-US" sz="1600">
              <a:latin typeface="Comic Sans MS" panose="030F0702030302020204" pitchFamily="66" charset="0"/>
            </a:endParaRPr>
          </a:p>
        </p:txBody>
      </p:sp>
      <p:sp>
        <p:nvSpPr>
          <p:cNvPr id="47" name="Text Box 5"/>
          <p:cNvSpPr txBox="1">
            <a:spLocks noGrp="1" noChangeArrowheads="1"/>
          </p:cNvSpPr>
          <p:nvPr>
            <p:ph type="title"/>
          </p:nvPr>
        </p:nvSpPr>
        <p:spPr bwMode="auto">
          <a:xfrm>
            <a:off x="685800" y="291792"/>
            <a:ext cx="7772400" cy="117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en-US" sz="2800" b="1" i="0" dirty="0">
                <a:solidFill>
                  <a:schemeClr val="hlink"/>
                </a:solidFill>
              </a:rPr>
              <a:t>Non-threshold Dose-Response Curve</a:t>
            </a:r>
          </a:p>
          <a:p>
            <a:pPr algn="ctr" eaLnBrk="0" hangingPunct="0">
              <a:spcBef>
                <a:spcPct val="50000"/>
              </a:spcBef>
            </a:pPr>
            <a:r>
              <a:rPr lang="en-US" altLang="en-US" sz="2800" b="1" i="0" dirty="0">
                <a:solidFill>
                  <a:schemeClr val="hlink"/>
                </a:solidFill>
              </a:rPr>
              <a:t>Carcinogens</a:t>
            </a:r>
            <a:endParaRPr lang="en-US" altLang="en-US" sz="2800" i="0" dirty="0">
              <a:solidFill>
                <a:schemeClr val="hlink"/>
              </a:solidFill>
            </a:endParaRPr>
          </a:p>
        </p:txBody>
      </p:sp>
    </p:spTree>
  </p:cSld>
  <p:clrMapOvr>
    <a:masterClrMapping/>
  </p:clrMapOvr>
  <p:transition>
    <p:wheel spokes="8"/>
  </p:transition>
</p:sld>
</file>

<file path=ppt/slides/slide1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1522" name="Rectangle 2"/>
          <p:cNvSpPr>
            <a:spLocks noGrp="1" noChangeArrowheads="1"/>
          </p:cNvSpPr>
          <p:nvPr>
            <p:ph type="title"/>
          </p:nvPr>
        </p:nvSpPr>
        <p:spPr/>
        <p:txBody>
          <a:bodyPr/>
          <a:lstStyle/>
          <a:p>
            <a:r>
              <a:rPr lang="en-US" altLang="en-US">
                <a:solidFill>
                  <a:schemeClr val="hlink"/>
                </a:solidFill>
              </a:rPr>
              <a:t>Slope Factors</a:t>
            </a:r>
          </a:p>
        </p:txBody>
      </p:sp>
      <p:sp>
        <p:nvSpPr>
          <p:cNvPr id="1131523" name="Rectangle 3"/>
          <p:cNvSpPr>
            <a:spLocks noGrp="1" noChangeArrowheads="1"/>
          </p:cNvSpPr>
          <p:nvPr>
            <p:ph type="body" idx="1"/>
          </p:nvPr>
        </p:nvSpPr>
        <p:spPr>
          <a:xfrm>
            <a:off x="457200" y="2057400"/>
            <a:ext cx="8153400" cy="4114800"/>
          </a:xfrm>
        </p:spPr>
        <p:txBody>
          <a:bodyPr/>
          <a:lstStyle/>
          <a:p>
            <a:r>
              <a:rPr lang="en-US" altLang="en-US" sz="2400">
                <a:solidFill>
                  <a:schemeClr val="hlink"/>
                </a:solidFill>
              </a:rPr>
              <a:t>Slope Factor ranges</a:t>
            </a:r>
          </a:p>
          <a:p>
            <a:pPr lvl="1">
              <a:buFont typeface="Wingdings" panose="05000000000000000000" pitchFamily="2" charset="2"/>
              <a:buChar char="à"/>
            </a:pPr>
            <a:r>
              <a:rPr lang="en-US" altLang="en-US" sz="2400"/>
              <a:t>Benzene</a:t>
            </a:r>
          </a:p>
          <a:p>
            <a:pPr lvl="2">
              <a:buFontTx/>
              <a:buNone/>
            </a:pPr>
            <a:r>
              <a:rPr lang="en-US" altLang="en-US"/>
              <a:t>SF</a:t>
            </a:r>
            <a:r>
              <a:rPr lang="en-US" altLang="en-US" baseline="-25000"/>
              <a:t>o</a:t>
            </a:r>
            <a:r>
              <a:rPr lang="en-US" altLang="en-US"/>
              <a:t> = 1.5E-02 to 5.5E-02 per mg/kg-d</a:t>
            </a:r>
          </a:p>
          <a:p>
            <a:pPr lvl="2">
              <a:buFontTx/>
              <a:buNone/>
            </a:pPr>
            <a:r>
              <a:rPr lang="en-US" altLang="en-US"/>
              <a:t>Air Unit Risk = 2.2E-06 to 7.8E-06 per ug/m</a:t>
            </a:r>
            <a:r>
              <a:rPr lang="en-US" altLang="en-US" baseline="30000"/>
              <a:t>3</a:t>
            </a:r>
          </a:p>
          <a:p>
            <a:pPr lvl="1">
              <a:buFont typeface="Wingdings" panose="05000000000000000000" pitchFamily="2" charset="2"/>
              <a:buChar char="à"/>
            </a:pPr>
            <a:r>
              <a:rPr lang="en-US" altLang="en-US" sz="2400"/>
              <a:t> TCE</a:t>
            </a:r>
          </a:p>
          <a:p>
            <a:pPr lvl="1">
              <a:buFont typeface="Wingdings" panose="05000000000000000000" pitchFamily="2" charset="2"/>
              <a:buChar char="à"/>
            </a:pPr>
            <a:r>
              <a:rPr lang="en-US" altLang="en-US" sz="2400"/>
              <a:t>1,2-dibromoethane </a:t>
            </a:r>
          </a:p>
          <a:p>
            <a:pPr lvl="1">
              <a:buFont typeface="Wingdings" panose="05000000000000000000" pitchFamily="2" charset="2"/>
              <a:buChar char="à"/>
            </a:pPr>
            <a:r>
              <a:rPr lang="en-US" altLang="en-US" sz="2400"/>
              <a:t> No EPA guidance</a:t>
            </a:r>
          </a:p>
          <a:p>
            <a:pPr lvl="1">
              <a:buFontTx/>
              <a:buNone/>
            </a:pPr>
            <a:endParaRPr lang="en-US" altLang="en-US" sz="2400" baseline="30000"/>
          </a:p>
          <a:p>
            <a:pPr lvl="2">
              <a:buFontTx/>
              <a:buNone/>
            </a:pPr>
            <a:endParaRPr lang="en-US" altLang="en-US" baseline="30000"/>
          </a:p>
        </p:txBody>
      </p:sp>
    </p:spTree>
  </p:cSld>
  <p:clrMapOvr>
    <a:masterClrMapping/>
  </p:clrMapOvr>
  <p:transition>
    <p:wheel spokes="8"/>
  </p:transition>
</p:sld>
</file>

<file path=ppt/slides/slide1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9506" name="Rectangle 2"/>
          <p:cNvSpPr>
            <a:spLocks noGrp="1" noChangeArrowheads="1"/>
          </p:cNvSpPr>
          <p:nvPr>
            <p:ph type="title"/>
          </p:nvPr>
        </p:nvSpPr>
        <p:spPr/>
        <p:txBody>
          <a:bodyPr/>
          <a:lstStyle/>
          <a:p>
            <a:r>
              <a:rPr lang="en-US" altLang="en-US">
                <a:solidFill>
                  <a:schemeClr val="hlink"/>
                </a:solidFill>
              </a:rPr>
              <a:t>Slope Factors</a:t>
            </a:r>
          </a:p>
        </p:txBody>
      </p:sp>
      <p:sp>
        <p:nvSpPr>
          <p:cNvPr id="1429507" name="Rectangle 3"/>
          <p:cNvSpPr>
            <a:spLocks noGrp="1" noChangeArrowheads="1"/>
          </p:cNvSpPr>
          <p:nvPr>
            <p:ph type="body" idx="1"/>
          </p:nvPr>
        </p:nvSpPr>
        <p:spPr>
          <a:xfrm>
            <a:off x="762000" y="1752600"/>
            <a:ext cx="8153400" cy="4953000"/>
          </a:xfrm>
        </p:spPr>
        <p:txBody>
          <a:bodyPr/>
          <a:lstStyle/>
          <a:p>
            <a:pPr>
              <a:buFontTx/>
              <a:buNone/>
            </a:pPr>
            <a:r>
              <a:rPr lang="en-US" altLang="en-US" sz="2400"/>
              <a:t>Slope Factors: </a:t>
            </a:r>
          </a:p>
          <a:p>
            <a:pPr>
              <a:buFont typeface="Wingdings" panose="05000000000000000000" pitchFamily="2" charset="2"/>
              <a:buChar char="v"/>
            </a:pPr>
            <a:r>
              <a:rPr lang="en-US" altLang="en-US" sz="2400"/>
              <a:t> Exposure duration</a:t>
            </a:r>
          </a:p>
          <a:p>
            <a:pPr lvl="1">
              <a:buFont typeface="Wingdings 3" panose="05040102010807070707" pitchFamily="18" charset="2"/>
              <a:buChar char="&quot;"/>
            </a:pPr>
            <a:r>
              <a:rPr lang="en-US" altLang="en-US" sz="2400"/>
              <a:t> vinyl chloride</a:t>
            </a:r>
          </a:p>
          <a:p>
            <a:pPr>
              <a:buFont typeface="Wingdings" panose="05000000000000000000" pitchFamily="2" charset="2"/>
              <a:buChar char="v"/>
            </a:pPr>
            <a:r>
              <a:rPr lang="en-US" altLang="en-US" sz="2400"/>
              <a:t>Persistence/exposure pathway</a:t>
            </a:r>
          </a:p>
          <a:p>
            <a:pPr lvl="1">
              <a:buFont typeface="Wingdings 3" panose="05040102010807070707" pitchFamily="18" charset="2"/>
              <a:buChar char="&quot;"/>
            </a:pPr>
            <a:r>
              <a:rPr lang="en-US" altLang="en-US" sz="2400"/>
              <a:t>PCB</a:t>
            </a:r>
          </a:p>
          <a:p>
            <a:pPr>
              <a:buFont typeface="Wingdings" panose="05000000000000000000" pitchFamily="2" charset="2"/>
              <a:buChar char="v"/>
            </a:pPr>
            <a:r>
              <a:rPr lang="en-US" altLang="en-US" sz="2400"/>
              <a:t> Relative potency factors</a:t>
            </a:r>
          </a:p>
          <a:p>
            <a:pPr lvl="1">
              <a:buFont typeface="Wingdings 3" panose="05040102010807070707" pitchFamily="18" charset="2"/>
              <a:buChar char="&quot;"/>
            </a:pPr>
            <a:r>
              <a:rPr lang="en-US" altLang="en-US" sz="2400"/>
              <a:t> PAH</a:t>
            </a:r>
          </a:p>
          <a:p>
            <a:pPr>
              <a:buFont typeface="Wingdings" panose="05000000000000000000" pitchFamily="2" charset="2"/>
              <a:buChar char="v"/>
            </a:pPr>
            <a:r>
              <a:rPr lang="en-US" altLang="en-US" sz="2400"/>
              <a:t>Toxicity Equivalent Factors</a:t>
            </a:r>
          </a:p>
          <a:p>
            <a:pPr lvl="1">
              <a:buFont typeface="Wingdings 3" panose="05040102010807070707" pitchFamily="18" charset="2"/>
              <a:buChar char="&quot;"/>
            </a:pPr>
            <a:r>
              <a:rPr lang="en-US" altLang="en-US" sz="2400"/>
              <a:t>PCDD/PCDF</a:t>
            </a:r>
          </a:p>
          <a:p>
            <a:pPr>
              <a:buFont typeface="Wingdings" panose="05000000000000000000" pitchFamily="2" charset="2"/>
              <a:buNone/>
            </a:pPr>
            <a:endParaRPr lang="en-US" altLang="en-US" sz="2400"/>
          </a:p>
        </p:txBody>
      </p:sp>
    </p:spTree>
  </p:cSld>
  <p:clrMapOvr>
    <a:masterClrMapping/>
  </p:clrMapOvr>
  <p:transition>
    <p:wheel spokes="8"/>
  </p:transition>
</p:sld>
</file>

<file path=ppt/slides/slide1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42"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136643" name="Rectangle 3"/>
          <p:cNvSpPr>
            <a:spLocks noGrp="1" noChangeArrowheads="1"/>
          </p:cNvSpPr>
          <p:nvPr>
            <p:ph type="body" idx="1"/>
          </p:nvPr>
        </p:nvSpPr>
        <p:spPr>
          <a:xfrm>
            <a:off x="228600" y="1447800"/>
            <a:ext cx="7848600" cy="4267200"/>
          </a:xfrm>
          <a:noFill/>
          <a:ln/>
        </p:spPr>
        <p:txBody>
          <a:bodyPr/>
          <a:lstStyle/>
          <a:p>
            <a:pPr>
              <a:lnSpc>
                <a:spcPct val="140000"/>
              </a:lnSpc>
              <a:buClr>
                <a:schemeClr val="hlink"/>
              </a:buClr>
              <a:buFont typeface="Marlett" pitchFamily="2" charset="2"/>
              <a:buNone/>
            </a:pPr>
            <a:r>
              <a:rPr lang="en-US" altLang="en-US">
                <a:solidFill>
                  <a:schemeClr val="hlink"/>
                </a:solidFill>
                <a:latin typeface="Haettenschweiler" panose="020B0706040902060204" pitchFamily="34" charset="0"/>
              </a:rPr>
              <a:t> </a:t>
            </a:r>
            <a:r>
              <a:rPr lang="en-US" altLang="en-US" sz="2800" u="sng">
                <a:solidFill>
                  <a:schemeClr val="hlink"/>
                </a:solidFill>
              </a:rPr>
              <a:t>If an EPA toxicity value is not available</a:t>
            </a:r>
            <a:r>
              <a:rPr lang="en-US" altLang="en-US" sz="2800">
                <a:solidFill>
                  <a:schemeClr val="hlink"/>
                </a:solidFill>
              </a:rPr>
              <a:t>:</a:t>
            </a:r>
          </a:p>
          <a:p>
            <a:pPr>
              <a:buClr>
                <a:schemeClr val="hlink"/>
              </a:buClr>
              <a:buFont typeface="Marlett" pitchFamily="2" charset="2"/>
              <a:buChar char="p"/>
            </a:pPr>
            <a:r>
              <a:rPr lang="en-US" altLang="en-US" sz="2800"/>
              <a:t> </a:t>
            </a:r>
            <a:r>
              <a:rPr lang="en-US" altLang="en-US" sz="2400"/>
              <a:t>Route-to-route extrapolation</a:t>
            </a:r>
          </a:p>
          <a:p>
            <a:pPr lvl="1">
              <a:buClr>
                <a:schemeClr val="hlink"/>
              </a:buClr>
              <a:buFont typeface="Wingdings" panose="05000000000000000000" pitchFamily="2" charset="2"/>
              <a:buChar char="à"/>
            </a:pPr>
            <a:r>
              <a:rPr lang="en-US" altLang="en-US" sz="2400"/>
              <a:t> Oral for inhalation (organics only)</a:t>
            </a:r>
          </a:p>
          <a:p>
            <a:pPr lvl="1">
              <a:buClr>
                <a:schemeClr val="hlink"/>
              </a:buClr>
              <a:buFont typeface="Wingdings" panose="05000000000000000000" pitchFamily="2" charset="2"/>
              <a:buNone/>
            </a:pPr>
            <a:r>
              <a:rPr lang="en-US" altLang="en-US" sz="2400"/>
              <a:t>	  EPA Regions III, VI, and IX</a:t>
            </a:r>
          </a:p>
          <a:p>
            <a:pPr lvl="1">
              <a:buClr>
                <a:schemeClr val="hlink"/>
              </a:buClr>
              <a:buFont typeface="Wingdings" panose="05000000000000000000" pitchFamily="2" charset="2"/>
              <a:buChar char="à"/>
            </a:pPr>
            <a:r>
              <a:rPr lang="en-US" altLang="en-US" sz="2400"/>
              <a:t> Inhalation for oral (organics only)</a:t>
            </a:r>
          </a:p>
          <a:p>
            <a:pPr lvl="1">
              <a:buClr>
                <a:schemeClr val="hlink"/>
              </a:buClr>
              <a:buFont typeface="Wingdings" panose="05000000000000000000" pitchFamily="2" charset="2"/>
              <a:buNone/>
            </a:pPr>
            <a:r>
              <a:rPr lang="en-US" altLang="en-US" sz="2400"/>
              <a:t>	  EPA Regions VI and IX</a:t>
            </a:r>
          </a:p>
          <a:p>
            <a:pPr lvl="1">
              <a:buClr>
                <a:schemeClr val="hlink"/>
              </a:buClr>
              <a:buFont typeface="Wingdings" panose="05000000000000000000" pitchFamily="2" charset="2"/>
              <a:buChar char="à"/>
            </a:pPr>
            <a:r>
              <a:rPr lang="en-US" altLang="en-US" sz="2400"/>
              <a:t> Not appropriate if target/critical effect is a portal of entry effect</a:t>
            </a:r>
          </a:p>
        </p:txBody>
      </p:sp>
    </p:spTree>
  </p:cSld>
  <p:clrMapOvr>
    <a:masterClrMapping/>
  </p:clrMapOvr>
  <p:transition>
    <p:wheel spokes="8"/>
  </p:transition>
</p:sld>
</file>

<file path=ppt/slides/slide1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2578"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432579" name="Rectangle 3"/>
          <p:cNvSpPr>
            <a:spLocks noGrp="1" noChangeArrowheads="1"/>
          </p:cNvSpPr>
          <p:nvPr>
            <p:ph type="body" idx="1"/>
          </p:nvPr>
        </p:nvSpPr>
        <p:spPr>
          <a:xfrm>
            <a:off x="228600" y="2057400"/>
            <a:ext cx="8610600" cy="4267200"/>
          </a:xfrm>
          <a:noFill/>
          <a:ln/>
        </p:spPr>
        <p:txBody>
          <a:bodyPr/>
          <a:lstStyle/>
          <a:p>
            <a:pPr lvl="1">
              <a:buClr>
                <a:schemeClr val="hlink"/>
              </a:buClr>
              <a:buFont typeface="Wingdings" panose="05000000000000000000" pitchFamily="2" charset="2"/>
              <a:buNone/>
            </a:pPr>
            <a:r>
              <a:rPr lang="en-US" altLang="en-US" sz="2400"/>
              <a:t>Example: Phenol, citation from IRIS</a:t>
            </a:r>
          </a:p>
          <a:p>
            <a:pPr lvl="1">
              <a:buFontTx/>
              <a:buNone/>
            </a:pPr>
            <a:endParaRPr lang="en-US" altLang="en-US" sz="2400" b="1"/>
          </a:p>
          <a:p>
            <a:pPr lvl="1">
              <a:buFontTx/>
              <a:buNone/>
            </a:pPr>
            <a:r>
              <a:rPr lang="en-US" altLang="en-US" sz="2400" b="1"/>
              <a:t>I.B.1. Inhalation RfC Summary</a:t>
            </a:r>
          </a:p>
          <a:p>
            <a:pPr lvl="1">
              <a:buFontTx/>
              <a:buNone/>
            </a:pPr>
            <a:r>
              <a:rPr lang="en-US" altLang="en-US" sz="2400"/>
              <a:t>   No adequate inhalation exposure studies exist from which an inhalation RfC may be derived. A route-to-route extrapolation is not appropriate, because phenol can be a direct contact irritant, and so portal-of-entry effects are a potential concern. </a:t>
            </a:r>
          </a:p>
          <a:p>
            <a:pPr>
              <a:buClr>
                <a:schemeClr val="hlink"/>
              </a:buClr>
              <a:buFont typeface="Marlett" pitchFamily="2" charset="2"/>
              <a:buNone/>
            </a:pPr>
            <a:endParaRPr lang="en-US" altLang="en-US" sz="2400"/>
          </a:p>
        </p:txBody>
      </p:sp>
    </p:spTree>
  </p:cSld>
  <p:clrMapOvr>
    <a:masterClrMapping/>
  </p:clrMapOvr>
  <p:transition>
    <p:wheel spokes="8"/>
  </p:transition>
</p:sld>
</file>

<file path=ppt/slides/slide1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0530"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430531" name="Rectangle 3"/>
          <p:cNvSpPr>
            <a:spLocks noGrp="1" noChangeArrowheads="1"/>
          </p:cNvSpPr>
          <p:nvPr>
            <p:ph type="body" idx="1"/>
          </p:nvPr>
        </p:nvSpPr>
        <p:spPr>
          <a:xfrm>
            <a:off x="533400" y="1905000"/>
            <a:ext cx="7848600" cy="4267200"/>
          </a:xfrm>
          <a:noFill/>
          <a:ln/>
        </p:spPr>
        <p:txBody>
          <a:bodyPr/>
          <a:lstStyle/>
          <a:p>
            <a:pPr>
              <a:lnSpc>
                <a:spcPct val="140000"/>
              </a:lnSpc>
              <a:buClr>
                <a:schemeClr val="hlink"/>
              </a:buClr>
              <a:buFont typeface="Marlett" pitchFamily="2" charset="2"/>
              <a:buNone/>
            </a:pPr>
            <a:r>
              <a:rPr lang="en-US" altLang="en-US">
                <a:solidFill>
                  <a:schemeClr val="hlink"/>
                </a:solidFill>
                <a:latin typeface="Haettenschweiler" panose="020B0706040902060204" pitchFamily="34" charset="0"/>
              </a:rPr>
              <a:t> </a:t>
            </a:r>
            <a:r>
              <a:rPr lang="en-US" altLang="en-US" sz="2800" u="sng">
                <a:solidFill>
                  <a:schemeClr val="hlink"/>
                </a:solidFill>
              </a:rPr>
              <a:t>If an EPA toxicity value is not available</a:t>
            </a:r>
            <a:r>
              <a:rPr lang="en-US" altLang="en-US" sz="2800">
                <a:solidFill>
                  <a:schemeClr val="hlink"/>
                </a:solidFill>
              </a:rPr>
              <a:t>:</a:t>
            </a:r>
            <a:endParaRPr lang="en-US" altLang="en-US" sz="2800"/>
          </a:p>
          <a:p>
            <a:pPr>
              <a:buClr>
                <a:schemeClr val="hlink"/>
              </a:buClr>
              <a:buFont typeface="Marlett" pitchFamily="2" charset="2"/>
              <a:buChar char="p"/>
            </a:pPr>
            <a:r>
              <a:rPr lang="en-US" altLang="en-US" sz="2400"/>
              <a:t>Surrogate approach</a:t>
            </a:r>
          </a:p>
          <a:p>
            <a:pPr>
              <a:buClr>
                <a:schemeClr val="hlink"/>
              </a:buClr>
              <a:buFont typeface="Marlett" pitchFamily="2" charset="2"/>
              <a:buChar char="p"/>
            </a:pPr>
            <a:r>
              <a:rPr lang="en-US" altLang="en-US" sz="2400"/>
              <a:t>Development of a toxicity value from literature</a:t>
            </a:r>
          </a:p>
          <a:p>
            <a:pPr>
              <a:buClr>
                <a:schemeClr val="hlink"/>
              </a:buClr>
              <a:buFont typeface="Marlett" pitchFamily="2" charset="2"/>
              <a:buChar char="p"/>
            </a:pPr>
            <a:r>
              <a:rPr lang="en-US" altLang="en-US" sz="2400"/>
              <a:t> Equivalent values - ATSDR Minimal Risk Levels</a:t>
            </a:r>
          </a:p>
          <a:p>
            <a:pPr>
              <a:buClr>
                <a:schemeClr val="hlink"/>
              </a:buClr>
              <a:buFont typeface="Marlett" pitchFamily="2" charset="2"/>
              <a:buChar char="p"/>
            </a:pPr>
            <a:r>
              <a:rPr lang="en-US" altLang="en-US" sz="2400"/>
              <a:t> Qualitative evaluation </a:t>
            </a:r>
            <a:r>
              <a:rPr lang="en-US" altLang="en-US" sz="2400">
                <a:sym typeface="Wingdings" panose="05000000000000000000" pitchFamily="2" charset="2"/>
              </a:rPr>
              <a:t></a:t>
            </a:r>
            <a:r>
              <a:rPr lang="en-US" altLang="en-US" sz="2400"/>
              <a:t> </a:t>
            </a:r>
          </a:p>
        </p:txBody>
      </p:sp>
    </p:spTree>
  </p:cSld>
  <p:clrMapOvr>
    <a:masterClrMapping/>
  </p:clrMapOvr>
  <p:transition>
    <p:wheel spokes="8"/>
  </p:transition>
</p:sld>
</file>

<file path=ppt/slides/slide1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8690" name="Rectangle 2"/>
          <p:cNvSpPr>
            <a:spLocks noGrp="1" noChangeArrowheads="1"/>
          </p:cNvSpPr>
          <p:nvPr>
            <p:ph type="title"/>
          </p:nvPr>
        </p:nvSpPr>
        <p:spPr>
          <a:xfrm>
            <a:off x="1524000" y="609600"/>
            <a:ext cx="7391400" cy="1295400"/>
          </a:xfrm>
          <a:noFill/>
          <a:ln/>
        </p:spPr>
        <p:txBody>
          <a:bodyPr anchor="ctr"/>
          <a:lstStyle/>
          <a:p>
            <a:r>
              <a:rPr lang="en-US" altLang="en-US"/>
              <a:t>Toxicity Assessment</a:t>
            </a:r>
            <a:endParaRPr lang="en-US" altLang="en-US">
              <a:latin typeface="Haettenschweiler" panose="020B0706040902060204" pitchFamily="34" charset="0"/>
            </a:endParaRPr>
          </a:p>
        </p:txBody>
      </p:sp>
      <p:sp>
        <p:nvSpPr>
          <p:cNvPr id="1138691" name="Rectangle 3"/>
          <p:cNvSpPr>
            <a:spLocks noGrp="1" noChangeArrowheads="1"/>
          </p:cNvSpPr>
          <p:nvPr>
            <p:ph type="body" idx="1"/>
          </p:nvPr>
        </p:nvSpPr>
        <p:spPr>
          <a:xfrm>
            <a:off x="1447800" y="1752600"/>
            <a:ext cx="7451725" cy="4191000"/>
          </a:xfrm>
          <a:noFill/>
          <a:ln/>
        </p:spPr>
        <p:txBody>
          <a:bodyPr/>
          <a:lstStyle/>
          <a:p>
            <a:pPr>
              <a:buClr>
                <a:schemeClr val="hlink"/>
              </a:buClr>
              <a:buFont typeface="Marlett" pitchFamily="2" charset="2"/>
              <a:buNone/>
            </a:pPr>
            <a:r>
              <a:rPr lang="en-US" altLang="en-US" u="sng">
                <a:solidFill>
                  <a:schemeClr val="hlink"/>
                </a:solidFill>
              </a:rPr>
              <a:t>Surrogate Approach</a:t>
            </a:r>
            <a:r>
              <a:rPr lang="en-US" altLang="en-US">
                <a:solidFill>
                  <a:schemeClr val="hlink"/>
                </a:solidFill>
              </a:rPr>
              <a:t>:</a:t>
            </a:r>
          </a:p>
          <a:p>
            <a:pPr>
              <a:lnSpc>
                <a:spcPct val="130000"/>
              </a:lnSpc>
              <a:buClr>
                <a:schemeClr val="hlink"/>
              </a:buClr>
              <a:buFont typeface="Marlett" pitchFamily="2" charset="2"/>
              <a:buChar char="p"/>
            </a:pPr>
            <a:r>
              <a:rPr lang="en-US" altLang="en-US"/>
              <a:t> Structure-activity relationships</a:t>
            </a:r>
          </a:p>
          <a:p>
            <a:pPr>
              <a:lnSpc>
                <a:spcPct val="130000"/>
              </a:lnSpc>
              <a:buClr>
                <a:schemeClr val="hlink"/>
              </a:buClr>
              <a:buFont typeface="Marlett" pitchFamily="2" charset="2"/>
              <a:buChar char="p"/>
            </a:pPr>
            <a:r>
              <a:rPr lang="en-US" altLang="en-US"/>
              <a:t> Noncarcinogenic/carcinogenic effects</a:t>
            </a:r>
          </a:p>
          <a:p>
            <a:pPr>
              <a:lnSpc>
                <a:spcPct val="130000"/>
              </a:lnSpc>
              <a:buClr>
                <a:schemeClr val="hlink"/>
              </a:buClr>
              <a:buFont typeface="Marlett" pitchFamily="2" charset="2"/>
              <a:buChar char="p"/>
            </a:pPr>
            <a:r>
              <a:rPr lang="en-US" altLang="en-US"/>
              <a:t> Target organ/critical effect</a:t>
            </a:r>
          </a:p>
          <a:p>
            <a:pPr>
              <a:lnSpc>
                <a:spcPct val="130000"/>
              </a:lnSpc>
              <a:buClr>
                <a:schemeClr val="hlink"/>
              </a:buClr>
              <a:buFont typeface="Marlett" pitchFamily="2" charset="2"/>
              <a:buChar char="p"/>
            </a:pPr>
            <a:r>
              <a:rPr lang="en-US" altLang="en-US"/>
              <a:t> Toxicokinetics</a:t>
            </a:r>
          </a:p>
        </p:txBody>
      </p:sp>
    </p:spTree>
  </p:cSld>
  <p:clrMapOvr>
    <a:masterClrMapping/>
  </p:clrMapOvr>
  <p:transition>
    <p:wheel spokes="8"/>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2530" name="Rectangle 2"/>
          <p:cNvSpPr>
            <a:spLocks noGrp="1" noChangeArrowheads="1"/>
          </p:cNvSpPr>
          <p:nvPr>
            <p:ph type="title"/>
          </p:nvPr>
        </p:nvSpPr>
        <p:spPr>
          <a:xfrm>
            <a:off x="1524000" y="609600"/>
            <a:ext cx="6781800" cy="1295400"/>
          </a:xfrm>
          <a:noFill/>
          <a:ln/>
        </p:spPr>
        <p:txBody>
          <a:bodyPr anchor="ctr"/>
          <a:lstStyle/>
          <a:p>
            <a:r>
              <a:rPr lang="en-US" altLang="en-US"/>
              <a:t>MO-3:  When?</a:t>
            </a:r>
            <a:endParaRPr lang="en-US" altLang="en-US">
              <a:latin typeface="Haettenschweiler" panose="020B0706040902060204" pitchFamily="34" charset="0"/>
            </a:endParaRPr>
          </a:p>
        </p:txBody>
      </p:sp>
      <p:sp>
        <p:nvSpPr>
          <p:cNvPr id="1302531" name="Rectangle 3"/>
          <p:cNvSpPr>
            <a:spLocks noGrp="1" noChangeArrowheads="1"/>
          </p:cNvSpPr>
          <p:nvPr>
            <p:ph type="body" idx="1"/>
          </p:nvPr>
        </p:nvSpPr>
        <p:spPr>
          <a:xfrm>
            <a:off x="228600" y="1981200"/>
            <a:ext cx="8915400" cy="4876800"/>
          </a:xfrm>
          <a:noFill/>
          <a:ln/>
        </p:spPr>
        <p:txBody>
          <a:bodyPr/>
          <a:lstStyle/>
          <a:p>
            <a:pPr>
              <a:lnSpc>
                <a:spcPct val="90000"/>
              </a:lnSpc>
              <a:buClr>
                <a:schemeClr val="hlink"/>
              </a:buClr>
              <a:buFont typeface="Marlett" pitchFamily="2" charset="2"/>
              <a:buNone/>
            </a:pPr>
            <a:r>
              <a:rPr lang="en-US" altLang="en-US" sz="2800" u="sng">
                <a:solidFill>
                  <a:schemeClr val="hlink"/>
                </a:solidFill>
              </a:rPr>
              <a:t>Soil</a:t>
            </a:r>
            <a:r>
              <a:rPr lang="en-US" altLang="en-US" sz="2800">
                <a:solidFill>
                  <a:schemeClr val="hlink"/>
                </a:solidFill>
              </a:rPr>
              <a:t>: When site-specific exposure data or sophisticated 	EF&amp;T modeling will </a:t>
            </a:r>
            <a:r>
              <a:rPr lang="en-US" altLang="en-US" sz="2800">
                <a:solidFill>
                  <a:schemeClr val="hlink"/>
                </a:solidFill>
                <a:sym typeface="Wingdings 3" panose="05040102010807070707" pitchFamily="18" charset="2"/>
              </a:rPr>
              <a:t> LRS</a:t>
            </a:r>
          </a:p>
          <a:p>
            <a:pPr>
              <a:lnSpc>
                <a:spcPct val="90000"/>
              </a:lnSpc>
              <a:buClr>
                <a:schemeClr val="hlink"/>
              </a:buClr>
              <a:buFont typeface="Marlett" pitchFamily="2" charset="2"/>
              <a:buNone/>
            </a:pPr>
            <a:endParaRPr lang="en-US" altLang="en-US" sz="2800">
              <a:solidFill>
                <a:schemeClr val="hlink"/>
              </a:solidFill>
              <a:sym typeface="Wingdings 3" panose="05040102010807070707" pitchFamily="18" charset="2"/>
            </a:endParaRPr>
          </a:p>
          <a:p>
            <a:pPr>
              <a:lnSpc>
                <a:spcPct val="90000"/>
              </a:lnSpc>
              <a:buClr>
                <a:schemeClr val="hlink"/>
              </a:buClr>
              <a:buFont typeface="Marlett" pitchFamily="2" charset="2"/>
              <a:buChar char="p"/>
            </a:pPr>
            <a:r>
              <a:rPr lang="en-US" altLang="en-US" sz="2800"/>
              <a:t> If AOIC &gt; Soil</a:t>
            </a:r>
            <a:r>
              <a:rPr lang="en-US" altLang="en-US" sz="2800" baseline="-25000"/>
              <a:t>i </a:t>
            </a:r>
            <a:r>
              <a:rPr lang="en-US" altLang="en-US" sz="2800" baseline="30000"/>
              <a:t> </a:t>
            </a:r>
            <a:r>
              <a:rPr lang="en-US" altLang="en-US" sz="2800"/>
              <a:t>(possibly Soil</a:t>
            </a:r>
            <a:r>
              <a:rPr lang="en-US" altLang="en-US" sz="2800" baseline="-25000"/>
              <a:t>ni</a:t>
            </a:r>
            <a:r>
              <a:rPr lang="en-US" altLang="en-US" sz="2800"/>
              <a:t>)</a:t>
            </a:r>
          </a:p>
          <a:p>
            <a:pPr>
              <a:lnSpc>
                <a:spcPct val="90000"/>
              </a:lnSpc>
              <a:buClr>
                <a:schemeClr val="hlink"/>
              </a:buClr>
              <a:buFont typeface="Marlett" pitchFamily="2" charset="2"/>
              <a:buChar char="p"/>
            </a:pPr>
            <a:r>
              <a:rPr lang="en-US" altLang="en-US" sz="2800"/>
              <a:t> If AOIC &gt; Soil</a:t>
            </a:r>
            <a:r>
              <a:rPr lang="en-US" altLang="en-US" sz="2800" baseline="-25000"/>
              <a:t>GW </a:t>
            </a:r>
            <a:r>
              <a:rPr lang="en-US" altLang="en-US" sz="2800"/>
              <a:t>(DAF)</a:t>
            </a:r>
          </a:p>
          <a:p>
            <a:pPr>
              <a:lnSpc>
                <a:spcPct val="80000"/>
              </a:lnSpc>
              <a:buClr>
                <a:schemeClr val="hlink"/>
              </a:buClr>
              <a:buFont typeface="Marlett" pitchFamily="2" charset="2"/>
              <a:buChar char="p"/>
            </a:pPr>
            <a:r>
              <a:rPr lang="en-US" altLang="en-US" sz="2800"/>
              <a:t> If AOIC &gt; Soil</a:t>
            </a:r>
            <a:r>
              <a:rPr lang="en-US" altLang="en-US" sz="2800" baseline="-25000"/>
              <a:t>es</a:t>
            </a:r>
          </a:p>
          <a:p>
            <a:pPr>
              <a:lnSpc>
                <a:spcPct val="80000"/>
              </a:lnSpc>
              <a:buClr>
                <a:schemeClr val="hlink"/>
              </a:buClr>
              <a:buFont typeface="Marlett" pitchFamily="2" charset="2"/>
              <a:buChar char="p"/>
            </a:pPr>
            <a:r>
              <a:rPr lang="en-US" altLang="en-US" sz="2800"/>
              <a:t> If AOIC &gt; Soil-PEF</a:t>
            </a:r>
          </a:p>
          <a:p>
            <a:pPr>
              <a:lnSpc>
                <a:spcPct val="80000"/>
              </a:lnSpc>
              <a:buClr>
                <a:schemeClr val="hlink"/>
              </a:buClr>
              <a:buFont typeface="Marlett" pitchFamily="2" charset="2"/>
              <a:buNone/>
            </a:pPr>
            <a:endParaRPr lang="en-US" altLang="en-US" sz="2800"/>
          </a:p>
          <a:p>
            <a:pPr>
              <a:lnSpc>
                <a:spcPct val="80000"/>
              </a:lnSpc>
              <a:buClr>
                <a:schemeClr val="hlink"/>
              </a:buClr>
              <a:buFont typeface="Marlett" pitchFamily="2" charset="2"/>
              <a:buNone/>
            </a:pPr>
            <a:endParaRPr lang="en-US" altLang="en-US">
              <a:latin typeface="Haettenschweiler" panose="020B0706040902060204" pitchFamily="34" charset="0"/>
            </a:endParaRPr>
          </a:p>
        </p:txBody>
      </p:sp>
    </p:spTree>
  </p:cSld>
  <p:clrMapOvr>
    <a:masterClrMapping/>
  </p:clrMapOvr>
  <p:transition>
    <p:wheel spokes="8"/>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0738" name="Rectangle 2"/>
          <p:cNvSpPr>
            <a:spLocks noGrp="1" noChangeArrowheads="1"/>
          </p:cNvSpPr>
          <p:nvPr>
            <p:ph type="title"/>
          </p:nvPr>
        </p:nvSpPr>
        <p:spPr>
          <a:xfrm>
            <a:off x="-73819" y="327024"/>
            <a:ext cx="3348037" cy="1524000"/>
          </a:xfrm>
          <a:ln/>
        </p:spPr>
        <p:txBody>
          <a:bodyPr anchor="ctr"/>
          <a:lstStyle/>
          <a:p>
            <a:r>
              <a:rPr lang="en-US" altLang="en-US" sz="2400" i="0" dirty="0">
                <a:solidFill>
                  <a:schemeClr val="hlink"/>
                </a:solidFill>
              </a:rPr>
              <a:t>Surrogate Approach</a:t>
            </a:r>
            <a:br>
              <a:rPr lang="en-US" altLang="en-US" sz="2400" i="0" dirty="0">
                <a:solidFill>
                  <a:schemeClr val="hlink"/>
                </a:solidFill>
              </a:rPr>
            </a:br>
            <a:endParaRPr lang="en-US" altLang="en-US" sz="2400" i="0" dirty="0">
              <a:latin typeface="Haettenschweiler" panose="020B0706040902060204" pitchFamily="34" charset="0"/>
            </a:endParaRPr>
          </a:p>
        </p:txBody>
      </p:sp>
      <p:grpSp>
        <p:nvGrpSpPr>
          <p:cNvPr id="1140740" name="Group 4" descr="anthracene"/>
          <p:cNvGrpSpPr>
            <a:grpSpLocks/>
          </p:cNvGrpSpPr>
          <p:nvPr/>
        </p:nvGrpSpPr>
        <p:grpSpPr bwMode="auto">
          <a:xfrm>
            <a:off x="1600200" y="2590800"/>
            <a:ext cx="2514600" cy="1371600"/>
            <a:chOff x="864" y="480"/>
            <a:chExt cx="1584" cy="864"/>
          </a:xfrm>
        </p:grpSpPr>
        <p:grpSp>
          <p:nvGrpSpPr>
            <p:cNvPr id="1140741" name="Group 5"/>
            <p:cNvGrpSpPr>
              <a:grpSpLocks/>
            </p:cNvGrpSpPr>
            <p:nvPr/>
          </p:nvGrpSpPr>
          <p:grpSpPr bwMode="auto">
            <a:xfrm>
              <a:off x="864" y="480"/>
              <a:ext cx="1584" cy="624"/>
              <a:chOff x="864" y="480"/>
              <a:chExt cx="1584" cy="624"/>
            </a:xfrm>
          </p:grpSpPr>
          <p:grpSp>
            <p:nvGrpSpPr>
              <p:cNvPr id="1140742" name="Group 6"/>
              <p:cNvGrpSpPr>
                <a:grpSpLocks/>
              </p:cNvGrpSpPr>
              <p:nvPr/>
            </p:nvGrpSpPr>
            <p:grpSpPr bwMode="auto">
              <a:xfrm rot="-5400000">
                <a:off x="816" y="528"/>
                <a:ext cx="624" cy="528"/>
                <a:chOff x="1152" y="1344"/>
                <a:chExt cx="624" cy="528"/>
              </a:xfrm>
            </p:grpSpPr>
            <p:sp>
              <p:nvSpPr>
                <p:cNvPr id="1140743" name="AutoShape 7"/>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44" name="Oval 8"/>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45" name="Group 9"/>
              <p:cNvGrpSpPr>
                <a:grpSpLocks/>
              </p:cNvGrpSpPr>
              <p:nvPr/>
            </p:nvGrpSpPr>
            <p:grpSpPr bwMode="auto">
              <a:xfrm rot="-5400000">
                <a:off x="1344" y="528"/>
                <a:ext cx="624" cy="528"/>
                <a:chOff x="1152" y="1344"/>
                <a:chExt cx="624" cy="528"/>
              </a:xfrm>
            </p:grpSpPr>
            <p:sp>
              <p:nvSpPr>
                <p:cNvPr id="1140746" name="AutoShape 10"/>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47" name="Oval 11"/>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48" name="Group 12"/>
              <p:cNvGrpSpPr>
                <a:grpSpLocks/>
              </p:cNvGrpSpPr>
              <p:nvPr/>
            </p:nvGrpSpPr>
            <p:grpSpPr bwMode="auto">
              <a:xfrm rot="-5400000">
                <a:off x="1872" y="528"/>
                <a:ext cx="624" cy="528"/>
                <a:chOff x="1152" y="1344"/>
                <a:chExt cx="624" cy="528"/>
              </a:xfrm>
            </p:grpSpPr>
            <p:sp>
              <p:nvSpPr>
                <p:cNvPr id="1140749" name="AutoShape 13"/>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50" name="Oval 14"/>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140751" name="Text Box 15" descr="anthracene"/>
            <p:cNvSpPr txBox="1">
              <a:spLocks noChangeArrowheads="1"/>
            </p:cNvSpPr>
            <p:nvPr/>
          </p:nvSpPr>
          <p:spPr bwMode="auto">
            <a:xfrm>
              <a:off x="1272" y="1152"/>
              <a:ext cx="81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dirty="0">
                  <a:latin typeface="Comic Sans MS" panose="030F0702030302020204" pitchFamily="66" charset="0"/>
                </a:rPr>
                <a:t>anthracene</a:t>
              </a:r>
              <a:endParaRPr lang="en-US" altLang="en-US" sz="1400" dirty="0">
                <a:latin typeface="Comic Sans MS" panose="030F0702030302020204" pitchFamily="66" charset="0"/>
              </a:endParaRPr>
            </a:p>
          </p:txBody>
        </p:sp>
      </p:grpSp>
      <p:grpSp>
        <p:nvGrpSpPr>
          <p:cNvPr id="1140752" name="Group 16" descr="phenanthrene&#10;"/>
          <p:cNvGrpSpPr>
            <a:grpSpLocks/>
          </p:cNvGrpSpPr>
          <p:nvPr/>
        </p:nvGrpSpPr>
        <p:grpSpPr bwMode="auto">
          <a:xfrm>
            <a:off x="3505200" y="609600"/>
            <a:ext cx="2573338" cy="1736725"/>
            <a:chOff x="2171" y="346"/>
            <a:chExt cx="1621" cy="1094"/>
          </a:xfrm>
        </p:grpSpPr>
        <p:grpSp>
          <p:nvGrpSpPr>
            <p:cNvPr id="1140753" name="Group 17"/>
            <p:cNvGrpSpPr>
              <a:grpSpLocks/>
            </p:cNvGrpSpPr>
            <p:nvPr/>
          </p:nvGrpSpPr>
          <p:grpSpPr bwMode="auto">
            <a:xfrm>
              <a:off x="2171" y="346"/>
              <a:ext cx="1323" cy="1094"/>
              <a:chOff x="2840" y="346"/>
              <a:chExt cx="1323" cy="1094"/>
            </a:xfrm>
          </p:grpSpPr>
          <p:grpSp>
            <p:nvGrpSpPr>
              <p:cNvPr id="1140754" name="Group 18"/>
              <p:cNvGrpSpPr>
                <a:grpSpLocks/>
              </p:cNvGrpSpPr>
              <p:nvPr/>
            </p:nvGrpSpPr>
            <p:grpSpPr bwMode="auto">
              <a:xfrm rot="-5400000">
                <a:off x="3059" y="394"/>
                <a:ext cx="624" cy="528"/>
                <a:chOff x="1152" y="1344"/>
                <a:chExt cx="624" cy="528"/>
              </a:xfrm>
            </p:grpSpPr>
            <p:sp>
              <p:nvSpPr>
                <p:cNvPr id="1140755" name="AutoShape 19"/>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56" name="Oval 20"/>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57" name="Group 21"/>
              <p:cNvGrpSpPr>
                <a:grpSpLocks/>
              </p:cNvGrpSpPr>
              <p:nvPr/>
            </p:nvGrpSpPr>
            <p:grpSpPr bwMode="auto">
              <a:xfrm rot="-5400000">
                <a:off x="3587" y="394"/>
                <a:ext cx="624" cy="528"/>
                <a:chOff x="1152" y="1344"/>
                <a:chExt cx="624" cy="528"/>
              </a:xfrm>
            </p:grpSpPr>
            <p:sp>
              <p:nvSpPr>
                <p:cNvPr id="1140758" name="AutoShape 22"/>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59" name="Oval 23"/>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60" name="Group 24"/>
              <p:cNvGrpSpPr>
                <a:grpSpLocks/>
              </p:cNvGrpSpPr>
              <p:nvPr/>
            </p:nvGrpSpPr>
            <p:grpSpPr bwMode="auto">
              <a:xfrm rot="-5400000">
                <a:off x="2792" y="864"/>
                <a:ext cx="624" cy="528"/>
                <a:chOff x="1152" y="1344"/>
                <a:chExt cx="624" cy="528"/>
              </a:xfrm>
            </p:grpSpPr>
            <p:sp>
              <p:nvSpPr>
                <p:cNvPr id="1140761" name="AutoShape 25"/>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62" name="Oval 26"/>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140763" name="Text Box 27"/>
            <p:cNvSpPr txBox="1">
              <a:spLocks noChangeArrowheads="1"/>
            </p:cNvSpPr>
            <p:nvPr/>
          </p:nvSpPr>
          <p:spPr bwMode="auto">
            <a:xfrm>
              <a:off x="2846" y="1114"/>
              <a:ext cx="94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dirty="0" err="1">
                  <a:latin typeface="Comic Sans MS" panose="030F0702030302020204" pitchFamily="66" charset="0"/>
                </a:rPr>
                <a:t>phenanthrene</a:t>
              </a:r>
              <a:endParaRPr lang="en-US" altLang="en-US" sz="1400" dirty="0">
                <a:latin typeface="Comic Sans MS" panose="030F0702030302020204" pitchFamily="66" charset="0"/>
              </a:endParaRPr>
            </a:p>
          </p:txBody>
        </p:sp>
      </p:grpSp>
      <p:grpSp>
        <p:nvGrpSpPr>
          <p:cNvPr id="1140764" name="Group 28" descr="Benz[a]anthracene&#10;"/>
          <p:cNvGrpSpPr>
            <a:grpSpLocks/>
          </p:cNvGrpSpPr>
          <p:nvPr/>
        </p:nvGrpSpPr>
        <p:grpSpPr bwMode="auto">
          <a:xfrm>
            <a:off x="3048000" y="4114800"/>
            <a:ext cx="3030538" cy="1736725"/>
            <a:chOff x="1763" y="2534"/>
            <a:chExt cx="1909" cy="1094"/>
          </a:xfrm>
        </p:grpSpPr>
        <p:grpSp>
          <p:nvGrpSpPr>
            <p:cNvPr id="1140765" name="Group 29"/>
            <p:cNvGrpSpPr>
              <a:grpSpLocks/>
            </p:cNvGrpSpPr>
            <p:nvPr/>
          </p:nvGrpSpPr>
          <p:grpSpPr bwMode="auto">
            <a:xfrm>
              <a:off x="1763" y="2534"/>
              <a:ext cx="1851" cy="1094"/>
              <a:chOff x="693" y="1344"/>
              <a:chExt cx="1851" cy="1094"/>
            </a:xfrm>
          </p:grpSpPr>
          <p:grpSp>
            <p:nvGrpSpPr>
              <p:cNvPr id="1140766" name="Group 30"/>
              <p:cNvGrpSpPr>
                <a:grpSpLocks/>
              </p:cNvGrpSpPr>
              <p:nvPr/>
            </p:nvGrpSpPr>
            <p:grpSpPr bwMode="auto">
              <a:xfrm rot="-5400000">
                <a:off x="912" y="1392"/>
                <a:ext cx="624" cy="528"/>
                <a:chOff x="1152" y="1344"/>
                <a:chExt cx="624" cy="528"/>
              </a:xfrm>
            </p:grpSpPr>
            <p:sp>
              <p:nvSpPr>
                <p:cNvPr id="1140767" name="AutoShape 31"/>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68" name="Oval 32"/>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69" name="Group 33"/>
              <p:cNvGrpSpPr>
                <a:grpSpLocks/>
              </p:cNvGrpSpPr>
              <p:nvPr/>
            </p:nvGrpSpPr>
            <p:grpSpPr bwMode="auto">
              <a:xfrm rot="-5400000">
                <a:off x="1440" y="1392"/>
                <a:ext cx="624" cy="528"/>
                <a:chOff x="1152" y="1344"/>
                <a:chExt cx="624" cy="528"/>
              </a:xfrm>
            </p:grpSpPr>
            <p:sp>
              <p:nvSpPr>
                <p:cNvPr id="1140770" name="AutoShape 34"/>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71" name="Oval 35"/>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72" name="Group 36"/>
              <p:cNvGrpSpPr>
                <a:grpSpLocks/>
              </p:cNvGrpSpPr>
              <p:nvPr/>
            </p:nvGrpSpPr>
            <p:grpSpPr bwMode="auto">
              <a:xfrm rot="-5400000">
                <a:off x="1968" y="1392"/>
                <a:ext cx="624" cy="528"/>
                <a:chOff x="1152" y="1344"/>
                <a:chExt cx="624" cy="528"/>
              </a:xfrm>
            </p:grpSpPr>
            <p:sp>
              <p:nvSpPr>
                <p:cNvPr id="1140773" name="AutoShape 37"/>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74" name="Oval 38"/>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75" name="Group 39"/>
              <p:cNvGrpSpPr>
                <a:grpSpLocks/>
              </p:cNvGrpSpPr>
              <p:nvPr/>
            </p:nvGrpSpPr>
            <p:grpSpPr bwMode="auto">
              <a:xfrm rot="-5400000">
                <a:off x="645" y="1862"/>
                <a:ext cx="624" cy="528"/>
                <a:chOff x="1152" y="1344"/>
                <a:chExt cx="624" cy="528"/>
              </a:xfrm>
            </p:grpSpPr>
            <p:sp>
              <p:nvSpPr>
                <p:cNvPr id="1140776" name="AutoShape 40"/>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77" name="Oval 41"/>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140778" name="Text Box 42"/>
            <p:cNvSpPr txBox="1">
              <a:spLocks noChangeArrowheads="1"/>
            </p:cNvSpPr>
            <p:nvPr/>
          </p:nvSpPr>
          <p:spPr bwMode="auto">
            <a:xfrm>
              <a:off x="2558" y="3436"/>
              <a:ext cx="111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dirty="0">
                  <a:latin typeface="Comic Sans MS" panose="030F0702030302020204" pitchFamily="66" charset="0"/>
                </a:rPr>
                <a:t>Benz[a]anthracene</a:t>
              </a:r>
            </a:p>
          </p:txBody>
        </p:sp>
      </p:grpSp>
      <p:grpSp>
        <p:nvGrpSpPr>
          <p:cNvPr id="1140779" name="Group 43" descr="chrysene"/>
          <p:cNvGrpSpPr>
            <a:grpSpLocks/>
          </p:cNvGrpSpPr>
          <p:nvPr/>
        </p:nvGrpSpPr>
        <p:grpSpPr bwMode="auto">
          <a:xfrm>
            <a:off x="5334000" y="1828800"/>
            <a:ext cx="2938463" cy="2041525"/>
            <a:chOff x="3494" y="1138"/>
            <a:chExt cx="1851" cy="1286"/>
          </a:xfrm>
        </p:grpSpPr>
        <p:grpSp>
          <p:nvGrpSpPr>
            <p:cNvPr id="1140780" name="Group 44"/>
            <p:cNvGrpSpPr>
              <a:grpSpLocks/>
            </p:cNvGrpSpPr>
            <p:nvPr/>
          </p:nvGrpSpPr>
          <p:grpSpPr bwMode="auto">
            <a:xfrm>
              <a:off x="3494" y="1138"/>
              <a:ext cx="1851" cy="1094"/>
              <a:chOff x="2960" y="1800"/>
              <a:chExt cx="1851" cy="1094"/>
            </a:xfrm>
          </p:grpSpPr>
          <p:grpSp>
            <p:nvGrpSpPr>
              <p:cNvPr id="1140781" name="Group 45"/>
              <p:cNvGrpSpPr>
                <a:grpSpLocks/>
              </p:cNvGrpSpPr>
              <p:nvPr/>
            </p:nvGrpSpPr>
            <p:grpSpPr bwMode="auto">
              <a:xfrm rot="-5400000">
                <a:off x="2912" y="2318"/>
                <a:ext cx="624" cy="528"/>
                <a:chOff x="1152" y="1344"/>
                <a:chExt cx="624" cy="528"/>
              </a:xfrm>
            </p:grpSpPr>
            <p:sp>
              <p:nvSpPr>
                <p:cNvPr id="1140782" name="AutoShape 46"/>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83" name="Oval 47"/>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84" name="Group 48"/>
              <p:cNvGrpSpPr>
                <a:grpSpLocks/>
              </p:cNvGrpSpPr>
              <p:nvPr/>
            </p:nvGrpSpPr>
            <p:grpSpPr bwMode="auto">
              <a:xfrm rot="-5400000">
                <a:off x="3707" y="1848"/>
                <a:ext cx="624" cy="528"/>
                <a:chOff x="1152" y="1344"/>
                <a:chExt cx="624" cy="528"/>
              </a:xfrm>
            </p:grpSpPr>
            <p:sp>
              <p:nvSpPr>
                <p:cNvPr id="1140785" name="AutoShape 49"/>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86" name="Oval 50"/>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87" name="Group 51"/>
              <p:cNvGrpSpPr>
                <a:grpSpLocks/>
              </p:cNvGrpSpPr>
              <p:nvPr/>
            </p:nvGrpSpPr>
            <p:grpSpPr bwMode="auto">
              <a:xfrm rot="-5400000">
                <a:off x="4235" y="1848"/>
                <a:ext cx="624" cy="528"/>
                <a:chOff x="1152" y="1344"/>
                <a:chExt cx="624" cy="528"/>
              </a:xfrm>
            </p:grpSpPr>
            <p:sp>
              <p:nvSpPr>
                <p:cNvPr id="1140788" name="AutoShape 52"/>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89" name="Oval 53"/>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40790" name="Group 54"/>
              <p:cNvGrpSpPr>
                <a:grpSpLocks/>
              </p:cNvGrpSpPr>
              <p:nvPr/>
            </p:nvGrpSpPr>
            <p:grpSpPr bwMode="auto">
              <a:xfrm rot="-5400000">
                <a:off x="3440" y="2318"/>
                <a:ext cx="624" cy="528"/>
                <a:chOff x="1152" y="1344"/>
                <a:chExt cx="624" cy="528"/>
              </a:xfrm>
            </p:grpSpPr>
            <p:sp>
              <p:nvSpPr>
                <p:cNvPr id="1140791" name="AutoShape 55"/>
                <p:cNvSpPr>
                  <a:spLocks noChangeArrowheads="1"/>
                </p:cNvSpPr>
                <p:nvPr/>
              </p:nvSpPr>
              <p:spPr bwMode="auto">
                <a:xfrm>
                  <a:off x="1152" y="1344"/>
                  <a:ext cx="624" cy="528"/>
                </a:xfrm>
                <a:prstGeom prst="hexagon">
                  <a:avLst>
                    <a:gd name="adj" fmla="val 29545"/>
                    <a:gd name="vf" fmla="val 115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792" name="Oval 56"/>
                <p:cNvSpPr>
                  <a:spLocks noChangeArrowheads="1"/>
                </p:cNvSpPr>
                <p:nvPr/>
              </p:nvSpPr>
              <p:spPr bwMode="auto">
                <a:xfrm>
                  <a:off x="1320" y="1464"/>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140793" name="Text Box 57"/>
            <p:cNvSpPr txBox="1">
              <a:spLocks noChangeArrowheads="1"/>
            </p:cNvSpPr>
            <p:nvPr/>
          </p:nvSpPr>
          <p:spPr bwMode="auto">
            <a:xfrm>
              <a:off x="4477" y="2232"/>
              <a:ext cx="7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50000"/>
                </a:spcBef>
              </a:pPr>
              <a:r>
                <a:rPr lang="en-US" altLang="en-US" sz="1400" b="1" dirty="0">
                  <a:latin typeface="Comic Sans MS" panose="030F0702030302020204" pitchFamily="66" charset="0"/>
                </a:rPr>
                <a:t>chrysene</a:t>
              </a:r>
            </a:p>
          </p:txBody>
        </p:sp>
      </p:grpSp>
    </p:spTree>
  </p:cSld>
  <p:clrMapOvr>
    <a:masterClrMapping/>
  </p:clrMapOvr>
  <p:transition>
    <p:wheel spokes="8"/>
  </p:transition>
</p:sld>
</file>

<file path=ppt/slides/slide1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626" name="Rectangle 2"/>
          <p:cNvSpPr>
            <a:spLocks noGrp="1" noChangeArrowheads="1"/>
          </p:cNvSpPr>
          <p:nvPr>
            <p:ph type="title"/>
          </p:nvPr>
        </p:nvSpPr>
        <p:spPr>
          <a:xfrm>
            <a:off x="685800" y="3429000"/>
            <a:ext cx="7772400" cy="1143000"/>
          </a:xfrm>
        </p:spPr>
        <p:txBody>
          <a:bodyPr/>
          <a:lstStyle/>
          <a:p>
            <a:pPr algn="ctr"/>
            <a:r>
              <a:rPr lang="en-US" altLang="en-US" sz="3200" dirty="0">
                <a:solidFill>
                  <a:schemeClr val="tx1"/>
                </a:solidFill>
              </a:rPr>
              <a:t>No toxicity values </a:t>
            </a:r>
            <a:r>
              <a:rPr lang="en-US" altLang="en-US" sz="3200" dirty="0">
                <a:solidFill>
                  <a:schemeClr val="tx1"/>
                </a:solidFill>
                <a:sym typeface="Wingdings" panose="05000000000000000000" pitchFamily="2" charset="2"/>
              </a:rPr>
              <a:t> </a:t>
            </a:r>
            <a:br>
              <a:rPr lang="en-US" altLang="en-US" sz="3200" dirty="0">
                <a:solidFill>
                  <a:schemeClr val="tx1"/>
                </a:solidFill>
                <a:sym typeface="Wingdings" panose="05000000000000000000" pitchFamily="2" charset="2"/>
              </a:rPr>
            </a:br>
            <a:r>
              <a:rPr lang="en-US" altLang="en-US" sz="3200" dirty="0">
                <a:solidFill>
                  <a:schemeClr val="tx1"/>
                </a:solidFill>
                <a:sym typeface="Wingdings" panose="05000000000000000000" pitchFamily="2" charset="2"/>
              </a:rPr>
              <a:t>Call LDEQ Toxicological Services Division </a:t>
            </a:r>
            <a:br>
              <a:rPr lang="en-US" altLang="en-US" sz="3200" dirty="0">
                <a:solidFill>
                  <a:schemeClr val="tx1"/>
                </a:solidFill>
                <a:sym typeface="Wingdings" panose="05000000000000000000" pitchFamily="2" charset="2"/>
              </a:rPr>
            </a:br>
            <a:r>
              <a:rPr lang="en-US" altLang="en-US" sz="3200" dirty="0">
                <a:solidFill>
                  <a:schemeClr val="tx1"/>
                </a:solidFill>
                <a:sym typeface="Wingdings" panose="05000000000000000000" pitchFamily="2" charset="2"/>
              </a:rPr>
              <a:t>219-3421</a:t>
            </a:r>
            <a:br>
              <a:rPr lang="en-US" altLang="en-US" sz="3200" dirty="0">
                <a:solidFill>
                  <a:schemeClr val="tx1"/>
                </a:solidFill>
                <a:sym typeface="Wingdings" panose="05000000000000000000" pitchFamily="2" charset="2"/>
              </a:rPr>
            </a:br>
            <a:r>
              <a:rPr lang="en-US" altLang="en-US" sz="3200" dirty="0">
                <a:solidFill>
                  <a:schemeClr val="tx1"/>
                </a:solidFill>
                <a:sym typeface="Wingdings" panose="05000000000000000000" pitchFamily="2" charset="2"/>
              </a:rPr>
              <a:t>Before completing RECAP Assessment</a:t>
            </a:r>
            <a:r>
              <a:rPr lang="en-US" altLang="en-US" sz="3200" dirty="0">
                <a:sym typeface="Wingdings" panose="05000000000000000000" pitchFamily="2" charset="2"/>
              </a:rPr>
              <a:t/>
            </a:r>
            <a:br>
              <a:rPr lang="en-US" altLang="en-US" sz="3200" dirty="0">
                <a:sym typeface="Wingdings" panose="05000000000000000000" pitchFamily="2" charset="2"/>
              </a:rPr>
            </a:br>
            <a:endParaRPr lang="en-US" altLang="en-US" sz="3200" i="0" dirty="0">
              <a:solidFill>
                <a:schemeClr val="tx1"/>
              </a:solidFill>
            </a:endParaRPr>
          </a:p>
        </p:txBody>
      </p:sp>
    </p:spTree>
  </p:cSld>
  <p:clrMapOvr>
    <a:masterClrMapping/>
  </p:clrMapOvr>
  <p:transition>
    <p:wheel spokes="8"/>
  </p:transition>
</p:sld>
</file>

<file path=ppt/slides/slide1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3058" name="Rectangle 2"/>
          <p:cNvSpPr>
            <a:spLocks noGrp="1" noChangeArrowheads="1"/>
          </p:cNvSpPr>
          <p:nvPr>
            <p:ph type="title"/>
          </p:nvPr>
        </p:nvSpPr>
        <p:spPr/>
        <p:txBody>
          <a:bodyPr/>
          <a:lstStyle/>
          <a:p>
            <a:r>
              <a:rPr lang="en-US" altLang="en-US"/>
              <a:t>Revised Toxicity Values</a:t>
            </a:r>
          </a:p>
        </p:txBody>
      </p:sp>
      <p:sp>
        <p:nvSpPr>
          <p:cNvPr id="1453059" name="Rectangle 3"/>
          <p:cNvSpPr>
            <a:spLocks noGrp="1" noChangeArrowheads="1"/>
          </p:cNvSpPr>
          <p:nvPr>
            <p:ph type="body" idx="1"/>
          </p:nvPr>
        </p:nvSpPr>
        <p:spPr/>
        <p:txBody>
          <a:bodyPr/>
          <a:lstStyle/>
          <a:p>
            <a:pPr>
              <a:lnSpc>
                <a:spcPct val="140000"/>
              </a:lnSpc>
              <a:buClr>
                <a:schemeClr val="hlink"/>
              </a:buClr>
              <a:buFont typeface="Marlett" pitchFamily="2" charset="2"/>
              <a:buNone/>
            </a:pPr>
            <a:r>
              <a:rPr lang="en-US" altLang="en-US"/>
              <a:t>If a Toxicity Value has been revised since 2003, the revised values should be used for:</a:t>
            </a:r>
          </a:p>
          <a:p>
            <a:pPr lvl="1">
              <a:lnSpc>
                <a:spcPct val="140000"/>
              </a:lnSpc>
              <a:buClr>
                <a:schemeClr val="hlink"/>
              </a:buClr>
              <a:buFont typeface="Wingdings" panose="05000000000000000000" pitchFamily="2" charset="2"/>
              <a:buChar char="v"/>
            </a:pPr>
            <a:r>
              <a:rPr lang="en-US" altLang="en-US"/>
              <a:t>MO-2 RS </a:t>
            </a:r>
          </a:p>
          <a:p>
            <a:pPr lvl="1">
              <a:lnSpc>
                <a:spcPct val="140000"/>
              </a:lnSpc>
              <a:buClr>
                <a:schemeClr val="hlink"/>
              </a:buClr>
              <a:buFont typeface="Wingdings" panose="05000000000000000000" pitchFamily="2" charset="2"/>
              <a:buChar char="v"/>
            </a:pPr>
            <a:r>
              <a:rPr lang="en-US" altLang="en-US"/>
              <a:t>MO-3 RS</a:t>
            </a:r>
          </a:p>
        </p:txBody>
      </p:sp>
    </p:spTree>
  </p:cSld>
  <p:clrMapOvr>
    <a:masterClrMapping/>
  </p:clrMapOvr>
  <p:transition>
    <p:wheel spokes="8"/>
  </p:transition>
</p:sld>
</file>

<file path=ppt/slides/slide1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7500"/>
            <a:ext cx="7772400" cy="1143000"/>
          </a:xfrm>
        </p:spPr>
        <p:txBody>
          <a:bodyPr/>
          <a:lstStyle/>
          <a:p>
            <a:pPr algn="ctr"/>
            <a:r>
              <a:rPr lang="en-US" altLang="en-US" sz="6000" i="0" dirty="0">
                <a:solidFill>
                  <a:srgbClr val="0000FF"/>
                </a:solidFill>
              </a:rPr>
              <a:t>Additivity</a:t>
            </a:r>
            <a:br>
              <a:rPr lang="en-US" altLang="en-US" sz="6000" i="0" dirty="0">
                <a:solidFill>
                  <a:srgbClr val="0000FF"/>
                </a:solidFill>
              </a:rPr>
            </a:br>
            <a:endParaRPr lang="en-US" sz="6000" i="0" dirty="0"/>
          </a:p>
        </p:txBody>
      </p:sp>
      <p:pic>
        <p:nvPicPr>
          <p:cNvPr id="1142788" name="Picture 4" descr="MCj0424478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429000"/>
            <a:ext cx="1755775" cy="1851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1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495800"/>
            <a:ext cx="7772400" cy="1143000"/>
          </a:xfrm>
        </p:spPr>
        <p:txBody>
          <a:bodyPr/>
          <a:lstStyle/>
          <a:p>
            <a:pPr algn="ctr"/>
            <a:r>
              <a:rPr lang="en-US" altLang="en-US" i="0" dirty="0"/>
              <a:t>Addressing Exposure to </a:t>
            </a:r>
            <a:br>
              <a:rPr lang="en-US" altLang="en-US" i="0" dirty="0"/>
            </a:br>
            <a:r>
              <a:rPr lang="en-US" altLang="en-US" i="0" u="sng" dirty="0"/>
              <a:t>Multiple</a:t>
            </a:r>
            <a:r>
              <a:rPr lang="en-US" altLang="en-US" i="0" dirty="0"/>
              <a:t> </a:t>
            </a:r>
            <a:r>
              <a:rPr lang="en-US" altLang="en-US" i="0" u="sng" dirty="0"/>
              <a:t>Constituents</a:t>
            </a:r>
            <a:r>
              <a:rPr lang="en-US" altLang="en-US" i="0" dirty="0"/>
              <a:t> that </a:t>
            </a:r>
            <a:br>
              <a:rPr lang="en-US" altLang="en-US" i="0" dirty="0"/>
            </a:br>
            <a:r>
              <a:rPr lang="en-US" altLang="en-US" i="0" dirty="0"/>
              <a:t>Elicit </a:t>
            </a:r>
            <a:r>
              <a:rPr lang="en-US" altLang="en-US" i="0" u="sng" dirty="0" err="1"/>
              <a:t>Noncarcinogenic</a:t>
            </a:r>
            <a:r>
              <a:rPr lang="en-US" altLang="en-US" i="0" dirty="0"/>
              <a:t> </a:t>
            </a:r>
            <a:r>
              <a:rPr lang="en-US" altLang="en-US" i="0" dirty="0" smtClean="0"/>
              <a:t>Effects </a:t>
            </a:r>
            <a:br>
              <a:rPr lang="en-US" altLang="en-US" i="0" dirty="0" smtClean="0"/>
            </a:br>
            <a:r>
              <a:rPr lang="en-US" altLang="en-US" i="0" dirty="0" smtClean="0"/>
              <a:t>on </a:t>
            </a:r>
            <a:r>
              <a:rPr lang="en-US" altLang="en-US" i="0" dirty="0"/>
              <a:t>the </a:t>
            </a:r>
            <a:r>
              <a:rPr lang="en-US" altLang="en-US" i="0" u="sng" dirty="0"/>
              <a:t>Same</a:t>
            </a:r>
            <a:r>
              <a:rPr lang="en-US" altLang="en-US" i="0" dirty="0"/>
              <a:t> </a:t>
            </a:r>
            <a:r>
              <a:rPr lang="en-US" altLang="en-US" i="0" dirty="0" smtClean="0"/>
              <a:t>Target Organ/System</a:t>
            </a:r>
            <a:r>
              <a:rPr lang="en-US" altLang="en-US" i="0" dirty="0"/>
              <a:t/>
            </a:r>
            <a:br>
              <a:rPr lang="en-US" altLang="en-US" i="0" dirty="0"/>
            </a:br>
            <a:endParaRPr lang="en-US" i="0" dirty="0"/>
          </a:p>
        </p:txBody>
      </p:sp>
    </p:spTree>
  </p:cSld>
  <p:clrMapOvr>
    <a:masterClrMapping/>
  </p:clrMapOvr>
  <p:transition>
    <p:wheel spokes="8"/>
  </p:transition>
</p:sld>
</file>

<file path=ppt/slides/slide1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6690" name="Rectangle 2"/>
          <p:cNvSpPr>
            <a:spLocks noGrp="1" noChangeArrowheads="1"/>
          </p:cNvSpPr>
          <p:nvPr>
            <p:ph type="title"/>
          </p:nvPr>
        </p:nvSpPr>
        <p:spPr/>
        <p:txBody>
          <a:bodyPr/>
          <a:lstStyle/>
          <a:p>
            <a:r>
              <a:rPr lang="en-US" altLang="en-US"/>
              <a:t>Additivity - Noncarcinogens</a:t>
            </a:r>
          </a:p>
        </p:txBody>
      </p:sp>
      <p:sp>
        <p:nvSpPr>
          <p:cNvPr id="1266691" name="Rectangle 3"/>
          <p:cNvSpPr>
            <a:spLocks noGrp="1" noChangeArrowheads="1"/>
          </p:cNvSpPr>
          <p:nvPr>
            <p:ph type="body" idx="1"/>
          </p:nvPr>
        </p:nvSpPr>
        <p:spPr>
          <a:xfrm>
            <a:off x="304800" y="2133600"/>
            <a:ext cx="8458200" cy="4724400"/>
          </a:xfrm>
        </p:spPr>
        <p:txBody>
          <a:bodyPr/>
          <a:lstStyle/>
          <a:p>
            <a:pPr algn="just">
              <a:lnSpc>
                <a:spcPct val="120000"/>
              </a:lnSpc>
            </a:pPr>
            <a:r>
              <a:rPr lang="en-US" altLang="en-US" sz="2800"/>
              <a:t>No risk “range”</a:t>
            </a:r>
          </a:p>
          <a:p>
            <a:pPr algn="just">
              <a:lnSpc>
                <a:spcPct val="120000"/>
              </a:lnSpc>
            </a:pPr>
            <a:r>
              <a:rPr lang="en-US" altLang="en-US" sz="2800"/>
              <a:t>For the assessment of noncarcinogenic health effects, exposure is acceptable when </a:t>
            </a:r>
            <a:r>
              <a:rPr lang="en-US" altLang="en-US" sz="2800" u="sng"/>
              <a:t>&lt;</a:t>
            </a:r>
            <a:r>
              <a:rPr lang="en-US" altLang="en-US" sz="2800"/>
              <a:t>  RfD</a:t>
            </a:r>
          </a:p>
          <a:p>
            <a:pPr algn="just">
              <a:lnSpc>
                <a:spcPct val="120000"/>
              </a:lnSpc>
            </a:pPr>
            <a:r>
              <a:rPr lang="en-US" altLang="en-US" sz="2800"/>
              <a:t>RS are based on a THQ = 1.0 </a:t>
            </a:r>
            <a:r>
              <a:rPr lang="en-US" altLang="en-US" sz="2800">
                <a:sym typeface="Wingdings" panose="05000000000000000000" pitchFamily="2" charset="2"/>
              </a:rPr>
              <a:t> acceptable exposure</a:t>
            </a:r>
          </a:p>
          <a:p>
            <a:pPr lvl="1">
              <a:lnSpc>
                <a:spcPct val="120000"/>
              </a:lnSpc>
              <a:buFontTx/>
              <a:buNone/>
            </a:pPr>
            <a:endParaRPr lang="en-US" altLang="en-US"/>
          </a:p>
          <a:p>
            <a:pPr lvl="1">
              <a:lnSpc>
                <a:spcPct val="120000"/>
              </a:lnSpc>
              <a:buFontTx/>
              <a:buNone/>
            </a:pPr>
            <a:r>
              <a:rPr lang="en-US" altLang="en-US"/>
              <a:t>Hazard quotient = Exposure/RfD = AOIC/RS</a:t>
            </a:r>
          </a:p>
          <a:p>
            <a:pPr algn="just">
              <a:lnSpc>
                <a:spcPct val="120000"/>
              </a:lnSpc>
            </a:pPr>
            <a:endParaRPr lang="en-US" altLang="en-US" sz="2800"/>
          </a:p>
          <a:p>
            <a:pPr algn="just">
              <a:lnSpc>
                <a:spcPct val="120000"/>
              </a:lnSpc>
              <a:buFontTx/>
              <a:buNone/>
            </a:pPr>
            <a:endParaRPr lang="en-US" altLang="en-US"/>
          </a:p>
          <a:p>
            <a:pPr algn="just">
              <a:lnSpc>
                <a:spcPct val="120000"/>
              </a:lnSpc>
            </a:pPr>
            <a:endParaRPr lang="en-US" altLang="en-US"/>
          </a:p>
          <a:p>
            <a:endParaRPr lang="en-US" altLang="en-US" sz="4000"/>
          </a:p>
        </p:txBody>
      </p:sp>
    </p:spTree>
  </p:cSld>
  <p:clrMapOvr>
    <a:masterClrMapping/>
  </p:clrMapOvr>
  <p:transition>
    <p:wheel spokes="8"/>
  </p:transition>
</p:sld>
</file>

<file path=ppt/slides/slide1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a:xfrm>
            <a:off x="762000" y="228600"/>
            <a:ext cx="7772400" cy="1143000"/>
          </a:xfrm>
          <a:noFill/>
          <a:ln/>
        </p:spPr>
        <p:txBody>
          <a:bodyPr anchor="ctr"/>
          <a:lstStyle/>
          <a:p>
            <a:r>
              <a:rPr lang="en-US" altLang="en-US"/>
              <a:t> Risk-based RS</a:t>
            </a:r>
          </a:p>
        </p:txBody>
      </p:sp>
      <p:sp>
        <p:nvSpPr>
          <p:cNvPr id="1186819" name="Rectangle 3"/>
          <p:cNvSpPr>
            <a:spLocks noGrp="1" noChangeArrowheads="1"/>
          </p:cNvSpPr>
          <p:nvPr>
            <p:ph type="body" idx="1"/>
          </p:nvPr>
        </p:nvSpPr>
        <p:spPr>
          <a:xfrm>
            <a:off x="228600" y="1447800"/>
            <a:ext cx="8686800" cy="4800600"/>
          </a:xfrm>
          <a:noFill/>
          <a:ln/>
        </p:spPr>
        <p:txBody>
          <a:bodyPr/>
          <a:lstStyle/>
          <a:p>
            <a:pPr>
              <a:lnSpc>
                <a:spcPct val="90000"/>
              </a:lnSpc>
            </a:pPr>
            <a:r>
              <a:rPr lang="en-US" altLang="en-US" sz="2400"/>
              <a:t>RS address exposure via multiple pathways</a:t>
            </a:r>
          </a:p>
          <a:p>
            <a:pPr lvl="2">
              <a:buFontTx/>
              <a:buNone/>
            </a:pPr>
            <a:r>
              <a:rPr lang="en-US" altLang="en-US" sz="2000"/>
              <a:t>Soil: ingestion, inhalation, and dermal contact</a:t>
            </a:r>
          </a:p>
          <a:p>
            <a:pPr lvl="2">
              <a:buFontTx/>
              <a:buNone/>
            </a:pPr>
            <a:r>
              <a:rPr lang="en-US" altLang="en-US" sz="2000"/>
              <a:t>Drinking water: ingestion and inhalation</a:t>
            </a:r>
          </a:p>
          <a:p>
            <a:pPr lvl="1">
              <a:buFontTx/>
              <a:buNone/>
            </a:pPr>
            <a:endParaRPr lang="en-US" altLang="en-US" sz="2000"/>
          </a:p>
          <a:p>
            <a:pPr>
              <a:lnSpc>
                <a:spcPct val="90000"/>
              </a:lnSpc>
            </a:pPr>
            <a:r>
              <a:rPr lang="en-US" altLang="en-US" sz="2400"/>
              <a:t>Represent an acceptable exposure level for exposure to a single chemical via a single medium (THQ =1)</a:t>
            </a:r>
          </a:p>
          <a:p>
            <a:pPr>
              <a:lnSpc>
                <a:spcPct val="90000"/>
              </a:lnSpc>
              <a:buFontTx/>
              <a:buNone/>
            </a:pPr>
            <a:endParaRPr lang="en-US" altLang="en-US" sz="2400"/>
          </a:p>
          <a:p>
            <a:pPr>
              <a:lnSpc>
                <a:spcPct val="90000"/>
              </a:lnSpc>
            </a:pPr>
            <a:r>
              <a:rPr lang="en-US" altLang="en-US" sz="2400"/>
              <a:t>Do not address additivity due to exposure to multiple chemicals or multiple exposure media</a:t>
            </a:r>
            <a:endParaRPr lang="en-US" altLang="en-US" sz="2800"/>
          </a:p>
          <a:p>
            <a:pPr>
              <a:lnSpc>
                <a:spcPct val="90000"/>
              </a:lnSpc>
              <a:buFontTx/>
              <a:buNone/>
            </a:pPr>
            <a:endParaRPr lang="en-US" altLang="en-US" sz="2400"/>
          </a:p>
          <a:p>
            <a:pPr>
              <a:lnSpc>
                <a:spcPct val="90000"/>
              </a:lnSpc>
            </a:pPr>
            <a:r>
              <a:rPr lang="en-US" altLang="en-US" sz="2400"/>
              <a:t>Multiple constituents or impacted media could result in a total hazard index greater than 1.0</a:t>
            </a:r>
          </a:p>
          <a:p>
            <a:pPr>
              <a:lnSpc>
                <a:spcPct val="90000"/>
              </a:lnSpc>
              <a:buFontTx/>
              <a:buNone/>
            </a:pPr>
            <a:endParaRPr lang="en-US" altLang="en-US" sz="2400"/>
          </a:p>
        </p:txBody>
      </p:sp>
    </p:spTree>
  </p:cSld>
  <p:clrMapOvr>
    <a:masterClrMapping/>
  </p:clrMapOvr>
  <p:transition>
    <p:wheel spokes="8"/>
  </p:transition>
</p:sld>
</file>

<file path=ppt/slides/slide1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7714" name="Rectangle 2"/>
          <p:cNvSpPr>
            <a:spLocks noGrp="1" noChangeArrowheads="1"/>
          </p:cNvSpPr>
          <p:nvPr>
            <p:ph type="title"/>
          </p:nvPr>
        </p:nvSpPr>
        <p:spPr/>
        <p:txBody>
          <a:bodyPr/>
          <a:lstStyle/>
          <a:p>
            <a:r>
              <a:rPr lang="en-US" altLang="en-US"/>
              <a:t>Additivity - Noncarcinogens</a:t>
            </a:r>
          </a:p>
        </p:txBody>
      </p:sp>
      <p:sp>
        <p:nvSpPr>
          <p:cNvPr id="1267715" name="Rectangle 3"/>
          <p:cNvSpPr>
            <a:spLocks noGrp="1" noChangeArrowheads="1"/>
          </p:cNvSpPr>
          <p:nvPr>
            <p:ph type="body" idx="1"/>
          </p:nvPr>
        </p:nvSpPr>
        <p:spPr>
          <a:xfrm>
            <a:off x="228600" y="1981200"/>
            <a:ext cx="8610600" cy="4114800"/>
          </a:xfrm>
        </p:spPr>
        <p:txBody>
          <a:bodyPr/>
          <a:lstStyle/>
          <a:p>
            <a:pPr marL="381000" indent="-381000">
              <a:lnSpc>
                <a:spcPct val="80000"/>
              </a:lnSpc>
              <a:buFontTx/>
              <a:buNone/>
            </a:pPr>
            <a:r>
              <a:rPr lang="en-US" altLang="en-US" sz="2400"/>
              <a:t>The </a:t>
            </a:r>
            <a:r>
              <a:rPr lang="en-US" altLang="en-US" sz="2400" b="1"/>
              <a:t>hazard index</a:t>
            </a:r>
            <a:r>
              <a:rPr lang="en-US" altLang="en-US" sz="2400"/>
              <a:t> is defined as the </a:t>
            </a:r>
            <a:r>
              <a:rPr lang="en-US" altLang="en-US" sz="2400" b="1"/>
              <a:t>sum of more than one</a:t>
            </a:r>
            <a:r>
              <a:rPr lang="en-US" altLang="en-US" sz="2400"/>
              <a:t> hazard quotient for multiple noncarcinogenic constituents and exposure pathways:</a:t>
            </a:r>
          </a:p>
          <a:p>
            <a:pPr marL="381000" indent="-381000" algn="just">
              <a:lnSpc>
                <a:spcPct val="80000"/>
              </a:lnSpc>
              <a:buFontTx/>
              <a:buNone/>
            </a:pPr>
            <a:endParaRPr lang="en-US" altLang="en-US" sz="2400"/>
          </a:p>
          <a:p>
            <a:pPr marL="381000" indent="-381000" algn="just">
              <a:lnSpc>
                <a:spcPct val="80000"/>
              </a:lnSpc>
              <a:buFontTx/>
              <a:buNone/>
            </a:pPr>
            <a:r>
              <a:rPr lang="en-US" altLang="en-US" sz="2400"/>
              <a:t>HI = [HQ</a:t>
            </a:r>
            <a:r>
              <a:rPr lang="en-US" altLang="en-US" sz="2400" baseline="-25000"/>
              <a:t>1</a:t>
            </a:r>
            <a:r>
              <a:rPr lang="en-US" altLang="en-US" sz="2400"/>
              <a:t>) + (HQ</a:t>
            </a:r>
            <a:r>
              <a:rPr lang="en-US" altLang="en-US" sz="2400" baseline="-25000"/>
              <a:t>2</a:t>
            </a:r>
            <a:r>
              <a:rPr lang="en-US" altLang="en-US" sz="2400"/>
              <a:t>) + … +</a:t>
            </a:r>
            <a:r>
              <a:rPr lang="en-US" altLang="en-US" sz="2400" baseline="-25000"/>
              <a:t> </a:t>
            </a:r>
            <a:r>
              <a:rPr lang="en-US" altLang="en-US" sz="2400"/>
              <a:t>(HQ</a:t>
            </a:r>
            <a:r>
              <a:rPr lang="en-US" altLang="en-US" sz="2400" baseline="-25000"/>
              <a:t>i</a:t>
            </a:r>
            <a:r>
              <a:rPr lang="en-US" altLang="en-US" sz="2400"/>
              <a:t>) </a:t>
            </a:r>
          </a:p>
          <a:p>
            <a:pPr marL="381000" indent="-381000" algn="just">
              <a:lnSpc>
                <a:spcPct val="80000"/>
              </a:lnSpc>
              <a:buFontTx/>
              <a:buNone/>
            </a:pPr>
            <a:endParaRPr lang="en-US" altLang="en-US" sz="2400"/>
          </a:p>
          <a:p>
            <a:pPr marL="381000" indent="-381000" algn="just">
              <a:lnSpc>
                <a:spcPct val="80000"/>
              </a:lnSpc>
              <a:buFontTx/>
              <a:buNone/>
            </a:pPr>
            <a:r>
              <a:rPr lang="en-US" altLang="en-US" sz="2400"/>
              <a:t>where:</a:t>
            </a:r>
          </a:p>
          <a:p>
            <a:pPr marL="381000" indent="-381000" algn="just">
              <a:lnSpc>
                <a:spcPct val="80000"/>
              </a:lnSpc>
              <a:buFontTx/>
              <a:buNone/>
            </a:pPr>
            <a:r>
              <a:rPr lang="en-US" altLang="en-US" sz="2400"/>
              <a:t>	HI = Hazard Index for target organ/critical effect	</a:t>
            </a:r>
          </a:p>
          <a:p>
            <a:pPr marL="381000" indent="-381000" algn="just">
              <a:lnSpc>
                <a:spcPct val="80000"/>
              </a:lnSpc>
              <a:buFontTx/>
              <a:buNone/>
            </a:pPr>
            <a:r>
              <a:rPr lang="en-US" altLang="en-US" sz="2400"/>
              <a:t>	HQ</a:t>
            </a:r>
            <a:r>
              <a:rPr lang="en-US" altLang="en-US" sz="2400" baseline="-25000"/>
              <a:t>i</a:t>
            </a:r>
            <a:r>
              <a:rPr lang="en-US" altLang="en-US" sz="2400"/>
              <a:t> =   HQ for the i</a:t>
            </a:r>
            <a:r>
              <a:rPr lang="en-US" altLang="en-US" sz="2400" baseline="30000"/>
              <a:t>th</a:t>
            </a:r>
            <a:r>
              <a:rPr lang="en-US" altLang="en-US" sz="2400"/>
              <a:t> COC</a:t>
            </a:r>
          </a:p>
          <a:p>
            <a:pPr marL="381000" indent="-381000">
              <a:lnSpc>
                <a:spcPct val="80000"/>
              </a:lnSpc>
              <a:buFontTx/>
              <a:buNone/>
            </a:pPr>
            <a:endParaRPr lang="en-US" altLang="en-US" sz="2400"/>
          </a:p>
          <a:p>
            <a:pPr marL="381000" indent="-381000">
              <a:lnSpc>
                <a:spcPct val="80000"/>
              </a:lnSpc>
              <a:buFontTx/>
              <a:buNone/>
            </a:pPr>
            <a:r>
              <a:rPr lang="en-US" altLang="en-US" sz="2400">
                <a:solidFill>
                  <a:schemeClr val="hlink"/>
                </a:solidFill>
              </a:rPr>
              <a:t>HI </a:t>
            </a:r>
            <a:r>
              <a:rPr lang="en-US" altLang="en-US" sz="2400" u="sng">
                <a:solidFill>
                  <a:schemeClr val="hlink"/>
                </a:solidFill>
              </a:rPr>
              <a:t>&lt;</a:t>
            </a:r>
            <a:r>
              <a:rPr lang="en-US" altLang="en-US" sz="2400">
                <a:solidFill>
                  <a:schemeClr val="hlink"/>
                </a:solidFill>
              </a:rPr>
              <a:t> 1.0 </a:t>
            </a:r>
            <a:r>
              <a:rPr lang="en-US" altLang="en-US" sz="2400"/>
              <a:t>for all target organs/critical effects identified for 	 	       	   noncarcinogenic COC</a:t>
            </a:r>
          </a:p>
          <a:p>
            <a:pPr marL="381000" indent="-381000">
              <a:lnSpc>
                <a:spcPct val="80000"/>
              </a:lnSpc>
              <a:buFontTx/>
              <a:buNone/>
            </a:pPr>
            <a:endParaRPr lang="en-US" altLang="en-US" sz="2400"/>
          </a:p>
        </p:txBody>
      </p:sp>
    </p:spTree>
  </p:cSld>
  <p:clrMapOvr>
    <a:masterClrMapping/>
  </p:clrMapOvr>
  <p:transition>
    <p:wheel spokes="8"/>
  </p:transition>
</p:sld>
</file>

<file path=ppt/slides/slide1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a:noFill/>
          <a:ln/>
        </p:spPr>
        <p:txBody>
          <a:bodyPr anchor="ctr"/>
          <a:lstStyle/>
          <a:p>
            <a:r>
              <a:rPr lang="en-US" altLang="en-US"/>
              <a:t> Risk-based RS</a:t>
            </a:r>
          </a:p>
        </p:txBody>
      </p:sp>
      <p:sp>
        <p:nvSpPr>
          <p:cNvPr id="1187843" name="Rectangle 3"/>
          <p:cNvSpPr>
            <a:spLocks noGrp="1" noChangeArrowheads="1"/>
          </p:cNvSpPr>
          <p:nvPr>
            <p:ph type="body" idx="1"/>
          </p:nvPr>
        </p:nvSpPr>
        <p:spPr>
          <a:xfrm>
            <a:off x="457200" y="2209800"/>
            <a:ext cx="8305800" cy="3200400"/>
          </a:xfrm>
          <a:noFill/>
          <a:ln/>
        </p:spPr>
        <p:txBody>
          <a:bodyPr/>
          <a:lstStyle/>
          <a:p>
            <a:pPr>
              <a:lnSpc>
                <a:spcPct val="90000"/>
              </a:lnSpc>
            </a:pPr>
            <a:r>
              <a:rPr lang="en-US" altLang="en-US" u="sng"/>
              <a:t>Risk-based</a:t>
            </a:r>
            <a:r>
              <a:rPr lang="en-US" altLang="en-US"/>
              <a:t> RS must be adjusted to account for potential additive effects  </a:t>
            </a:r>
          </a:p>
          <a:p>
            <a:pPr lvl="1">
              <a:lnSpc>
                <a:spcPct val="120000"/>
              </a:lnSpc>
              <a:buFontTx/>
              <a:buChar char="»"/>
            </a:pPr>
            <a:r>
              <a:rPr lang="en-US" altLang="en-US"/>
              <a:t>Soil</a:t>
            </a:r>
            <a:r>
              <a:rPr lang="en-US" altLang="en-US" baseline="-25000"/>
              <a:t>ni</a:t>
            </a:r>
            <a:r>
              <a:rPr lang="en-US" altLang="en-US"/>
              <a:t>, Soil</a:t>
            </a:r>
            <a:r>
              <a:rPr lang="en-US" altLang="en-US" baseline="-25000"/>
              <a:t>i</a:t>
            </a:r>
            <a:r>
              <a:rPr lang="en-US" altLang="en-US"/>
              <a:t>, Soil</a:t>
            </a:r>
            <a:r>
              <a:rPr lang="en-US" altLang="en-US" baseline="-25000"/>
              <a:t>es</a:t>
            </a:r>
            <a:endParaRPr lang="en-US" altLang="en-US"/>
          </a:p>
          <a:p>
            <a:pPr lvl="1">
              <a:lnSpc>
                <a:spcPct val="120000"/>
              </a:lnSpc>
              <a:buFontTx/>
              <a:buChar char="»"/>
            </a:pPr>
            <a:r>
              <a:rPr lang="en-US" altLang="en-US"/>
              <a:t>GW</a:t>
            </a:r>
            <a:r>
              <a:rPr lang="en-US" altLang="en-US" baseline="-25000"/>
              <a:t>1</a:t>
            </a:r>
            <a:r>
              <a:rPr lang="en-US" altLang="en-US"/>
              <a:t>, GW</a:t>
            </a:r>
            <a:r>
              <a:rPr lang="en-US" altLang="en-US" baseline="-25000"/>
              <a:t>2</a:t>
            </a:r>
            <a:r>
              <a:rPr lang="en-US" altLang="en-US"/>
              <a:t>, GW</a:t>
            </a:r>
            <a:r>
              <a:rPr lang="en-US" altLang="en-US" baseline="-25000"/>
              <a:t>es,</a:t>
            </a:r>
            <a:r>
              <a:rPr lang="en-US" altLang="en-US"/>
              <a:t> GW</a:t>
            </a:r>
            <a:r>
              <a:rPr lang="en-US" altLang="en-US" baseline="-25000"/>
              <a:t>air</a:t>
            </a:r>
          </a:p>
          <a:p>
            <a:pPr lvl="1">
              <a:lnSpc>
                <a:spcPct val="120000"/>
              </a:lnSpc>
              <a:buFontTx/>
              <a:buNone/>
            </a:pPr>
            <a:endParaRPr lang="en-US" altLang="en-US" baseline="-25000"/>
          </a:p>
          <a:p>
            <a:pPr>
              <a:lnSpc>
                <a:spcPct val="80000"/>
              </a:lnSpc>
            </a:pPr>
            <a:r>
              <a:rPr lang="en-US" altLang="en-US"/>
              <a:t>Not applicable to Soil</a:t>
            </a:r>
            <a:r>
              <a:rPr lang="en-US" altLang="en-US" baseline="-25000"/>
              <a:t>GW</a:t>
            </a:r>
            <a:r>
              <a:rPr lang="en-US" altLang="en-US"/>
              <a:t>, Soil</a:t>
            </a:r>
            <a:r>
              <a:rPr lang="en-US" altLang="en-US" baseline="-25000"/>
              <a:t>sat</a:t>
            </a:r>
            <a:r>
              <a:rPr lang="en-US" altLang="en-US"/>
              <a:t>, GW</a:t>
            </a:r>
            <a:r>
              <a:rPr lang="en-US" altLang="en-US" baseline="-25000"/>
              <a:t>3</a:t>
            </a:r>
            <a:r>
              <a:rPr lang="en-US" altLang="en-US"/>
              <a:t>, Water</a:t>
            </a:r>
            <a:r>
              <a:rPr lang="en-US" altLang="en-US" baseline="-25000"/>
              <a:t>sol</a:t>
            </a:r>
            <a:r>
              <a:rPr lang="en-US" altLang="en-US"/>
              <a:t>, background levels, quantitation limits, MCLs, ceiling values</a:t>
            </a:r>
          </a:p>
          <a:p>
            <a:pPr>
              <a:lnSpc>
                <a:spcPct val="120000"/>
              </a:lnSpc>
              <a:buFontTx/>
              <a:buNone/>
            </a:pPr>
            <a:endParaRPr lang="en-US" altLang="en-US"/>
          </a:p>
        </p:txBody>
      </p:sp>
    </p:spTree>
  </p:cSld>
  <p:clrMapOvr>
    <a:masterClrMapping/>
  </p:clrMapOvr>
  <p:transition>
    <p:wheel spokes="8"/>
  </p:transition>
</p:sld>
</file>

<file path=ppt/slides/slide1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9762" name="Rectangle 2"/>
          <p:cNvSpPr>
            <a:spLocks noGrp="1" noChangeArrowheads="1"/>
          </p:cNvSpPr>
          <p:nvPr>
            <p:ph type="title"/>
          </p:nvPr>
        </p:nvSpPr>
        <p:spPr/>
        <p:txBody>
          <a:bodyPr/>
          <a:lstStyle/>
          <a:p>
            <a:r>
              <a:rPr lang="en-US" altLang="en-US"/>
              <a:t>Additivity - Noncarcinogens</a:t>
            </a:r>
          </a:p>
        </p:txBody>
      </p:sp>
      <p:sp>
        <p:nvSpPr>
          <p:cNvPr id="1269763" name="Rectangle 3"/>
          <p:cNvSpPr>
            <a:spLocks noGrp="1" noChangeArrowheads="1"/>
          </p:cNvSpPr>
          <p:nvPr>
            <p:ph type="body" idx="1"/>
          </p:nvPr>
        </p:nvSpPr>
        <p:spPr/>
        <p:txBody>
          <a:bodyPr/>
          <a:lstStyle/>
          <a:p>
            <a:pPr algn="just">
              <a:lnSpc>
                <a:spcPct val="140000"/>
              </a:lnSpc>
            </a:pPr>
            <a:r>
              <a:rPr lang="en-US" altLang="en-US" sz="2400"/>
              <a:t>Additivity applicable only to constituents that have same critical effect/target organ</a:t>
            </a:r>
          </a:p>
          <a:p>
            <a:pPr algn="just">
              <a:lnSpc>
                <a:spcPct val="140000"/>
              </a:lnSpc>
            </a:pPr>
            <a:r>
              <a:rPr lang="en-US" altLang="en-US" sz="2400"/>
              <a:t>Risk-based standards for constituents that produce noncarcinogenic effects on the same target organ/critical effect must be modified to account for additive effects </a:t>
            </a:r>
          </a:p>
          <a:p>
            <a:pPr algn="just">
              <a:lnSpc>
                <a:spcPct val="140000"/>
              </a:lnSpc>
            </a:pPr>
            <a:r>
              <a:rPr lang="en-US" altLang="en-US" sz="2400"/>
              <a:t>Constituents are grouped by critical effect (target organ/system) </a:t>
            </a:r>
            <a:r>
              <a:rPr lang="en-US" altLang="en-US" sz="2400" b="1"/>
              <a:t>listed as the </a:t>
            </a:r>
            <a:r>
              <a:rPr lang="en-US" altLang="en-US" sz="2400" b="1">
                <a:solidFill>
                  <a:schemeClr val="hlink"/>
                </a:solidFill>
              </a:rPr>
              <a:t>basis for the RfD </a:t>
            </a:r>
            <a:r>
              <a:rPr lang="en-US" altLang="en-US" sz="2400" b="1" u="sng">
                <a:solidFill>
                  <a:schemeClr val="hlink"/>
                </a:solidFill>
              </a:rPr>
              <a:t>and</a:t>
            </a:r>
            <a:r>
              <a:rPr lang="en-US" altLang="en-US" sz="2400" b="1">
                <a:solidFill>
                  <a:schemeClr val="hlink"/>
                </a:solidFill>
              </a:rPr>
              <a:t> RfC</a:t>
            </a:r>
            <a:endParaRPr lang="en-US" altLang="en-US" sz="2000">
              <a:solidFill>
                <a:schemeClr val="hlink"/>
              </a:solidFill>
            </a:endParaRPr>
          </a:p>
        </p:txBody>
      </p:sp>
    </p:spTree>
  </p:cSld>
  <p:clrMapOvr>
    <a:masterClrMapping/>
  </p:clrMapOvr>
  <p:transition>
    <p:wheel spokes="8"/>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4578" name="Rectangle 2"/>
          <p:cNvSpPr>
            <a:spLocks noGrp="1" noChangeArrowheads="1"/>
          </p:cNvSpPr>
          <p:nvPr>
            <p:ph type="title"/>
          </p:nvPr>
        </p:nvSpPr>
        <p:spPr>
          <a:xfrm>
            <a:off x="1752600" y="304800"/>
            <a:ext cx="6324600" cy="1600200"/>
          </a:xfrm>
          <a:noFill/>
          <a:ln/>
        </p:spPr>
        <p:txBody>
          <a:bodyPr anchor="ctr"/>
          <a:lstStyle/>
          <a:p>
            <a:r>
              <a:rPr lang="en-US" altLang="en-US"/>
              <a:t>MO-3:  When?</a:t>
            </a:r>
            <a:endParaRPr lang="en-US" altLang="en-US">
              <a:latin typeface="Haettenschweiler" panose="020B0706040902060204" pitchFamily="34" charset="0"/>
            </a:endParaRPr>
          </a:p>
        </p:txBody>
      </p:sp>
      <p:sp>
        <p:nvSpPr>
          <p:cNvPr id="1304579" name="Rectangle 3"/>
          <p:cNvSpPr>
            <a:spLocks noGrp="1" noChangeArrowheads="1"/>
          </p:cNvSpPr>
          <p:nvPr>
            <p:ph type="body" idx="1"/>
          </p:nvPr>
        </p:nvSpPr>
        <p:spPr>
          <a:xfrm>
            <a:off x="152400" y="1981200"/>
            <a:ext cx="8991600" cy="4419600"/>
          </a:xfrm>
          <a:noFill/>
          <a:ln/>
        </p:spPr>
        <p:txBody>
          <a:bodyPr/>
          <a:lstStyle/>
          <a:p>
            <a:pPr>
              <a:buClr>
                <a:schemeClr val="hlink"/>
              </a:buClr>
              <a:buFont typeface="Marlett" pitchFamily="2" charset="2"/>
              <a:buNone/>
            </a:pPr>
            <a:r>
              <a:rPr lang="en-US" altLang="en-US" sz="2400" u="sng">
                <a:solidFill>
                  <a:schemeClr val="hlink"/>
                </a:solidFill>
              </a:rPr>
              <a:t>Groundwater</a:t>
            </a:r>
            <a:r>
              <a:rPr lang="en-US" altLang="en-US" sz="2400">
                <a:solidFill>
                  <a:schemeClr val="hlink"/>
                </a:solidFill>
              </a:rPr>
              <a:t>:</a:t>
            </a:r>
            <a:r>
              <a:rPr lang="en-US" altLang="en-US" sz="2400"/>
              <a:t> </a:t>
            </a:r>
            <a:r>
              <a:rPr lang="en-US" altLang="en-US" sz="2400">
                <a:solidFill>
                  <a:schemeClr val="hlink"/>
                </a:solidFill>
              </a:rPr>
              <a:t>When site-specific exposure data or sophisticated EF&amp;T modeling will </a:t>
            </a:r>
            <a:r>
              <a:rPr lang="en-US" altLang="en-US" sz="2400">
                <a:solidFill>
                  <a:schemeClr val="hlink"/>
                </a:solidFill>
                <a:sym typeface="Wingdings 3" panose="05040102010807070707" pitchFamily="18" charset="2"/>
              </a:rPr>
              <a:t> RS</a:t>
            </a:r>
            <a:endParaRPr lang="en-US" altLang="en-US" sz="2400"/>
          </a:p>
          <a:p>
            <a:pPr>
              <a:buClr>
                <a:schemeClr val="hlink"/>
              </a:buClr>
              <a:buFont typeface="Marlett" pitchFamily="2" charset="2"/>
              <a:buChar char="p"/>
            </a:pPr>
            <a:r>
              <a:rPr lang="en-US" altLang="en-US" sz="2800"/>
              <a:t> </a:t>
            </a:r>
            <a:r>
              <a:rPr lang="en-US" altLang="en-US" sz="2400"/>
              <a:t>If CC &gt; GW</a:t>
            </a:r>
            <a:r>
              <a:rPr lang="en-US" altLang="en-US" sz="2400" baseline="-25000"/>
              <a:t>2</a:t>
            </a:r>
            <a:r>
              <a:rPr lang="en-US" altLang="en-US" sz="2400"/>
              <a:t>  or GW</a:t>
            </a:r>
            <a:r>
              <a:rPr lang="en-US" altLang="en-US" sz="2400" baseline="-25000"/>
              <a:t>3</a:t>
            </a:r>
            <a:r>
              <a:rPr lang="en-US" altLang="en-US" sz="2400"/>
              <a:t> (DAF)</a:t>
            </a:r>
          </a:p>
          <a:p>
            <a:pPr>
              <a:lnSpc>
                <a:spcPct val="80000"/>
              </a:lnSpc>
              <a:buClr>
                <a:schemeClr val="hlink"/>
              </a:buClr>
              <a:buFont typeface="Marlett" pitchFamily="2" charset="2"/>
              <a:buChar char="p"/>
            </a:pPr>
            <a:r>
              <a:rPr lang="en-US" altLang="en-US" sz="2400"/>
              <a:t> If CC &gt; GW</a:t>
            </a:r>
            <a:r>
              <a:rPr lang="en-US" altLang="en-US" sz="2400" baseline="-25000"/>
              <a:t>es</a:t>
            </a:r>
            <a:endParaRPr lang="en-US" altLang="en-US" sz="2400"/>
          </a:p>
          <a:p>
            <a:pPr>
              <a:lnSpc>
                <a:spcPct val="80000"/>
              </a:lnSpc>
              <a:buClr>
                <a:schemeClr val="hlink"/>
              </a:buClr>
              <a:buFont typeface="Marlett" pitchFamily="2" charset="2"/>
              <a:buChar char="p"/>
            </a:pPr>
            <a:r>
              <a:rPr lang="en-US" altLang="en-US" sz="2400"/>
              <a:t> If CC &gt; GW</a:t>
            </a:r>
            <a:r>
              <a:rPr lang="en-US" altLang="en-US" sz="2400" baseline="-25000"/>
              <a:t>air</a:t>
            </a:r>
          </a:p>
          <a:p>
            <a:pPr>
              <a:lnSpc>
                <a:spcPct val="80000"/>
              </a:lnSpc>
              <a:buClr>
                <a:schemeClr val="hlink"/>
              </a:buClr>
              <a:buFont typeface="Marlett" pitchFamily="2" charset="2"/>
              <a:buChar char="p"/>
            </a:pPr>
            <a:endParaRPr lang="en-US" altLang="en-US" sz="2400" baseline="-25000"/>
          </a:p>
          <a:p>
            <a:pPr>
              <a:lnSpc>
                <a:spcPct val="80000"/>
              </a:lnSpc>
              <a:buClr>
                <a:schemeClr val="hlink"/>
              </a:buClr>
              <a:buFont typeface="Marlett" pitchFamily="2" charset="2"/>
              <a:buNone/>
            </a:pPr>
            <a:r>
              <a:rPr lang="en-US" altLang="en-US" sz="2400">
                <a:solidFill>
                  <a:schemeClr val="hlink"/>
                </a:solidFill>
              </a:rPr>
              <a:t>When not?</a:t>
            </a:r>
          </a:p>
          <a:p>
            <a:pPr lvl="1">
              <a:lnSpc>
                <a:spcPct val="80000"/>
              </a:lnSpc>
              <a:buClr>
                <a:srgbClr val="FF9900"/>
              </a:buClr>
              <a:buFont typeface="Wingdings" panose="05000000000000000000" pitchFamily="2" charset="2"/>
              <a:buChar char="ü"/>
            </a:pPr>
            <a:r>
              <a:rPr lang="en-US" altLang="en-US" sz="2000"/>
              <a:t>GW</a:t>
            </a:r>
            <a:r>
              <a:rPr lang="en-US" altLang="en-US" sz="2000" baseline="-25000"/>
              <a:t>1</a:t>
            </a:r>
          </a:p>
          <a:p>
            <a:pPr lvl="1">
              <a:lnSpc>
                <a:spcPct val="80000"/>
              </a:lnSpc>
              <a:buClr>
                <a:srgbClr val="FF9900"/>
              </a:buClr>
              <a:buFont typeface="Wingdings" panose="05000000000000000000" pitchFamily="2" charset="2"/>
              <a:buChar char="ü"/>
            </a:pPr>
            <a:r>
              <a:rPr lang="en-US" altLang="en-US" sz="2000"/>
              <a:t>Water</a:t>
            </a:r>
            <a:r>
              <a:rPr lang="en-US" altLang="en-US" sz="2000" baseline="-25000"/>
              <a:t>sol</a:t>
            </a:r>
          </a:p>
          <a:p>
            <a:pPr lvl="1">
              <a:lnSpc>
                <a:spcPct val="80000"/>
              </a:lnSpc>
              <a:buClr>
                <a:srgbClr val="FF9900"/>
              </a:buClr>
              <a:buFont typeface="Wingdings" panose="05000000000000000000" pitchFamily="2" charset="2"/>
              <a:buChar char="ü"/>
            </a:pPr>
            <a:r>
              <a:rPr lang="en-US" altLang="en-US" sz="2000"/>
              <a:t>TPH cap of 10,000 ppm</a:t>
            </a:r>
          </a:p>
          <a:p>
            <a:pPr lvl="1">
              <a:lnSpc>
                <a:spcPct val="80000"/>
              </a:lnSpc>
              <a:buClr>
                <a:srgbClr val="FF9900"/>
              </a:buClr>
              <a:buFont typeface="Wingdings" panose="05000000000000000000" pitchFamily="2" charset="2"/>
              <a:buChar char="ü"/>
            </a:pPr>
            <a:r>
              <a:rPr lang="en-US" altLang="en-US" sz="2000"/>
              <a:t>BG</a:t>
            </a:r>
          </a:p>
        </p:txBody>
      </p:sp>
    </p:spTree>
  </p:cSld>
  <p:clrMapOvr>
    <a:masterClrMapping/>
  </p:clrMapOvr>
  <p:transition>
    <p:wheel spokes="8"/>
  </p:transition>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685800" y="0"/>
            <a:ext cx="7772400" cy="1143000"/>
          </a:xfrm>
          <a:noFill/>
          <a:ln/>
        </p:spPr>
        <p:txBody>
          <a:bodyPr anchor="ctr"/>
          <a:lstStyle/>
          <a:p>
            <a:r>
              <a:rPr lang="en-US" altLang="en-US" sz="4000"/>
              <a:t>Target organ/critical effect</a:t>
            </a:r>
          </a:p>
        </p:txBody>
      </p:sp>
      <p:sp>
        <p:nvSpPr>
          <p:cNvPr id="1437699" name="Rectangle 3"/>
          <p:cNvSpPr>
            <a:spLocks noGrp="1" noChangeArrowheads="1"/>
          </p:cNvSpPr>
          <p:nvPr>
            <p:ph type="body" idx="1"/>
          </p:nvPr>
        </p:nvSpPr>
        <p:spPr>
          <a:xfrm>
            <a:off x="457200" y="1143000"/>
            <a:ext cx="7772400" cy="4114800"/>
          </a:xfrm>
          <a:noFill/>
          <a:ln/>
        </p:spPr>
        <p:txBody>
          <a:bodyPr/>
          <a:lstStyle/>
          <a:p>
            <a:pPr>
              <a:lnSpc>
                <a:spcPct val="80000"/>
              </a:lnSpc>
              <a:buFontTx/>
              <a:buNone/>
            </a:pPr>
            <a:r>
              <a:rPr lang="en-US" altLang="en-US" sz="2400"/>
              <a:t>Example from IRIS - Toluene</a:t>
            </a:r>
          </a:p>
          <a:p>
            <a:pPr>
              <a:lnSpc>
                <a:spcPct val="90000"/>
              </a:lnSpc>
              <a:buFontTx/>
              <a:buNone/>
            </a:pPr>
            <a:endParaRPr lang="en-US" altLang="en-US" sz="2400"/>
          </a:p>
          <a:p>
            <a:pPr>
              <a:lnSpc>
                <a:spcPct val="90000"/>
              </a:lnSpc>
              <a:buFontTx/>
              <a:buNone/>
            </a:pPr>
            <a:endParaRPr lang="en-US" altLang="en-US"/>
          </a:p>
          <a:p>
            <a:pPr>
              <a:buFontTx/>
              <a:buNone/>
            </a:pPr>
            <a:endParaRPr lang="en-US" altLang="en-US"/>
          </a:p>
        </p:txBody>
      </p:sp>
      <p:sp>
        <p:nvSpPr>
          <p:cNvPr id="1437700" name="Text Box 4"/>
          <p:cNvSpPr txBox="1">
            <a:spLocks noChangeArrowheads="1"/>
          </p:cNvSpPr>
          <p:nvPr/>
        </p:nvSpPr>
        <p:spPr bwMode="auto">
          <a:xfrm>
            <a:off x="304800" y="1828800"/>
            <a:ext cx="8382000" cy="461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1600" b="1"/>
              <a:t>I.A.1. </a:t>
            </a:r>
            <a:r>
              <a:rPr lang="en-US" altLang="en-US" sz="1600" b="1">
                <a:solidFill>
                  <a:srgbClr val="00FFFF"/>
                </a:solidFill>
              </a:rPr>
              <a:t>Oral </a:t>
            </a:r>
            <a:r>
              <a:rPr lang="en-US" altLang="en-US" sz="1600" b="1"/>
              <a:t>RfD Summary</a:t>
            </a:r>
          </a:p>
          <a:p>
            <a:pPr algn="l"/>
            <a:endParaRPr lang="en-US" altLang="en-US" sz="1600" b="1"/>
          </a:p>
          <a:p>
            <a:pPr algn="l"/>
            <a:r>
              <a:rPr lang="en-US" altLang="en-US" sz="1600" b="1">
                <a:solidFill>
                  <a:schemeClr val="hlink"/>
                </a:solidFill>
              </a:rPr>
              <a:t>Critical Effect</a:t>
            </a:r>
            <a:r>
              <a:rPr lang="en-US" altLang="en-US" sz="1600" b="1"/>
              <a:t>		Experimental Doses  	*UF	RfD</a:t>
            </a:r>
          </a:p>
          <a:p>
            <a:pPr algn="l"/>
            <a:r>
              <a:rPr lang="en-US" altLang="en-US" sz="1600">
                <a:solidFill>
                  <a:schemeClr val="accent1"/>
                </a:solidFill>
              </a:rPr>
              <a:t>Increased kidney weight</a:t>
            </a:r>
            <a:r>
              <a:rPr lang="en-US" altLang="en-US" sz="1600"/>
              <a:t>	BMDL: 238 mg/kg-day</a:t>
            </a:r>
            <a:r>
              <a:rPr lang="en-US" altLang="en-US" sz="2800"/>
              <a:t>	</a:t>
            </a:r>
            <a:r>
              <a:rPr lang="en-US" altLang="en-US" sz="1600"/>
              <a:t>3000 	0.08 mg/kg-day     				BMD: 431 mg/kg-day</a:t>
            </a:r>
            <a:r>
              <a:rPr lang="en-US" altLang="en-US" sz="2800"/>
              <a:t> </a:t>
            </a:r>
            <a:endParaRPr lang="en-US" altLang="en-US" sz="1600"/>
          </a:p>
          <a:p>
            <a:pPr algn="l"/>
            <a:r>
              <a:rPr lang="en-US" altLang="en-US" sz="1600"/>
              <a:t>13-week gavage study in rats</a:t>
            </a:r>
            <a:br>
              <a:rPr lang="en-US" altLang="en-US" sz="1600"/>
            </a:br>
            <a:r>
              <a:rPr lang="en-US" altLang="en-US" sz="1600"/>
              <a:t>(NTP, 1990)</a:t>
            </a:r>
          </a:p>
          <a:p>
            <a:pPr algn="l"/>
            <a:endParaRPr lang="en-US" altLang="en-US" sz="1600"/>
          </a:p>
          <a:p>
            <a:pPr algn="l"/>
            <a:r>
              <a:rPr lang="en-US" altLang="en-US" sz="1600" b="1"/>
              <a:t>I.B.1. </a:t>
            </a:r>
            <a:r>
              <a:rPr lang="en-US" altLang="en-US" sz="1600" b="1">
                <a:solidFill>
                  <a:srgbClr val="00FFFF"/>
                </a:solidFill>
              </a:rPr>
              <a:t>Inhalation </a:t>
            </a:r>
            <a:r>
              <a:rPr lang="en-US" altLang="en-US" sz="1600" b="1"/>
              <a:t>RfC Summary</a:t>
            </a:r>
          </a:p>
          <a:p>
            <a:pPr algn="l"/>
            <a:endParaRPr lang="en-US" altLang="en-US" sz="1600" b="1"/>
          </a:p>
          <a:p>
            <a:pPr algn="l"/>
            <a:r>
              <a:rPr lang="en-US" altLang="en-US" sz="1600" b="1">
                <a:solidFill>
                  <a:schemeClr val="hlink"/>
                </a:solidFill>
              </a:rPr>
              <a:t>Critical Effect</a:t>
            </a:r>
            <a:r>
              <a:rPr lang="en-US" altLang="en-US" sz="1600" b="1"/>
              <a:t>		Experimental Doses		*UF	RfC</a:t>
            </a:r>
          </a:p>
          <a:p>
            <a:pPr algn="l"/>
            <a:endParaRPr lang="en-US" altLang="en-US" sz="1600"/>
          </a:p>
          <a:p>
            <a:pPr algn="l"/>
            <a:r>
              <a:rPr lang="en-US" altLang="en-US" sz="1600">
                <a:solidFill>
                  <a:schemeClr val="accent1"/>
                </a:solidFill>
              </a:rPr>
              <a:t>Neurological effects</a:t>
            </a:r>
            <a:r>
              <a:rPr lang="en-US" altLang="en-US" sz="1600"/>
              <a:t> 		NOAEL (average):		   10	5 mg/m</a:t>
            </a:r>
            <a:r>
              <a:rPr lang="en-US" altLang="en-US" sz="1600" baseline="30000"/>
              <a:t>3</a:t>
            </a:r>
            <a:r>
              <a:rPr lang="en-US" altLang="en-US" sz="1600"/>
              <a:t> </a:t>
            </a:r>
          </a:p>
          <a:p>
            <a:pPr algn="l"/>
            <a:r>
              <a:rPr lang="en-US" altLang="en-US" sz="1600"/>
              <a:t>in occupationally-exposed 	34 ppm (128 mg/m3)</a:t>
            </a:r>
            <a:br>
              <a:rPr lang="en-US" altLang="en-US" sz="1600"/>
            </a:br>
            <a:r>
              <a:rPr lang="en-US" altLang="en-US" sz="1600"/>
              <a:t>Workers 			NOAEL (ADJ): 46 mg/m3</a:t>
            </a:r>
          </a:p>
          <a:p>
            <a:pPr algn="l"/>
            <a:r>
              <a:rPr lang="en-US" altLang="en-US" sz="1600"/>
              <a:t>Multiple human studies </a:t>
            </a:r>
          </a:p>
          <a:p>
            <a:pPr algn="l"/>
            <a:endParaRPr lang="en-US" altLang="en-US" sz="1600"/>
          </a:p>
        </p:txBody>
      </p:sp>
    </p:spTree>
  </p:cSld>
  <p:clrMapOvr>
    <a:masterClrMapping/>
  </p:clrMapOvr>
  <p:transition>
    <p:wheel spokes="8"/>
  </p:transition>
</p:sld>
</file>

<file path=ppt/slides/slide1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p:txBody>
          <a:bodyPr/>
          <a:lstStyle/>
          <a:p>
            <a:r>
              <a:rPr lang="en-US" altLang="en-US"/>
              <a:t>Appendix G</a:t>
            </a:r>
          </a:p>
        </p:txBody>
      </p:sp>
      <p:sp>
        <p:nvSpPr>
          <p:cNvPr id="1454083" name="Rectangle 3"/>
          <p:cNvSpPr>
            <a:spLocks noGrp="1" noChangeArrowheads="1"/>
          </p:cNvSpPr>
          <p:nvPr>
            <p:ph type="body" idx="1"/>
          </p:nvPr>
        </p:nvSpPr>
        <p:spPr/>
        <p:txBody>
          <a:bodyPr/>
          <a:lstStyle/>
          <a:p>
            <a:pPr>
              <a:lnSpc>
                <a:spcPct val="90000"/>
              </a:lnSpc>
            </a:pPr>
            <a:r>
              <a:rPr lang="en-US" altLang="en-US"/>
              <a:t>Additivity examples</a:t>
            </a:r>
          </a:p>
          <a:p>
            <a:pPr>
              <a:lnSpc>
                <a:spcPct val="90000"/>
              </a:lnSpc>
            </a:pPr>
            <a:r>
              <a:rPr lang="en-US" altLang="en-US"/>
              <a:t>Table G-1 target organs/critical effects for MO-1 RS</a:t>
            </a:r>
          </a:p>
          <a:p>
            <a:pPr>
              <a:lnSpc>
                <a:spcPct val="90000"/>
              </a:lnSpc>
            </a:pPr>
            <a:r>
              <a:rPr lang="en-US" altLang="en-US"/>
              <a:t>If a toxicity value and target organ have been revised since 2003, the revised value and target should be used for MO-2 and MO-3 but Table G-1 should be used for MO-1.</a:t>
            </a:r>
          </a:p>
        </p:txBody>
      </p:sp>
    </p:spTree>
  </p:cSld>
  <p:clrMapOvr>
    <a:masterClrMapping/>
  </p:clrMapOvr>
  <p:transition>
    <p:wheel spokes="8"/>
  </p:transition>
</p:sld>
</file>

<file path=ppt/slides/slide1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0786" name="Rectangle 2"/>
          <p:cNvSpPr>
            <a:spLocks noGrp="1" noChangeArrowheads="1"/>
          </p:cNvSpPr>
          <p:nvPr>
            <p:ph type="title"/>
          </p:nvPr>
        </p:nvSpPr>
        <p:spPr/>
        <p:txBody>
          <a:bodyPr/>
          <a:lstStyle/>
          <a:p>
            <a:r>
              <a:rPr lang="en-US" altLang="en-US"/>
              <a:t>Additivity - Noncarcinogens</a:t>
            </a:r>
          </a:p>
        </p:txBody>
      </p:sp>
      <p:sp>
        <p:nvSpPr>
          <p:cNvPr id="1270787" name="Rectangle 3"/>
          <p:cNvSpPr>
            <a:spLocks noGrp="1" noChangeArrowheads="1"/>
          </p:cNvSpPr>
          <p:nvPr>
            <p:ph type="body" idx="1"/>
          </p:nvPr>
        </p:nvSpPr>
        <p:spPr/>
        <p:txBody>
          <a:bodyPr/>
          <a:lstStyle/>
          <a:p>
            <a:pPr algn="just">
              <a:buFontTx/>
              <a:buNone/>
            </a:pPr>
            <a:endParaRPr lang="en-US" altLang="en-US" sz="2800"/>
          </a:p>
          <a:p>
            <a:pPr algn="just"/>
            <a:r>
              <a:rPr lang="en-US" altLang="en-US" sz="2800"/>
              <a:t>MO-1: If &gt; 1 NC constituent has same critical effect, risk-based standards are divided by the number of constituents having the same target</a:t>
            </a:r>
          </a:p>
          <a:p>
            <a:pPr algn="just">
              <a:buFontTx/>
              <a:buNone/>
            </a:pPr>
            <a:r>
              <a:rPr lang="en-US" altLang="en-US" sz="2800"/>
              <a:t> </a:t>
            </a:r>
          </a:p>
          <a:p>
            <a:pPr algn="just"/>
            <a:r>
              <a:rPr lang="en-US" altLang="en-US" sz="2800"/>
              <a:t>MO-2 and MO-3: Risk-based standards can be modified based on site-specific conditions</a:t>
            </a:r>
          </a:p>
        </p:txBody>
      </p:sp>
    </p:spTree>
  </p:cSld>
  <p:clrMapOvr>
    <a:masterClrMapping/>
  </p:clrMapOvr>
  <p:transition>
    <p:wheel spokes="8"/>
  </p:transition>
</p:sld>
</file>

<file path=ppt/slides/slide1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a:noFill/>
          <a:ln/>
        </p:spPr>
        <p:txBody>
          <a:bodyPr anchor="ctr"/>
          <a:lstStyle/>
          <a:p>
            <a:r>
              <a:rPr lang="en-US" altLang="en-US"/>
              <a:t>MO-1: Accounting for Additivity</a:t>
            </a:r>
          </a:p>
        </p:txBody>
      </p:sp>
      <p:sp>
        <p:nvSpPr>
          <p:cNvPr id="1188868" name="Rectangle 4"/>
          <p:cNvSpPr>
            <a:spLocks noChangeArrowheads="1"/>
          </p:cNvSpPr>
          <p:nvPr/>
        </p:nvSpPr>
        <p:spPr bwMode="auto">
          <a:xfrm>
            <a:off x="685800" y="2133600"/>
            <a:ext cx="7878763" cy="272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120000"/>
              </a:lnSpc>
            </a:pPr>
            <a:r>
              <a:rPr lang="en-US" altLang="en-US" sz="3200" u="sng">
                <a:solidFill>
                  <a:schemeClr val="tx2"/>
                </a:solidFill>
              </a:rPr>
              <a:t>Modification of risk-based MO-1 RS:</a:t>
            </a:r>
            <a:r>
              <a:rPr lang="en-US" altLang="en-US" sz="3200"/>
              <a:t> </a:t>
            </a:r>
          </a:p>
          <a:p>
            <a:pPr algn="l" eaLnBrk="0" hangingPunct="0">
              <a:lnSpc>
                <a:spcPct val="120000"/>
              </a:lnSpc>
            </a:pPr>
            <a:endParaRPr lang="en-US" altLang="en-US" sz="3200"/>
          </a:p>
          <a:p>
            <a:pPr lvl="1" algn="l" eaLnBrk="0" hangingPunct="0">
              <a:buClr>
                <a:schemeClr val="tx2"/>
              </a:buClr>
              <a:buFontTx/>
              <a:buChar char="»"/>
            </a:pPr>
            <a:r>
              <a:rPr lang="en-US" altLang="en-US" sz="3200"/>
              <a:t> group noncarcinogenic chemicals by    		target organ/critical effect</a:t>
            </a:r>
          </a:p>
          <a:p>
            <a:pPr lvl="1" algn="l" eaLnBrk="0" hangingPunct="0">
              <a:buClr>
                <a:schemeClr val="tx2"/>
              </a:buClr>
            </a:pPr>
            <a:endParaRPr lang="en-US" altLang="en-US" sz="3200"/>
          </a:p>
        </p:txBody>
      </p:sp>
    </p:spTree>
  </p:cSld>
  <p:clrMapOvr>
    <a:masterClrMapping/>
  </p:clrMapOvr>
  <p:transition>
    <p:wheel spokes="8"/>
  </p:transition>
</p:sld>
</file>

<file path=ppt/slides/slide1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9890" name="Rectangle 2"/>
          <p:cNvSpPr>
            <a:spLocks noGrp="1" noChangeArrowheads="1"/>
          </p:cNvSpPr>
          <p:nvPr>
            <p:ph type="title"/>
          </p:nvPr>
        </p:nvSpPr>
        <p:spPr>
          <a:noFill/>
          <a:ln/>
        </p:spPr>
        <p:txBody>
          <a:bodyPr anchor="ctr"/>
          <a:lstStyle/>
          <a:p>
            <a:r>
              <a:rPr lang="en-US" altLang="en-US"/>
              <a:t>MO-1: Accounting for Additivity </a:t>
            </a:r>
          </a:p>
        </p:txBody>
      </p:sp>
      <p:sp>
        <p:nvSpPr>
          <p:cNvPr id="1189891" name="Rectangle 3"/>
          <p:cNvSpPr>
            <a:spLocks noGrp="1" noChangeArrowheads="1"/>
          </p:cNvSpPr>
          <p:nvPr>
            <p:ph type="body" idx="1"/>
          </p:nvPr>
        </p:nvSpPr>
        <p:spPr>
          <a:noFill/>
          <a:ln/>
        </p:spPr>
        <p:txBody>
          <a:bodyPr/>
          <a:lstStyle/>
          <a:p>
            <a:pPr>
              <a:lnSpc>
                <a:spcPct val="80000"/>
              </a:lnSpc>
              <a:buFontTx/>
              <a:buNone/>
            </a:pPr>
            <a:r>
              <a:rPr lang="en-US" altLang="en-US"/>
              <a:t>1. Identify the target organ/critical effect for   each noncarcinogenic chemical (RfD) </a:t>
            </a:r>
          </a:p>
          <a:p>
            <a:pPr lvl="1">
              <a:lnSpc>
                <a:spcPct val="80000"/>
              </a:lnSpc>
              <a:buFontTx/>
              <a:buChar char="»"/>
            </a:pPr>
            <a:r>
              <a:rPr lang="en-US" altLang="en-US"/>
              <a:t>http://www.epa.gov/iris/subst/index.html</a:t>
            </a:r>
          </a:p>
          <a:p>
            <a:pPr>
              <a:lnSpc>
                <a:spcPct val="90000"/>
              </a:lnSpc>
              <a:buFontTx/>
              <a:buNone/>
            </a:pPr>
            <a:endParaRPr lang="en-US" altLang="en-US"/>
          </a:p>
          <a:p>
            <a:pPr>
              <a:lnSpc>
                <a:spcPct val="90000"/>
              </a:lnSpc>
              <a:buFontTx/>
              <a:buNone/>
            </a:pPr>
            <a:r>
              <a:rPr lang="en-US" altLang="en-US"/>
              <a:t>2. Group the chemicals by target organ/critical effect</a:t>
            </a:r>
          </a:p>
          <a:p>
            <a:pPr>
              <a:lnSpc>
                <a:spcPct val="90000"/>
              </a:lnSpc>
              <a:buFontTx/>
              <a:buNone/>
            </a:pPr>
            <a:endParaRPr lang="en-US" altLang="en-US"/>
          </a:p>
          <a:p>
            <a:pPr>
              <a:lnSpc>
                <a:spcPct val="90000"/>
              </a:lnSpc>
              <a:buFontTx/>
              <a:buNone/>
            </a:pPr>
            <a:r>
              <a:rPr lang="en-US" altLang="en-US"/>
              <a:t>3. Divide the RS by the number of chemicals affecting the same target organ</a:t>
            </a:r>
          </a:p>
          <a:p>
            <a:pPr>
              <a:buFontTx/>
              <a:buNone/>
            </a:pPr>
            <a:endParaRPr lang="en-US" altLang="en-US"/>
          </a:p>
        </p:txBody>
      </p:sp>
    </p:spTree>
  </p:cSld>
  <p:clrMapOvr>
    <a:masterClrMapping/>
  </p:clrMapOvr>
  <p:transition>
    <p:wheel spokes="8"/>
  </p:transition>
</p:sld>
</file>

<file path=ppt/slides/slide1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0914" name="Rectangle 2"/>
          <p:cNvSpPr>
            <a:spLocks noGrp="1" noChangeArrowheads="1"/>
          </p:cNvSpPr>
          <p:nvPr>
            <p:ph type="title"/>
          </p:nvPr>
        </p:nvSpPr>
        <p:spPr>
          <a:noFill/>
          <a:ln/>
        </p:spPr>
        <p:txBody>
          <a:bodyPr anchor="ctr"/>
          <a:lstStyle/>
          <a:p>
            <a:r>
              <a:rPr lang="en-US" altLang="en-US"/>
              <a:t>MO-1: Accounting for Additivity</a:t>
            </a:r>
            <a:br>
              <a:rPr lang="en-US" altLang="en-US"/>
            </a:br>
            <a:r>
              <a:rPr lang="en-US" altLang="en-US"/>
              <a:t>Example</a:t>
            </a:r>
          </a:p>
        </p:txBody>
      </p:sp>
      <p:sp>
        <p:nvSpPr>
          <p:cNvPr id="1190915" name="Rectangle 3"/>
          <p:cNvSpPr>
            <a:spLocks noGrp="1" noChangeArrowheads="1"/>
          </p:cNvSpPr>
          <p:nvPr>
            <p:ph type="body" idx="1"/>
          </p:nvPr>
        </p:nvSpPr>
        <p:spPr>
          <a:xfrm>
            <a:off x="533400" y="2057400"/>
            <a:ext cx="8610600" cy="4343400"/>
          </a:xfrm>
          <a:noFill/>
          <a:ln/>
        </p:spPr>
        <p:txBody>
          <a:bodyPr/>
          <a:lstStyle/>
          <a:p>
            <a:pPr>
              <a:buFontTx/>
              <a:buNone/>
            </a:pPr>
            <a:r>
              <a:rPr lang="en-US" altLang="en-US" u="sng"/>
              <a:t>Chemical	Target Organ	RS	Adjusted RS</a:t>
            </a:r>
            <a:endParaRPr lang="en-US" altLang="en-US"/>
          </a:p>
          <a:p>
            <a:pPr>
              <a:buFontTx/>
              <a:buNone/>
            </a:pPr>
            <a:r>
              <a:rPr lang="en-US" altLang="en-US"/>
              <a:t>A			kidney		24            8</a:t>
            </a:r>
          </a:p>
          <a:p>
            <a:pPr>
              <a:buFontTx/>
              <a:buNone/>
            </a:pPr>
            <a:r>
              <a:rPr lang="en-US" altLang="en-US"/>
              <a:t>B			kidney, liver	15            5</a:t>
            </a:r>
          </a:p>
          <a:p>
            <a:pPr>
              <a:buFontTx/>
              <a:buNone/>
            </a:pPr>
            <a:r>
              <a:rPr lang="en-US" altLang="en-US"/>
              <a:t>C 		CNS			10</a:t>
            </a:r>
          </a:p>
          <a:p>
            <a:pPr>
              <a:buFontTx/>
              <a:buNone/>
            </a:pPr>
            <a:r>
              <a:rPr lang="en-US" altLang="en-US"/>
              <a:t>D			kidney		60           20</a:t>
            </a:r>
          </a:p>
          <a:p>
            <a:pPr>
              <a:buFontTx/>
              <a:buNone/>
            </a:pPr>
            <a:endParaRPr lang="en-US" altLang="en-US"/>
          </a:p>
          <a:p>
            <a:pPr>
              <a:buFont typeface="Monotype Sorts" pitchFamily="2" charset="2"/>
              <a:buChar char="è"/>
            </a:pPr>
            <a:r>
              <a:rPr lang="en-US" altLang="en-US"/>
              <a:t>Divide the RS for A, B, and D by 3 (kidney)</a:t>
            </a:r>
          </a:p>
          <a:p>
            <a:pPr>
              <a:buFont typeface="Monotype Sorts" pitchFamily="2" charset="2"/>
              <a:buNone/>
            </a:pPr>
            <a:r>
              <a:rPr lang="en-US" altLang="en-US"/>
              <a:t>   (Same as calculating a RS using a THQ of 0.33)</a:t>
            </a:r>
          </a:p>
        </p:txBody>
      </p:sp>
    </p:spTree>
  </p:cSld>
  <p:clrMapOvr>
    <a:masterClrMapping/>
  </p:clrMapOvr>
  <p:transition>
    <p:wheel spokes="8"/>
  </p:transition>
</p:sld>
</file>

<file path=ppt/slides/slide1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1938" name="Rectangle 2"/>
          <p:cNvSpPr>
            <a:spLocks noGrp="1" noChangeArrowheads="1"/>
          </p:cNvSpPr>
          <p:nvPr>
            <p:ph type="title"/>
          </p:nvPr>
        </p:nvSpPr>
        <p:spPr>
          <a:noFill/>
          <a:ln/>
        </p:spPr>
        <p:txBody>
          <a:bodyPr anchor="ctr"/>
          <a:lstStyle/>
          <a:p>
            <a:r>
              <a:rPr lang="en-US" altLang="en-US"/>
              <a:t>MO-2: Methods for Accounting for Additivity </a:t>
            </a:r>
          </a:p>
        </p:txBody>
      </p:sp>
      <p:sp>
        <p:nvSpPr>
          <p:cNvPr id="1191940" name="Rectangle 4"/>
          <p:cNvSpPr>
            <a:spLocks noChangeArrowheads="1"/>
          </p:cNvSpPr>
          <p:nvPr/>
        </p:nvSpPr>
        <p:spPr bwMode="auto">
          <a:xfrm>
            <a:off x="685800" y="2133600"/>
            <a:ext cx="7878763" cy="418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120000"/>
              </a:lnSpc>
            </a:pPr>
            <a:r>
              <a:rPr lang="en-US" altLang="en-US" sz="3200" u="sng">
                <a:solidFill>
                  <a:schemeClr val="tx2"/>
                </a:solidFill>
              </a:rPr>
              <a:t>Modification of risk-based MO-2 RS:</a:t>
            </a:r>
          </a:p>
          <a:p>
            <a:pPr algn="l" eaLnBrk="0" hangingPunct="0">
              <a:lnSpc>
                <a:spcPct val="120000"/>
              </a:lnSpc>
            </a:pPr>
            <a:r>
              <a:rPr lang="en-US" altLang="en-US" sz="3200"/>
              <a:t> </a:t>
            </a:r>
          </a:p>
          <a:p>
            <a:pPr lvl="1" algn="l" eaLnBrk="0" hangingPunct="0">
              <a:buClr>
                <a:schemeClr val="tx2"/>
              </a:buClr>
              <a:buFontTx/>
              <a:buChar char="»"/>
            </a:pPr>
            <a:r>
              <a:rPr lang="en-US" altLang="en-US" sz="3200"/>
              <a:t> group by target organ/critical effect</a:t>
            </a:r>
          </a:p>
          <a:p>
            <a:pPr lvl="1" algn="l" eaLnBrk="0" hangingPunct="0">
              <a:buClr>
                <a:schemeClr val="tx2"/>
              </a:buClr>
            </a:pPr>
            <a:endParaRPr lang="en-US" altLang="en-US" sz="3200"/>
          </a:p>
          <a:p>
            <a:pPr lvl="1" algn="l" eaLnBrk="0" hangingPunct="0">
              <a:buClr>
                <a:schemeClr val="tx2"/>
              </a:buClr>
              <a:buFontTx/>
              <a:buChar char="»"/>
            </a:pPr>
            <a:r>
              <a:rPr lang="en-US" altLang="en-US" sz="3200"/>
              <a:t> site-specific apportionment of RS or THQ</a:t>
            </a:r>
          </a:p>
          <a:p>
            <a:pPr lvl="1" algn="l" eaLnBrk="0" hangingPunct="0">
              <a:buClr>
                <a:schemeClr val="tx2"/>
              </a:buClr>
            </a:pPr>
            <a:endParaRPr lang="en-US" altLang="en-US" sz="3200"/>
          </a:p>
          <a:p>
            <a:pPr lvl="1" algn="l" eaLnBrk="0" hangingPunct="0">
              <a:buClr>
                <a:schemeClr val="tx2"/>
              </a:buClr>
              <a:buFontTx/>
              <a:buChar char="»"/>
            </a:pPr>
            <a:r>
              <a:rPr lang="en-US" altLang="en-US" sz="3200"/>
              <a:t> calculation of a total HI for each target    	organ</a:t>
            </a:r>
          </a:p>
        </p:txBody>
      </p:sp>
    </p:spTree>
  </p:cSld>
  <p:clrMapOvr>
    <a:masterClrMapping/>
  </p:clrMapOvr>
  <p:transition>
    <p:wheel spokes="8"/>
  </p:transition>
</p:sld>
</file>

<file path=ppt/slides/slide1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2962" name="Rectangle 2"/>
          <p:cNvSpPr>
            <a:spLocks noGrp="1" noChangeArrowheads="1"/>
          </p:cNvSpPr>
          <p:nvPr>
            <p:ph type="title"/>
          </p:nvPr>
        </p:nvSpPr>
        <p:spPr>
          <a:noFill/>
          <a:ln/>
        </p:spPr>
        <p:txBody>
          <a:bodyPr anchor="ctr"/>
          <a:lstStyle/>
          <a:p>
            <a:r>
              <a:rPr lang="en-US" altLang="en-US"/>
              <a:t>MO-2: Additivity Example:</a:t>
            </a:r>
            <a:br>
              <a:rPr lang="en-US" altLang="en-US"/>
            </a:br>
            <a:r>
              <a:rPr lang="en-US" altLang="en-US"/>
              <a:t> </a:t>
            </a:r>
            <a:r>
              <a:rPr lang="en-US" altLang="en-US" sz="4000"/>
              <a:t>Site-specific apportionment</a:t>
            </a:r>
            <a:endParaRPr lang="en-US" altLang="en-US"/>
          </a:p>
        </p:txBody>
      </p:sp>
      <p:sp>
        <p:nvSpPr>
          <p:cNvPr id="1192963" name="Rectangle 3"/>
          <p:cNvSpPr>
            <a:spLocks noGrp="1" noChangeArrowheads="1"/>
          </p:cNvSpPr>
          <p:nvPr>
            <p:ph type="body" idx="1"/>
          </p:nvPr>
        </p:nvSpPr>
        <p:spPr>
          <a:xfrm>
            <a:off x="228600" y="1905000"/>
            <a:ext cx="8915400" cy="3200400"/>
          </a:xfrm>
          <a:noFill/>
          <a:ln/>
        </p:spPr>
        <p:txBody>
          <a:bodyPr/>
          <a:lstStyle/>
          <a:p>
            <a:pPr>
              <a:buFontTx/>
              <a:buNone/>
            </a:pPr>
            <a:endParaRPr lang="en-US" altLang="en-US" u="sng"/>
          </a:p>
          <a:p>
            <a:pPr>
              <a:buFontTx/>
              <a:buNone/>
            </a:pPr>
            <a:r>
              <a:rPr lang="en-US" altLang="en-US" u="sng"/>
              <a:t>COC</a:t>
            </a:r>
            <a:r>
              <a:rPr lang="en-US" altLang="en-US"/>
              <a:t> </a:t>
            </a:r>
            <a:r>
              <a:rPr lang="en-US" altLang="en-US" u="sng"/>
              <a:t>Target</a:t>
            </a:r>
            <a:r>
              <a:rPr lang="en-US" altLang="en-US"/>
              <a:t>   </a:t>
            </a:r>
            <a:r>
              <a:rPr lang="en-US" altLang="en-US" u="sng"/>
              <a:t>THQ</a:t>
            </a:r>
            <a:r>
              <a:rPr lang="en-US" altLang="en-US">
                <a:sym typeface="Symbol" panose="05050102010706020507" pitchFamily="18" charset="2"/>
              </a:rPr>
              <a:t></a:t>
            </a:r>
            <a:r>
              <a:rPr lang="en-US" altLang="en-US" u="sng"/>
              <a:t>RS</a:t>
            </a:r>
            <a:r>
              <a:rPr lang="en-US" altLang="en-US"/>
              <a:t>     </a:t>
            </a:r>
            <a:r>
              <a:rPr lang="en-US" altLang="en-US" u="sng">
                <a:solidFill>
                  <a:srgbClr val="33CCFF"/>
                </a:solidFill>
              </a:rPr>
              <a:t>THQ</a:t>
            </a:r>
            <a:r>
              <a:rPr lang="en-US" altLang="en-US">
                <a:solidFill>
                  <a:srgbClr val="33CCFF"/>
                </a:solidFill>
                <a:sym typeface="Symbol" panose="05050102010706020507" pitchFamily="18" charset="2"/>
              </a:rPr>
              <a:t></a:t>
            </a:r>
            <a:r>
              <a:rPr lang="en-US" altLang="en-US" u="sng">
                <a:solidFill>
                  <a:srgbClr val="33CCFF"/>
                </a:solidFill>
              </a:rPr>
              <a:t>RS</a:t>
            </a:r>
            <a:r>
              <a:rPr lang="en-US" altLang="en-US"/>
              <a:t>     </a:t>
            </a:r>
            <a:r>
              <a:rPr lang="en-US" altLang="en-US" u="sng">
                <a:solidFill>
                  <a:schemeClr val="tx2"/>
                </a:solidFill>
              </a:rPr>
              <a:t>THQ</a:t>
            </a:r>
            <a:r>
              <a:rPr lang="en-US" altLang="en-US">
                <a:solidFill>
                  <a:schemeClr val="tx2"/>
                </a:solidFill>
                <a:sym typeface="Symbol" panose="05050102010706020507" pitchFamily="18" charset="2"/>
              </a:rPr>
              <a:t></a:t>
            </a:r>
            <a:r>
              <a:rPr lang="en-US" altLang="en-US" u="sng">
                <a:solidFill>
                  <a:schemeClr val="tx2"/>
                </a:solidFill>
              </a:rPr>
              <a:t>RS</a:t>
            </a:r>
            <a:r>
              <a:rPr lang="en-US" altLang="en-US" u="sng"/>
              <a:t> </a:t>
            </a:r>
            <a:r>
              <a:rPr lang="en-US" altLang="en-US"/>
              <a:t>	</a:t>
            </a:r>
          </a:p>
          <a:p>
            <a:pPr>
              <a:buFontTx/>
              <a:buNone/>
            </a:pPr>
            <a:r>
              <a:rPr lang="en-US" altLang="en-US"/>
              <a:t>A		 kidney   1.0        2	</a:t>
            </a:r>
            <a:r>
              <a:rPr lang="en-US" altLang="en-US">
                <a:solidFill>
                  <a:srgbClr val="33CCFF"/>
                </a:solidFill>
              </a:rPr>
              <a:t>0.33	   0.67</a:t>
            </a:r>
            <a:r>
              <a:rPr lang="en-US" altLang="en-US"/>
              <a:t>    </a:t>
            </a:r>
            <a:r>
              <a:rPr lang="en-US" altLang="en-US">
                <a:solidFill>
                  <a:schemeClr val="tx2"/>
                </a:solidFill>
              </a:rPr>
              <a:t>0.8     1.6</a:t>
            </a:r>
            <a:endParaRPr lang="en-US" altLang="en-US"/>
          </a:p>
          <a:p>
            <a:pPr>
              <a:buFontTx/>
              <a:buNone/>
            </a:pPr>
            <a:r>
              <a:rPr lang="en-US" altLang="en-US"/>
              <a:t>B		 kidney   1.0       90	</a:t>
            </a:r>
            <a:r>
              <a:rPr lang="en-US" altLang="en-US">
                <a:solidFill>
                  <a:srgbClr val="33CCFF"/>
                </a:solidFill>
              </a:rPr>
              <a:t>0.33	   30</a:t>
            </a:r>
            <a:r>
              <a:rPr lang="en-US" altLang="en-US"/>
              <a:t>       </a:t>
            </a:r>
            <a:r>
              <a:rPr lang="en-US" altLang="en-US">
                <a:solidFill>
                  <a:schemeClr val="tx2"/>
                </a:solidFill>
              </a:rPr>
              <a:t>0.1      9</a:t>
            </a:r>
          </a:p>
          <a:p>
            <a:pPr>
              <a:buFontTx/>
              <a:buNone/>
            </a:pPr>
            <a:r>
              <a:rPr lang="en-US" altLang="en-US"/>
              <a:t>C		 kidney   1.0     120	</a:t>
            </a:r>
            <a:r>
              <a:rPr lang="en-US" altLang="en-US" u="sng">
                <a:solidFill>
                  <a:srgbClr val="33CCFF"/>
                </a:solidFill>
              </a:rPr>
              <a:t>0.33</a:t>
            </a:r>
            <a:r>
              <a:rPr lang="en-US" altLang="en-US">
                <a:solidFill>
                  <a:srgbClr val="33CCFF"/>
                </a:solidFill>
              </a:rPr>
              <a:t>     40</a:t>
            </a:r>
            <a:r>
              <a:rPr lang="en-US" altLang="en-US"/>
              <a:t>       </a:t>
            </a:r>
            <a:r>
              <a:rPr lang="en-US" altLang="en-US" u="sng">
                <a:solidFill>
                  <a:schemeClr val="tx2"/>
                </a:solidFill>
              </a:rPr>
              <a:t>0.1</a:t>
            </a:r>
            <a:r>
              <a:rPr lang="en-US" altLang="en-US">
                <a:solidFill>
                  <a:schemeClr val="tx2"/>
                </a:solidFill>
              </a:rPr>
              <a:t>     </a:t>
            </a:r>
            <a:r>
              <a:rPr lang="en-US" altLang="en-US" u="sng">
                <a:solidFill>
                  <a:schemeClr val="tx2"/>
                </a:solidFill>
              </a:rPr>
              <a:t>12</a:t>
            </a:r>
            <a:endParaRPr lang="en-US" altLang="en-US"/>
          </a:p>
          <a:p>
            <a:pPr>
              <a:buFont typeface="Monotype Sorts" pitchFamily="2" charset="2"/>
              <a:buNone/>
            </a:pPr>
            <a:endParaRPr lang="en-US" altLang="en-US"/>
          </a:p>
          <a:p>
            <a:pPr>
              <a:buFont typeface="Monotype Sorts" pitchFamily="2" charset="2"/>
              <a:buNone/>
            </a:pPr>
            <a:r>
              <a:rPr lang="en-US" altLang="en-US"/>
              <a:t>Total HI				1.0		     1.0</a:t>
            </a:r>
          </a:p>
          <a:p>
            <a:pPr>
              <a:lnSpc>
                <a:spcPct val="130000"/>
              </a:lnSpc>
              <a:buFontTx/>
              <a:buNone/>
            </a:pPr>
            <a:endParaRPr lang="en-US" altLang="en-US"/>
          </a:p>
          <a:p>
            <a:pPr>
              <a:lnSpc>
                <a:spcPct val="120000"/>
              </a:lnSpc>
              <a:buFontTx/>
              <a:buNone/>
            </a:pPr>
            <a:endParaRPr lang="en-US" altLang="en-US"/>
          </a:p>
        </p:txBody>
      </p:sp>
    </p:spTree>
  </p:cSld>
  <p:clrMapOvr>
    <a:masterClrMapping/>
  </p:clrMapOvr>
  <p:transition>
    <p:wheel spokes="8"/>
  </p:transition>
</p:sld>
</file>

<file path=ppt/slides/slide1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3986" name="Rectangle 2"/>
          <p:cNvSpPr>
            <a:spLocks noGrp="1" noChangeArrowheads="1"/>
          </p:cNvSpPr>
          <p:nvPr>
            <p:ph type="title"/>
          </p:nvPr>
        </p:nvSpPr>
        <p:spPr>
          <a:noFill/>
          <a:ln/>
        </p:spPr>
        <p:txBody>
          <a:bodyPr anchor="ctr"/>
          <a:lstStyle/>
          <a:p>
            <a:r>
              <a:rPr lang="en-US" altLang="en-US"/>
              <a:t>MO-2 Additivity Example:</a:t>
            </a:r>
            <a:br>
              <a:rPr lang="en-US" altLang="en-US"/>
            </a:br>
            <a:r>
              <a:rPr lang="en-US" altLang="en-US"/>
              <a:t> </a:t>
            </a:r>
            <a:r>
              <a:rPr lang="en-US" altLang="en-US" sz="3200"/>
              <a:t>Calculation of a THI for Each Target Organ</a:t>
            </a:r>
            <a:endParaRPr lang="en-US" altLang="en-US" sz="5400"/>
          </a:p>
        </p:txBody>
      </p:sp>
      <p:sp>
        <p:nvSpPr>
          <p:cNvPr id="1193987" name="Rectangle 3"/>
          <p:cNvSpPr>
            <a:spLocks noGrp="1" noChangeArrowheads="1"/>
          </p:cNvSpPr>
          <p:nvPr>
            <p:ph type="body" idx="1"/>
          </p:nvPr>
        </p:nvSpPr>
        <p:spPr>
          <a:xfrm>
            <a:off x="228600" y="2057400"/>
            <a:ext cx="8686800" cy="3200400"/>
          </a:xfrm>
          <a:noFill/>
          <a:ln/>
        </p:spPr>
        <p:txBody>
          <a:bodyPr/>
          <a:lstStyle/>
          <a:p>
            <a:pPr>
              <a:lnSpc>
                <a:spcPct val="90000"/>
              </a:lnSpc>
              <a:buFontTx/>
              <a:buNone/>
            </a:pPr>
            <a:r>
              <a:rPr lang="en-US" altLang="en-US"/>
              <a:t>THI</a:t>
            </a:r>
            <a:r>
              <a:rPr lang="en-US" altLang="en-US" baseline="-25000"/>
              <a:t>kidney</a:t>
            </a:r>
            <a:r>
              <a:rPr lang="en-US" altLang="en-US"/>
              <a:t> = AOIC</a:t>
            </a:r>
            <a:r>
              <a:rPr lang="en-US" altLang="en-US" baseline="-25000"/>
              <a:t>A</a:t>
            </a:r>
            <a:r>
              <a:rPr lang="en-US" altLang="en-US"/>
              <a:t>/RS</a:t>
            </a:r>
            <a:r>
              <a:rPr lang="en-US" altLang="en-US" baseline="-25000"/>
              <a:t>A</a:t>
            </a:r>
            <a:r>
              <a:rPr lang="en-US" altLang="en-US"/>
              <a:t> + AOIC</a:t>
            </a:r>
            <a:r>
              <a:rPr lang="en-US" altLang="en-US" baseline="-25000"/>
              <a:t>B</a:t>
            </a:r>
            <a:r>
              <a:rPr lang="en-US" altLang="en-US"/>
              <a:t>/RS</a:t>
            </a:r>
            <a:r>
              <a:rPr lang="en-US" altLang="en-US" baseline="-25000"/>
              <a:t>B</a:t>
            </a:r>
            <a:r>
              <a:rPr lang="en-US" altLang="en-US"/>
              <a:t> +AOIC</a:t>
            </a:r>
            <a:r>
              <a:rPr lang="en-US" altLang="en-US" baseline="-25000"/>
              <a:t>c</a:t>
            </a:r>
            <a:r>
              <a:rPr lang="en-US" altLang="en-US"/>
              <a:t>/RS</a:t>
            </a:r>
            <a:r>
              <a:rPr lang="en-US" altLang="en-US" baseline="-25000"/>
              <a:t>c</a:t>
            </a:r>
          </a:p>
          <a:p>
            <a:pPr>
              <a:lnSpc>
                <a:spcPct val="90000"/>
              </a:lnSpc>
              <a:buFontTx/>
              <a:buNone/>
            </a:pPr>
            <a:r>
              <a:rPr lang="en-US" altLang="en-US"/>
              <a:t>where:</a:t>
            </a:r>
          </a:p>
          <a:p>
            <a:pPr>
              <a:lnSpc>
                <a:spcPct val="90000"/>
              </a:lnSpc>
              <a:buFontTx/>
              <a:buNone/>
            </a:pPr>
            <a:r>
              <a:rPr lang="en-US" altLang="en-US"/>
              <a:t>AOIC = exposure concentration</a:t>
            </a:r>
          </a:p>
          <a:p>
            <a:pPr>
              <a:lnSpc>
                <a:spcPct val="90000"/>
              </a:lnSpc>
              <a:buFontTx/>
              <a:buNone/>
            </a:pPr>
            <a:r>
              <a:rPr lang="en-US" altLang="en-US"/>
              <a:t>RS = RECAP Standard</a:t>
            </a:r>
          </a:p>
          <a:p>
            <a:pPr>
              <a:lnSpc>
                <a:spcPct val="90000"/>
              </a:lnSpc>
              <a:buFontTx/>
              <a:buNone/>
            </a:pPr>
            <a:endParaRPr lang="en-US" altLang="en-US"/>
          </a:p>
          <a:p>
            <a:pPr>
              <a:lnSpc>
                <a:spcPct val="90000"/>
              </a:lnSpc>
              <a:buFontTx/>
              <a:buNone/>
            </a:pPr>
            <a:r>
              <a:rPr lang="en-US" altLang="en-US">
                <a:solidFill>
                  <a:schemeClr val="tx2"/>
                </a:solidFill>
              </a:rPr>
              <a:t>THI</a:t>
            </a:r>
            <a:r>
              <a:rPr lang="en-US" altLang="en-US" baseline="-25000">
                <a:solidFill>
                  <a:schemeClr val="tx2"/>
                </a:solidFill>
              </a:rPr>
              <a:t>kidney</a:t>
            </a:r>
            <a:r>
              <a:rPr lang="en-US" altLang="en-US">
                <a:solidFill>
                  <a:schemeClr val="tx2"/>
                </a:solidFill>
              </a:rPr>
              <a:t> = 1/1.6 + 0.5/9 + 3/12 = 0.93</a:t>
            </a:r>
          </a:p>
          <a:p>
            <a:pPr>
              <a:lnSpc>
                <a:spcPct val="90000"/>
              </a:lnSpc>
              <a:buFontTx/>
              <a:buNone/>
            </a:pPr>
            <a:endParaRPr lang="en-US" altLang="en-US"/>
          </a:p>
          <a:p>
            <a:pPr>
              <a:lnSpc>
                <a:spcPct val="90000"/>
              </a:lnSpc>
              <a:buFont typeface="Monotype Sorts" pitchFamily="2" charset="2"/>
              <a:buChar char="P"/>
            </a:pPr>
            <a:r>
              <a:rPr lang="en-US" altLang="en-US">
                <a:solidFill>
                  <a:schemeClr val="tx2"/>
                </a:solidFill>
              </a:rPr>
              <a:t> </a:t>
            </a:r>
            <a:r>
              <a:rPr lang="en-US" altLang="en-US"/>
              <a:t>THI must be </a:t>
            </a:r>
            <a:r>
              <a:rPr lang="en-US" altLang="en-US" u="sng"/>
              <a:t>&lt;</a:t>
            </a:r>
            <a:r>
              <a:rPr lang="en-US" altLang="en-US"/>
              <a:t> 1.0</a:t>
            </a:r>
            <a:endParaRPr lang="en-US" altLang="en-US" sz="3600"/>
          </a:p>
          <a:p>
            <a:pPr>
              <a:lnSpc>
                <a:spcPct val="130000"/>
              </a:lnSpc>
              <a:buFontTx/>
              <a:buNone/>
            </a:pPr>
            <a:endParaRPr lang="en-US" altLang="en-US"/>
          </a:p>
        </p:txBody>
      </p:sp>
    </p:spTree>
  </p:cSld>
  <p:clrMapOvr>
    <a:masterClrMapping/>
  </p:clrMapOvr>
  <p:transition>
    <p:wheel spokes="8"/>
  </p:transition>
</p:sld>
</file>

<file path=ppt/slides/slide1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a:noFill/>
          <a:ln/>
        </p:spPr>
        <p:txBody>
          <a:bodyPr anchor="ctr"/>
          <a:lstStyle/>
          <a:p>
            <a:r>
              <a:rPr lang="en-US" altLang="en-US"/>
              <a:t>Additivity  </a:t>
            </a:r>
            <a:br>
              <a:rPr lang="en-US" altLang="en-US"/>
            </a:br>
            <a:r>
              <a:rPr lang="en-US" altLang="en-US"/>
              <a:t>Exposure to Multiple Media</a:t>
            </a:r>
          </a:p>
        </p:txBody>
      </p:sp>
      <p:sp>
        <p:nvSpPr>
          <p:cNvPr id="1204227" name="Rectangle 3"/>
          <p:cNvSpPr>
            <a:spLocks noGrp="1" noChangeArrowheads="1"/>
          </p:cNvSpPr>
          <p:nvPr>
            <p:ph type="body" idx="1"/>
          </p:nvPr>
        </p:nvSpPr>
        <p:spPr>
          <a:xfrm>
            <a:off x="685800" y="2286000"/>
            <a:ext cx="7772400" cy="4114800"/>
          </a:xfrm>
          <a:noFill/>
          <a:ln/>
        </p:spPr>
        <p:txBody>
          <a:bodyPr/>
          <a:lstStyle/>
          <a:p>
            <a:pPr>
              <a:lnSpc>
                <a:spcPct val="90000"/>
              </a:lnSpc>
            </a:pPr>
            <a:r>
              <a:rPr lang="en-US" altLang="en-US"/>
              <a:t>If there is exposure to chemicals via more than one medium, then RS must be modified to account for additivity</a:t>
            </a:r>
          </a:p>
          <a:p>
            <a:pPr>
              <a:lnSpc>
                <a:spcPct val="90000"/>
              </a:lnSpc>
              <a:buFontTx/>
              <a:buNone/>
            </a:pPr>
            <a:endParaRPr lang="en-US" altLang="en-US"/>
          </a:p>
          <a:p>
            <a:pPr>
              <a:lnSpc>
                <a:spcPct val="90000"/>
              </a:lnSpc>
            </a:pPr>
            <a:r>
              <a:rPr lang="en-US" altLang="en-US"/>
              <a:t>Applicable only to MO-2 and MO-3</a:t>
            </a:r>
          </a:p>
          <a:p>
            <a:pPr>
              <a:lnSpc>
                <a:spcPct val="90000"/>
              </a:lnSpc>
              <a:buFontTx/>
              <a:buNone/>
            </a:pPr>
            <a:endParaRPr lang="en-US" altLang="en-US"/>
          </a:p>
          <a:p>
            <a:pPr>
              <a:lnSpc>
                <a:spcPct val="90000"/>
              </a:lnSpc>
            </a:pPr>
            <a:r>
              <a:rPr lang="en-US" altLang="en-US"/>
              <a:t>MO-2 Example: a receptor is being exposed to chemicals via drinking water (GW</a:t>
            </a:r>
            <a:r>
              <a:rPr lang="en-US" altLang="en-US" baseline="-25000"/>
              <a:t>1</a:t>
            </a:r>
            <a:r>
              <a:rPr lang="en-US" altLang="en-US"/>
              <a:t> or GW</a:t>
            </a:r>
            <a:r>
              <a:rPr lang="en-US" altLang="en-US" baseline="-25000"/>
              <a:t>2</a:t>
            </a:r>
            <a:r>
              <a:rPr lang="en-US" altLang="en-US"/>
              <a:t>) and soil</a:t>
            </a:r>
          </a:p>
          <a:p>
            <a:pPr>
              <a:buFontTx/>
              <a:buNone/>
            </a:pPr>
            <a:endParaRPr lang="en-US" altLang="en-US"/>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6626" name="Rectangle 2"/>
          <p:cNvSpPr>
            <a:spLocks noGrp="1" noChangeArrowheads="1"/>
          </p:cNvSpPr>
          <p:nvPr>
            <p:ph type="title"/>
          </p:nvPr>
        </p:nvSpPr>
        <p:spPr>
          <a:xfrm>
            <a:off x="1752600" y="381000"/>
            <a:ext cx="6400800" cy="1295400"/>
          </a:xfrm>
          <a:noFill/>
          <a:ln/>
        </p:spPr>
        <p:txBody>
          <a:bodyPr anchor="ctr"/>
          <a:lstStyle/>
          <a:p>
            <a:r>
              <a:rPr lang="en-US" altLang="en-US"/>
              <a:t>MO-3:  When?</a:t>
            </a:r>
            <a:endParaRPr lang="en-US" altLang="en-US">
              <a:latin typeface="Haettenschweiler" panose="020B0706040902060204" pitchFamily="34" charset="0"/>
            </a:endParaRPr>
          </a:p>
        </p:txBody>
      </p:sp>
      <p:sp>
        <p:nvSpPr>
          <p:cNvPr id="1306627" name="Rectangle 3"/>
          <p:cNvSpPr>
            <a:spLocks noGrp="1" noChangeArrowheads="1"/>
          </p:cNvSpPr>
          <p:nvPr>
            <p:ph type="body" idx="1"/>
          </p:nvPr>
        </p:nvSpPr>
        <p:spPr>
          <a:xfrm>
            <a:off x="381000" y="2133600"/>
            <a:ext cx="7451725" cy="3695700"/>
          </a:xfrm>
          <a:noFill/>
          <a:ln/>
        </p:spPr>
        <p:txBody>
          <a:bodyPr/>
          <a:lstStyle/>
          <a:p>
            <a:pPr>
              <a:buClr>
                <a:schemeClr val="hlink"/>
              </a:buClr>
              <a:buFont typeface="Marlett" pitchFamily="2" charset="2"/>
              <a:buChar char="p"/>
            </a:pPr>
            <a:r>
              <a:rPr lang="en-US" altLang="en-US">
                <a:latin typeface="Haettenschweiler" panose="020B0706040902060204" pitchFamily="34" charset="0"/>
              </a:rPr>
              <a:t> </a:t>
            </a:r>
            <a:r>
              <a:rPr lang="en-US" altLang="en-US"/>
              <a:t>Media other than soil and gw impacted</a:t>
            </a:r>
            <a:endParaRPr lang="en-US" altLang="en-US">
              <a:solidFill>
                <a:srgbClr val="B2B2B2"/>
              </a:solidFill>
            </a:endParaRPr>
          </a:p>
          <a:p>
            <a:pPr>
              <a:lnSpc>
                <a:spcPct val="80000"/>
              </a:lnSpc>
              <a:buClr>
                <a:schemeClr val="hlink"/>
              </a:buClr>
              <a:buFont typeface="Marlett" pitchFamily="2" charset="2"/>
              <a:buNone/>
            </a:pPr>
            <a:endParaRPr lang="en-US" altLang="en-US"/>
          </a:p>
          <a:p>
            <a:pPr>
              <a:lnSpc>
                <a:spcPct val="80000"/>
              </a:lnSpc>
              <a:buClr>
                <a:schemeClr val="hlink"/>
              </a:buClr>
              <a:buFont typeface="Marlett" pitchFamily="2" charset="2"/>
              <a:buChar char="p"/>
            </a:pPr>
            <a:r>
              <a:rPr lang="en-US" altLang="en-US"/>
              <a:t> Other exposure pathways present</a:t>
            </a:r>
            <a:endParaRPr lang="en-US" altLang="en-US" baseline="-25000"/>
          </a:p>
          <a:p>
            <a:pPr>
              <a:lnSpc>
                <a:spcPct val="80000"/>
              </a:lnSpc>
              <a:buClr>
                <a:schemeClr val="hlink"/>
              </a:buClr>
              <a:buFont typeface="Marlett" pitchFamily="2" charset="2"/>
              <a:buNone/>
            </a:pPr>
            <a:endParaRPr lang="en-US" altLang="en-US"/>
          </a:p>
          <a:p>
            <a:pPr>
              <a:buClr>
                <a:schemeClr val="hlink"/>
              </a:buClr>
              <a:buFont typeface="Marlett" pitchFamily="2" charset="2"/>
              <a:buChar char="p"/>
            </a:pPr>
            <a:r>
              <a:rPr lang="en-US" altLang="en-US"/>
              <a:t> Sophisticated EF&amp;T analysis warranted</a:t>
            </a:r>
            <a:endParaRPr lang="en-US" altLang="en-US">
              <a:solidFill>
                <a:srgbClr val="B2B2B2"/>
              </a:solidFill>
            </a:endParaRPr>
          </a:p>
          <a:p>
            <a:pPr>
              <a:lnSpc>
                <a:spcPct val="80000"/>
              </a:lnSpc>
              <a:buClr>
                <a:schemeClr val="hlink"/>
              </a:buClr>
              <a:buFont typeface="Marlett" pitchFamily="2" charset="2"/>
              <a:buNone/>
            </a:pPr>
            <a:endParaRPr lang="en-US" altLang="en-US"/>
          </a:p>
          <a:p>
            <a:pPr>
              <a:lnSpc>
                <a:spcPct val="80000"/>
              </a:lnSpc>
              <a:buClr>
                <a:schemeClr val="hlink"/>
              </a:buClr>
              <a:buFont typeface="Marlett" pitchFamily="2" charset="2"/>
              <a:buChar char="p"/>
            </a:pPr>
            <a:r>
              <a:rPr lang="en-US" altLang="en-US">
                <a:solidFill>
                  <a:srgbClr val="B2B2B2"/>
                </a:solidFill>
              </a:rPr>
              <a:t> </a:t>
            </a:r>
            <a:r>
              <a:rPr lang="en-US" altLang="en-US"/>
              <a:t>Higher cancer risk level justifiable (Section 2.14.3)</a:t>
            </a:r>
          </a:p>
          <a:p>
            <a:pPr>
              <a:lnSpc>
                <a:spcPct val="80000"/>
              </a:lnSpc>
              <a:buClr>
                <a:schemeClr val="hlink"/>
              </a:buClr>
              <a:buFont typeface="Marlett" pitchFamily="2" charset="2"/>
              <a:buNone/>
            </a:pPr>
            <a:endParaRPr lang="en-US" altLang="en-US">
              <a:latin typeface="Haettenschweiler" panose="020B0706040902060204" pitchFamily="34" charset="0"/>
            </a:endParaRPr>
          </a:p>
        </p:txBody>
      </p:sp>
    </p:spTree>
  </p:cSld>
  <p:clrMapOvr>
    <a:masterClrMapping/>
  </p:clrMapOvr>
  <p:transition>
    <p:wheel spokes="8"/>
  </p:transition>
</p:sld>
</file>

<file path=ppt/slides/slide1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4466" name="Rectangle 2"/>
          <p:cNvSpPr>
            <a:spLocks noGrp="1" noChangeArrowheads="1"/>
          </p:cNvSpPr>
          <p:nvPr>
            <p:ph type="title"/>
          </p:nvPr>
        </p:nvSpPr>
        <p:spPr/>
        <p:txBody>
          <a:bodyPr/>
          <a:lstStyle/>
          <a:p>
            <a:r>
              <a:rPr lang="en-US" altLang="en-US"/>
              <a:t>Additivity - Noncarcinogens</a:t>
            </a:r>
          </a:p>
        </p:txBody>
      </p:sp>
      <p:sp>
        <p:nvSpPr>
          <p:cNvPr id="1214467" name="Rectangle 3"/>
          <p:cNvSpPr>
            <a:spLocks noGrp="1" noChangeArrowheads="1"/>
          </p:cNvSpPr>
          <p:nvPr>
            <p:ph type="body" idx="1"/>
          </p:nvPr>
        </p:nvSpPr>
        <p:spPr/>
        <p:txBody>
          <a:bodyPr/>
          <a:lstStyle/>
          <a:p>
            <a:pPr algn="just">
              <a:buFontTx/>
              <a:buNone/>
            </a:pPr>
            <a:r>
              <a:rPr lang="en-US" altLang="en-US" sz="2800" u="sng"/>
              <a:t>Example</a:t>
            </a:r>
            <a:r>
              <a:rPr lang="en-US" altLang="en-US" sz="2800"/>
              <a:t>:  A release of solvents occurred at a petroleum refinery and the COC migrated offsite to an adjacent residential area.</a:t>
            </a:r>
            <a:r>
              <a:rPr lang="en-US" altLang="en-US"/>
              <a:t>  </a:t>
            </a:r>
          </a:p>
          <a:p>
            <a:pPr lvl="2" algn="just"/>
            <a:endParaRPr lang="en-US" altLang="en-US" u="sng"/>
          </a:p>
          <a:p>
            <a:pPr algn="just">
              <a:buFontTx/>
              <a:buNone/>
            </a:pPr>
            <a:r>
              <a:rPr lang="en-US" altLang="en-US" sz="2800" u="sng"/>
              <a:t>Site investigation data revealed</a:t>
            </a:r>
            <a:r>
              <a:rPr lang="en-US" altLang="en-US" sz="2800"/>
              <a:t>:</a:t>
            </a:r>
          </a:p>
          <a:p>
            <a:pPr algn="just">
              <a:buFont typeface="Symbol" panose="05050102010706020507" pitchFamily="18" charset="2"/>
              <a:buChar char="Þ"/>
            </a:pPr>
            <a:r>
              <a:rPr lang="en-US" altLang="en-US" sz="2800"/>
              <a:t>Benzene, toluene, ethylbenzene and xylene in soil </a:t>
            </a:r>
          </a:p>
          <a:p>
            <a:pPr lvl="2" algn="just"/>
            <a:endParaRPr lang="en-US" altLang="en-US" sz="2800"/>
          </a:p>
          <a:p>
            <a:pPr algn="just">
              <a:buFont typeface="Symbol" panose="05050102010706020507" pitchFamily="18" charset="2"/>
              <a:buChar char="Þ"/>
            </a:pPr>
            <a:r>
              <a:rPr lang="en-US" altLang="en-US" sz="2800"/>
              <a:t>Benzene, toluene and xylene in groundwater</a:t>
            </a:r>
          </a:p>
          <a:p>
            <a:pPr algn="just"/>
            <a:endParaRPr lang="en-US" altLang="en-US" sz="2800"/>
          </a:p>
        </p:txBody>
      </p:sp>
    </p:spTree>
  </p:cSld>
  <p:clrMapOvr>
    <a:masterClrMapping/>
  </p:clrMapOvr>
  <p:transition>
    <p:wheel spokes="8"/>
  </p:transition>
</p:sld>
</file>

<file path=ppt/slides/slide1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5490" name="Rectangle 2"/>
          <p:cNvSpPr>
            <a:spLocks noGrp="1" noChangeArrowheads="1"/>
          </p:cNvSpPr>
          <p:nvPr>
            <p:ph type="title"/>
          </p:nvPr>
        </p:nvSpPr>
        <p:spPr/>
        <p:txBody>
          <a:bodyPr/>
          <a:lstStyle/>
          <a:p>
            <a:r>
              <a:rPr lang="en-US" altLang="en-US"/>
              <a:t>Additivity - Noncarcinogens</a:t>
            </a:r>
          </a:p>
        </p:txBody>
      </p:sp>
      <p:sp>
        <p:nvSpPr>
          <p:cNvPr id="1215491" name="Rectangle 3"/>
          <p:cNvSpPr>
            <a:spLocks noGrp="1" noChangeArrowheads="1"/>
          </p:cNvSpPr>
          <p:nvPr>
            <p:ph type="body" idx="1"/>
          </p:nvPr>
        </p:nvSpPr>
        <p:spPr>
          <a:xfrm>
            <a:off x="304800" y="2057400"/>
            <a:ext cx="8534400" cy="4114800"/>
          </a:xfrm>
        </p:spPr>
        <p:txBody>
          <a:bodyPr/>
          <a:lstStyle/>
          <a:p>
            <a:pPr algn="just">
              <a:buFontTx/>
              <a:buNone/>
            </a:pPr>
            <a:r>
              <a:rPr lang="en-US" altLang="en-US" u="sng"/>
              <a:t>Exposure assessment revealed</a:t>
            </a:r>
            <a:r>
              <a:rPr lang="en-US" altLang="en-US"/>
              <a:t>:</a:t>
            </a:r>
          </a:p>
          <a:p>
            <a:pPr lvl="4" algn="just"/>
            <a:endParaRPr lang="en-US" altLang="en-US"/>
          </a:p>
          <a:p>
            <a:pPr algn="just">
              <a:buFont typeface="Symbol" panose="05050102010706020507" pitchFamily="18" charset="2"/>
              <a:buChar char="Þ"/>
            </a:pPr>
            <a:r>
              <a:rPr lang="en-US" altLang="en-US"/>
              <a:t>The receptors are being exposed to both contaminated soil and contaminated groundwater</a:t>
            </a:r>
            <a:endParaRPr lang="en-US" altLang="en-US" sz="2800"/>
          </a:p>
        </p:txBody>
      </p:sp>
    </p:spTree>
  </p:cSld>
  <p:clrMapOvr>
    <a:masterClrMapping/>
  </p:clrMapOvr>
  <p:transition>
    <p:wheel spokes="8"/>
  </p:transition>
</p:sld>
</file>

<file path=ppt/slides/slide1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6514" name="Rectangle 2"/>
          <p:cNvSpPr>
            <a:spLocks noGrp="1" noChangeArrowheads="1"/>
          </p:cNvSpPr>
          <p:nvPr>
            <p:ph type="title"/>
          </p:nvPr>
        </p:nvSpPr>
        <p:spPr/>
        <p:txBody>
          <a:bodyPr/>
          <a:lstStyle/>
          <a:p>
            <a:r>
              <a:rPr lang="en-US" altLang="en-US"/>
              <a:t>Additivity - Noncarcinogens</a:t>
            </a:r>
          </a:p>
        </p:txBody>
      </p:sp>
      <p:sp>
        <p:nvSpPr>
          <p:cNvPr id="1216515" name="Rectangle 3"/>
          <p:cNvSpPr>
            <a:spLocks noGrp="1" noChangeArrowheads="1"/>
          </p:cNvSpPr>
          <p:nvPr>
            <p:ph type="body" idx="1"/>
          </p:nvPr>
        </p:nvSpPr>
        <p:spPr/>
        <p:txBody>
          <a:bodyPr/>
          <a:lstStyle/>
          <a:p>
            <a:pPr algn="just">
              <a:buFontTx/>
              <a:buNone/>
            </a:pPr>
            <a:r>
              <a:rPr lang="en-US" altLang="en-US"/>
              <a:t>1.</a:t>
            </a:r>
            <a:r>
              <a:rPr lang="en-US" altLang="en-US" sz="2800" b="1"/>
              <a:t>Adjust for exposure to multiple constituents</a:t>
            </a:r>
            <a:r>
              <a:rPr lang="en-US" altLang="en-US" b="1"/>
              <a:t>  </a:t>
            </a:r>
          </a:p>
          <a:p>
            <a:pPr lvl="1" algn="just">
              <a:buFontTx/>
              <a:buNone/>
            </a:pPr>
            <a:r>
              <a:rPr lang="en-US" altLang="en-US"/>
              <a:t>A</a:t>
            </a:r>
            <a:r>
              <a:rPr lang="en-US" altLang="en-US" b="1" i="1"/>
              <a:t>. </a:t>
            </a:r>
            <a:r>
              <a:rPr lang="en-US" altLang="en-US"/>
              <a:t>Identify the critical effect/target organs (IRIS) </a:t>
            </a:r>
          </a:p>
          <a:p>
            <a:pPr lvl="1" algn="just">
              <a:buFontTx/>
              <a:buNone/>
            </a:pPr>
            <a:r>
              <a:rPr lang="en-US" altLang="en-US"/>
              <a:t>B. Group the constituents according to the critical effect(s)/target organ(s)</a:t>
            </a:r>
          </a:p>
          <a:p>
            <a:pPr lvl="1" algn="just">
              <a:buFontTx/>
              <a:buNone/>
            </a:pPr>
            <a:r>
              <a:rPr lang="en-US" altLang="en-US"/>
              <a:t>C. Adjust Standards to account for additivity</a:t>
            </a:r>
          </a:p>
          <a:p>
            <a:pPr lvl="1" algn="just">
              <a:buFontTx/>
              <a:buNone/>
            </a:pPr>
            <a:endParaRPr lang="en-US" altLang="en-US"/>
          </a:p>
          <a:p>
            <a:pPr algn="just">
              <a:buFontTx/>
              <a:buNone/>
            </a:pPr>
            <a:r>
              <a:rPr lang="en-US" altLang="en-US" sz="2800" b="1"/>
              <a:t>2. Adjust for exposure to multiple media</a:t>
            </a:r>
            <a:endParaRPr lang="en-US" altLang="en-US" sz="2800"/>
          </a:p>
        </p:txBody>
      </p:sp>
    </p:spTree>
  </p:cSld>
  <p:clrMapOvr>
    <a:masterClrMapping/>
  </p:clrMapOvr>
  <p:transition>
    <p:wheel spokes="8"/>
  </p:transition>
</p:sld>
</file>

<file path=ppt/slides/slide1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7538" name="Rectangle 2"/>
          <p:cNvSpPr>
            <a:spLocks noGrp="1" noChangeArrowheads="1"/>
          </p:cNvSpPr>
          <p:nvPr>
            <p:ph type="title"/>
          </p:nvPr>
        </p:nvSpPr>
        <p:spPr/>
        <p:txBody>
          <a:bodyPr/>
          <a:lstStyle/>
          <a:p>
            <a:r>
              <a:rPr lang="en-US" altLang="en-US"/>
              <a:t>Additivity - Noncarcinogens</a:t>
            </a:r>
          </a:p>
        </p:txBody>
      </p:sp>
      <p:sp>
        <p:nvSpPr>
          <p:cNvPr id="1217539" name="Rectangle 3"/>
          <p:cNvSpPr>
            <a:spLocks noGrp="1" noChangeArrowheads="1"/>
          </p:cNvSpPr>
          <p:nvPr>
            <p:ph type="body" idx="1"/>
          </p:nvPr>
        </p:nvSpPr>
        <p:spPr/>
        <p:txBody>
          <a:bodyPr/>
          <a:lstStyle/>
          <a:p>
            <a:pPr algn="just">
              <a:buFontTx/>
              <a:buNone/>
            </a:pPr>
            <a:r>
              <a:rPr lang="en-US" altLang="en-US" sz="2800"/>
              <a:t>1A.Identify the critical effect/target organs (IRIS) and group the constituents according to the critical effect(s)/target organ(s): </a:t>
            </a:r>
          </a:p>
          <a:p>
            <a:pPr algn="just">
              <a:lnSpc>
                <a:spcPct val="120000"/>
              </a:lnSpc>
            </a:pPr>
            <a:r>
              <a:rPr lang="en-US" altLang="en-US" sz="2400" u="sng"/>
              <a:t>Toluene</a:t>
            </a:r>
            <a:r>
              <a:rPr lang="en-US" altLang="en-US" sz="2400"/>
              <a:t>: liver, kidney, and neurological effects </a:t>
            </a:r>
          </a:p>
          <a:p>
            <a:pPr algn="just">
              <a:lnSpc>
                <a:spcPct val="120000"/>
              </a:lnSpc>
            </a:pPr>
            <a:r>
              <a:rPr lang="en-US" altLang="en-US" sz="2400" u="sng"/>
              <a:t>Ethylbenzene</a:t>
            </a:r>
            <a:r>
              <a:rPr lang="en-US" altLang="en-US" sz="2400"/>
              <a:t>: liver, kidney, and developmental toxicity </a:t>
            </a:r>
          </a:p>
          <a:p>
            <a:pPr algn="just">
              <a:lnSpc>
                <a:spcPct val="120000"/>
              </a:lnSpc>
            </a:pPr>
            <a:r>
              <a:rPr lang="en-US" altLang="en-US" sz="2400" u="sng"/>
              <a:t>Xylene</a:t>
            </a:r>
            <a:r>
              <a:rPr lang="en-US" altLang="en-US" sz="2400"/>
              <a:t>: central nervous system (CNS), decreased body weight, and increased mortality  </a:t>
            </a:r>
          </a:p>
          <a:p>
            <a:pPr algn="just">
              <a:lnSpc>
                <a:spcPct val="120000"/>
              </a:lnSpc>
            </a:pPr>
            <a:r>
              <a:rPr lang="en-US" altLang="en-US" sz="2400" u="sng"/>
              <a:t>Benzene</a:t>
            </a:r>
            <a:r>
              <a:rPr lang="en-US" altLang="en-US" sz="2400"/>
              <a:t> is a carcinogen so it is not adjusted for additivity</a:t>
            </a:r>
            <a:r>
              <a:rPr lang="en-US" altLang="en-US"/>
              <a:t>.</a:t>
            </a:r>
          </a:p>
          <a:p>
            <a:pPr algn="just">
              <a:buFontTx/>
              <a:buNone/>
            </a:pPr>
            <a:endParaRPr lang="en-US" altLang="en-US" sz="2800"/>
          </a:p>
        </p:txBody>
      </p:sp>
    </p:spTree>
  </p:cSld>
  <p:clrMapOvr>
    <a:masterClrMapping/>
  </p:clrMapOvr>
  <p:transition>
    <p:wheel spokes="8"/>
  </p:transition>
</p:sld>
</file>

<file path=ppt/slides/slide1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62" name="Rectangle 2"/>
          <p:cNvSpPr>
            <a:spLocks noGrp="1" noChangeArrowheads="1"/>
          </p:cNvSpPr>
          <p:nvPr>
            <p:ph type="title"/>
          </p:nvPr>
        </p:nvSpPr>
        <p:spPr/>
        <p:txBody>
          <a:bodyPr/>
          <a:lstStyle/>
          <a:p>
            <a:r>
              <a:rPr lang="en-US" altLang="en-US"/>
              <a:t>Additivity - Noncarcinogens</a:t>
            </a:r>
          </a:p>
        </p:txBody>
      </p:sp>
      <p:sp>
        <p:nvSpPr>
          <p:cNvPr id="1218563" name="Rectangle 3"/>
          <p:cNvSpPr>
            <a:spLocks noGrp="1" noChangeArrowheads="1"/>
          </p:cNvSpPr>
          <p:nvPr>
            <p:ph type="body" idx="1"/>
          </p:nvPr>
        </p:nvSpPr>
        <p:spPr/>
        <p:txBody>
          <a:bodyPr/>
          <a:lstStyle/>
          <a:p>
            <a:pPr algn="just">
              <a:buFontTx/>
              <a:buNone/>
            </a:pPr>
            <a:r>
              <a:rPr lang="en-US" altLang="en-US"/>
              <a:t>1B.  Summarize by critical effect/target organ:</a:t>
            </a:r>
          </a:p>
          <a:p>
            <a:pPr lvl="2" algn="just"/>
            <a:endParaRPr lang="en-US" altLang="en-US"/>
          </a:p>
          <a:p>
            <a:pPr lvl="1" algn="just"/>
            <a:r>
              <a:rPr lang="en-US" altLang="en-US"/>
              <a:t>(2) Kidney:  toluene, ethylbenzene</a:t>
            </a:r>
          </a:p>
          <a:p>
            <a:pPr lvl="1" algn="just"/>
            <a:r>
              <a:rPr lang="en-US" altLang="en-US"/>
              <a:t>(2) Liver:  toluene, ethylbenzene</a:t>
            </a:r>
          </a:p>
          <a:p>
            <a:pPr lvl="1" algn="just"/>
            <a:r>
              <a:rPr lang="en-US" altLang="en-US"/>
              <a:t>(1) CNS/hyperactivity: xylene</a:t>
            </a:r>
          </a:p>
          <a:p>
            <a:pPr lvl="1" algn="just"/>
            <a:r>
              <a:rPr lang="en-US" altLang="en-US"/>
              <a:t>(1) CNS/decreased concentration: toluene</a:t>
            </a:r>
          </a:p>
          <a:p>
            <a:pPr lvl="1" algn="just"/>
            <a:r>
              <a:rPr lang="en-US" altLang="en-US"/>
              <a:t>(1) Body weight change: xylene</a:t>
            </a:r>
          </a:p>
          <a:p>
            <a:pPr lvl="1" algn="just"/>
            <a:r>
              <a:rPr lang="en-US" altLang="en-US"/>
              <a:t>(1) Increased mortality: xylene</a:t>
            </a:r>
          </a:p>
          <a:p>
            <a:pPr algn="just">
              <a:buFontTx/>
              <a:buNone/>
            </a:pPr>
            <a:endParaRPr lang="en-US" altLang="en-US" sz="2800"/>
          </a:p>
        </p:txBody>
      </p:sp>
    </p:spTree>
  </p:cSld>
  <p:clrMapOvr>
    <a:masterClrMapping/>
  </p:clrMapOvr>
  <p:transition>
    <p:wheel spokes="8"/>
  </p:transition>
</p:sld>
</file>

<file path=ppt/slides/slide1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9586" name="Rectangle 2"/>
          <p:cNvSpPr>
            <a:spLocks noGrp="1" noChangeArrowheads="1"/>
          </p:cNvSpPr>
          <p:nvPr>
            <p:ph type="title"/>
          </p:nvPr>
        </p:nvSpPr>
        <p:spPr/>
        <p:txBody>
          <a:bodyPr/>
          <a:lstStyle/>
          <a:p>
            <a:r>
              <a:rPr lang="en-US" altLang="en-US"/>
              <a:t>Additivity - Noncarcinogens</a:t>
            </a:r>
          </a:p>
        </p:txBody>
      </p:sp>
      <p:sp>
        <p:nvSpPr>
          <p:cNvPr id="1219587" name="Rectangle 3"/>
          <p:cNvSpPr>
            <a:spLocks noGrp="1" noChangeArrowheads="1"/>
          </p:cNvSpPr>
          <p:nvPr>
            <p:ph type="body" idx="1"/>
          </p:nvPr>
        </p:nvSpPr>
        <p:spPr/>
        <p:txBody>
          <a:bodyPr/>
          <a:lstStyle/>
          <a:p>
            <a:pPr algn="just">
              <a:buFontTx/>
              <a:buNone/>
            </a:pPr>
            <a:r>
              <a:rPr lang="en-US" altLang="en-US" sz="2800"/>
              <a:t>1C. Adjust the risk-based levels to account for cumulative effects for each target organ/system: </a:t>
            </a:r>
          </a:p>
          <a:p>
            <a:pPr lvl="2" algn="just">
              <a:buFontTx/>
              <a:buNone/>
            </a:pPr>
            <a:r>
              <a:rPr lang="en-US" altLang="en-US"/>
              <a:t> </a:t>
            </a:r>
          </a:p>
          <a:p>
            <a:pPr algn="just"/>
            <a:r>
              <a:rPr lang="en-US" altLang="en-US" sz="2400"/>
              <a:t>For toluene, ethylbenzene, the risk-based standards for soil should be divided by 2 to account for additive effects to the liver and the kidney </a:t>
            </a:r>
          </a:p>
          <a:p>
            <a:pPr lvl="4" algn="just"/>
            <a:endParaRPr lang="en-US" altLang="en-US"/>
          </a:p>
          <a:p>
            <a:pPr algn="just"/>
            <a:r>
              <a:rPr lang="en-US" altLang="en-US" sz="2400"/>
              <a:t>For xylene, the risk-based standard for soil does not need to be adjusted to account for additivity because there are no other constituents present in the soil affect body weight, produce an increase in mortality, or produce CNS effects</a:t>
            </a:r>
          </a:p>
          <a:p>
            <a:pPr lvl="4" algn="just">
              <a:buFontTx/>
              <a:buNone/>
            </a:pPr>
            <a:r>
              <a:rPr lang="en-US" altLang="en-US"/>
              <a:t> </a:t>
            </a:r>
            <a:endParaRPr lang="en-US" altLang="en-US" sz="1800"/>
          </a:p>
        </p:txBody>
      </p:sp>
    </p:spTree>
  </p:cSld>
  <p:clrMapOvr>
    <a:masterClrMapping/>
  </p:clrMapOvr>
  <p:transition>
    <p:wheel spokes="8"/>
  </p:transition>
</p:sld>
</file>

<file path=ppt/slides/slide1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0610" name="Rectangle 2"/>
          <p:cNvSpPr>
            <a:spLocks noGrp="1" noChangeArrowheads="1"/>
          </p:cNvSpPr>
          <p:nvPr>
            <p:ph type="title"/>
          </p:nvPr>
        </p:nvSpPr>
        <p:spPr/>
        <p:txBody>
          <a:bodyPr/>
          <a:lstStyle/>
          <a:p>
            <a:r>
              <a:rPr lang="en-US" altLang="en-US"/>
              <a:t>Additivity - Noncarcinogens</a:t>
            </a:r>
          </a:p>
        </p:txBody>
      </p:sp>
      <p:sp>
        <p:nvSpPr>
          <p:cNvPr id="1220611" name="Rectangle 3"/>
          <p:cNvSpPr>
            <a:spLocks noGrp="1" noChangeArrowheads="1"/>
          </p:cNvSpPr>
          <p:nvPr>
            <p:ph type="body" idx="1"/>
          </p:nvPr>
        </p:nvSpPr>
        <p:spPr>
          <a:xfrm>
            <a:off x="990600" y="1600200"/>
            <a:ext cx="7772400" cy="4114800"/>
          </a:xfrm>
        </p:spPr>
        <p:txBody>
          <a:bodyPr/>
          <a:lstStyle/>
          <a:p>
            <a:pPr algn="just">
              <a:buFontTx/>
              <a:buNone/>
            </a:pPr>
            <a:r>
              <a:rPr lang="en-US" altLang="en-US" sz="2800" b="1"/>
              <a:t>2.Adjust for exposure to more than one medium</a:t>
            </a:r>
          </a:p>
          <a:p>
            <a:pPr lvl="3" algn="just"/>
            <a:endParaRPr lang="en-US" altLang="en-US"/>
          </a:p>
          <a:p>
            <a:pPr lvl="1" algn="just"/>
            <a:r>
              <a:rPr lang="en-US" altLang="en-US" sz="2400"/>
              <a:t>The risk-based levels for soil for toluene and xylene should be adjusted to account for additive effects by dividing the risk based standard by 2.</a:t>
            </a:r>
          </a:p>
          <a:p>
            <a:pPr algn="just"/>
            <a:endParaRPr lang="en-US" altLang="en-US" sz="2400"/>
          </a:p>
          <a:p>
            <a:pPr lvl="1" algn="just"/>
            <a:r>
              <a:rPr lang="en-US" altLang="en-US" sz="2400"/>
              <a:t>The risk-based levels for groundwater for toluene and xylene should be adjusted to account for additive effects by dividing the risk-based standard by 2.</a:t>
            </a:r>
          </a:p>
          <a:p>
            <a:pPr algn="just">
              <a:buFontTx/>
              <a:buNone/>
            </a:pPr>
            <a:endParaRPr lang="en-US" altLang="en-US" sz="2800"/>
          </a:p>
        </p:txBody>
      </p:sp>
    </p:spTree>
  </p:cSld>
  <p:clrMapOvr>
    <a:masterClrMapping/>
  </p:clrMapOvr>
  <p:transition>
    <p:wheel spokes="8"/>
  </p:transition>
</p:sld>
</file>

<file path=ppt/slides/slide1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1810" name="Rectangle 2"/>
          <p:cNvSpPr>
            <a:spLocks noGrp="1" noChangeArrowheads="1"/>
          </p:cNvSpPr>
          <p:nvPr>
            <p:ph type="title"/>
          </p:nvPr>
        </p:nvSpPr>
        <p:spPr/>
        <p:txBody>
          <a:bodyPr/>
          <a:lstStyle/>
          <a:p>
            <a:r>
              <a:rPr lang="en-US" altLang="en-US"/>
              <a:t>Additivity: GW</a:t>
            </a:r>
            <a:r>
              <a:rPr lang="en-US" altLang="en-US" baseline="-25000"/>
              <a:t>1 </a:t>
            </a:r>
            <a:r>
              <a:rPr lang="en-US" altLang="en-US"/>
              <a:t>and GW</a:t>
            </a:r>
            <a:r>
              <a:rPr lang="en-US" altLang="en-US" baseline="-25000"/>
              <a:t>2</a:t>
            </a:r>
            <a:endParaRPr lang="en-US" altLang="en-US"/>
          </a:p>
        </p:txBody>
      </p:sp>
      <p:sp>
        <p:nvSpPr>
          <p:cNvPr id="1271811" name="Rectangle 3"/>
          <p:cNvSpPr>
            <a:spLocks noGrp="1" noChangeArrowheads="1"/>
          </p:cNvSpPr>
          <p:nvPr>
            <p:ph type="body" idx="1"/>
          </p:nvPr>
        </p:nvSpPr>
        <p:spPr>
          <a:xfrm>
            <a:off x="457200" y="2362200"/>
            <a:ext cx="8686800" cy="4114800"/>
          </a:xfrm>
        </p:spPr>
        <p:txBody>
          <a:bodyPr/>
          <a:lstStyle/>
          <a:p>
            <a:pPr>
              <a:lnSpc>
                <a:spcPct val="130000"/>
              </a:lnSpc>
              <a:buFont typeface="Monotype Sorts" pitchFamily="2" charset="2"/>
              <a:buChar char="n"/>
            </a:pPr>
            <a:r>
              <a:rPr lang="en-US" altLang="en-US"/>
              <a:t>Include all NC COC when identifying targets</a:t>
            </a:r>
            <a:r>
              <a:rPr lang="en-US" altLang="en-US" b="1" u="sng"/>
              <a:t> </a:t>
            </a:r>
          </a:p>
          <a:p>
            <a:pPr>
              <a:lnSpc>
                <a:spcPct val="130000"/>
              </a:lnSpc>
              <a:buFont typeface="Monotype Sorts" pitchFamily="2" charset="2"/>
              <a:buChar char="n"/>
            </a:pPr>
            <a:r>
              <a:rPr lang="en-US" altLang="en-US"/>
              <a:t>If no current exposure:</a:t>
            </a:r>
          </a:p>
          <a:p>
            <a:pPr lvl="1">
              <a:lnSpc>
                <a:spcPct val="130000"/>
              </a:lnSpc>
              <a:buClr>
                <a:schemeClr val="folHlink"/>
              </a:buClr>
              <a:buFont typeface="Marlett" pitchFamily="2" charset="2"/>
              <a:buChar char="p"/>
            </a:pPr>
            <a:r>
              <a:rPr lang="en-US" altLang="en-US"/>
              <a:t> Adjust GW</a:t>
            </a:r>
            <a:r>
              <a:rPr lang="en-US" altLang="en-US" baseline="-25000"/>
              <a:t>1</a:t>
            </a:r>
            <a:r>
              <a:rPr lang="en-US" altLang="en-US"/>
              <a:t> or GW</a:t>
            </a:r>
            <a:r>
              <a:rPr lang="en-US" altLang="en-US" baseline="-25000"/>
              <a:t>2</a:t>
            </a:r>
            <a:r>
              <a:rPr lang="en-US" altLang="en-US"/>
              <a:t> RS based on NC effects</a:t>
            </a:r>
          </a:p>
          <a:p>
            <a:pPr lvl="1">
              <a:lnSpc>
                <a:spcPct val="130000"/>
              </a:lnSpc>
              <a:buClr>
                <a:schemeClr val="folHlink"/>
              </a:buClr>
              <a:buFont typeface="Marlett" pitchFamily="2" charset="2"/>
              <a:buChar char="p"/>
            </a:pPr>
            <a:r>
              <a:rPr lang="en-US" altLang="en-US"/>
              <a:t> Do not adjust GW</a:t>
            </a:r>
            <a:r>
              <a:rPr lang="en-US" altLang="en-US" baseline="-25000"/>
              <a:t>1</a:t>
            </a:r>
            <a:r>
              <a:rPr lang="en-US" altLang="en-US"/>
              <a:t> or GW</a:t>
            </a:r>
            <a:r>
              <a:rPr lang="en-US" altLang="en-US" baseline="-25000"/>
              <a:t>2</a:t>
            </a:r>
            <a:r>
              <a:rPr lang="en-US" altLang="en-US"/>
              <a:t> RS based on MCL </a:t>
            </a:r>
          </a:p>
        </p:txBody>
      </p:sp>
    </p:spTree>
  </p:cSld>
  <p:clrMapOvr>
    <a:masterClrMapping/>
  </p:clrMapOvr>
  <p:transition>
    <p:wheel spokes="8"/>
  </p:transition>
</p:sld>
</file>

<file path=ppt/slides/slide1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3858" name="Rectangle 2"/>
          <p:cNvSpPr>
            <a:spLocks noGrp="1" noChangeArrowheads="1"/>
          </p:cNvSpPr>
          <p:nvPr>
            <p:ph type="title"/>
          </p:nvPr>
        </p:nvSpPr>
        <p:spPr/>
        <p:txBody>
          <a:bodyPr/>
          <a:lstStyle/>
          <a:p>
            <a:r>
              <a:rPr lang="en-US" altLang="en-US"/>
              <a:t>Additivity: GW</a:t>
            </a:r>
            <a:r>
              <a:rPr lang="en-US" altLang="en-US" baseline="-25000"/>
              <a:t>1 </a:t>
            </a:r>
            <a:r>
              <a:rPr lang="en-US" altLang="en-US"/>
              <a:t>and GW</a:t>
            </a:r>
            <a:r>
              <a:rPr lang="en-US" altLang="en-US" baseline="-25000"/>
              <a:t>2</a:t>
            </a:r>
            <a:endParaRPr lang="en-US" altLang="en-US"/>
          </a:p>
        </p:txBody>
      </p:sp>
      <p:sp>
        <p:nvSpPr>
          <p:cNvPr id="1273859" name="Rectangle 3"/>
          <p:cNvSpPr>
            <a:spLocks noGrp="1" noChangeArrowheads="1"/>
          </p:cNvSpPr>
          <p:nvPr>
            <p:ph type="body" idx="1"/>
          </p:nvPr>
        </p:nvSpPr>
        <p:spPr>
          <a:xfrm>
            <a:off x="228600" y="1981200"/>
            <a:ext cx="8915400" cy="4343400"/>
          </a:xfrm>
        </p:spPr>
        <p:txBody>
          <a:bodyPr/>
          <a:lstStyle/>
          <a:p>
            <a:pPr>
              <a:lnSpc>
                <a:spcPct val="150000"/>
              </a:lnSpc>
              <a:buFont typeface="Monotype Sorts" pitchFamily="2" charset="2"/>
              <a:buChar char="n"/>
            </a:pPr>
            <a:r>
              <a:rPr lang="en-US" altLang="en-US"/>
              <a:t> If exposure is occurring:</a:t>
            </a:r>
          </a:p>
          <a:p>
            <a:pPr lvl="1">
              <a:lnSpc>
                <a:spcPct val="150000"/>
              </a:lnSpc>
              <a:buClr>
                <a:schemeClr val="folHlink"/>
              </a:buClr>
              <a:buFont typeface="Marlett" pitchFamily="2" charset="2"/>
              <a:buChar char="p"/>
            </a:pPr>
            <a:r>
              <a:rPr lang="en-US" altLang="en-US"/>
              <a:t> Adjust GW</a:t>
            </a:r>
            <a:r>
              <a:rPr lang="en-US" altLang="en-US" baseline="-25000"/>
              <a:t>1</a:t>
            </a:r>
            <a:r>
              <a:rPr lang="en-US" altLang="en-US"/>
              <a:t> or GW</a:t>
            </a:r>
            <a:r>
              <a:rPr lang="en-US" altLang="en-US" baseline="-25000"/>
              <a:t>2</a:t>
            </a:r>
            <a:r>
              <a:rPr lang="en-US" altLang="en-US"/>
              <a:t> RS based on NC effects</a:t>
            </a:r>
          </a:p>
          <a:p>
            <a:pPr lvl="1">
              <a:lnSpc>
                <a:spcPct val="150000"/>
              </a:lnSpc>
              <a:buClr>
                <a:schemeClr val="folHlink"/>
              </a:buClr>
              <a:buFont typeface="Marlett" pitchFamily="2" charset="2"/>
              <a:buChar char="p"/>
            </a:pPr>
            <a:r>
              <a:rPr lang="en-US" altLang="en-US"/>
              <a:t> For GW</a:t>
            </a:r>
            <a:r>
              <a:rPr lang="en-US" altLang="en-US" baseline="-25000"/>
              <a:t>1</a:t>
            </a:r>
            <a:r>
              <a:rPr lang="en-US" altLang="en-US"/>
              <a:t> or GW</a:t>
            </a:r>
            <a:r>
              <a:rPr lang="en-US" altLang="en-US" baseline="-25000"/>
              <a:t>2</a:t>
            </a:r>
            <a:r>
              <a:rPr lang="en-US" altLang="en-US"/>
              <a:t> RS based on MCL:</a:t>
            </a:r>
          </a:p>
          <a:p>
            <a:pPr lvl="1">
              <a:lnSpc>
                <a:spcPct val="90000"/>
              </a:lnSpc>
              <a:buClr>
                <a:schemeClr val="folHlink"/>
              </a:buClr>
              <a:buFont typeface="Marlett" pitchFamily="2" charset="2"/>
              <a:buNone/>
            </a:pPr>
            <a:r>
              <a:rPr lang="en-US" altLang="en-US"/>
              <a:t> 		1. Calculate GW</a:t>
            </a:r>
            <a:r>
              <a:rPr lang="en-US" altLang="en-US" baseline="-25000"/>
              <a:t>1</a:t>
            </a:r>
            <a:r>
              <a:rPr lang="en-US" altLang="en-US"/>
              <a:t> or GW</a:t>
            </a:r>
            <a:r>
              <a:rPr lang="en-US" altLang="en-US" baseline="-25000"/>
              <a:t>2</a:t>
            </a:r>
            <a:r>
              <a:rPr lang="en-US" altLang="en-US"/>
              <a:t> RS for NC effects</a:t>
            </a:r>
          </a:p>
          <a:p>
            <a:pPr lvl="1">
              <a:lnSpc>
                <a:spcPct val="90000"/>
              </a:lnSpc>
              <a:buClr>
                <a:schemeClr val="folHlink"/>
              </a:buClr>
              <a:buFont typeface="Marlett" pitchFamily="2" charset="2"/>
              <a:buNone/>
            </a:pPr>
            <a:r>
              <a:rPr lang="en-US" altLang="en-US"/>
              <a:t>		    (Appendix H)</a:t>
            </a:r>
          </a:p>
          <a:p>
            <a:pPr lvl="1">
              <a:lnSpc>
                <a:spcPct val="150000"/>
              </a:lnSpc>
              <a:buClr>
                <a:schemeClr val="folHlink"/>
              </a:buClr>
              <a:buFont typeface="Marlett" pitchFamily="2" charset="2"/>
              <a:buNone/>
            </a:pPr>
            <a:r>
              <a:rPr lang="en-US" altLang="en-US"/>
              <a:t>		2. Adjust RS to account for additivity</a:t>
            </a:r>
          </a:p>
        </p:txBody>
      </p:sp>
    </p:spTree>
  </p:cSld>
  <p:clrMapOvr>
    <a:masterClrMapping/>
  </p:clrMapOvr>
  <p:transition>
    <p:wheel spokes="8"/>
  </p:transition>
</p:sld>
</file>

<file path=ppt/slides/slide1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3298" name="Rectangle 2"/>
          <p:cNvSpPr>
            <a:spLocks noGrp="1" noChangeArrowheads="1"/>
          </p:cNvSpPr>
          <p:nvPr>
            <p:ph type="title"/>
          </p:nvPr>
        </p:nvSpPr>
        <p:spPr/>
        <p:txBody>
          <a:bodyPr/>
          <a:lstStyle/>
          <a:p>
            <a:r>
              <a:rPr lang="en-US" altLang="en-US" sz="4000"/>
              <a:t>Enclosed Structure – Soil and GW</a:t>
            </a:r>
            <a:br>
              <a:rPr lang="en-US" altLang="en-US" sz="4000"/>
            </a:br>
            <a:r>
              <a:rPr lang="en-US" altLang="en-US" sz="4000"/>
              <a:t>Additivity Example</a:t>
            </a:r>
          </a:p>
        </p:txBody>
      </p:sp>
      <p:sp>
        <p:nvSpPr>
          <p:cNvPr id="1463299" name="Rectangle 3"/>
          <p:cNvSpPr>
            <a:spLocks noGrp="1" noChangeArrowheads="1"/>
          </p:cNvSpPr>
          <p:nvPr>
            <p:ph type="body" idx="1"/>
          </p:nvPr>
        </p:nvSpPr>
        <p:spPr>
          <a:xfrm>
            <a:off x="228600" y="1676400"/>
            <a:ext cx="8686800" cy="4114800"/>
          </a:xfrm>
        </p:spPr>
        <p:txBody>
          <a:bodyPr/>
          <a:lstStyle/>
          <a:p>
            <a:pPr>
              <a:buFontTx/>
              <a:buNone/>
            </a:pPr>
            <a:r>
              <a:rPr lang="en-US" altLang="en-US">
                <a:solidFill>
                  <a:srgbClr val="996600"/>
                </a:solidFill>
              </a:rPr>
              <a:t>Soil: Toluene (liver, kidney, CNS)</a:t>
            </a:r>
          </a:p>
          <a:p>
            <a:pPr>
              <a:buFontTx/>
              <a:buNone/>
            </a:pPr>
            <a:r>
              <a:rPr lang="en-US" altLang="en-US">
                <a:solidFill>
                  <a:srgbClr val="996600"/>
                </a:solidFill>
              </a:rPr>
              <a:t>		Ethylbenzene (liver, kidney, fetal)</a:t>
            </a:r>
          </a:p>
          <a:p>
            <a:pPr>
              <a:buFontTx/>
              <a:buNone/>
            </a:pPr>
            <a:r>
              <a:rPr lang="en-US" altLang="en-US">
                <a:solidFill>
                  <a:srgbClr val="996600"/>
                </a:solidFill>
              </a:rPr>
              <a:t>		Hexachloroethane (kidney)</a:t>
            </a:r>
          </a:p>
          <a:p>
            <a:pPr>
              <a:buFontTx/>
              <a:buNone/>
            </a:pPr>
            <a:r>
              <a:rPr lang="en-US" altLang="en-US">
                <a:solidFill>
                  <a:srgbClr val="0000FF"/>
                </a:solidFill>
              </a:rPr>
              <a:t>GW: Chlorobenzene (liver)</a:t>
            </a:r>
          </a:p>
          <a:p>
            <a:pPr>
              <a:buFontTx/>
              <a:buNone/>
            </a:pPr>
            <a:r>
              <a:rPr lang="en-US" altLang="en-US">
                <a:solidFill>
                  <a:srgbClr val="0000FF"/>
                </a:solidFill>
              </a:rPr>
              <a:t>		Fluoranthene (kidney, liver, hemat.)</a:t>
            </a:r>
          </a:p>
          <a:p>
            <a:pPr>
              <a:buFontTx/>
              <a:buNone/>
            </a:pPr>
            <a:r>
              <a:rPr lang="en-US" altLang="en-US">
                <a:solidFill>
                  <a:srgbClr val="0000FF"/>
                </a:solidFill>
              </a:rPr>
              <a:t>		Hexachloroethane (kidney)</a:t>
            </a:r>
          </a:p>
          <a:p>
            <a:pPr>
              <a:buFontTx/>
              <a:buNone/>
            </a:pPr>
            <a:endParaRPr lang="en-US" altLang="en-US">
              <a:solidFill>
                <a:srgbClr val="996633"/>
              </a:solidFill>
            </a:endParaRPr>
          </a:p>
        </p:txBody>
      </p:sp>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7314" name="Rectangle 2"/>
          <p:cNvSpPr>
            <a:spLocks noGrp="1" noChangeArrowheads="1"/>
          </p:cNvSpPr>
          <p:nvPr>
            <p:ph type="title"/>
          </p:nvPr>
        </p:nvSpPr>
        <p:spPr/>
        <p:txBody>
          <a:bodyPr/>
          <a:lstStyle/>
          <a:p>
            <a:r>
              <a:rPr lang="en-US" altLang="en-US"/>
              <a:t>Comparison of Options</a:t>
            </a:r>
          </a:p>
        </p:txBody>
      </p:sp>
      <p:graphicFrame>
        <p:nvGraphicFramePr>
          <p:cNvPr id="2" name="Table 1" title="Comparison of Management Options Table"/>
          <p:cNvGraphicFramePr>
            <a:graphicFrameLocks noGrp="1"/>
          </p:cNvGraphicFramePr>
          <p:nvPr>
            <p:extLst>
              <p:ext uri="{D42A27DB-BD31-4B8C-83A1-F6EECF244321}">
                <p14:modId xmlns:p14="http://schemas.microsoft.com/office/powerpoint/2010/main" val="1423026961"/>
              </p:ext>
            </p:extLst>
          </p:nvPr>
        </p:nvGraphicFramePr>
        <p:xfrm>
          <a:off x="685800" y="2133600"/>
          <a:ext cx="8077200" cy="4343400"/>
        </p:xfrm>
        <a:graphic>
          <a:graphicData uri="http://schemas.openxmlformats.org/drawingml/2006/table">
            <a:tbl>
              <a:tblPr firstRow="1" bandRow="1">
                <a:tableStyleId>{5C22544A-7EE6-4342-B048-85BDC9FD1C3A}</a:tableStyleId>
              </a:tblPr>
              <a:tblGrid>
                <a:gridCol w="2322195">
                  <a:extLst>
                    <a:ext uri="{9D8B030D-6E8A-4147-A177-3AD203B41FA5}">
                      <a16:colId xmlns:a16="http://schemas.microsoft.com/office/drawing/2014/main" val="3527920647"/>
                    </a:ext>
                  </a:extLst>
                </a:gridCol>
                <a:gridCol w="1615440">
                  <a:extLst>
                    <a:ext uri="{9D8B030D-6E8A-4147-A177-3AD203B41FA5}">
                      <a16:colId xmlns:a16="http://schemas.microsoft.com/office/drawing/2014/main" val="2715442493"/>
                    </a:ext>
                  </a:extLst>
                </a:gridCol>
                <a:gridCol w="1312545">
                  <a:extLst>
                    <a:ext uri="{9D8B030D-6E8A-4147-A177-3AD203B41FA5}">
                      <a16:colId xmlns:a16="http://schemas.microsoft.com/office/drawing/2014/main" val="3886244054"/>
                    </a:ext>
                  </a:extLst>
                </a:gridCol>
                <a:gridCol w="1312545">
                  <a:extLst>
                    <a:ext uri="{9D8B030D-6E8A-4147-A177-3AD203B41FA5}">
                      <a16:colId xmlns:a16="http://schemas.microsoft.com/office/drawing/2014/main" val="3267188228"/>
                    </a:ext>
                  </a:extLst>
                </a:gridCol>
                <a:gridCol w="1514475">
                  <a:extLst>
                    <a:ext uri="{9D8B030D-6E8A-4147-A177-3AD203B41FA5}">
                      <a16:colId xmlns:a16="http://schemas.microsoft.com/office/drawing/2014/main" val="3162371168"/>
                    </a:ext>
                  </a:extLst>
                </a:gridCol>
              </a:tblGrid>
              <a:tr h="531103">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2363599354"/>
                  </a:ext>
                </a:extLst>
              </a:tr>
              <a:tr h="916697">
                <a:tc>
                  <a:txBody>
                    <a:bodyPr/>
                    <a:lstStyle/>
                    <a:p>
                      <a:r>
                        <a:rPr lang="en-US" dirty="0" smtClean="0"/>
                        <a:t>AOC must meet criteria</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N</a:t>
                      </a:r>
                      <a:endParaRPr lang="en-US" dirty="0"/>
                    </a:p>
                  </a:txBody>
                  <a:tcPr/>
                </a:tc>
                <a:extLst>
                  <a:ext uri="{0D108BD9-81ED-4DB2-BD59-A6C34878D82A}">
                    <a16:rowId xmlns:a16="http://schemas.microsoft.com/office/drawing/2014/main" val="989856703"/>
                  </a:ext>
                </a:extLst>
              </a:tr>
              <a:tr h="916697">
                <a:tc>
                  <a:txBody>
                    <a:bodyPr/>
                    <a:lstStyle/>
                    <a:p>
                      <a:r>
                        <a:rPr lang="en-US" dirty="0" smtClean="0"/>
                        <a:t>Media other than soil and GW</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414001843"/>
                  </a:ext>
                </a:extLst>
              </a:tr>
              <a:tr h="531103">
                <a:tc>
                  <a:txBody>
                    <a:bodyPr/>
                    <a:lstStyle/>
                    <a:p>
                      <a:r>
                        <a:rPr lang="en-US" dirty="0" smtClean="0"/>
                        <a:t>Look up tables</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extLst>
                  <a:ext uri="{0D108BD9-81ED-4DB2-BD59-A6C34878D82A}">
                    <a16:rowId xmlns:a16="http://schemas.microsoft.com/office/drawing/2014/main" val="1670264106"/>
                  </a:ext>
                </a:extLst>
              </a:tr>
              <a:tr h="531103">
                <a:tc>
                  <a:txBody>
                    <a:bodyPr/>
                    <a:lstStyle/>
                    <a:p>
                      <a:r>
                        <a:rPr lang="en-US" dirty="0" smtClean="0"/>
                        <a:t>Can use DFs</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530944355"/>
                  </a:ext>
                </a:extLst>
              </a:tr>
              <a:tr h="916697">
                <a:tc>
                  <a:txBody>
                    <a:bodyPr/>
                    <a:lstStyle/>
                    <a:p>
                      <a:r>
                        <a:rPr lang="en-US" dirty="0" smtClean="0"/>
                        <a:t>Must</a:t>
                      </a:r>
                      <a:r>
                        <a:rPr lang="en-US" baseline="0" dirty="0" smtClean="0"/>
                        <a:t> ID limiting standard</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604840288"/>
                  </a:ext>
                </a:extLst>
              </a:tr>
            </a:tbl>
          </a:graphicData>
        </a:graphic>
      </p:graphicFrame>
    </p:spTree>
  </p:cSld>
  <p:clrMapOvr>
    <a:masterClrMapping/>
  </p:clrMapOvr>
  <p:transition>
    <p:wheel spokes="8"/>
  </p:transition>
</p:sld>
</file>

<file path=ppt/slides/slide1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22" name="Rectangle 2"/>
          <p:cNvSpPr>
            <a:spLocks noGrp="1" noChangeArrowheads="1"/>
          </p:cNvSpPr>
          <p:nvPr>
            <p:ph type="title"/>
          </p:nvPr>
        </p:nvSpPr>
        <p:spPr/>
        <p:txBody>
          <a:bodyPr/>
          <a:lstStyle/>
          <a:p>
            <a:r>
              <a:rPr lang="en-US" altLang="en-US" sz="4000"/>
              <a:t>Enclosed Structure – Soil and GW</a:t>
            </a:r>
            <a:br>
              <a:rPr lang="en-US" altLang="en-US" sz="4000"/>
            </a:br>
            <a:r>
              <a:rPr lang="en-US" altLang="en-US" sz="4000"/>
              <a:t>Additivity Example</a:t>
            </a:r>
          </a:p>
        </p:txBody>
      </p:sp>
      <p:sp>
        <p:nvSpPr>
          <p:cNvPr id="1464323" name="Rectangle 3"/>
          <p:cNvSpPr>
            <a:spLocks noGrp="1" noChangeArrowheads="1"/>
          </p:cNvSpPr>
          <p:nvPr>
            <p:ph type="body" idx="1"/>
          </p:nvPr>
        </p:nvSpPr>
        <p:spPr>
          <a:xfrm>
            <a:off x="457200" y="2057400"/>
            <a:ext cx="8686800" cy="4800600"/>
          </a:xfrm>
        </p:spPr>
        <p:txBody>
          <a:bodyPr/>
          <a:lstStyle/>
          <a:p>
            <a:pPr>
              <a:buFontTx/>
              <a:buNone/>
            </a:pPr>
            <a:r>
              <a:rPr lang="en-US" altLang="en-US"/>
              <a:t>What is the exposure medium?  </a:t>
            </a:r>
          </a:p>
          <a:p>
            <a:pPr lvl="1">
              <a:buClr>
                <a:schemeClr val="hlink"/>
              </a:buClr>
              <a:buFont typeface="Wingdings" panose="05000000000000000000" pitchFamily="2" charset="2"/>
              <a:buChar char="Ø"/>
            </a:pPr>
            <a:r>
              <a:rPr lang="en-US" altLang="en-US">
                <a:solidFill>
                  <a:srgbClr val="99CCFF"/>
                </a:solidFill>
              </a:rPr>
              <a:t>Indoor Air</a:t>
            </a:r>
            <a:endParaRPr lang="en-US" altLang="en-US"/>
          </a:p>
          <a:p>
            <a:pPr>
              <a:buFontTx/>
              <a:buNone/>
            </a:pPr>
            <a:r>
              <a:rPr lang="en-US" altLang="en-US"/>
              <a:t>What are the COC for indoor air?</a:t>
            </a:r>
          </a:p>
          <a:p>
            <a:pPr lvl="1">
              <a:buClr>
                <a:schemeClr val="hlink"/>
              </a:buClr>
              <a:buFont typeface="Wingdings" panose="05000000000000000000" pitchFamily="2" charset="2"/>
              <a:buChar char="Ø"/>
            </a:pPr>
            <a:r>
              <a:rPr lang="en-US" altLang="en-US"/>
              <a:t> Volatile COC </a:t>
            </a:r>
            <a:r>
              <a:rPr lang="en-US" altLang="en-US" sz="2000"/>
              <a:t>(HLC &gt; 1E-05 atm-m</a:t>
            </a:r>
            <a:r>
              <a:rPr lang="en-US" altLang="en-US" sz="2000" baseline="30000"/>
              <a:t>3</a:t>
            </a:r>
            <a:r>
              <a:rPr lang="en-US" altLang="en-US" sz="2000"/>
              <a:t>/mol </a:t>
            </a:r>
            <a:r>
              <a:rPr lang="en-US" altLang="en-US" sz="2000" u="sng"/>
              <a:t>and</a:t>
            </a:r>
            <a:r>
              <a:rPr lang="en-US" altLang="en-US" sz="2000"/>
              <a:t> mw &lt; 200 g/mol)</a:t>
            </a:r>
          </a:p>
          <a:p>
            <a:pPr lvl="1">
              <a:buClr>
                <a:schemeClr val="hlink"/>
              </a:buClr>
              <a:buFont typeface="Wingdings" panose="05000000000000000000" pitchFamily="2" charset="2"/>
              <a:buNone/>
            </a:pPr>
            <a:endParaRPr lang="en-US" altLang="en-US" sz="2000"/>
          </a:p>
          <a:p>
            <a:pPr lvl="2">
              <a:buClr>
                <a:schemeClr val="accent1"/>
              </a:buClr>
              <a:buFont typeface="Wingdings" panose="05000000000000000000" pitchFamily="2" charset="2"/>
              <a:buChar char="ü"/>
            </a:pPr>
            <a:r>
              <a:rPr lang="en-US" altLang="en-US"/>
              <a:t> Toluene (</a:t>
            </a:r>
            <a:r>
              <a:rPr lang="en-US" altLang="en-US">
                <a:solidFill>
                  <a:srgbClr val="99CCFF"/>
                </a:solidFill>
              </a:rPr>
              <a:t>liver</a:t>
            </a:r>
            <a:r>
              <a:rPr lang="en-US" altLang="en-US"/>
              <a:t>, kidney, CNS)</a:t>
            </a:r>
          </a:p>
          <a:p>
            <a:pPr lvl="2">
              <a:buClr>
                <a:schemeClr val="accent1"/>
              </a:buClr>
              <a:buFont typeface="Wingdings" panose="05000000000000000000" pitchFamily="2" charset="2"/>
              <a:buChar char="ü"/>
            </a:pPr>
            <a:r>
              <a:rPr lang="en-US" altLang="en-US"/>
              <a:t> Ethylbenzene (</a:t>
            </a:r>
            <a:r>
              <a:rPr lang="en-US" altLang="en-US">
                <a:solidFill>
                  <a:srgbClr val="99CCFF"/>
                </a:solidFill>
              </a:rPr>
              <a:t>liver</a:t>
            </a:r>
            <a:r>
              <a:rPr lang="en-US" altLang="en-US"/>
              <a:t>, kidney, fetal)</a:t>
            </a:r>
          </a:p>
          <a:p>
            <a:pPr lvl="2">
              <a:buClr>
                <a:schemeClr val="accent1"/>
              </a:buClr>
              <a:buFont typeface="Wingdings" panose="05000000000000000000" pitchFamily="2" charset="2"/>
              <a:buChar char="ü"/>
            </a:pPr>
            <a:r>
              <a:rPr lang="en-US" altLang="en-US"/>
              <a:t> Chlorobenzene (</a:t>
            </a:r>
            <a:r>
              <a:rPr lang="en-US" altLang="en-US">
                <a:solidFill>
                  <a:srgbClr val="99CCFF"/>
                </a:solidFill>
              </a:rPr>
              <a:t>liver</a:t>
            </a:r>
            <a:r>
              <a:rPr lang="en-US" altLang="en-US"/>
              <a:t>)</a:t>
            </a:r>
          </a:p>
          <a:p>
            <a:pPr lvl="1">
              <a:buClr>
                <a:schemeClr val="hlink"/>
              </a:buClr>
              <a:buFont typeface="Wingdings" panose="05000000000000000000" pitchFamily="2" charset="2"/>
              <a:buNone/>
            </a:pPr>
            <a:endParaRPr lang="en-US" altLang="en-US"/>
          </a:p>
          <a:p>
            <a:pPr>
              <a:buFontTx/>
              <a:buNone/>
            </a:pPr>
            <a:endParaRPr lang="en-US" altLang="en-US"/>
          </a:p>
        </p:txBody>
      </p:sp>
    </p:spTree>
  </p:cSld>
  <p:clrMapOvr>
    <a:masterClrMapping/>
  </p:clrMapOvr>
  <p:transition>
    <p:wheel spokes="8"/>
  </p:transition>
</p:sld>
</file>

<file path=ppt/slides/slide1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6370" name="Rectangle 2"/>
          <p:cNvSpPr>
            <a:spLocks noGrp="1" noChangeArrowheads="1"/>
          </p:cNvSpPr>
          <p:nvPr>
            <p:ph type="title"/>
          </p:nvPr>
        </p:nvSpPr>
        <p:spPr/>
        <p:txBody>
          <a:bodyPr/>
          <a:lstStyle/>
          <a:p>
            <a:r>
              <a:rPr lang="en-US" altLang="en-US" sz="4000"/>
              <a:t>Enclosed Structure – Soil and GW</a:t>
            </a:r>
            <a:br>
              <a:rPr lang="en-US" altLang="en-US" sz="4000"/>
            </a:br>
            <a:r>
              <a:rPr lang="en-US" altLang="en-US" sz="4000"/>
              <a:t>Additivity Example</a:t>
            </a:r>
          </a:p>
        </p:txBody>
      </p:sp>
      <p:sp>
        <p:nvSpPr>
          <p:cNvPr id="1466371" name="Rectangle 3"/>
          <p:cNvSpPr>
            <a:spLocks noGrp="1" noChangeArrowheads="1"/>
          </p:cNvSpPr>
          <p:nvPr>
            <p:ph type="body" idx="1"/>
          </p:nvPr>
        </p:nvSpPr>
        <p:spPr>
          <a:xfrm>
            <a:off x="228600" y="1676400"/>
            <a:ext cx="8686800" cy="4800600"/>
          </a:xfrm>
        </p:spPr>
        <p:txBody>
          <a:bodyPr/>
          <a:lstStyle/>
          <a:p>
            <a:pPr lvl="1">
              <a:buClr>
                <a:schemeClr val="hlink"/>
              </a:buClr>
              <a:buFont typeface="Wingdings" panose="05000000000000000000" pitchFamily="2" charset="2"/>
              <a:buNone/>
            </a:pPr>
            <a:endParaRPr lang="en-US" altLang="en-US"/>
          </a:p>
          <a:p>
            <a:pPr>
              <a:buClr>
                <a:schemeClr val="hlink"/>
              </a:buClr>
              <a:buFont typeface="Wingdings" panose="05000000000000000000" pitchFamily="2" charset="2"/>
              <a:buNone/>
            </a:pPr>
            <a:r>
              <a:rPr lang="en-US" altLang="en-US"/>
              <a:t>Based on additivity to the liver:</a:t>
            </a:r>
          </a:p>
          <a:p>
            <a:pPr>
              <a:buClr>
                <a:schemeClr val="hlink"/>
              </a:buClr>
              <a:buFont typeface="Wingdings" panose="05000000000000000000" pitchFamily="2" charset="2"/>
              <a:buChar char="Ø"/>
            </a:pPr>
            <a:r>
              <a:rPr lang="en-US" altLang="en-US"/>
              <a:t>Divide the Soil</a:t>
            </a:r>
            <a:r>
              <a:rPr lang="en-US" altLang="en-US" baseline="-25000"/>
              <a:t>es</a:t>
            </a:r>
            <a:r>
              <a:rPr lang="en-US" altLang="en-US"/>
              <a:t> and GW</a:t>
            </a:r>
            <a:r>
              <a:rPr lang="en-US" altLang="en-US" baseline="-25000"/>
              <a:t>es</a:t>
            </a:r>
            <a:r>
              <a:rPr lang="en-US" altLang="en-US"/>
              <a:t> for toluene, ethylbenzene, and chlorobenzene by 3</a:t>
            </a:r>
          </a:p>
          <a:p>
            <a:pPr>
              <a:buFontTx/>
              <a:buNone/>
            </a:pPr>
            <a:endParaRPr lang="en-US" altLang="en-US"/>
          </a:p>
        </p:txBody>
      </p:sp>
    </p:spTree>
  </p:cSld>
  <p:clrMapOvr>
    <a:masterClrMapping/>
  </p:clrMapOvr>
  <p:transition>
    <p:wheel spokes="8"/>
  </p:transition>
</p:sld>
</file>

<file path=ppt/slides/slide1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0770" name="Rectangle 2"/>
          <p:cNvSpPr>
            <a:spLocks noGrp="1" noChangeArrowheads="1"/>
          </p:cNvSpPr>
          <p:nvPr>
            <p:ph type="title"/>
          </p:nvPr>
        </p:nvSpPr>
        <p:spPr/>
        <p:txBody>
          <a:bodyPr/>
          <a:lstStyle/>
          <a:p>
            <a:r>
              <a:rPr lang="en-US" altLang="en-US"/>
              <a:t>Additivity - Carcinogens</a:t>
            </a:r>
          </a:p>
        </p:txBody>
      </p:sp>
      <p:sp>
        <p:nvSpPr>
          <p:cNvPr id="1440771" name="Rectangle 3"/>
          <p:cNvSpPr>
            <a:spLocks noGrp="1" noChangeArrowheads="1"/>
          </p:cNvSpPr>
          <p:nvPr>
            <p:ph type="body" idx="1"/>
          </p:nvPr>
        </p:nvSpPr>
        <p:spPr/>
        <p:txBody>
          <a:bodyPr/>
          <a:lstStyle/>
          <a:p>
            <a:pPr algn="just">
              <a:lnSpc>
                <a:spcPct val="150000"/>
              </a:lnSpc>
            </a:pPr>
            <a:r>
              <a:rPr lang="en-US" altLang="en-US" sz="2400"/>
              <a:t>Target risk level of 10</a:t>
            </a:r>
            <a:r>
              <a:rPr lang="en-US" altLang="en-US" sz="2400" baseline="30000"/>
              <a:t>-6</a:t>
            </a:r>
            <a:r>
              <a:rPr lang="en-US" altLang="en-US" sz="2400"/>
              <a:t> for individual    constituents and media </a:t>
            </a:r>
          </a:p>
          <a:p>
            <a:pPr algn="just">
              <a:lnSpc>
                <a:spcPct val="150000"/>
              </a:lnSpc>
            </a:pPr>
            <a:r>
              <a:rPr lang="en-US" altLang="en-US" sz="2400"/>
              <a:t>Multiple COC and pathways result in cumulative risks within the 10</a:t>
            </a:r>
            <a:r>
              <a:rPr lang="en-US" altLang="en-US" sz="2400" baseline="30000"/>
              <a:t>-4</a:t>
            </a:r>
            <a:r>
              <a:rPr lang="en-US" altLang="en-US" sz="2400"/>
              <a:t> to 10</a:t>
            </a:r>
            <a:r>
              <a:rPr lang="en-US" altLang="en-US" sz="2400" baseline="30000"/>
              <a:t>-6</a:t>
            </a:r>
            <a:r>
              <a:rPr lang="en-US" altLang="en-US" sz="2400"/>
              <a:t> risk range </a:t>
            </a:r>
          </a:p>
          <a:p>
            <a:pPr algn="just">
              <a:lnSpc>
                <a:spcPct val="150000"/>
              </a:lnSpc>
            </a:pPr>
            <a:r>
              <a:rPr lang="en-US" altLang="en-US" sz="2400"/>
              <a:t>Therefore, not necessary to modify the standards to account for exposure to multiple carcinogens or multiple impacted media</a:t>
            </a:r>
          </a:p>
          <a:p>
            <a:pPr lvl="2" algn="just">
              <a:lnSpc>
                <a:spcPct val="90000"/>
              </a:lnSpc>
            </a:pPr>
            <a:endParaRPr lang="en-US" altLang="en-US"/>
          </a:p>
          <a:p>
            <a:pPr algn="just">
              <a:lnSpc>
                <a:spcPct val="90000"/>
              </a:lnSpc>
              <a:buFontTx/>
              <a:buNone/>
            </a:pPr>
            <a:endParaRPr lang="en-US" altLang="en-US" sz="2000"/>
          </a:p>
        </p:txBody>
      </p:sp>
    </p:spTree>
  </p:cSld>
  <p:clrMapOvr>
    <a:masterClrMapping/>
  </p:clrMapOvr>
  <p:transition>
    <p:wheel spokes="8"/>
  </p:transition>
</p:sld>
</file>

<file path=ppt/slides/slide1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76837" name="Picture 1029" descr="MCj0310606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4114800"/>
            <a:ext cx="1817688" cy="16319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sz="quarter"/>
          </p:nvPr>
        </p:nvSpPr>
        <p:spPr>
          <a:xfrm>
            <a:off x="685800" y="419100"/>
            <a:ext cx="7772400" cy="1143000"/>
          </a:xfrm>
        </p:spPr>
        <p:txBody>
          <a:bodyPr/>
          <a:lstStyle/>
          <a:p>
            <a:r>
              <a:rPr lang="en-US" altLang="en-US" sz="6000" dirty="0"/>
              <a:t>RECAP</a:t>
            </a:r>
            <a:endParaRPr lang="en-US" dirty="0"/>
          </a:p>
        </p:txBody>
      </p:sp>
      <p:sp>
        <p:nvSpPr>
          <p:cNvPr id="3" name="Subtitle 2"/>
          <p:cNvSpPr>
            <a:spLocks noGrp="1"/>
          </p:cNvSpPr>
          <p:nvPr>
            <p:ph type="subTitle" sz="quarter" idx="1"/>
          </p:nvPr>
        </p:nvSpPr>
        <p:spPr>
          <a:xfrm>
            <a:off x="1828800" y="2362200"/>
            <a:ext cx="7162800" cy="1752600"/>
          </a:xfrm>
        </p:spPr>
        <p:txBody>
          <a:bodyPr/>
          <a:lstStyle/>
          <a:p>
            <a:pPr algn="r"/>
            <a:r>
              <a:rPr lang="en-US" altLang="en-US" sz="4400" i="1" dirty="0">
                <a:solidFill>
                  <a:srgbClr val="3399FF"/>
                </a:solidFill>
              </a:rPr>
              <a:t>Total Petroleum Hydrocarbons</a:t>
            </a:r>
          </a:p>
          <a:p>
            <a:pPr algn="r"/>
            <a:r>
              <a:rPr lang="en-US" altLang="en-US" sz="4400" i="1" dirty="0">
                <a:solidFill>
                  <a:srgbClr val="3399FF"/>
                </a:solidFill>
              </a:rPr>
              <a:t>Appendix D</a:t>
            </a:r>
          </a:p>
          <a:p>
            <a:endParaRPr lang="en-US" dirty="0"/>
          </a:p>
        </p:txBody>
      </p:sp>
    </p:spTree>
  </p:cSld>
  <p:clrMapOvr>
    <a:masterClrMapping/>
  </p:clrMapOvr>
  <p:transition>
    <p:wheel spokes="8"/>
  </p:transition>
</p:sld>
</file>

<file path=ppt/slides/slide1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45" name="Rectangle 5"/>
          <p:cNvSpPr>
            <a:spLocks noChangeArrowheads="1"/>
          </p:cNvSpPr>
          <p:nvPr/>
        </p:nvSpPr>
        <p:spPr bwMode="auto">
          <a:xfrm>
            <a:off x="381000" y="2667000"/>
            <a:ext cx="8534400" cy="252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r>
              <a:rPr lang="en-US" altLang="en-US" sz="3200"/>
              <a:t>Petroleum hydrocarbon releases are assessed based on the identification and quantitation of  </a:t>
            </a:r>
          </a:p>
          <a:p>
            <a:r>
              <a:rPr lang="en-US" altLang="en-US" sz="3200" u="sng"/>
              <a:t>indicator compounds</a:t>
            </a:r>
            <a:r>
              <a:rPr lang="en-US" altLang="en-US" sz="3200"/>
              <a:t> and </a:t>
            </a:r>
            <a:r>
              <a:rPr lang="en-US" altLang="en-US" sz="3200" u="sng"/>
              <a:t>hydrocarbon fractions</a:t>
            </a:r>
            <a:endParaRPr lang="en-US" altLang="en-US" sz="3200"/>
          </a:p>
          <a:p>
            <a:endParaRPr lang="en-US" altLang="en-US" sz="3200"/>
          </a:p>
          <a:p>
            <a:endParaRPr lang="en-US" altLang="en-US" sz="3200"/>
          </a:p>
        </p:txBody>
      </p:sp>
      <p:sp>
        <p:nvSpPr>
          <p:cNvPr id="2" name="Title 1"/>
          <p:cNvSpPr>
            <a:spLocks noGrp="1"/>
          </p:cNvSpPr>
          <p:nvPr>
            <p:ph type="title"/>
          </p:nvPr>
        </p:nvSpPr>
        <p:spPr>
          <a:xfrm>
            <a:off x="266700" y="1066800"/>
            <a:ext cx="8763000" cy="1143000"/>
          </a:xfrm>
        </p:spPr>
        <p:txBody>
          <a:bodyPr/>
          <a:lstStyle/>
          <a:p>
            <a:pPr algn="ctr"/>
            <a:r>
              <a:rPr lang="en-US" altLang="en-US" i="0" dirty="0">
                <a:solidFill>
                  <a:schemeClr val="hlink"/>
                </a:solidFill>
              </a:rPr>
              <a:t>TPH Fraction and Indicator Method</a:t>
            </a:r>
            <a:r>
              <a:rPr lang="en-US" altLang="en-US" i="0" dirty="0"/>
              <a:t> </a:t>
            </a:r>
            <a:br>
              <a:rPr lang="en-US" altLang="en-US" i="0" dirty="0"/>
            </a:br>
            <a:endParaRPr lang="en-US" i="0" dirty="0"/>
          </a:p>
        </p:txBody>
      </p:sp>
    </p:spTree>
  </p:cSld>
  <p:clrMapOvr>
    <a:masterClrMapping/>
  </p:clrMapOvr>
  <p:transition>
    <p:wheel spokes="8"/>
  </p:transition>
</p:sld>
</file>

<file path=ppt/slides/slide1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2578" name="Rectangle 1026"/>
          <p:cNvSpPr>
            <a:spLocks noGrp="1" noChangeArrowheads="1"/>
          </p:cNvSpPr>
          <p:nvPr>
            <p:ph type="title"/>
          </p:nvPr>
        </p:nvSpPr>
        <p:spPr>
          <a:xfrm>
            <a:off x="685800" y="228600"/>
            <a:ext cx="7848600" cy="1295400"/>
          </a:xfrm>
          <a:noFill/>
          <a:ln/>
        </p:spPr>
        <p:txBody>
          <a:bodyPr anchor="ctr"/>
          <a:lstStyle/>
          <a:p>
            <a:r>
              <a:rPr lang="en-US" altLang="en-US" sz="4000"/>
              <a:t>COC for Petroleum Releases</a:t>
            </a:r>
            <a:br>
              <a:rPr lang="en-US" altLang="en-US" sz="4000"/>
            </a:br>
            <a:r>
              <a:rPr lang="en-US" altLang="en-US" sz="4000"/>
              <a:t> </a:t>
            </a:r>
            <a:r>
              <a:rPr lang="en-US" altLang="en-US"/>
              <a:t>Table D-1    Page D-TPH-5</a:t>
            </a:r>
          </a:p>
        </p:txBody>
      </p:sp>
      <p:sp>
        <p:nvSpPr>
          <p:cNvPr id="152579" name="Rectangle 1027"/>
          <p:cNvSpPr>
            <a:spLocks noGrp="1" noChangeArrowheads="1"/>
          </p:cNvSpPr>
          <p:nvPr>
            <p:ph type="body" idx="1"/>
          </p:nvPr>
        </p:nvSpPr>
        <p:spPr>
          <a:xfrm>
            <a:off x="228600" y="1905000"/>
            <a:ext cx="8686800" cy="4114800"/>
          </a:xfrm>
          <a:noFill/>
          <a:ln/>
        </p:spPr>
        <p:txBody>
          <a:bodyPr/>
          <a:lstStyle/>
          <a:p>
            <a:pPr>
              <a:lnSpc>
                <a:spcPct val="140000"/>
              </a:lnSpc>
              <a:buFontTx/>
              <a:buNone/>
            </a:pPr>
            <a:r>
              <a:rPr lang="en-US" altLang="en-US" sz="2800" u="sng"/>
              <a:t>Total Petroleum Hydrocarbons</a:t>
            </a:r>
            <a:endParaRPr lang="en-US" altLang="en-US" sz="2800"/>
          </a:p>
          <a:p>
            <a:pPr>
              <a:lnSpc>
                <a:spcPct val="140000"/>
              </a:lnSpc>
              <a:buSzPct val="75000"/>
              <a:buFont typeface="Wingdings" panose="05000000000000000000" pitchFamily="2" charset="2"/>
              <a:buChar char="n"/>
            </a:pPr>
            <a:r>
              <a:rPr lang="en-US" altLang="en-US" sz="2800"/>
              <a:t>TPH Fraction and Indicator Compound Approach</a:t>
            </a:r>
          </a:p>
          <a:p>
            <a:pPr>
              <a:lnSpc>
                <a:spcPct val="140000"/>
              </a:lnSpc>
              <a:buSzPct val="75000"/>
              <a:buFont typeface="Wingdings" panose="05000000000000000000" pitchFamily="2" charset="2"/>
              <a:buNone/>
            </a:pPr>
            <a:r>
              <a:rPr lang="en-US" altLang="en-US" sz="2800"/>
              <a:t>	</a:t>
            </a:r>
            <a:r>
              <a:rPr lang="en-US" altLang="en-US" sz="2800">
                <a:hlinkClick r:id="rId3"/>
              </a:rPr>
              <a:t>http://www.aehs.com/publications/catalog/tph.htm</a:t>
            </a:r>
            <a:endParaRPr lang="en-US" altLang="en-US" sz="2800"/>
          </a:p>
          <a:p>
            <a:pPr>
              <a:buSzPct val="75000"/>
              <a:buFont typeface="Wingdings" panose="05000000000000000000" pitchFamily="2" charset="2"/>
              <a:buChar char="n"/>
            </a:pPr>
            <a:r>
              <a:rPr lang="en-US" altLang="en-US" sz="2800">
                <a:solidFill>
                  <a:srgbClr val="FFCC00"/>
                </a:solidFill>
              </a:rPr>
              <a:t>Indicator compounds</a:t>
            </a:r>
            <a:r>
              <a:rPr lang="en-US" altLang="en-US" sz="2800"/>
              <a:t> may include:</a:t>
            </a:r>
          </a:p>
          <a:p>
            <a:pPr lvl="1">
              <a:buSzPct val="75000"/>
              <a:buFont typeface="Wingdings" panose="05000000000000000000" pitchFamily="2" charset="2"/>
              <a:buChar char="à"/>
            </a:pPr>
            <a:r>
              <a:rPr lang="en-US" altLang="en-US"/>
              <a:t>BTEX</a:t>
            </a:r>
          </a:p>
          <a:p>
            <a:pPr lvl="1">
              <a:buSzPct val="75000"/>
              <a:buFont typeface="Wingdings" panose="05000000000000000000" pitchFamily="2" charset="2"/>
              <a:buChar char="à"/>
            </a:pPr>
            <a:r>
              <a:rPr lang="en-US" altLang="en-US"/>
              <a:t>PAHs</a:t>
            </a:r>
          </a:p>
          <a:p>
            <a:pPr lvl="1">
              <a:buSzPct val="75000"/>
              <a:buFont typeface="Wingdings" panose="05000000000000000000" pitchFamily="2" charset="2"/>
              <a:buChar char="à"/>
            </a:pPr>
            <a:r>
              <a:rPr lang="en-US" altLang="en-US"/>
              <a:t>Metals</a:t>
            </a:r>
          </a:p>
          <a:p>
            <a:pPr lvl="1">
              <a:buSzPct val="75000"/>
              <a:buFont typeface="Wingdings" panose="05000000000000000000" pitchFamily="2" charset="2"/>
              <a:buChar char="à"/>
            </a:pPr>
            <a:r>
              <a:rPr lang="en-US" altLang="en-US"/>
              <a:t>Additives</a:t>
            </a:r>
          </a:p>
        </p:txBody>
      </p:sp>
    </p:spTree>
  </p:cSld>
  <p:clrMapOvr>
    <a:masterClrMapping/>
  </p:clrMapOvr>
  <p:transition>
    <p:wheel spokes="8"/>
  </p:transition>
</p:sld>
</file>

<file path=ppt/slides/slide1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533400" y="228600"/>
            <a:ext cx="7772400" cy="1143000"/>
          </a:xfrm>
          <a:noFill/>
          <a:ln/>
        </p:spPr>
        <p:txBody>
          <a:bodyPr anchor="ctr"/>
          <a:lstStyle/>
          <a:p>
            <a:pPr algn="ctr"/>
            <a:r>
              <a:rPr lang="en-US" altLang="en-US"/>
              <a:t>Hydrocarbon Fractions</a:t>
            </a:r>
            <a:br>
              <a:rPr lang="en-US" altLang="en-US"/>
            </a:br>
            <a:r>
              <a:rPr lang="en-US" altLang="en-US"/>
              <a:t>Table D-1      Page D-TPH-5</a:t>
            </a:r>
          </a:p>
        </p:txBody>
      </p:sp>
      <p:sp>
        <p:nvSpPr>
          <p:cNvPr id="218115" name="Rectangle 3"/>
          <p:cNvSpPr>
            <a:spLocks noGrp="1" noChangeArrowheads="1"/>
          </p:cNvSpPr>
          <p:nvPr>
            <p:ph type="body" idx="1"/>
          </p:nvPr>
        </p:nvSpPr>
        <p:spPr>
          <a:xfrm>
            <a:off x="685800" y="1828800"/>
            <a:ext cx="7772400" cy="4800600"/>
          </a:xfrm>
          <a:noFill/>
          <a:ln/>
        </p:spPr>
        <p:txBody>
          <a:bodyPr/>
          <a:lstStyle/>
          <a:p>
            <a:pPr>
              <a:lnSpc>
                <a:spcPct val="90000"/>
              </a:lnSpc>
              <a:buSzPct val="75000"/>
              <a:buFont typeface="Wingdings" panose="05000000000000000000" pitchFamily="2" charset="2"/>
              <a:buChar char="n"/>
            </a:pPr>
            <a:r>
              <a:rPr lang="en-US" altLang="en-US"/>
              <a:t>Dependent on type of release</a:t>
            </a:r>
          </a:p>
          <a:p>
            <a:pPr>
              <a:lnSpc>
                <a:spcPct val="90000"/>
              </a:lnSpc>
              <a:buSzPct val="75000"/>
              <a:buFont typeface="Wingdings" panose="05000000000000000000" pitchFamily="2" charset="2"/>
              <a:buChar char="n"/>
            </a:pPr>
            <a:r>
              <a:rPr lang="en-US" altLang="en-US"/>
              <a:t>Hydrocarbon fractions include:</a:t>
            </a:r>
          </a:p>
          <a:p>
            <a:pPr lvl="1">
              <a:lnSpc>
                <a:spcPct val="80000"/>
              </a:lnSpc>
              <a:buFontTx/>
              <a:buNone/>
            </a:pPr>
            <a:r>
              <a:rPr lang="en-US" altLang="en-US" sz="3200" u="sng"/>
              <a:t>Aliphatics</a:t>
            </a:r>
            <a:r>
              <a:rPr lang="en-US" altLang="en-US" sz="3200"/>
              <a:t>			</a:t>
            </a:r>
            <a:r>
              <a:rPr lang="en-US" altLang="en-US" sz="3200" u="sng"/>
              <a:t>Aromatics</a:t>
            </a:r>
            <a:endParaRPr lang="en-US" altLang="en-US" sz="3200"/>
          </a:p>
          <a:p>
            <a:pPr lvl="1">
              <a:lnSpc>
                <a:spcPct val="80000"/>
              </a:lnSpc>
              <a:buFontTx/>
              <a:buNone/>
            </a:pPr>
            <a:r>
              <a:rPr lang="en-US" altLang="en-US" sz="3200"/>
              <a:t>C</a:t>
            </a:r>
            <a:r>
              <a:rPr lang="en-US" altLang="en-US" sz="3200" baseline="-25000"/>
              <a:t>&gt;6</a:t>
            </a:r>
            <a:r>
              <a:rPr lang="en-US" altLang="en-US" sz="3200"/>
              <a:t> – C</a:t>
            </a:r>
            <a:r>
              <a:rPr lang="en-US" altLang="en-US" sz="3200" baseline="-25000"/>
              <a:t>8			 </a:t>
            </a:r>
            <a:r>
              <a:rPr lang="en-US" altLang="en-US" sz="3200"/>
              <a:t>	C</a:t>
            </a:r>
            <a:r>
              <a:rPr lang="en-US" altLang="en-US" sz="3200" baseline="-25000"/>
              <a:t>&gt;8</a:t>
            </a:r>
            <a:r>
              <a:rPr lang="en-US" altLang="en-US" sz="3200"/>
              <a:t> – C</a:t>
            </a:r>
            <a:r>
              <a:rPr lang="en-US" altLang="en-US" sz="3200" baseline="-25000"/>
              <a:t>10</a:t>
            </a:r>
            <a:endParaRPr lang="en-US" altLang="en-US" sz="3200"/>
          </a:p>
          <a:p>
            <a:pPr lvl="1">
              <a:lnSpc>
                <a:spcPct val="80000"/>
              </a:lnSpc>
              <a:buFontTx/>
              <a:buNone/>
            </a:pPr>
            <a:r>
              <a:rPr lang="en-US" altLang="en-US" sz="3200"/>
              <a:t>C</a:t>
            </a:r>
            <a:r>
              <a:rPr lang="en-US" altLang="en-US" sz="3200" baseline="-25000"/>
              <a:t>&gt;8</a:t>
            </a:r>
            <a:r>
              <a:rPr lang="en-US" altLang="en-US" sz="3200"/>
              <a:t> – C</a:t>
            </a:r>
            <a:r>
              <a:rPr lang="en-US" altLang="en-US" sz="3200" baseline="-25000"/>
              <a:t>10			 </a:t>
            </a:r>
            <a:r>
              <a:rPr lang="en-US" altLang="en-US" sz="3200"/>
              <a:t>C</a:t>
            </a:r>
            <a:r>
              <a:rPr lang="en-US" altLang="en-US" sz="3200" baseline="-25000"/>
              <a:t>&gt;10</a:t>
            </a:r>
            <a:r>
              <a:rPr lang="en-US" altLang="en-US" sz="3200"/>
              <a:t> – C</a:t>
            </a:r>
            <a:r>
              <a:rPr lang="en-US" altLang="en-US" sz="3200" baseline="-25000"/>
              <a:t>12</a:t>
            </a:r>
            <a:endParaRPr lang="en-US" altLang="en-US" sz="3200"/>
          </a:p>
          <a:p>
            <a:pPr lvl="1">
              <a:lnSpc>
                <a:spcPct val="80000"/>
              </a:lnSpc>
              <a:buFontTx/>
              <a:buNone/>
            </a:pPr>
            <a:r>
              <a:rPr lang="en-US" altLang="en-US" sz="3200"/>
              <a:t>C</a:t>
            </a:r>
            <a:r>
              <a:rPr lang="en-US" altLang="en-US" sz="3200" baseline="-25000"/>
              <a:t>&gt;10</a:t>
            </a:r>
            <a:r>
              <a:rPr lang="en-US" altLang="en-US" sz="3200"/>
              <a:t> – C</a:t>
            </a:r>
            <a:r>
              <a:rPr lang="en-US" altLang="en-US" sz="3200" baseline="-25000"/>
              <a:t>12			 </a:t>
            </a:r>
            <a:r>
              <a:rPr lang="en-US" altLang="en-US" sz="3200"/>
              <a:t>C</a:t>
            </a:r>
            <a:r>
              <a:rPr lang="en-US" altLang="en-US" sz="3200" baseline="-25000"/>
              <a:t>&gt;12</a:t>
            </a:r>
            <a:r>
              <a:rPr lang="en-US" altLang="en-US" sz="3200"/>
              <a:t> – C</a:t>
            </a:r>
            <a:r>
              <a:rPr lang="en-US" altLang="en-US" sz="3200" baseline="-25000"/>
              <a:t>16</a:t>
            </a:r>
            <a:endParaRPr lang="en-US" altLang="en-US" sz="3200"/>
          </a:p>
          <a:p>
            <a:pPr lvl="1">
              <a:lnSpc>
                <a:spcPct val="80000"/>
              </a:lnSpc>
              <a:buFontTx/>
              <a:buNone/>
            </a:pPr>
            <a:r>
              <a:rPr lang="en-US" altLang="en-US" sz="3200"/>
              <a:t>C</a:t>
            </a:r>
            <a:r>
              <a:rPr lang="en-US" altLang="en-US" sz="3200" baseline="-25000"/>
              <a:t>&gt;12</a:t>
            </a:r>
            <a:r>
              <a:rPr lang="en-US" altLang="en-US" sz="3200"/>
              <a:t> – C</a:t>
            </a:r>
            <a:r>
              <a:rPr lang="en-US" altLang="en-US" sz="3200" baseline="-25000"/>
              <a:t>16			 </a:t>
            </a:r>
            <a:r>
              <a:rPr lang="en-US" altLang="en-US" sz="3200"/>
              <a:t>C</a:t>
            </a:r>
            <a:r>
              <a:rPr lang="en-US" altLang="en-US" sz="3200" baseline="-25000"/>
              <a:t>&gt;16</a:t>
            </a:r>
            <a:r>
              <a:rPr lang="en-US" altLang="en-US" sz="3200"/>
              <a:t> – C</a:t>
            </a:r>
            <a:r>
              <a:rPr lang="en-US" altLang="en-US" sz="3200" baseline="-25000"/>
              <a:t>21</a:t>
            </a:r>
          </a:p>
          <a:p>
            <a:pPr lvl="1">
              <a:lnSpc>
                <a:spcPct val="80000"/>
              </a:lnSpc>
              <a:buFontTx/>
              <a:buNone/>
            </a:pPr>
            <a:r>
              <a:rPr lang="en-US" altLang="en-US" sz="3200"/>
              <a:t>C</a:t>
            </a:r>
            <a:r>
              <a:rPr lang="en-US" altLang="en-US" sz="3200" baseline="-25000"/>
              <a:t>&gt;16</a:t>
            </a:r>
            <a:r>
              <a:rPr lang="en-US" altLang="en-US" sz="3200"/>
              <a:t> – C</a:t>
            </a:r>
            <a:r>
              <a:rPr lang="en-US" altLang="en-US" sz="3200" baseline="-25000"/>
              <a:t>35			 </a:t>
            </a:r>
            <a:r>
              <a:rPr lang="en-US" altLang="en-US" sz="3200"/>
              <a:t>C</a:t>
            </a:r>
            <a:r>
              <a:rPr lang="en-US" altLang="en-US" sz="3200" baseline="-25000"/>
              <a:t>&gt;21</a:t>
            </a:r>
            <a:r>
              <a:rPr lang="en-US" altLang="en-US" sz="3200"/>
              <a:t> – C</a:t>
            </a:r>
            <a:r>
              <a:rPr lang="en-US" altLang="en-US" sz="3200" baseline="-25000"/>
              <a:t>35</a:t>
            </a:r>
          </a:p>
          <a:p>
            <a:pPr lvl="1">
              <a:lnSpc>
                <a:spcPct val="90000"/>
              </a:lnSpc>
              <a:buFontTx/>
              <a:buNone/>
            </a:pPr>
            <a:r>
              <a:rPr lang="en-US" altLang="en-US" sz="3200"/>
              <a:t>C</a:t>
            </a:r>
            <a:r>
              <a:rPr lang="en-US" altLang="en-US" sz="3200" baseline="-25000"/>
              <a:t>&gt;35				 </a:t>
            </a:r>
            <a:r>
              <a:rPr lang="en-US" altLang="en-US" sz="3200"/>
              <a:t>C</a:t>
            </a:r>
            <a:r>
              <a:rPr lang="en-US" altLang="en-US" sz="3200" baseline="-25000"/>
              <a:t>&gt;35</a:t>
            </a:r>
          </a:p>
        </p:txBody>
      </p:sp>
    </p:spTree>
  </p:cSld>
  <p:clrMapOvr>
    <a:masterClrMapping/>
  </p:clrMapOvr>
  <p:transition>
    <p:wheel spokes="8"/>
  </p:transition>
</p:sld>
</file>

<file path=ppt/slides/slide1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685800" y="228600"/>
            <a:ext cx="7772400" cy="1143000"/>
          </a:xfrm>
          <a:noFill/>
          <a:ln/>
        </p:spPr>
        <p:txBody>
          <a:bodyPr anchor="ctr"/>
          <a:lstStyle/>
          <a:p>
            <a:r>
              <a:rPr lang="en-US" altLang="en-US"/>
              <a:t>TPH Mixtures</a:t>
            </a:r>
            <a:br>
              <a:rPr lang="en-US" altLang="en-US"/>
            </a:br>
            <a:r>
              <a:rPr lang="en-US" altLang="en-US"/>
              <a:t>TPH-G, TPH-D, and TPH-O</a:t>
            </a:r>
          </a:p>
        </p:txBody>
      </p:sp>
      <p:sp>
        <p:nvSpPr>
          <p:cNvPr id="219139" name="Rectangle 3"/>
          <p:cNvSpPr>
            <a:spLocks noGrp="1" noChangeArrowheads="1"/>
          </p:cNvSpPr>
          <p:nvPr>
            <p:ph type="body" idx="1"/>
          </p:nvPr>
        </p:nvSpPr>
        <p:spPr>
          <a:xfrm>
            <a:off x="685800" y="2286000"/>
            <a:ext cx="7772400" cy="4114800"/>
          </a:xfrm>
          <a:noFill/>
          <a:ln/>
        </p:spPr>
        <p:txBody>
          <a:bodyPr/>
          <a:lstStyle/>
          <a:p>
            <a:pPr>
              <a:lnSpc>
                <a:spcPct val="90000"/>
              </a:lnSpc>
              <a:buSzPct val="75000"/>
              <a:buFont typeface="Wingdings" panose="05000000000000000000" pitchFamily="2" charset="2"/>
              <a:buChar char="n"/>
            </a:pPr>
            <a:r>
              <a:rPr lang="en-US" altLang="en-US"/>
              <a:t>TPH-GRO  =  C</a:t>
            </a:r>
            <a:r>
              <a:rPr lang="en-US" altLang="en-US" baseline="-25000"/>
              <a:t>6</a:t>
            </a:r>
            <a:r>
              <a:rPr lang="en-US" altLang="en-US"/>
              <a:t> - C</a:t>
            </a:r>
            <a:r>
              <a:rPr lang="en-US" altLang="en-US" baseline="-25000"/>
              <a:t>10</a:t>
            </a:r>
            <a:endParaRPr lang="en-US" altLang="en-US"/>
          </a:p>
          <a:p>
            <a:pPr>
              <a:lnSpc>
                <a:spcPct val="90000"/>
              </a:lnSpc>
              <a:buSzPct val="75000"/>
              <a:buFont typeface="Wingdings" panose="05000000000000000000" pitchFamily="2" charset="2"/>
              <a:buChar char="n"/>
            </a:pPr>
            <a:endParaRPr lang="en-US" altLang="en-US"/>
          </a:p>
          <a:p>
            <a:pPr>
              <a:lnSpc>
                <a:spcPct val="90000"/>
              </a:lnSpc>
              <a:buSzPct val="75000"/>
              <a:buFont typeface="Wingdings" panose="05000000000000000000" pitchFamily="2" charset="2"/>
              <a:buChar char="n"/>
            </a:pPr>
            <a:r>
              <a:rPr lang="en-US" altLang="en-US"/>
              <a:t>TPH- DRO =  C</a:t>
            </a:r>
            <a:r>
              <a:rPr lang="en-US" altLang="en-US" baseline="-25000"/>
              <a:t>10</a:t>
            </a:r>
            <a:r>
              <a:rPr lang="en-US" altLang="en-US"/>
              <a:t> - C</a:t>
            </a:r>
            <a:r>
              <a:rPr lang="en-US" altLang="en-US" baseline="-25000"/>
              <a:t>28</a:t>
            </a:r>
            <a:endParaRPr lang="en-US" altLang="en-US"/>
          </a:p>
          <a:p>
            <a:pPr>
              <a:lnSpc>
                <a:spcPct val="90000"/>
              </a:lnSpc>
              <a:buSzPct val="75000"/>
              <a:buFont typeface="Wingdings" panose="05000000000000000000" pitchFamily="2" charset="2"/>
              <a:buChar char="n"/>
            </a:pPr>
            <a:endParaRPr lang="en-US" altLang="en-US"/>
          </a:p>
          <a:p>
            <a:pPr>
              <a:lnSpc>
                <a:spcPct val="90000"/>
              </a:lnSpc>
              <a:buSzPct val="75000"/>
              <a:buFont typeface="Wingdings" panose="05000000000000000000" pitchFamily="2" charset="2"/>
              <a:buChar char="n"/>
            </a:pPr>
            <a:r>
              <a:rPr lang="en-US" altLang="en-US"/>
              <a:t>TPH-ORO  =  C</a:t>
            </a:r>
            <a:r>
              <a:rPr lang="en-US" altLang="en-US" baseline="-25000"/>
              <a:t>&gt;28  </a:t>
            </a:r>
            <a:endParaRPr lang="en-US" altLang="en-US"/>
          </a:p>
          <a:p>
            <a:pPr>
              <a:lnSpc>
                <a:spcPct val="90000"/>
              </a:lnSpc>
              <a:buSzPct val="75000"/>
              <a:buFont typeface="Wingdings" panose="05000000000000000000" pitchFamily="2" charset="2"/>
              <a:buChar char="n"/>
            </a:pPr>
            <a:endParaRPr lang="en-US" altLang="en-US"/>
          </a:p>
          <a:p>
            <a:pPr>
              <a:lnSpc>
                <a:spcPct val="90000"/>
              </a:lnSpc>
              <a:buSzPct val="75000"/>
              <a:buFont typeface="Wingdings" panose="05000000000000000000" pitchFamily="2" charset="2"/>
              <a:buChar char="n"/>
            </a:pPr>
            <a:r>
              <a:rPr lang="en-US" altLang="en-US"/>
              <a:t>Other mixtures</a:t>
            </a:r>
            <a:endParaRPr lang="en-US" altLang="en-US" baseline="-25000"/>
          </a:p>
          <a:p>
            <a:pPr>
              <a:lnSpc>
                <a:spcPct val="90000"/>
              </a:lnSpc>
              <a:buSzPct val="75000"/>
              <a:buFont typeface="Wingdings" panose="05000000000000000000" pitchFamily="2" charset="2"/>
              <a:buChar char="n"/>
            </a:pPr>
            <a:endParaRPr lang="en-US" altLang="en-US" baseline="-25000"/>
          </a:p>
          <a:p>
            <a:pPr>
              <a:buSzPct val="75000"/>
              <a:buFont typeface="Wingdings" panose="05000000000000000000" pitchFamily="2" charset="2"/>
              <a:buChar char="n"/>
            </a:pPr>
            <a:endParaRPr lang="en-US" altLang="en-US" baseline="-25000"/>
          </a:p>
          <a:p>
            <a:pPr>
              <a:buSzPct val="75000"/>
              <a:buFont typeface="Wingdings" panose="05000000000000000000" pitchFamily="2" charset="2"/>
              <a:buChar char="n"/>
            </a:pPr>
            <a:endParaRPr lang="en-US" altLang="en-US"/>
          </a:p>
          <a:p>
            <a:pPr>
              <a:buSzPct val="75000"/>
              <a:buFont typeface="Wingdings" panose="05000000000000000000" pitchFamily="2" charset="2"/>
              <a:buNone/>
            </a:pPr>
            <a:endParaRPr lang="en-US" altLang="en-US" baseline="-25000"/>
          </a:p>
        </p:txBody>
      </p:sp>
    </p:spTree>
  </p:cSld>
  <p:clrMapOvr>
    <a:masterClrMapping/>
  </p:clrMapOvr>
  <p:transition>
    <p:wheel spokes="8"/>
  </p:transition>
</p:sld>
</file>

<file path=ppt/slides/slide1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2274" name="Rectangle 2"/>
          <p:cNvSpPr>
            <a:spLocks noGrp="1" noChangeArrowheads="1"/>
          </p:cNvSpPr>
          <p:nvPr>
            <p:ph type="title"/>
          </p:nvPr>
        </p:nvSpPr>
        <p:spPr/>
        <p:txBody>
          <a:bodyPr/>
          <a:lstStyle/>
          <a:p>
            <a:r>
              <a:rPr lang="en-US" altLang="en-US" sz="3600">
                <a:solidFill>
                  <a:schemeClr val="hlink"/>
                </a:solidFill>
              </a:rPr>
              <a:t>How were the RS for TPH-GRO, DRO, and ORO derived?</a:t>
            </a:r>
          </a:p>
        </p:txBody>
      </p:sp>
      <p:sp>
        <p:nvSpPr>
          <p:cNvPr id="1462275" name="Rectangle 3"/>
          <p:cNvSpPr>
            <a:spLocks noGrp="1" noChangeArrowheads="1"/>
          </p:cNvSpPr>
          <p:nvPr>
            <p:ph type="body" idx="1"/>
          </p:nvPr>
        </p:nvSpPr>
        <p:spPr>
          <a:xfrm>
            <a:off x="228600" y="1600200"/>
            <a:ext cx="8610600" cy="4800600"/>
          </a:xfrm>
        </p:spPr>
        <p:txBody>
          <a:bodyPr/>
          <a:lstStyle/>
          <a:p>
            <a:pPr>
              <a:lnSpc>
                <a:spcPct val="90000"/>
              </a:lnSpc>
              <a:buFontTx/>
              <a:buNone/>
            </a:pPr>
            <a:r>
              <a:rPr lang="en-US" altLang="en-US" sz="2400"/>
              <a:t>Example: Soil</a:t>
            </a:r>
            <a:r>
              <a:rPr lang="en-US" altLang="en-US" sz="2400" baseline="-25000"/>
              <a:t>ni</a:t>
            </a:r>
            <a:r>
              <a:rPr lang="en-US" altLang="en-US" sz="2400"/>
              <a:t> for TPH-DRO (C</a:t>
            </a:r>
            <a:r>
              <a:rPr lang="en-US" altLang="en-US" sz="2400" baseline="-25000"/>
              <a:t>10</a:t>
            </a:r>
            <a:r>
              <a:rPr lang="en-US" altLang="en-US" sz="2400"/>
              <a:t> – C</a:t>
            </a:r>
            <a:r>
              <a:rPr lang="en-US" altLang="en-US" sz="2400" baseline="-25000"/>
              <a:t>28</a:t>
            </a:r>
            <a:r>
              <a:rPr lang="en-US" altLang="en-US" sz="2400"/>
              <a:t>)</a:t>
            </a:r>
          </a:p>
          <a:p>
            <a:pPr>
              <a:lnSpc>
                <a:spcPct val="90000"/>
              </a:lnSpc>
              <a:buFontTx/>
              <a:buNone/>
            </a:pPr>
            <a:endParaRPr lang="en-US" altLang="en-US" sz="2400"/>
          </a:p>
          <a:p>
            <a:pPr>
              <a:lnSpc>
                <a:spcPct val="90000"/>
              </a:lnSpc>
              <a:buFontTx/>
              <a:buNone/>
            </a:pPr>
            <a:r>
              <a:rPr lang="en-US" altLang="en-US" sz="2400"/>
              <a:t>Aliphatics C</a:t>
            </a:r>
            <a:r>
              <a:rPr lang="en-US" altLang="en-US" sz="2400" baseline="-25000"/>
              <a:t>&gt;8</a:t>
            </a:r>
            <a:r>
              <a:rPr lang="en-US" altLang="en-US" sz="2400"/>
              <a:t>-C</a:t>
            </a:r>
            <a:r>
              <a:rPr lang="en-US" altLang="en-US" sz="2400" baseline="-25000"/>
              <a:t>10		 </a:t>
            </a:r>
            <a:r>
              <a:rPr lang="en-US" altLang="en-US" sz="2400"/>
              <a:t>1200</a:t>
            </a:r>
            <a:endParaRPr lang="en-US" altLang="en-US" sz="2400" baseline="-25000"/>
          </a:p>
          <a:p>
            <a:pPr>
              <a:lnSpc>
                <a:spcPct val="90000"/>
              </a:lnSpc>
              <a:buFontTx/>
              <a:buNone/>
            </a:pPr>
            <a:r>
              <a:rPr lang="en-US" altLang="en-US" sz="2400"/>
              <a:t>Aliphatics C</a:t>
            </a:r>
            <a:r>
              <a:rPr lang="en-US" altLang="en-US" sz="2400" baseline="-25000"/>
              <a:t>&gt;10</a:t>
            </a:r>
            <a:r>
              <a:rPr lang="en-US" altLang="en-US" sz="2400"/>
              <a:t>-C</a:t>
            </a:r>
            <a:r>
              <a:rPr lang="en-US" altLang="en-US" sz="2400" baseline="-25000"/>
              <a:t>12		 </a:t>
            </a:r>
            <a:r>
              <a:rPr lang="en-US" altLang="en-US" sz="2400"/>
              <a:t>2300</a:t>
            </a:r>
            <a:endParaRPr lang="en-US" altLang="en-US" sz="2400" baseline="-25000"/>
          </a:p>
          <a:p>
            <a:pPr>
              <a:lnSpc>
                <a:spcPct val="90000"/>
              </a:lnSpc>
              <a:buFontTx/>
              <a:buNone/>
            </a:pPr>
            <a:r>
              <a:rPr lang="en-US" altLang="en-US" sz="2400"/>
              <a:t>Aliphatics C</a:t>
            </a:r>
            <a:r>
              <a:rPr lang="en-US" altLang="en-US" sz="2400" baseline="-25000"/>
              <a:t>&gt;12</a:t>
            </a:r>
            <a:r>
              <a:rPr lang="en-US" altLang="en-US" sz="2400"/>
              <a:t>-C</a:t>
            </a:r>
            <a:r>
              <a:rPr lang="en-US" altLang="en-US" sz="2400" baseline="-25000"/>
              <a:t>16		 </a:t>
            </a:r>
            <a:r>
              <a:rPr lang="en-US" altLang="en-US" sz="2400"/>
              <a:t>3700</a:t>
            </a:r>
            <a:endParaRPr lang="en-US" altLang="en-US" sz="2400" baseline="-25000"/>
          </a:p>
          <a:p>
            <a:pPr>
              <a:lnSpc>
                <a:spcPct val="90000"/>
              </a:lnSpc>
              <a:buFontTx/>
              <a:buNone/>
            </a:pPr>
            <a:r>
              <a:rPr lang="en-US" altLang="en-US" sz="2400"/>
              <a:t>Aliphatics C</a:t>
            </a:r>
            <a:r>
              <a:rPr lang="en-US" altLang="en-US" sz="2400" baseline="-25000"/>
              <a:t>&gt;16</a:t>
            </a:r>
            <a:r>
              <a:rPr lang="en-US" altLang="en-US" sz="2400"/>
              <a:t>-C</a:t>
            </a:r>
            <a:r>
              <a:rPr lang="en-US" altLang="en-US" sz="2400" baseline="-25000"/>
              <a:t>35		 </a:t>
            </a:r>
            <a:r>
              <a:rPr lang="en-US" altLang="en-US" sz="2400"/>
              <a:t>10,000</a:t>
            </a:r>
            <a:endParaRPr lang="en-US" altLang="en-US" sz="2400" baseline="-25000"/>
          </a:p>
          <a:p>
            <a:pPr>
              <a:lnSpc>
                <a:spcPct val="90000"/>
              </a:lnSpc>
              <a:buFontTx/>
              <a:buNone/>
            </a:pPr>
            <a:r>
              <a:rPr lang="en-US" altLang="en-US" sz="2400"/>
              <a:t>Aromatics C</a:t>
            </a:r>
            <a:r>
              <a:rPr lang="en-US" altLang="en-US" sz="2400" baseline="-25000"/>
              <a:t>&gt;8</a:t>
            </a:r>
            <a:r>
              <a:rPr lang="en-US" altLang="en-US" sz="2400"/>
              <a:t>-C</a:t>
            </a:r>
            <a:r>
              <a:rPr lang="en-US" altLang="en-US" sz="2400" baseline="-25000"/>
              <a:t>10		 </a:t>
            </a:r>
            <a:r>
              <a:rPr lang="en-US" altLang="en-US" sz="2400">
                <a:solidFill>
                  <a:schemeClr val="hlink"/>
                </a:solidFill>
              </a:rPr>
              <a:t>650</a:t>
            </a:r>
            <a:endParaRPr lang="en-US" altLang="en-US" sz="2400" baseline="-25000">
              <a:solidFill>
                <a:schemeClr val="hlink"/>
              </a:solidFill>
            </a:endParaRPr>
          </a:p>
          <a:p>
            <a:pPr>
              <a:lnSpc>
                <a:spcPct val="90000"/>
              </a:lnSpc>
              <a:buFontTx/>
              <a:buNone/>
            </a:pPr>
            <a:r>
              <a:rPr lang="en-US" altLang="en-US" sz="2400"/>
              <a:t>Aromatics C</a:t>
            </a:r>
            <a:r>
              <a:rPr lang="en-US" altLang="en-US" sz="2400" baseline="-25000"/>
              <a:t>&gt;10</a:t>
            </a:r>
            <a:r>
              <a:rPr lang="en-US" altLang="en-US" sz="2400"/>
              <a:t>-C</a:t>
            </a:r>
            <a:r>
              <a:rPr lang="en-US" altLang="en-US" sz="2400" baseline="-25000"/>
              <a:t>12		 </a:t>
            </a:r>
            <a:r>
              <a:rPr lang="en-US" altLang="en-US" sz="2400"/>
              <a:t>1200</a:t>
            </a:r>
            <a:endParaRPr lang="en-US" altLang="en-US" sz="2400" baseline="-25000"/>
          </a:p>
          <a:p>
            <a:pPr>
              <a:lnSpc>
                <a:spcPct val="90000"/>
              </a:lnSpc>
              <a:buFontTx/>
              <a:buNone/>
            </a:pPr>
            <a:r>
              <a:rPr lang="en-US" altLang="en-US" sz="2400"/>
              <a:t>Aromatics C</a:t>
            </a:r>
            <a:r>
              <a:rPr lang="en-US" altLang="en-US" sz="2400" baseline="-25000"/>
              <a:t>&gt;12</a:t>
            </a:r>
            <a:r>
              <a:rPr lang="en-US" altLang="en-US" sz="2400"/>
              <a:t>-C</a:t>
            </a:r>
            <a:r>
              <a:rPr lang="en-US" altLang="en-US" sz="2400" baseline="-25000"/>
              <a:t>16		 </a:t>
            </a:r>
            <a:r>
              <a:rPr lang="en-US" altLang="en-US" sz="2400"/>
              <a:t>1800</a:t>
            </a:r>
            <a:endParaRPr lang="en-US" altLang="en-US" sz="2400" baseline="-25000"/>
          </a:p>
          <a:p>
            <a:pPr>
              <a:lnSpc>
                <a:spcPct val="90000"/>
              </a:lnSpc>
              <a:buFontTx/>
              <a:buNone/>
            </a:pPr>
            <a:r>
              <a:rPr lang="en-US" altLang="en-US" sz="2400"/>
              <a:t>Aromatics C</a:t>
            </a:r>
            <a:r>
              <a:rPr lang="en-US" altLang="en-US" sz="2400" baseline="-25000"/>
              <a:t>&gt;16</a:t>
            </a:r>
            <a:r>
              <a:rPr lang="en-US" altLang="en-US" sz="2400"/>
              <a:t>-C</a:t>
            </a:r>
            <a:r>
              <a:rPr lang="en-US" altLang="en-US" sz="2400" baseline="-25000"/>
              <a:t>21		 </a:t>
            </a:r>
            <a:r>
              <a:rPr lang="en-US" altLang="en-US" sz="2400"/>
              <a:t>1500</a:t>
            </a:r>
            <a:endParaRPr lang="en-US" altLang="en-US" sz="2400" baseline="-25000"/>
          </a:p>
          <a:p>
            <a:pPr>
              <a:lnSpc>
                <a:spcPct val="90000"/>
              </a:lnSpc>
              <a:buFontTx/>
              <a:buNone/>
            </a:pPr>
            <a:r>
              <a:rPr lang="en-US" altLang="en-US" sz="2400"/>
              <a:t>Aromatics C</a:t>
            </a:r>
            <a:r>
              <a:rPr lang="en-US" altLang="en-US" sz="2400" baseline="-25000"/>
              <a:t>&gt;21</a:t>
            </a:r>
            <a:r>
              <a:rPr lang="en-US" altLang="en-US" sz="2400"/>
              <a:t>-C</a:t>
            </a:r>
            <a:r>
              <a:rPr lang="en-US" altLang="en-US" sz="2400" baseline="-25000"/>
              <a:t>35		 </a:t>
            </a:r>
            <a:r>
              <a:rPr lang="en-US" altLang="en-US" sz="2400"/>
              <a:t>1800</a:t>
            </a:r>
            <a:endParaRPr lang="en-US" altLang="en-US" sz="2400" baseline="-25000"/>
          </a:p>
          <a:p>
            <a:pPr>
              <a:lnSpc>
                <a:spcPct val="90000"/>
              </a:lnSpc>
              <a:buFontTx/>
              <a:buNone/>
            </a:pPr>
            <a:endParaRPr lang="en-US" altLang="en-US" sz="2400" baseline="-25000"/>
          </a:p>
          <a:p>
            <a:pPr>
              <a:lnSpc>
                <a:spcPct val="90000"/>
              </a:lnSpc>
              <a:buFontTx/>
              <a:buNone/>
            </a:pPr>
            <a:endParaRPr lang="en-US" altLang="en-US" sz="2400" baseline="-25000"/>
          </a:p>
        </p:txBody>
      </p:sp>
    </p:spTree>
  </p:cSld>
  <p:clrMapOvr>
    <a:masterClrMapping/>
  </p:clrMapOvr>
  <p:transition>
    <p:wheel spokes="8"/>
  </p:transition>
</p:sld>
</file>

<file path=ppt/slides/slide1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685800" y="228600"/>
            <a:ext cx="7772400" cy="1143000"/>
          </a:xfrm>
          <a:noFill/>
          <a:ln/>
        </p:spPr>
        <p:txBody>
          <a:bodyPr anchor="ctr"/>
          <a:lstStyle/>
          <a:p>
            <a:pPr algn="l"/>
            <a:r>
              <a:rPr lang="en-US" altLang="en-US"/>
              <a:t>TPH</a:t>
            </a:r>
          </a:p>
        </p:txBody>
      </p:sp>
      <p:sp>
        <p:nvSpPr>
          <p:cNvPr id="491523" name="Rectangle 3"/>
          <p:cNvSpPr>
            <a:spLocks noGrp="1" noChangeArrowheads="1"/>
          </p:cNvSpPr>
          <p:nvPr>
            <p:ph type="body" idx="1"/>
          </p:nvPr>
        </p:nvSpPr>
        <p:spPr>
          <a:xfrm>
            <a:off x="228600" y="1981200"/>
            <a:ext cx="8763000" cy="4114800"/>
          </a:xfrm>
          <a:noFill/>
          <a:ln/>
        </p:spPr>
        <p:txBody>
          <a:bodyPr/>
          <a:lstStyle/>
          <a:p>
            <a:pPr>
              <a:lnSpc>
                <a:spcPct val="120000"/>
              </a:lnSpc>
              <a:buSzPct val="75000"/>
              <a:buFont typeface="Wingdings" panose="05000000000000000000" pitchFamily="2" charset="2"/>
              <a:buChar char="n"/>
            </a:pPr>
            <a:r>
              <a:rPr lang="en-US" altLang="en-US" sz="2400"/>
              <a:t>TPH Analytical methods</a:t>
            </a:r>
          </a:p>
          <a:p>
            <a:pPr lvl="1">
              <a:lnSpc>
                <a:spcPct val="120000"/>
              </a:lnSpc>
              <a:buClr>
                <a:schemeClr val="hlink"/>
              </a:buClr>
              <a:buSzPct val="75000"/>
              <a:buFont typeface="Wingdings" panose="05000000000000000000" pitchFamily="2" charset="2"/>
              <a:buChar char="v"/>
            </a:pPr>
            <a:r>
              <a:rPr lang="en-US" altLang="en-US" sz="2000"/>
              <a:t>TPH - 8015B, Texas 1005</a:t>
            </a:r>
          </a:p>
          <a:p>
            <a:pPr lvl="1">
              <a:lnSpc>
                <a:spcPct val="120000"/>
              </a:lnSpc>
              <a:buClr>
                <a:schemeClr val="hlink"/>
              </a:buClr>
              <a:buSzPct val="75000"/>
              <a:buFont typeface="Wingdings" panose="05000000000000000000" pitchFamily="2" charset="2"/>
              <a:buChar char="v"/>
            </a:pPr>
            <a:r>
              <a:rPr lang="en-US" altLang="en-US" sz="2000"/>
              <a:t>Fractions – Texas 1006, MDEP VPH/EPH</a:t>
            </a:r>
          </a:p>
          <a:p>
            <a:pPr lvl="1">
              <a:lnSpc>
                <a:spcPct val="120000"/>
              </a:lnSpc>
              <a:buClr>
                <a:schemeClr val="hlink"/>
              </a:buClr>
              <a:buSzPct val="75000"/>
              <a:buFont typeface="Wingdings" panose="05000000000000000000" pitchFamily="2" charset="2"/>
              <a:buChar char="v"/>
            </a:pPr>
            <a:r>
              <a:rPr lang="en-US" altLang="en-US" sz="2000"/>
              <a:t>PAH – 8310 or 8270</a:t>
            </a:r>
          </a:p>
          <a:p>
            <a:pPr lvl="1">
              <a:lnSpc>
                <a:spcPct val="120000"/>
              </a:lnSpc>
              <a:buClr>
                <a:schemeClr val="hlink"/>
              </a:buClr>
              <a:buSzPct val="75000"/>
              <a:buFont typeface="Wingdings" panose="05000000000000000000" pitchFamily="2" charset="2"/>
              <a:buChar char="v"/>
            </a:pPr>
            <a:r>
              <a:rPr lang="en-US" altLang="en-US" sz="2000"/>
              <a:t>C</a:t>
            </a:r>
            <a:r>
              <a:rPr lang="en-US" altLang="en-US" sz="2000" baseline="-25000"/>
              <a:t>&gt;35</a:t>
            </a:r>
          </a:p>
          <a:p>
            <a:pPr lvl="1">
              <a:lnSpc>
                <a:spcPct val="120000"/>
              </a:lnSpc>
              <a:buClr>
                <a:schemeClr val="hlink"/>
              </a:buClr>
              <a:buSzPct val="75000"/>
              <a:buFont typeface="Wingdings" panose="05000000000000000000" pitchFamily="2" charset="2"/>
              <a:buChar char="v"/>
            </a:pPr>
            <a:r>
              <a:rPr lang="en-US" altLang="en-US" sz="2000"/>
              <a:t>Forensic Fingerprinting – TPH, PAH</a:t>
            </a:r>
          </a:p>
          <a:p>
            <a:pPr lvl="1">
              <a:lnSpc>
                <a:spcPct val="120000"/>
              </a:lnSpc>
              <a:buClr>
                <a:schemeClr val="hlink"/>
              </a:buClr>
              <a:buSzPct val="75000"/>
              <a:buFont typeface="Wingdings" panose="05000000000000000000" pitchFamily="2" charset="2"/>
              <a:buChar char="v"/>
            </a:pPr>
            <a:r>
              <a:rPr lang="en-US" altLang="en-US" sz="2000"/>
              <a:t>Have both 8015 data and fractionation data but results differ</a:t>
            </a:r>
          </a:p>
          <a:p>
            <a:pPr>
              <a:lnSpc>
                <a:spcPct val="120000"/>
              </a:lnSpc>
              <a:buSzPct val="75000"/>
              <a:buFont typeface="Wingdings" panose="05000000000000000000" pitchFamily="2" charset="2"/>
              <a:buChar char="n"/>
            </a:pPr>
            <a:r>
              <a:rPr lang="en-US" altLang="en-US" sz="2400"/>
              <a:t>Table D-1  Identifies COC for various releases</a:t>
            </a:r>
          </a:p>
          <a:p>
            <a:pPr lvl="1">
              <a:lnSpc>
                <a:spcPct val="120000"/>
              </a:lnSpc>
              <a:buClr>
                <a:schemeClr val="hlink"/>
              </a:buClr>
              <a:buSzPct val="75000"/>
              <a:buFont typeface="Wingdings" panose="05000000000000000000" pitchFamily="2" charset="2"/>
              <a:buChar char="v"/>
            </a:pPr>
            <a:r>
              <a:rPr lang="en-US" altLang="en-US" sz="2000"/>
              <a:t>If the type of release is not in Table D-1 contact LDEQ for COC</a:t>
            </a:r>
          </a:p>
          <a:p>
            <a:pPr>
              <a:lnSpc>
                <a:spcPct val="90000"/>
              </a:lnSpc>
              <a:buSzPct val="75000"/>
              <a:buFont typeface="Wingdings" panose="05000000000000000000" pitchFamily="2" charset="2"/>
              <a:buNone/>
            </a:pPr>
            <a:endParaRPr lang="en-US" altLang="en-US" sz="2400"/>
          </a:p>
          <a:p>
            <a:pPr>
              <a:lnSpc>
                <a:spcPct val="90000"/>
              </a:lnSpc>
              <a:buSzPct val="75000"/>
              <a:buFont typeface="Wingdings" panose="05000000000000000000" pitchFamily="2" charset="2"/>
              <a:buNone/>
            </a:pPr>
            <a:endParaRPr lang="en-US" altLang="en-US" sz="2400" baseline="-25000"/>
          </a:p>
          <a:p>
            <a:pPr>
              <a:lnSpc>
                <a:spcPct val="90000"/>
              </a:lnSpc>
              <a:buSzPct val="75000"/>
              <a:buFont typeface="Wingdings" panose="05000000000000000000" pitchFamily="2" charset="2"/>
              <a:buNone/>
            </a:pPr>
            <a:endParaRPr lang="en-US" altLang="en-US" sz="2400" baseline="-25000"/>
          </a:p>
        </p:txBody>
      </p:sp>
    </p:spTree>
  </p:cSld>
  <p:clrMapOvr>
    <a:masterClrMapping/>
  </p:clrMapOvr>
  <p:transition>
    <p:wheel spokes="8"/>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8338" name="Rectangle 2"/>
          <p:cNvSpPr>
            <a:spLocks noGrp="1" noChangeArrowheads="1"/>
          </p:cNvSpPr>
          <p:nvPr>
            <p:ph type="title"/>
          </p:nvPr>
        </p:nvSpPr>
        <p:spPr/>
        <p:txBody>
          <a:bodyPr/>
          <a:lstStyle/>
          <a:p>
            <a:r>
              <a:rPr lang="en-US" altLang="en-US"/>
              <a:t>Comparison of Options</a:t>
            </a:r>
          </a:p>
        </p:txBody>
      </p:sp>
      <p:graphicFrame>
        <p:nvGraphicFramePr>
          <p:cNvPr id="2" name="Table 1" title="Comparison of Management Options"/>
          <p:cNvGraphicFramePr>
            <a:graphicFrameLocks noGrp="1"/>
          </p:cNvGraphicFramePr>
          <p:nvPr>
            <p:extLst>
              <p:ext uri="{D42A27DB-BD31-4B8C-83A1-F6EECF244321}">
                <p14:modId xmlns:p14="http://schemas.microsoft.com/office/powerpoint/2010/main" val="1592083291"/>
              </p:ext>
            </p:extLst>
          </p:nvPr>
        </p:nvGraphicFramePr>
        <p:xfrm>
          <a:off x="533400" y="2057400"/>
          <a:ext cx="8229600" cy="4197672"/>
        </p:xfrm>
        <a:graphic>
          <a:graphicData uri="http://schemas.openxmlformats.org/drawingml/2006/table">
            <a:tbl>
              <a:tblPr firstRow="1" bandRow="1">
                <a:tableStyleId>{5C22544A-7EE6-4342-B048-85BDC9FD1C3A}</a:tableStyleId>
              </a:tblPr>
              <a:tblGrid>
                <a:gridCol w="2366010">
                  <a:extLst>
                    <a:ext uri="{9D8B030D-6E8A-4147-A177-3AD203B41FA5}">
                      <a16:colId xmlns:a16="http://schemas.microsoft.com/office/drawing/2014/main" val="3446743502"/>
                    </a:ext>
                  </a:extLst>
                </a:gridCol>
                <a:gridCol w="1337310">
                  <a:extLst>
                    <a:ext uri="{9D8B030D-6E8A-4147-A177-3AD203B41FA5}">
                      <a16:colId xmlns:a16="http://schemas.microsoft.com/office/drawing/2014/main" val="622777139"/>
                    </a:ext>
                  </a:extLst>
                </a:gridCol>
                <a:gridCol w="1440180">
                  <a:extLst>
                    <a:ext uri="{9D8B030D-6E8A-4147-A177-3AD203B41FA5}">
                      <a16:colId xmlns:a16="http://schemas.microsoft.com/office/drawing/2014/main" val="1060230527"/>
                    </a:ext>
                  </a:extLst>
                </a:gridCol>
                <a:gridCol w="1440180">
                  <a:extLst>
                    <a:ext uri="{9D8B030D-6E8A-4147-A177-3AD203B41FA5}">
                      <a16:colId xmlns:a16="http://schemas.microsoft.com/office/drawing/2014/main" val="3000268313"/>
                    </a:ext>
                  </a:extLst>
                </a:gridCol>
                <a:gridCol w="1645920">
                  <a:extLst>
                    <a:ext uri="{9D8B030D-6E8A-4147-A177-3AD203B41FA5}">
                      <a16:colId xmlns:a16="http://schemas.microsoft.com/office/drawing/2014/main" val="1704795439"/>
                    </a:ext>
                  </a:extLst>
                </a:gridCol>
              </a:tblGrid>
              <a:tr h="668418">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604170756"/>
                  </a:ext>
                </a:extLst>
              </a:tr>
              <a:tr h="855582">
                <a:tc>
                  <a:txBody>
                    <a:bodyPr/>
                    <a:lstStyle/>
                    <a:p>
                      <a:r>
                        <a:rPr lang="en-US" dirty="0" smtClean="0"/>
                        <a:t>Need to account</a:t>
                      </a:r>
                      <a:r>
                        <a:rPr lang="en-US" baseline="0" dirty="0" smtClean="0"/>
                        <a:t> for additivity</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247998750"/>
                  </a:ext>
                </a:extLst>
              </a:tr>
              <a:tr h="668418">
                <a:tc>
                  <a:txBody>
                    <a:bodyPr/>
                    <a:lstStyle/>
                    <a:p>
                      <a:r>
                        <a:rPr lang="en-US" altLang="en-US" sz="1800" dirty="0" err="1" smtClean="0"/>
                        <a:t>Soil</a:t>
                      </a:r>
                      <a:r>
                        <a:rPr lang="en-US" altLang="en-US" sz="1800" baseline="-25000" dirty="0" err="1" smtClean="0"/>
                        <a:t>i</a:t>
                      </a:r>
                      <a:r>
                        <a:rPr lang="en-US" altLang="en-US" sz="1800" baseline="-25000" dirty="0" smtClean="0"/>
                        <a:t>/</a:t>
                      </a:r>
                      <a:r>
                        <a:rPr lang="en-US" altLang="en-US" sz="1800" baseline="-25000" dirty="0" err="1" smtClean="0"/>
                        <a:t>ni</a:t>
                      </a:r>
                      <a:r>
                        <a:rPr lang="en-US" altLang="en-US" sz="1800" baseline="-25000" dirty="0" smtClean="0"/>
                        <a:t>	</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3031964824"/>
                  </a:ext>
                </a:extLst>
              </a:tr>
              <a:tr h="668418">
                <a:tc>
                  <a:txBody>
                    <a:bodyPr/>
                    <a:lstStyle/>
                    <a:p>
                      <a:r>
                        <a:rPr lang="en-US" altLang="en-US" sz="1800" dirty="0" smtClean="0"/>
                        <a:t>Soil</a:t>
                      </a:r>
                      <a:r>
                        <a:rPr lang="en-US" altLang="en-US" sz="1800" baseline="-25000" dirty="0" smtClean="0"/>
                        <a:t>GW</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882966705"/>
                  </a:ext>
                </a:extLst>
              </a:tr>
              <a:tr h="668418">
                <a:tc>
                  <a:txBody>
                    <a:bodyPr/>
                    <a:lstStyle/>
                    <a:p>
                      <a:r>
                        <a:rPr lang="en-US" altLang="en-US" sz="1800" dirty="0" err="1" smtClean="0"/>
                        <a:t>Soil</a:t>
                      </a:r>
                      <a:r>
                        <a:rPr lang="en-US" altLang="en-US" sz="1800" baseline="-25000" dirty="0" err="1" smtClean="0"/>
                        <a:t>sat</a:t>
                      </a:r>
                      <a:r>
                        <a:rPr lang="en-US" altLang="en-US" sz="1800" dirty="0" smtClean="0"/>
                        <a:t>	</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708258928"/>
                  </a:ext>
                </a:extLst>
              </a:tr>
              <a:tr h="668418">
                <a:tc>
                  <a:txBody>
                    <a:bodyPr/>
                    <a:lstStyle/>
                    <a:p>
                      <a:r>
                        <a:rPr lang="en-US" altLang="en-US" sz="1800" dirty="0" smtClean="0"/>
                        <a:t>GW</a:t>
                      </a:r>
                      <a:r>
                        <a:rPr lang="en-US" altLang="en-US" sz="1800" baseline="-25000" dirty="0" smtClean="0"/>
                        <a:t>1, 2, and 3</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004964553"/>
                  </a:ext>
                </a:extLst>
              </a:tr>
            </a:tbl>
          </a:graphicData>
        </a:graphic>
      </p:graphicFrame>
    </p:spTree>
  </p:cSld>
  <p:clrMapOvr>
    <a:masterClrMapping/>
  </p:clrMapOvr>
  <p:transition>
    <p:wheel spokes="8"/>
  </p:transition>
</p:sld>
</file>

<file path=ppt/slides/slide1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8962" name="Rectangle 2"/>
          <p:cNvSpPr>
            <a:spLocks noGrp="1" noChangeArrowheads="1"/>
          </p:cNvSpPr>
          <p:nvPr>
            <p:ph type="title"/>
          </p:nvPr>
        </p:nvSpPr>
        <p:spPr>
          <a:xfrm>
            <a:off x="685800" y="228600"/>
            <a:ext cx="7772400" cy="1143000"/>
          </a:xfrm>
          <a:noFill/>
          <a:ln/>
        </p:spPr>
        <p:txBody>
          <a:bodyPr anchor="ctr"/>
          <a:lstStyle/>
          <a:p>
            <a:r>
              <a:rPr lang="en-US" altLang="en-US"/>
              <a:t>TPH</a:t>
            </a:r>
          </a:p>
        </p:txBody>
      </p:sp>
      <p:sp>
        <p:nvSpPr>
          <p:cNvPr id="1448963" name="Rectangle 3"/>
          <p:cNvSpPr>
            <a:spLocks noGrp="1" noChangeArrowheads="1"/>
          </p:cNvSpPr>
          <p:nvPr>
            <p:ph type="body" idx="1"/>
          </p:nvPr>
        </p:nvSpPr>
        <p:spPr>
          <a:xfrm>
            <a:off x="228600" y="838200"/>
            <a:ext cx="8763000" cy="4114800"/>
          </a:xfrm>
          <a:noFill/>
          <a:ln/>
        </p:spPr>
        <p:txBody>
          <a:bodyPr/>
          <a:lstStyle/>
          <a:p>
            <a:pPr>
              <a:lnSpc>
                <a:spcPct val="120000"/>
              </a:lnSpc>
              <a:buSzPct val="75000"/>
              <a:buFont typeface="Wingdings" panose="05000000000000000000" pitchFamily="2" charset="2"/>
              <a:buNone/>
            </a:pPr>
            <a:endParaRPr lang="en-US" altLang="en-US"/>
          </a:p>
          <a:p>
            <a:pPr>
              <a:lnSpc>
                <a:spcPct val="120000"/>
              </a:lnSpc>
              <a:buSzPct val="75000"/>
              <a:buFont typeface="Wingdings" panose="05000000000000000000" pitchFamily="2" charset="2"/>
              <a:buChar char="n"/>
            </a:pPr>
            <a:r>
              <a:rPr lang="en-US" altLang="en-US" sz="2800"/>
              <a:t>Table D-2  P/C Properties of fractions</a:t>
            </a:r>
          </a:p>
          <a:p>
            <a:pPr>
              <a:lnSpc>
                <a:spcPct val="120000"/>
              </a:lnSpc>
              <a:buSzPct val="75000"/>
              <a:buFont typeface="Wingdings" panose="05000000000000000000" pitchFamily="2" charset="2"/>
              <a:buChar char="n"/>
            </a:pPr>
            <a:r>
              <a:rPr lang="en-US" altLang="en-US" sz="2800"/>
              <a:t>Table D-3   RfD and target organs/critical effects</a:t>
            </a:r>
          </a:p>
          <a:p>
            <a:pPr lvl="1">
              <a:lnSpc>
                <a:spcPct val="120000"/>
              </a:lnSpc>
              <a:buClr>
                <a:schemeClr val="hlink"/>
              </a:buClr>
              <a:buSzPct val="75000"/>
              <a:buFont typeface="Wingdings" panose="05000000000000000000" pitchFamily="2" charset="2"/>
              <a:buChar char="v"/>
            </a:pPr>
            <a:r>
              <a:rPr lang="en-US" altLang="en-US"/>
              <a:t>TPHCWG; not in IRIS</a:t>
            </a:r>
          </a:p>
          <a:p>
            <a:pPr>
              <a:lnSpc>
                <a:spcPct val="120000"/>
              </a:lnSpc>
              <a:buSzPct val="75000"/>
              <a:buFont typeface="Wingdings" panose="05000000000000000000" pitchFamily="2" charset="2"/>
              <a:buChar char="n"/>
            </a:pPr>
            <a:r>
              <a:rPr lang="en-US" altLang="en-US" sz="2800"/>
              <a:t>Table D-4  Critical effects/targets for all petroleum COC</a:t>
            </a:r>
          </a:p>
          <a:p>
            <a:pPr>
              <a:lnSpc>
                <a:spcPct val="120000"/>
              </a:lnSpc>
              <a:buSzPct val="75000"/>
              <a:buFont typeface="Wingdings" panose="05000000000000000000" pitchFamily="2" charset="2"/>
              <a:buChar char="n"/>
            </a:pPr>
            <a:r>
              <a:rPr lang="en-US" altLang="en-US" sz="2800"/>
              <a:t>Aesthetic cap of 10,000 ppm</a:t>
            </a:r>
          </a:p>
          <a:p>
            <a:pPr>
              <a:buSzPct val="75000"/>
              <a:buFont typeface="Wingdings" panose="05000000000000000000" pitchFamily="2" charset="2"/>
              <a:buNone/>
            </a:pPr>
            <a:endParaRPr lang="en-US" altLang="en-US" sz="2800"/>
          </a:p>
          <a:p>
            <a:pPr>
              <a:buSzPct val="75000"/>
              <a:buFont typeface="Wingdings" panose="05000000000000000000" pitchFamily="2" charset="2"/>
              <a:buNone/>
            </a:pPr>
            <a:endParaRPr lang="en-US" altLang="en-US" baseline="-25000"/>
          </a:p>
          <a:p>
            <a:pPr>
              <a:buSzPct val="75000"/>
              <a:buFont typeface="Wingdings" panose="05000000000000000000" pitchFamily="2" charset="2"/>
              <a:buNone/>
            </a:pPr>
            <a:endParaRPr lang="en-US" altLang="en-US" baseline="-25000"/>
          </a:p>
        </p:txBody>
      </p:sp>
    </p:spTree>
  </p:cSld>
  <p:clrMapOvr>
    <a:masterClrMapping/>
  </p:clrMapOvr>
  <p:transition>
    <p:wheel spokes="8"/>
  </p:transition>
</p:sld>
</file>

<file path=ppt/slides/slide1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5106" name="Rectangle 2"/>
          <p:cNvSpPr>
            <a:spLocks noGrp="1" noChangeArrowheads="1"/>
          </p:cNvSpPr>
          <p:nvPr>
            <p:ph type="title"/>
          </p:nvPr>
        </p:nvSpPr>
        <p:spPr>
          <a:xfrm>
            <a:off x="-1066800" y="2971800"/>
            <a:ext cx="7772400" cy="1143000"/>
          </a:xfrm>
        </p:spPr>
        <p:txBody>
          <a:bodyPr/>
          <a:lstStyle/>
          <a:p>
            <a:r>
              <a:rPr lang="en-US" altLang="en-US" sz="4000" i="0" dirty="0">
                <a:solidFill>
                  <a:schemeClr val="hlink"/>
                </a:solidFill>
              </a:rPr>
              <a:t>Additivity and TPH</a:t>
            </a:r>
            <a:br>
              <a:rPr lang="en-US" altLang="en-US" sz="4000" i="0" dirty="0">
                <a:solidFill>
                  <a:schemeClr val="hlink"/>
                </a:solidFill>
              </a:rPr>
            </a:br>
            <a:endParaRPr lang="en-US" altLang="en-US" sz="4000" i="0" dirty="0"/>
          </a:p>
        </p:txBody>
      </p:sp>
    </p:spTree>
  </p:cSld>
  <p:clrMapOvr>
    <a:masterClrMapping/>
  </p:clrMapOvr>
  <p:transition>
    <p:wheel spokes="8"/>
  </p:transition>
</p:sld>
</file>

<file path=ppt/slides/slide1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lstStyle/>
          <a:p>
            <a:r>
              <a:rPr lang="en-US" altLang="en-US"/>
              <a:t>Additivity: TPH</a:t>
            </a:r>
          </a:p>
        </p:txBody>
      </p:sp>
      <p:sp>
        <p:nvSpPr>
          <p:cNvPr id="782339" name="Rectangle 3"/>
          <p:cNvSpPr>
            <a:spLocks noGrp="1" noChangeArrowheads="1"/>
          </p:cNvSpPr>
          <p:nvPr>
            <p:ph type="body" idx="1"/>
          </p:nvPr>
        </p:nvSpPr>
        <p:spPr>
          <a:xfrm>
            <a:off x="0" y="1828800"/>
            <a:ext cx="8915400" cy="4419600"/>
          </a:xfrm>
        </p:spPr>
        <p:txBody>
          <a:bodyPr/>
          <a:lstStyle/>
          <a:p>
            <a:pPr>
              <a:lnSpc>
                <a:spcPct val="160000"/>
              </a:lnSpc>
              <a:buFont typeface="Monotype Sorts" pitchFamily="2" charset="2"/>
              <a:buChar char="n"/>
            </a:pPr>
            <a:r>
              <a:rPr lang="en-US" altLang="en-US" b="1"/>
              <a:t>Additivity - TPH RS based on 10,000 cap </a:t>
            </a:r>
          </a:p>
          <a:p>
            <a:pPr lvl="1">
              <a:lnSpc>
                <a:spcPct val="110000"/>
              </a:lnSpc>
              <a:buClr>
                <a:schemeClr val="folHlink"/>
              </a:buClr>
              <a:buFont typeface="Marlett" pitchFamily="2" charset="2"/>
              <a:buChar char="p"/>
            </a:pPr>
            <a:r>
              <a:rPr lang="en-US" altLang="en-US"/>
              <a:t> Do not adjust 10,000 cap</a:t>
            </a:r>
          </a:p>
          <a:p>
            <a:pPr lvl="1">
              <a:lnSpc>
                <a:spcPct val="110000"/>
              </a:lnSpc>
              <a:buClr>
                <a:schemeClr val="folHlink"/>
              </a:buClr>
              <a:buFont typeface="Marlett" pitchFamily="2" charset="2"/>
              <a:buChar char="p"/>
            </a:pPr>
            <a:r>
              <a:rPr lang="en-US" altLang="en-US"/>
              <a:t> Identify risk-based value in Appendix H    			worksheets</a:t>
            </a:r>
          </a:p>
          <a:p>
            <a:pPr lvl="1">
              <a:lnSpc>
                <a:spcPct val="110000"/>
              </a:lnSpc>
              <a:buClr>
                <a:schemeClr val="folHlink"/>
              </a:buClr>
              <a:buFont typeface="Marlett" pitchFamily="2" charset="2"/>
              <a:buChar char="p"/>
            </a:pPr>
            <a:r>
              <a:rPr lang="en-US" altLang="en-US"/>
              <a:t> Adjust risk-based RS to account for additive effects</a:t>
            </a:r>
          </a:p>
          <a:p>
            <a:pPr lvl="1">
              <a:lnSpc>
                <a:spcPct val="110000"/>
              </a:lnSpc>
              <a:buClr>
                <a:schemeClr val="folHlink"/>
              </a:buClr>
              <a:buFont typeface="Marlett" pitchFamily="2" charset="2"/>
              <a:buChar char="p"/>
            </a:pPr>
            <a:r>
              <a:rPr lang="en-US" altLang="en-US"/>
              <a:t> If adjusted risk-based RS &lt; 10,000, use risk-based RS</a:t>
            </a:r>
          </a:p>
          <a:p>
            <a:pPr lvl="1">
              <a:lnSpc>
                <a:spcPct val="110000"/>
              </a:lnSpc>
              <a:buClr>
                <a:schemeClr val="folHlink"/>
              </a:buClr>
              <a:buFont typeface="Marlett" pitchFamily="2" charset="2"/>
              <a:buChar char="p"/>
            </a:pPr>
            <a:r>
              <a:rPr lang="en-US" altLang="en-US"/>
              <a:t> If adjusted risk-based RS &gt; 10,000, use 10,000 cap</a:t>
            </a:r>
          </a:p>
        </p:txBody>
      </p:sp>
    </p:spTree>
  </p:cSld>
  <p:clrMapOvr>
    <a:masterClrMapping/>
  </p:clrMapOvr>
  <p:transition>
    <p:wheel spokes="8"/>
  </p:transition>
</p:sld>
</file>

<file path=ppt/slides/slide1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p:txBody>
          <a:bodyPr/>
          <a:lstStyle/>
          <a:p>
            <a:r>
              <a:rPr lang="en-US" altLang="en-US"/>
              <a:t>Additivity: TPH Fractions</a:t>
            </a:r>
          </a:p>
        </p:txBody>
      </p:sp>
      <p:sp>
        <p:nvSpPr>
          <p:cNvPr id="779267" name="Rectangle 3"/>
          <p:cNvSpPr>
            <a:spLocks noGrp="1" noChangeArrowheads="1"/>
          </p:cNvSpPr>
          <p:nvPr>
            <p:ph type="body" idx="1"/>
          </p:nvPr>
        </p:nvSpPr>
        <p:spPr>
          <a:xfrm>
            <a:off x="457200" y="2133600"/>
            <a:ext cx="8686800" cy="4114800"/>
          </a:xfrm>
        </p:spPr>
        <p:txBody>
          <a:bodyPr/>
          <a:lstStyle/>
          <a:p>
            <a:pPr>
              <a:lnSpc>
                <a:spcPct val="140000"/>
              </a:lnSpc>
              <a:buFont typeface="Monotype Sorts" pitchFamily="2" charset="2"/>
              <a:buChar char="n"/>
            </a:pPr>
            <a:r>
              <a:rPr lang="en-US" altLang="en-US"/>
              <a:t>Aliphatics C</a:t>
            </a:r>
            <a:r>
              <a:rPr lang="en-US" altLang="en-US" baseline="-25000"/>
              <a:t>&gt;6</a:t>
            </a:r>
            <a:r>
              <a:rPr lang="en-US" altLang="en-US"/>
              <a:t>-C</a:t>
            </a:r>
            <a:r>
              <a:rPr lang="en-US" altLang="en-US" baseline="-25000"/>
              <a:t>8</a:t>
            </a:r>
          </a:p>
          <a:p>
            <a:pPr>
              <a:lnSpc>
                <a:spcPct val="140000"/>
              </a:lnSpc>
              <a:buFont typeface="Monotype Sorts" pitchFamily="2" charset="2"/>
              <a:buChar char="n"/>
            </a:pPr>
            <a:r>
              <a:rPr lang="en-US" altLang="en-US"/>
              <a:t>Aliphatics C</a:t>
            </a:r>
            <a:r>
              <a:rPr lang="en-US" altLang="en-US" baseline="-25000"/>
              <a:t>&gt;8</a:t>
            </a:r>
            <a:r>
              <a:rPr lang="en-US" altLang="en-US"/>
              <a:t>-C</a:t>
            </a:r>
            <a:r>
              <a:rPr lang="en-US" altLang="en-US" baseline="-25000"/>
              <a:t>16</a:t>
            </a:r>
            <a:r>
              <a:rPr lang="en-US" altLang="en-US"/>
              <a:t> (C</a:t>
            </a:r>
            <a:r>
              <a:rPr lang="en-US" altLang="en-US" baseline="-25000"/>
              <a:t>&gt;8</a:t>
            </a:r>
            <a:r>
              <a:rPr lang="en-US" altLang="en-US"/>
              <a:t>-C</a:t>
            </a:r>
            <a:r>
              <a:rPr lang="en-US" altLang="en-US" baseline="-25000"/>
              <a:t>10</a:t>
            </a:r>
            <a:r>
              <a:rPr lang="en-US" altLang="en-US"/>
              <a:t>, C</a:t>
            </a:r>
            <a:r>
              <a:rPr lang="en-US" altLang="en-US" baseline="-25000"/>
              <a:t>&gt;10</a:t>
            </a:r>
            <a:r>
              <a:rPr lang="en-US" altLang="en-US"/>
              <a:t>-C</a:t>
            </a:r>
            <a:r>
              <a:rPr lang="en-US" altLang="en-US" baseline="-25000"/>
              <a:t>12</a:t>
            </a:r>
            <a:r>
              <a:rPr lang="en-US" altLang="en-US"/>
              <a:t>, C</a:t>
            </a:r>
            <a:r>
              <a:rPr lang="en-US" altLang="en-US" baseline="-25000"/>
              <a:t>&gt;12</a:t>
            </a:r>
            <a:r>
              <a:rPr lang="en-US" altLang="en-US"/>
              <a:t>-C</a:t>
            </a:r>
            <a:r>
              <a:rPr lang="en-US" altLang="en-US" baseline="-25000"/>
              <a:t>16</a:t>
            </a:r>
            <a:r>
              <a:rPr lang="en-US" altLang="en-US"/>
              <a:t>)</a:t>
            </a:r>
          </a:p>
          <a:p>
            <a:pPr>
              <a:lnSpc>
                <a:spcPct val="140000"/>
              </a:lnSpc>
              <a:buFont typeface="Monotype Sorts" pitchFamily="2" charset="2"/>
              <a:buChar char="n"/>
            </a:pPr>
            <a:r>
              <a:rPr lang="en-US" altLang="en-US"/>
              <a:t>Aliphatics C</a:t>
            </a:r>
            <a:r>
              <a:rPr lang="en-US" altLang="en-US" baseline="-25000"/>
              <a:t>&gt;16</a:t>
            </a:r>
            <a:r>
              <a:rPr lang="en-US" altLang="en-US"/>
              <a:t>-C</a:t>
            </a:r>
            <a:r>
              <a:rPr lang="en-US" altLang="en-US" baseline="-25000"/>
              <a:t>35</a:t>
            </a:r>
          </a:p>
          <a:p>
            <a:pPr>
              <a:lnSpc>
                <a:spcPct val="140000"/>
              </a:lnSpc>
              <a:buFont typeface="Monotype Sorts" pitchFamily="2" charset="2"/>
              <a:buChar char="n"/>
            </a:pPr>
            <a:r>
              <a:rPr lang="en-US" altLang="en-US"/>
              <a:t>Aromatics C</a:t>
            </a:r>
            <a:r>
              <a:rPr lang="en-US" altLang="en-US" baseline="-25000"/>
              <a:t>&gt;8</a:t>
            </a:r>
            <a:r>
              <a:rPr lang="en-US" altLang="en-US"/>
              <a:t>-C</a:t>
            </a:r>
            <a:r>
              <a:rPr lang="en-US" altLang="en-US" baseline="-25000"/>
              <a:t>16</a:t>
            </a:r>
            <a:r>
              <a:rPr lang="en-US" altLang="en-US"/>
              <a:t> (C</a:t>
            </a:r>
            <a:r>
              <a:rPr lang="en-US" altLang="en-US" baseline="-25000"/>
              <a:t>&gt;8</a:t>
            </a:r>
            <a:r>
              <a:rPr lang="en-US" altLang="en-US"/>
              <a:t>-C</a:t>
            </a:r>
            <a:r>
              <a:rPr lang="en-US" altLang="en-US" baseline="-25000"/>
              <a:t>10</a:t>
            </a:r>
            <a:r>
              <a:rPr lang="en-US" altLang="en-US"/>
              <a:t>, C</a:t>
            </a:r>
            <a:r>
              <a:rPr lang="en-US" altLang="en-US" baseline="-25000"/>
              <a:t>&gt;10</a:t>
            </a:r>
            <a:r>
              <a:rPr lang="en-US" altLang="en-US"/>
              <a:t>-C</a:t>
            </a:r>
            <a:r>
              <a:rPr lang="en-US" altLang="en-US" baseline="-25000"/>
              <a:t>12</a:t>
            </a:r>
            <a:r>
              <a:rPr lang="en-US" altLang="en-US"/>
              <a:t>, C</a:t>
            </a:r>
            <a:r>
              <a:rPr lang="en-US" altLang="en-US" baseline="-25000"/>
              <a:t>&gt;12</a:t>
            </a:r>
            <a:r>
              <a:rPr lang="en-US" altLang="en-US"/>
              <a:t>-C</a:t>
            </a:r>
            <a:r>
              <a:rPr lang="en-US" altLang="en-US" baseline="-25000"/>
              <a:t>16</a:t>
            </a:r>
            <a:r>
              <a:rPr lang="en-US" altLang="en-US"/>
              <a:t>)</a:t>
            </a:r>
          </a:p>
          <a:p>
            <a:pPr>
              <a:lnSpc>
                <a:spcPct val="140000"/>
              </a:lnSpc>
              <a:buFont typeface="Monotype Sorts" pitchFamily="2" charset="2"/>
              <a:buChar char="n"/>
            </a:pPr>
            <a:r>
              <a:rPr lang="en-US" altLang="en-US"/>
              <a:t>Aromatics C</a:t>
            </a:r>
            <a:r>
              <a:rPr lang="en-US" altLang="en-US" baseline="-25000"/>
              <a:t>&gt;16</a:t>
            </a:r>
            <a:r>
              <a:rPr lang="en-US" altLang="en-US"/>
              <a:t>-C</a:t>
            </a:r>
            <a:r>
              <a:rPr lang="en-US" altLang="en-US" baseline="-25000"/>
              <a:t>35</a:t>
            </a:r>
            <a:endParaRPr lang="en-US" altLang="en-US"/>
          </a:p>
          <a:p>
            <a:pPr>
              <a:lnSpc>
                <a:spcPct val="140000"/>
              </a:lnSpc>
              <a:buFont typeface="Monotype Sorts" pitchFamily="2" charset="2"/>
              <a:buChar char="n"/>
            </a:pPr>
            <a:endParaRPr lang="en-US" altLang="en-US"/>
          </a:p>
          <a:p>
            <a:pPr lvl="1">
              <a:buClr>
                <a:schemeClr val="folHlink"/>
              </a:buClr>
              <a:buFont typeface="Marlett" pitchFamily="2" charset="2"/>
              <a:buNone/>
            </a:pPr>
            <a:r>
              <a:rPr lang="en-US" altLang="en-US"/>
              <a:t> </a:t>
            </a:r>
          </a:p>
        </p:txBody>
      </p:sp>
    </p:spTree>
  </p:cSld>
  <p:clrMapOvr>
    <a:masterClrMapping/>
  </p:clrMapOvr>
  <p:transition>
    <p:wheel spokes="8"/>
  </p:transition>
</p:sld>
</file>

<file path=ppt/slides/slide1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p:txBody>
          <a:bodyPr/>
          <a:lstStyle/>
          <a:p>
            <a:r>
              <a:rPr lang="en-US" altLang="en-US"/>
              <a:t>Additivity: TPH Fractions</a:t>
            </a:r>
            <a:br>
              <a:rPr lang="en-US" altLang="en-US"/>
            </a:br>
            <a:r>
              <a:rPr lang="en-US" altLang="en-US"/>
              <a:t>Example 1</a:t>
            </a:r>
          </a:p>
        </p:txBody>
      </p:sp>
      <p:sp>
        <p:nvSpPr>
          <p:cNvPr id="780291" name="Rectangle 3"/>
          <p:cNvSpPr>
            <a:spLocks noGrp="1" noChangeArrowheads="1"/>
          </p:cNvSpPr>
          <p:nvPr>
            <p:ph type="body" idx="1"/>
          </p:nvPr>
        </p:nvSpPr>
        <p:spPr>
          <a:xfrm>
            <a:off x="0" y="1981200"/>
            <a:ext cx="8915400" cy="4114800"/>
          </a:xfrm>
        </p:spPr>
        <p:txBody>
          <a:bodyPr/>
          <a:lstStyle/>
          <a:p>
            <a:pPr>
              <a:lnSpc>
                <a:spcPct val="130000"/>
              </a:lnSpc>
              <a:buFont typeface="Monotype Sorts" pitchFamily="2" charset="2"/>
              <a:buChar char="n"/>
            </a:pPr>
            <a:r>
              <a:rPr lang="en-US" altLang="en-US" sz="2800" b="1" u="sng"/>
              <a:t>Soil</a:t>
            </a:r>
            <a:r>
              <a:rPr lang="en-US" altLang="en-US" sz="2800" b="1"/>
              <a:t>:</a:t>
            </a:r>
            <a:r>
              <a:rPr lang="en-US" altLang="en-US" sz="2800"/>
              <a:t> ethylbenzene, aliphatics C</a:t>
            </a:r>
            <a:r>
              <a:rPr lang="en-US" altLang="en-US" sz="2800" baseline="-25000"/>
              <a:t>&gt;8</a:t>
            </a:r>
            <a:r>
              <a:rPr lang="en-US" altLang="en-US" sz="2800"/>
              <a:t>-C</a:t>
            </a:r>
            <a:r>
              <a:rPr lang="en-US" altLang="en-US" sz="2800" baseline="-25000"/>
              <a:t>10</a:t>
            </a:r>
            <a:r>
              <a:rPr lang="en-US" altLang="en-US" sz="2800"/>
              <a:t>, C</a:t>
            </a:r>
            <a:r>
              <a:rPr lang="en-US" altLang="en-US" sz="2800" baseline="-25000"/>
              <a:t>&gt;10</a:t>
            </a:r>
            <a:r>
              <a:rPr lang="en-US" altLang="en-US" sz="2800"/>
              <a:t>-C</a:t>
            </a:r>
            <a:r>
              <a:rPr lang="en-US" altLang="en-US" sz="2800" baseline="-25000"/>
              <a:t>12</a:t>
            </a:r>
            <a:r>
              <a:rPr lang="en-US" altLang="en-US" sz="2800"/>
              <a:t>, C</a:t>
            </a:r>
            <a:r>
              <a:rPr lang="en-US" altLang="en-US" sz="2800" baseline="-25000"/>
              <a:t>&gt;12</a:t>
            </a:r>
            <a:r>
              <a:rPr lang="en-US" altLang="en-US" sz="2800"/>
              <a:t>-C</a:t>
            </a:r>
            <a:r>
              <a:rPr lang="en-US" altLang="en-US" sz="2800" baseline="-25000"/>
              <a:t>16</a:t>
            </a:r>
            <a:endParaRPr lang="en-US" altLang="en-US" sz="2800"/>
          </a:p>
          <a:p>
            <a:pPr>
              <a:lnSpc>
                <a:spcPct val="130000"/>
              </a:lnSpc>
              <a:buFont typeface="Monotype Sorts" pitchFamily="2" charset="2"/>
              <a:buChar char="n"/>
            </a:pPr>
            <a:r>
              <a:rPr lang="en-US" altLang="en-US" sz="2800" b="1" u="sng"/>
              <a:t>Id of targets</a:t>
            </a:r>
            <a:r>
              <a:rPr lang="en-US" altLang="en-US" sz="2800" b="1"/>
              <a:t>:</a:t>
            </a:r>
            <a:endParaRPr lang="en-US" altLang="en-US" sz="2800"/>
          </a:p>
          <a:p>
            <a:pPr lvl="1">
              <a:lnSpc>
                <a:spcPct val="90000"/>
              </a:lnSpc>
              <a:buFont typeface="Monotype Sorts" pitchFamily="2" charset="2"/>
              <a:buNone/>
            </a:pPr>
            <a:r>
              <a:rPr lang="en-US" altLang="en-US"/>
              <a:t>ethylbenzene: </a:t>
            </a:r>
            <a:r>
              <a:rPr lang="en-US" altLang="en-US" b="1"/>
              <a:t>liver</a:t>
            </a:r>
            <a:r>
              <a:rPr lang="en-US" altLang="en-US"/>
              <a:t>, kidney, developmental</a:t>
            </a:r>
          </a:p>
          <a:p>
            <a:pPr lvl="1">
              <a:lnSpc>
                <a:spcPct val="90000"/>
              </a:lnSpc>
              <a:buFont typeface="Monotype Sorts" pitchFamily="2" charset="2"/>
              <a:buNone/>
            </a:pPr>
            <a:r>
              <a:rPr lang="en-US" altLang="en-US"/>
              <a:t>aliphatics C</a:t>
            </a:r>
            <a:r>
              <a:rPr lang="en-US" altLang="en-US" baseline="-25000"/>
              <a:t>&gt;8</a:t>
            </a:r>
            <a:r>
              <a:rPr lang="en-US" altLang="en-US"/>
              <a:t>-C</a:t>
            </a:r>
            <a:r>
              <a:rPr lang="en-US" altLang="en-US" baseline="-25000"/>
              <a:t>10</a:t>
            </a:r>
            <a:r>
              <a:rPr lang="en-US" altLang="en-US"/>
              <a:t>: </a:t>
            </a:r>
            <a:r>
              <a:rPr lang="en-US" altLang="en-US" b="1"/>
              <a:t>liver</a:t>
            </a:r>
            <a:r>
              <a:rPr lang="en-US" altLang="en-US"/>
              <a:t>, hematological system</a:t>
            </a:r>
          </a:p>
          <a:p>
            <a:pPr lvl="1">
              <a:lnSpc>
                <a:spcPct val="90000"/>
              </a:lnSpc>
              <a:buFontTx/>
              <a:buNone/>
            </a:pPr>
            <a:r>
              <a:rPr lang="en-US" altLang="en-US"/>
              <a:t>aliphatics C</a:t>
            </a:r>
            <a:r>
              <a:rPr lang="en-US" altLang="en-US" baseline="-25000"/>
              <a:t>&gt;10</a:t>
            </a:r>
            <a:r>
              <a:rPr lang="en-US" altLang="en-US"/>
              <a:t>-C</a:t>
            </a:r>
            <a:r>
              <a:rPr lang="en-US" altLang="en-US" baseline="-25000"/>
              <a:t>12</a:t>
            </a:r>
            <a:r>
              <a:rPr lang="en-US" altLang="en-US"/>
              <a:t>: </a:t>
            </a:r>
            <a:r>
              <a:rPr lang="en-US" altLang="en-US" b="1"/>
              <a:t>liver</a:t>
            </a:r>
            <a:r>
              <a:rPr lang="en-US" altLang="en-US"/>
              <a:t>, hematological system </a:t>
            </a:r>
          </a:p>
          <a:p>
            <a:pPr lvl="1">
              <a:lnSpc>
                <a:spcPct val="90000"/>
              </a:lnSpc>
              <a:buFontTx/>
              <a:buNone/>
            </a:pPr>
            <a:r>
              <a:rPr lang="en-US" altLang="en-US"/>
              <a:t>aliphatics C</a:t>
            </a:r>
            <a:r>
              <a:rPr lang="en-US" altLang="en-US" baseline="-25000"/>
              <a:t>&gt;12</a:t>
            </a:r>
            <a:r>
              <a:rPr lang="en-US" altLang="en-US"/>
              <a:t>-C</a:t>
            </a:r>
            <a:r>
              <a:rPr lang="en-US" altLang="en-US" baseline="-25000"/>
              <a:t>16 </a:t>
            </a:r>
            <a:r>
              <a:rPr lang="en-US" altLang="en-US"/>
              <a:t>: </a:t>
            </a:r>
            <a:r>
              <a:rPr lang="en-US" altLang="en-US" b="1"/>
              <a:t>liver,</a:t>
            </a:r>
            <a:r>
              <a:rPr lang="en-US" altLang="en-US"/>
              <a:t> hematological system</a:t>
            </a:r>
            <a:endParaRPr lang="en-US" altLang="en-US" sz="2400"/>
          </a:p>
          <a:p>
            <a:pPr>
              <a:lnSpc>
                <a:spcPct val="120000"/>
              </a:lnSpc>
              <a:buFont typeface="Monotype Sorts" pitchFamily="2" charset="2"/>
              <a:buChar char="n"/>
            </a:pPr>
            <a:r>
              <a:rPr lang="en-US" altLang="en-US" sz="2800" b="1" u="sng"/>
              <a:t>Additivity - Liver</a:t>
            </a:r>
            <a:r>
              <a:rPr lang="en-US" altLang="en-US" sz="2800" b="1"/>
              <a:t>: </a:t>
            </a:r>
            <a:r>
              <a:rPr lang="en-US" altLang="en-US" sz="2800"/>
              <a:t>ethylbenzene and aliphatics C</a:t>
            </a:r>
            <a:r>
              <a:rPr lang="en-US" altLang="en-US" sz="2800" baseline="-25000"/>
              <a:t>&gt;8</a:t>
            </a:r>
            <a:r>
              <a:rPr lang="en-US" altLang="en-US" sz="2800"/>
              <a:t>-C</a:t>
            </a:r>
            <a:r>
              <a:rPr lang="en-US" altLang="en-US" sz="2800" baseline="-25000"/>
              <a:t>16</a:t>
            </a:r>
            <a:endParaRPr lang="en-US" altLang="en-US" sz="2400" b="1" u="sng"/>
          </a:p>
          <a:p>
            <a:pPr>
              <a:lnSpc>
                <a:spcPct val="120000"/>
              </a:lnSpc>
              <a:buFont typeface="Monotype Sorts" pitchFamily="2" charset="2"/>
              <a:buChar char="n"/>
            </a:pPr>
            <a:r>
              <a:rPr lang="en-US" altLang="en-US" sz="2800" b="1" u="sng"/>
              <a:t>Adjustment factor</a:t>
            </a:r>
            <a:r>
              <a:rPr lang="en-US" altLang="en-US" sz="2800" b="1"/>
              <a:t>:</a:t>
            </a:r>
            <a:r>
              <a:rPr lang="en-US" altLang="en-US" sz="2800"/>
              <a:t> 2 </a:t>
            </a:r>
            <a:r>
              <a:rPr lang="en-US" altLang="en-US" sz="2800" u="sng"/>
              <a:t>NOT</a:t>
            </a:r>
            <a:r>
              <a:rPr lang="en-US" altLang="en-US" sz="2800"/>
              <a:t> 4</a:t>
            </a:r>
          </a:p>
        </p:txBody>
      </p:sp>
      <p:sp>
        <p:nvSpPr>
          <p:cNvPr id="780292" name="AutoShape 4" descr="bracket"/>
          <p:cNvSpPr>
            <a:spLocks/>
          </p:cNvSpPr>
          <p:nvPr/>
        </p:nvSpPr>
        <p:spPr bwMode="auto">
          <a:xfrm>
            <a:off x="7620000" y="3886200"/>
            <a:ext cx="152400" cy="1143000"/>
          </a:xfrm>
          <a:prstGeom prst="rightBrace">
            <a:avLst>
              <a:gd name="adj1" fmla="val 625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0293" name="Text Box 5"/>
          <p:cNvSpPr txBox="1">
            <a:spLocks noChangeArrowheads="1"/>
          </p:cNvSpPr>
          <p:nvPr/>
        </p:nvSpPr>
        <p:spPr bwMode="auto">
          <a:xfrm>
            <a:off x="7869238" y="4114800"/>
            <a:ext cx="12747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a:t>C</a:t>
            </a:r>
            <a:r>
              <a:rPr lang="en-US" altLang="en-US" sz="2800" baseline="-25000"/>
              <a:t>&gt;8</a:t>
            </a:r>
            <a:r>
              <a:rPr lang="en-US" altLang="en-US" sz="2800"/>
              <a:t>-C</a:t>
            </a:r>
            <a:r>
              <a:rPr lang="en-US" altLang="en-US" sz="2800" baseline="-25000"/>
              <a:t>16</a:t>
            </a:r>
          </a:p>
        </p:txBody>
      </p:sp>
    </p:spTree>
  </p:cSld>
  <p:clrMapOvr>
    <a:masterClrMapping/>
  </p:clrMapOvr>
  <p:transition>
    <p:wheel spokes="8"/>
  </p:transition>
</p:sld>
</file>

<file path=ppt/slides/slide1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a:lstStyle/>
          <a:p>
            <a:r>
              <a:rPr lang="en-US" altLang="en-US"/>
              <a:t>Additivity: TPH Fractions</a:t>
            </a:r>
            <a:br>
              <a:rPr lang="en-US" altLang="en-US"/>
            </a:br>
            <a:r>
              <a:rPr lang="en-US" altLang="en-US"/>
              <a:t>Example 1 (cont’d)</a:t>
            </a:r>
          </a:p>
        </p:txBody>
      </p:sp>
      <p:sp>
        <p:nvSpPr>
          <p:cNvPr id="781315" name="Rectangle 3"/>
          <p:cNvSpPr>
            <a:spLocks noGrp="1" noChangeArrowheads="1"/>
          </p:cNvSpPr>
          <p:nvPr>
            <p:ph type="body" idx="1"/>
          </p:nvPr>
        </p:nvSpPr>
        <p:spPr>
          <a:xfrm>
            <a:off x="228600" y="2133600"/>
            <a:ext cx="8915400" cy="4114800"/>
          </a:xfrm>
        </p:spPr>
        <p:txBody>
          <a:bodyPr/>
          <a:lstStyle/>
          <a:p>
            <a:pPr>
              <a:lnSpc>
                <a:spcPct val="140000"/>
              </a:lnSpc>
              <a:buFont typeface="Monotype Sorts" pitchFamily="2" charset="2"/>
              <a:buChar char="n"/>
            </a:pPr>
            <a:r>
              <a:rPr lang="en-US" altLang="en-US" sz="2800" b="1" u="sng"/>
              <a:t>Adjustment of MO-1 Soil</a:t>
            </a:r>
            <a:r>
              <a:rPr lang="en-US" altLang="en-US" sz="2800" b="1" u="sng" baseline="-25000"/>
              <a:t>ni</a:t>
            </a:r>
            <a:r>
              <a:rPr lang="en-US" altLang="en-US" sz="2800" b="1"/>
              <a:t>:</a:t>
            </a:r>
            <a:endParaRPr lang="en-US" altLang="en-US" sz="2800"/>
          </a:p>
          <a:p>
            <a:pPr lvl="1">
              <a:lnSpc>
                <a:spcPct val="140000"/>
              </a:lnSpc>
              <a:buFont typeface="Monotype Sorts" pitchFamily="2" charset="2"/>
              <a:buNone/>
            </a:pPr>
            <a:r>
              <a:rPr lang="en-US" altLang="en-US"/>
              <a:t>ethylbenzene: 1600/2 = 800 mg/kg</a:t>
            </a:r>
          </a:p>
          <a:p>
            <a:pPr lvl="1">
              <a:lnSpc>
                <a:spcPct val="140000"/>
              </a:lnSpc>
              <a:buFont typeface="Monotype Sorts" pitchFamily="2" charset="2"/>
              <a:buNone/>
            </a:pPr>
            <a:r>
              <a:rPr lang="en-US" altLang="en-US"/>
              <a:t>aliphatics C</a:t>
            </a:r>
            <a:r>
              <a:rPr lang="en-US" altLang="en-US" baseline="-25000"/>
              <a:t>&gt;8</a:t>
            </a:r>
            <a:r>
              <a:rPr lang="en-US" altLang="en-US"/>
              <a:t>-C</a:t>
            </a:r>
            <a:r>
              <a:rPr lang="en-US" altLang="en-US" baseline="-25000"/>
              <a:t>10</a:t>
            </a:r>
            <a:r>
              <a:rPr lang="en-US" altLang="en-US"/>
              <a:t>: 1200/2 = 600 mg/kg</a:t>
            </a:r>
          </a:p>
          <a:p>
            <a:pPr lvl="1">
              <a:lnSpc>
                <a:spcPct val="140000"/>
              </a:lnSpc>
              <a:buFontTx/>
              <a:buNone/>
            </a:pPr>
            <a:r>
              <a:rPr lang="en-US" altLang="en-US"/>
              <a:t>aliphatics C</a:t>
            </a:r>
            <a:r>
              <a:rPr lang="en-US" altLang="en-US" baseline="-25000"/>
              <a:t>&gt;10</a:t>
            </a:r>
            <a:r>
              <a:rPr lang="en-US" altLang="en-US"/>
              <a:t>-C</a:t>
            </a:r>
            <a:r>
              <a:rPr lang="en-US" altLang="en-US" baseline="-25000"/>
              <a:t>12</a:t>
            </a:r>
            <a:r>
              <a:rPr lang="en-US" altLang="en-US"/>
              <a:t>:  2300/2 = 1150 mg/kg</a:t>
            </a:r>
          </a:p>
          <a:p>
            <a:pPr lvl="1">
              <a:lnSpc>
                <a:spcPct val="140000"/>
              </a:lnSpc>
              <a:buFontTx/>
              <a:buNone/>
            </a:pPr>
            <a:r>
              <a:rPr lang="en-US" altLang="en-US"/>
              <a:t>aliphatics C</a:t>
            </a:r>
            <a:r>
              <a:rPr lang="en-US" altLang="en-US" baseline="-25000"/>
              <a:t>&gt;12</a:t>
            </a:r>
            <a:r>
              <a:rPr lang="en-US" altLang="en-US"/>
              <a:t>-C</a:t>
            </a:r>
            <a:r>
              <a:rPr lang="en-US" altLang="en-US" baseline="-25000"/>
              <a:t>16 </a:t>
            </a:r>
            <a:r>
              <a:rPr lang="en-US" altLang="en-US"/>
              <a:t>: 3700/2 = 1850 mg/kg</a:t>
            </a:r>
          </a:p>
        </p:txBody>
      </p:sp>
    </p:spTree>
  </p:cSld>
  <p:clrMapOvr>
    <a:masterClrMapping/>
  </p:clrMapOvr>
  <p:transition>
    <p:wheel spokes="8"/>
  </p:transition>
</p:sld>
</file>

<file path=ppt/slides/slide1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0226" name="Rectangle 2"/>
          <p:cNvSpPr>
            <a:spLocks noGrp="1" noChangeArrowheads="1"/>
          </p:cNvSpPr>
          <p:nvPr>
            <p:ph type="title"/>
          </p:nvPr>
        </p:nvSpPr>
        <p:spPr>
          <a:xfrm>
            <a:off x="609600" y="1828800"/>
            <a:ext cx="7772400" cy="1143000"/>
          </a:xfrm>
        </p:spPr>
        <p:txBody>
          <a:bodyPr/>
          <a:lstStyle/>
          <a:p>
            <a:pPr algn="ctr"/>
            <a:r>
              <a:rPr lang="en-US" altLang="en-US" sz="3600" i="0" dirty="0">
                <a:solidFill>
                  <a:schemeClr val="accent1"/>
                </a:solidFill>
              </a:rPr>
              <a:t>TPH</a:t>
            </a:r>
            <a:br>
              <a:rPr lang="en-US" altLang="en-US" sz="3600" i="0" dirty="0">
                <a:solidFill>
                  <a:schemeClr val="accent1"/>
                </a:solidFill>
              </a:rPr>
            </a:br>
            <a:r>
              <a:rPr lang="en-US" altLang="en-US" sz="3600" i="0" dirty="0">
                <a:solidFill>
                  <a:schemeClr val="accent1"/>
                </a:solidFill>
              </a:rPr>
              <a:t>Additivity Example 2</a:t>
            </a:r>
            <a:r>
              <a:rPr lang="en-US" altLang="en-US" dirty="0">
                <a:solidFill>
                  <a:schemeClr val="accent1"/>
                </a:solidFill>
              </a:rPr>
              <a:t/>
            </a:r>
            <a:br>
              <a:rPr lang="en-US" altLang="en-US" dirty="0">
                <a:solidFill>
                  <a:schemeClr val="accent1"/>
                </a:solidFill>
              </a:rPr>
            </a:br>
            <a:endParaRPr lang="en-US" altLang="en-US" dirty="0"/>
          </a:p>
        </p:txBody>
      </p:sp>
      <p:sp>
        <p:nvSpPr>
          <p:cNvPr id="1460227" name="Rectangle 3"/>
          <p:cNvSpPr>
            <a:spLocks noGrp="1" noChangeArrowheads="1"/>
          </p:cNvSpPr>
          <p:nvPr>
            <p:ph type="body" idx="1"/>
          </p:nvPr>
        </p:nvSpPr>
        <p:spPr>
          <a:xfrm>
            <a:off x="457200" y="2286000"/>
            <a:ext cx="7772400" cy="4495800"/>
          </a:xfrm>
        </p:spPr>
        <p:txBody>
          <a:bodyPr/>
          <a:lstStyle/>
          <a:p>
            <a:pPr algn="ctr">
              <a:buFontTx/>
              <a:buNone/>
            </a:pPr>
            <a:r>
              <a:rPr lang="en-US" altLang="en-US" sz="3600" dirty="0" smtClean="0">
                <a:solidFill>
                  <a:schemeClr val="hlink"/>
                </a:solidFill>
              </a:rPr>
              <a:t>Gasoline</a:t>
            </a:r>
            <a:r>
              <a:rPr lang="en-US" altLang="en-US" sz="3600" dirty="0" smtClean="0">
                <a:solidFill>
                  <a:schemeClr val="accent1"/>
                </a:solidFill>
              </a:rPr>
              <a:t> </a:t>
            </a:r>
            <a:r>
              <a:rPr lang="en-US" altLang="en-US" sz="3600" dirty="0">
                <a:solidFill>
                  <a:schemeClr val="accent1"/>
                </a:solidFill>
              </a:rPr>
              <a:t>release to </a:t>
            </a:r>
            <a:r>
              <a:rPr lang="en-US" altLang="en-US" sz="3600" dirty="0">
                <a:solidFill>
                  <a:srgbClr val="00FFFF"/>
                </a:solidFill>
              </a:rPr>
              <a:t>non-industrial</a:t>
            </a:r>
            <a:r>
              <a:rPr lang="en-US" altLang="en-US" sz="3600" dirty="0">
                <a:solidFill>
                  <a:schemeClr val="accent1"/>
                </a:solidFill>
              </a:rPr>
              <a:t> </a:t>
            </a:r>
            <a:r>
              <a:rPr lang="en-US" altLang="en-US" sz="3600" dirty="0">
                <a:solidFill>
                  <a:srgbClr val="00FFFF"/>
                </a:solidFill>
              </a:rPr>
              <a:t>soil</a:t>
            </a:r>
          </a:p>
          <a:p>
            <a:pPr algn="ctr">
              <a:buFontTx/>
              <a:buNone/>
            </a:pPr>
            <a:endParaRPr lang="en-US" altLang="en-US" dirty="0">
              <a:solidFill>
                <a:schemeClr val="accent1"/>
              </a:solidFill>
            </a:endParaRPr>
          </a:p>
          <a:p>
            <a:pPr>
              <a:buFontTx/>
              <a:buNone/>
            </a:pPr>
            <a:endParaRPr lang="en-US" altLang="en-US" dirty="0">
              <a:solidFill>
                <a:schemeClr val="accent1"/>
              </a:solidFill>
            </a:endParaRPr>
          </a:p>
          <a:p>
            <a:pPr>
              <a:buFontTx/>
              <a:buNone/>
            </a:pPr>
            <a:r>
              <a:rPr lang="en-US" altLang="en-US" dirty="0">
                <a:solidFill>
                  <a:schemeClr val="accent1"/>
                </a:solidFill>
              </a:rPr>
              <a:t>Table D-1: </a:t>
            </a:r>
            <a:r>
              <a:rPr lang="en-US" altLang="en-US" dirty="0">
                <a:solidFill>
                  <a:schemeClr val="hlink"/>
                </a:solidFill>
              </a:rPr>
              <a:t>BTEX, </a:t>
            </a:r>
            <a:r>
              <a:rPr lang="en-US" altLang="en-US" dirty="0" err="1">
                <a:solidFill>
                  <a:schemeClr val="hlink"/>
                </a:solidFill>
              </a:rPr>
              <a:t>aliphatics</a:t>
            </a:r>
            <a:r>
              <a:rPr lang="en-US" altLang="en-US" dirty="0">
                <a:solidFill>
                  <a:schemeClr val="hlink"/>
                </a:solidFill>
              </a:rPr>
              <a:t> C</a:t>
            </a:r>
            <a:r>
              <a:rPr lang="en-US" altLang="en-US" baseline="-25000" dirty="0">
                <a:solidFill>
                  <a:schemeClr val="hlink"/>
                </a:solidFill>
              </a:rPr>
              <a:t>&gt;6</a:t>
            </a:r>
            <a:r>
              <a:rPr lang="en-US" altLang="en-US" dirty="0">
                <a:solidFill>
                  <a:schemeClr val="hlink"/>
                </a:solidFill>
              </a:rPr>
              <a:t>-C</a:t>
            </a:r>
            <a:r>
              <a:rPr lang="en-US" altLang="en-US" baseline="-25000" dirty="0">
                <a:solidFill>
                  <a:schemeClr val="hlink"/>
                </a:solidFill>
              </a:rPr>
              <a:t>8</a:t>
            </a:r>
            <a:r>
              <a:rPr lang="en-US" altLang="en-US" dirty="0">
                <a:solidFill>
                  <a:schemeClr val="hlink"/>
                </a:solidFill>
              </a:rPr>
              <a:t>, C</a:t>
            </a:r>
            <a:r>
              <a:rPr lang="en-US" altLang="en-US" baseline="-25000" dirty="0">
                <a:solidFill>
                  <a:schemeClr val="hlink"/>
                </a:solidFill>
              </a:rPr>
              <a:t>&gt;8</a:t>
            </a:r>
            <a:r>
              <a:rPr lang="en-US" altLang="en-US" dirty="0">
                <a:solidFill>
                  <a:schemeClr val="hlink"/>
                </a:solidFill>
              </a:rPr>
              <a:t>-C</a:t>
            </a:r>
            <a:r>
              <a:rPr lang="en-US" altLang="en-US" baseline="-25000" dirty="0">
                <a:solidFill>
                  <a:schemeClr val="hlink"/>
                </a:solidFill>
              </a:rPr>
              <a:t>10</a:t>
            </a:r>
            <a:r>
              <a:rPr lang="en-US" altLang="en-US" dirty="0">
                <a:solidFill>
                  <a:schemeClr val="hlink"/>
                </a:solidFill>
              </a:rPr>
              <a:t>, aromatics C</a:t>
            </a:r>
            <a:r>
              <a:rPr lang="en-US" altLang="en-US" baseline="-25000" dirty="0">
                <a:solidFill>
                  <a:schemeClr val="hlink"/>
                </a:solidFill>
              </a:rPr>
              <a:t>&gt;8</a:t>
            </a:r>
            <a:r>
              <a:rPr lang="en-US" altLang="en-US" dirty="0">
                <a:solidFill>
                  <a:schemeClr val="hlink"/>
                </a:solidFill>
              </a:rPr>
              <a:t>-C</a:t>
            </a:r>
            <a:r>
              <a:rPr lang="en-US" altLang="en-US" baseline="-25000" dirty="0">
                <a:solidFill>
                  <a:schemeClr val="hlink"/>
                </a:solidFill>
              </a:rPr>
              <a:t>10</a:t>
            </a:r>
            <a:r>
              <a:rPr lang="en-US" altLang="en-US" dirty="0">
                <a:solidFill>
                  <a:schemeClr val="hlink"/>
                </a:solidFill>
              </a:rPr>
              <a:t> </a:t>
            </a:r>
          </a:p>
        </p:txBody>
      </p:sp>
    </p:spTree>
  </p:cSld>
  <p:clrMapOvr>
    <a:masterClrMapping/>
  </p:clrMapOvr>
  <p:transition>
    <p:wheel spokes="8"/>
  </p:transition>
</p:sld>
</file>

<file path=ppt/slides/slide1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5906" name="Rectangle 2"/>
          <p:cNvSpPr>
            <a:spLocks noGrp="1" noChangeArrowheads="1"/>
          </p:cNvSpPr>
          <p:nvPr>
            <p:ph type="title"/>
          </p:nvPr>
        </p:nvSpPr>
        <p:spPr/>
        <p:txBody>
          <a:bodyPr/>
          <a:lstStyle/>
          <a:p>
            <a:r>
              <a:rPr lang="en-US" altLang="en-US" sz="4000"/>
              <a:t>MO-1 Additivity Example 2: </a:t>
            </a:r>
            <a:br>
              <a:rPr lang="en-US" altLang="en-US" sz="4000"/>
            </a:br>
            <a:r>
              <a:rPr lang="en-US" altLang="en-US" sz="4000">
                <a:solidFill>
                  <a:srgbClr val="00FFFF"/>
                </a:solidFill>
              </a:rPr>
              <a:t>Soil</a:t>
            </a:r>
            <a:r>
              <a:rPr lang="en-US" altLang="en-US" sz="4000"/>
              <a:t> Gasoline release</a:t>
            </a:r>
          </a:p>
        </p:txBody>
      </p:sp>
      <p:sp>
        <p:nvSpPr>
          <p:cNvPr id="1275907" name="Rectangle 3"/>
          <p:cNvSpPr>
            <a:spLocks noGrp="1" noChangeArrowheads="1"/>
          </p:cNvSpPr>
          <p:nvPr>
            <p:ph type="body" idx="1"/>
          </p:nvPr>
        </p:nvSpPr>
        <p:spPr>
          <a:xfrm>
            <a:off x="381000" y="1905000"/>
            <a:ext cx="8534400" cy="4419600"/>
          </a:xfrm>
        </p:spPr>
        <p:txBody>
          <a:bodyPr/>
          <a:lstStyle/>
          <a:p>
            <a:pPr>
              <a:lnSpc>
                <a:spcPct val="90000"/>
              </a:lnSpc>
              <a:buFontTx/>
              <a:buNone/>
            </a:pPr>
            <a:r>
              <a:rPr lang="en-US" altLang="en-US" sz="2800" u="sng"/>
              <a:t>COC</a:t>
            </a:r>
            <a:r>
              <a:rPr lang="en-US" altLang="en-US" sz="2800"/>
              <a:t>		     </a:t>
            </a:r>
            <a:r>
              <a:rPr lang="en-US" altLang="en-US" sz="2800" u="sng"/>
              <a:t>MO-1 Soil</a:t>
            </a:r>
            <a:r>
              <a:rPr lang="en-US" altLang="en-US" sz="2800" u="sng" baseline="-25000"/>
              <a:t>ni</a:t>
            </a:r>
            <a:r>
              <a:rPr lang="en-US" altLang="en-US" sz="2800"/>
              <a:t>	</a:t>
            </a:r>
            <a:r>
              <a:rPr lang="en-US" altLang="en-US" sz="2800" u="sng"/>
              <a:t>Target Organ/Effect</a:t>
            </a:r>
          </a:p>
          <a:p>
            <a:pPr>
              <a:lnSpc>
                <a:spcPct val="90000"/>
              </a:lnSpc>
              <a:buFontTx/>
              <a:buNone/>
            </a:pPr>
            <a:r>
              <a:rPr lang="en-US" altLang="en-US" sz="2800"/>
              <a:t>benzene		 </a:t>
            </a:r>
            <a:r>
              <a:rPr lang="en-US" altLang="en-US" sz="2800">
                <a:solidFill>
                  <a:srgbClr val="009900"/>
                </a:solidFill>
              </a:rPr>
              <a:t>C</a:t>
            </a:r>
            <a:r>
              <a:rPr lang="en-US" altLang="en-US" sz="2800"/>
              <a:t>			   ---</a:t>
            </a:r>
          </a:p>
          <a:p>
            <a:pPr>
              <a:lnSpc>
                <a:spcPct val="90000"/>
              </a:lnSpc>
              <a:buFontTx/>
              <a:buNone/>
            </a:pPr>
            <a:r>
              <a:rPr lang="en-US" altLang="en-US" sz="2800"/>
              <a:t>ethylbenzene	1600		 liver, kidney, develop.</a:t>
            </a:r>
          </a:p>
          <a:p>
            <a:pPr>
              <a:lnSpc>
                <a:spcPct val="90000"/>
              </a:lnSpc>
              <a:buFontTx/>
              <a:buNone/>
            </a:pPr>
            <a:r>
              <a:rPr lang="en-US" altLang="en-US" sz="2800"/>
              <a:t>toluene		680		  liver, kid., CNS, nas.epi.</a:t>
            </a:r>
          </a:p>
          <a:p>
            <a:pPr>
              <a:lnSpc>
                <a:spcPct val="90000"/>
              </a:lnSpc>
              <a:buFontTx/>
              <a:buNone/>
            </a:pPr>
            <a:r>
              <a:rPr lang="en-US" altLang="en-US" sz="2800"/>
              <a:t>xylene		180     	 </a:t>
            </a:r>
            <a:r>
              <a:rPr lang="en-US" altLang="en-US" sz="2800">
                <a:sym typeface="Symbol" panose="05050102010706020507" pitchFamily="18" charset="2"/>
              </a:rPr>
              <a:t>activity</a:t>
            </a:r>
            <a:r>
              <a:rPr lang="en-US" altLang="en-US" sz="2800"/>
              <a:t>, </a:t>
            </a:r>
            <a:r>
              <a:rPr lang="en-US" altLang="en-US" sz="2800">
                <a:sym typeface="Symbol" panose="05050102010706020507" pitchFamily="18" charset="2"/>
              </a:rPr>
              <a:t>bw,mort.</a:t>
            </a:r>
          </a:p>
          <a:p>
            <a:pPr>
              <a:lnSpc>
                <a:spcPct val="90000"/>
              </a:lnSpc>
              <a:buFontTx/>
              <a:buNone/>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a:t>
            </a:r>
            <a:r>
              <a:rPr lang="en-US" altLang="en-US" sz="2800">
                <a:solidFill>
                  <a:srgbClr val="FF0066"/>
                </a:solidFill>
                <a:sym typeface="Symbol" panose="05050102010706020507" pitchFamily="18" charset="2"/>
              </a:rPr>
              <a:t>12,000</a:t>
            </a:r>
            <a:r>
              <a:rPr lang="en-US" altLang="en-US" sz="2800">
                <a:sym typeface="Symbol" panose="05050102010706020507" pitchFamily="18" charset="2"/>
              </a:rPr>
              <a:t>	kidney</a:t>
            </a:r>
            <a:r>
              <a:rPr lang="en-US" altLang="en-US" sz="2800"/>
              <a:t>	</a:t>
            </a:r>
          </a:p>
          <a:p>
            <a:pPr>
              <a:lnSpc>
                <a:spcPct val="90000"/>
              </a:lnSpc>
              <a:buFontTx/>
              <a:buNone/>
            </a:pPr>
            <a:r>
              <a:rPr lang="en-US" altLang="en-US" sz="2800"/>
              <a:t>aliphatics C</a:t>
            </a:r>
            <a:r>
              <a:rPr lang="en-US" altLang="en-US" sz="2800" baseline="-25000"/>
              <a:t>8-10</a:t>
            </a:r>
            <a:r>
              <a:rPr lang="en-US" altLang="en-US" sz="2800"/>
              <a:t>	1200		  liver, hematol. sys.</a:t>
            </a:r>
          </a:p>
          <a:p>
            <a:pPr>
              <a:lnSpc>
                <a:spcPct val="90000"/>
              </a:lnSpc>
              <a:buFontTx/>
              <a:buNone/>
            </a:pPr>
            <a:r>
              <a:rPr lang="en-US" altLang="en-US" sz="2800"/>
              <a:t>aromatics C</a:t>
            </a:r>
            <a:r>
              <a:rPr lang="en-US" altLang="en-US" sz="2800" baseline="-25000"/>
              <a:t>8-10</a:t>
            </a:r>
            <a:r>
              <a:rPr lang="en-US" altLang="en-US" sz="2800"/>
              <a:t>	650		  </a:t>
            </a:r>
            <a:r>
              <a:rPr lang="en-US" altLang="en-US" sz="2800">
                <a:sym typeface="Symbol" panose="05050102010706020507" pitchFamily="18" charset="2"/>
              </a:rPr>
              <a:t>bw</a:t>
            </a:r>
          </a:p>
          <a:p>
            <a:pPr algn="r">
              <a:buFontTx/>
              <a:buNone/>
            </a:pPr>
            <a:endParaRPr lang="en-US" altLang="en-US" sz="2800">
              <a:sym typeface="Symbol" panose="05050102010706020507" pitchFamily="18" charset="2"/>
            </a:endParaRPr>
          </a:p>
        </p:txBody>
      </p:sp>
    </p:spTree>
  </p:cSld>
  <p:clrMapOvr>
    <a:masterClrMapping/>
  </p:clrMapOvr>
  <p:transition>
    <p:wheel spokes="8"/>
  </p:transition>
</p:sld>
</file>

<file path=ppt/slides/slide1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6930" name="Rectangle 2"/>
          <p:cNvSpPr>
            <a:spLocks noGrp="1" noChangeArrowheads="1"/>
          </p:cNvSpPr>
          <p:nvPr>
            <p:ph type="title"/>
          </p:nvPr>
        </p:nvSpPr>
        <p:spPr/>
        <p:txBody>
          <a:bodyPr/>
          <a:lstStyle/>
          <a:p>
            <a:r>
              <a:rPr lang="en-US" altLang="en-US" sz="4000"/>
              <a:t>MO-1 Additivity Example 2: </a:t>
            </a:r>
            <a:br>
              <a:rPr lang="en-US" altLang="en-US" sz="4000"/>
            </a:br>
            <a:r>
              <a:rPr lang="en-US" altLang="en-US" sz="4000">
                <a:solidFill>
                  <a:srgbClr val="00FFFF"/>
                </a:solidFill>
              </a:rPr>
              <a:t>Soil</a:t>
            </a:r>
            <a:r>
              <a:rPr lang="en-US" altLang="en-US" sz="4000"/>
              <a:t> Gasoline release</a:t>
            </a:r>
          </a:p>
        </p:txBody>
      </p:sp>
      <p:sp>
        <p:nvSpPr>
          <p:cNvPr id="1276931" name="Rectangle 3"/>
          <p:cNvSpPr>
            <a:spLocks noGrp="1" noChangeArrowheads="1"/>
          </p:cNvSpPr>
          <p:nvPr>
            <p:ph type="body" idx="1"/>
          </p:nvPr>
        </p:nvSpPr>
        <p:spPr>
          <a:xfrm>
            <a:off x="0" y="1752600"/>
            <a:ext cx="9144000" cy="4419600"/>
          </a:xfrm>
        </p:spPr>
        <p:txBody>
          <a:bodyPr/>
          <a:lstStyle/>
          <a:p>
            <a:pPr>
              <a:lnSpc>
                <a:spcPct val="60000"/>
              </a:lnSpc>
              <a:buFontTx/>
              <a:buNone/>
            </a:pPr>
            <a:r>
              <a:rPr lang="en-US" altLang="en-US" u="sng">
                <a:sym typeface="Symbol" panose="05050102010706020507" pitchFamily="18" charset="2"/>
              </a:rPr>
              <a:t>Summarize by target organ</a:t>
            </a:r>
            <a:r>
              <a:rPr lang="en-US" altLang="en-US">
                <a:sym typeface="Symbol" panose="05050102010706020507" pitchFamily="18" charset="2"/>
              </a:rPr>
              <a:t>:</a:t>
            </a:r>
          </a:p>
          <a:p>
            <a:pPr>
              <a:lnSpc>
                <a:spcPct val="60000"/>
              </a:lnSpc>
              <a:buFontTx/>
              <a:buNone/>
            </a:pPr>
            <a:endParaRPr lang="en-US" altLang="en-US">
              <a:sym typeface="Symbol" panose="05050102010706020507" pitchFamily="18" charset="2"/>
            </a:endParaRPr>
          </a:p>
          <a:p>
            <a:pPr>
              <a:lnSpc>
                <a:spcPct val="60000"/>
              </a:lnSpc>
              <a:buFontTx/>
              <a:buNone/>
            </a:pPr>
            <a:r>
              <a:rPr lang="en-US" altLang="en-US" sz="2800">
                <a:sym typeface="Symbol" panose="05050102010706020507" pitchFamily="18" charset="2"/>
              </a:rPr>
              <a:t>(3) </a:t>
            </a:r>
            <a:r>
              <a:rPr lang="en-US" altLang="en-US" sz="2800" u="sng">
                <a:sym typeface="Symbol" panose="05050102010706020507" pitchFamily="18" charset="2"/>
              </a:rPr>
              <a:t>liver</a:t>
            </a:r>
            <a:r>
              <a:rPr lang="en-US" altLang="en-US" sz="2800">
                <a:sym typeface="Symbol" panose="05050102010706020507" pitchFamily="18" charset="2"/>
              </a:rPr>
              <a:t>: ethylbenzene, toluene, aliphatics C8-10</a:t>
            </a:r>
          </a:p>
          <a:p>
            <a:pPr>
              <a:lnSpc>
                <a:spcPct val="90000"/>
              </a:lnSpc>
              <a:buFontTx/>
              <a:buNone/>
            </a:pPr>
            <a:r>
              <a:rPr lang="en-US" altLang="en-US" sz="2800">
                <a:sym typeface="Symbol" panose="05050102010706020507" pitchFamily="18" charset="2"/>
              </a:rPr>
              <a:t>(3) </a:t>
            </a:r>
            <a:r>
              <a:rPr lang="en-US" altLang="en-US" sz="2800" u="sng">
                <a:sym typeface="Symbol" panose="05050102010706020507" pitchFamily="18" charset="2"/>
              </a:rPr>
              <a:t>kidney</a:t>
            </a:r>
            <a:r>
              <a:rPr lang="en-US" altLang="en-US" sz="2800">
                <a:sym typeface="Symbol" panose="05050102010706020507" pitchFamily="18" charset="2"/>
              </a:rPr>
              <a:t>: ethylbenzene, toluene, aliphatics C6-8</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developmental</a:t>
            </a:r>
            <a:r>
              <a:rPr lang="en-US" altLang="en-US" sz="2800">
                <a:sym typeface="Symbol" panose="05050102010706020507" pitchFamily="18" charset="2"/>
              </a:rPr>
              <a:t>: ethylbenzene</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CNS</a:t>
            </a:r>
            <a:r>
              <a:rPr lang="en-US" altLang="en-US" sz="2800">
                <a:sym typeface="Symbol" panose="05050102010706020507" pitchFamily="18" charset="2"/>
              </a:rPr>
              <a:t>: toluene</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nasal epithelium</a:t>
            </a:r>
            <a:r>
              <a:rPr lang="en-US" altLang="en-US" sz="2800">
                <a:sym typeface="Symbol" panose="05050102010706020507" pitchFamily="18" charset="2"/>
              </a:rPr>
              <a:t>: toluene</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hyperactivity</a:t>
            </a:r>
            <a:r>
              <a:rPr lang="en-US" altLang="en-US" sz="2800">
                <a:sym typeface="Symbol" panose="05050102010706020507" pitchFamily="18" charset="2"/>
              </a:rPr>
              <a:t>: xylene</a:t>
            </a:r>
          </a:p>
          <a:p>
            <a:pPr>
              <a:lnSpc>
                <a:spcPct val="90000"/>
              </a:lnSpc>
              <a:buFontTx/>
              <a:buNone/>
            </a:pPr>
            <a:r>
              <a:rPr lang="en-US" altLang="en-US" sz="2800">
                <a:sym typeface="Symbol" panose="05050102010706020507" pitchFamily="18" charset="2"/>
              </a:rPr>
              <a:t>(2) </a:t>
            </a:r>
            <a:r>
              <a:rPr lang="en-US" altLang="en-US" sz="2800" u="sng">
                <a:sym typeface="Symbol" panose="05050102010706020507" pitchFamily="18" charset="2"/>
              </a:rPr>
              <a:t>bw</a:t>
            </a:r>
            <a:r>
              <a:rPr lang="en-US" altLang="en-US" sz="2800">
                <a:sym typeface="Symbol" panose="05050102010706020507" pitchFamily="18" charset="2"/>
              </a:rPr>
              <a:t>: xylene, aromatics C8-10</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mortality</a:t>
            </a:r>
            <a:r>
              <a:rPr lang="en-US" altLang="en-US" sz="2800">
                <a:sym typeface="Symbol" panose="05050102010706020507" pitchFamily="18" charset="2"/>
              </a:rPr>
              <a:t>: xylene</a:t>
            </a:r>
          </a:p>
          <a:p>
            <a:pPr>
              <a:lnSpc>
                <a:spcPct val="90000"/>
              </a:lnSpc>
              <a:buFontTx/>
              <a:buNone/>
            </a:pPr>
            <a:r>
              <a:rPr lang="en-US" altLang="en-US" sz="2800">
                <a:sym typeface="Symbol" panose="05050102010706020507" pitchFamily="18" charset="2"/>
              </a:rPr>
              <a:t>(1) </a:t>
            </a:r>
            <a:r>
              <a:rPr lang="en-US" altLang="en-US" sz="2800" u="sng">
                <a:sym typeface="Symbol" panose="05050102010706020507" pitchFamily="18" charset="2"/>
              </a:rPr>
              <a:t>hematological system</a:t>
            </a:r>
            <a:r>
              <a:rPr lang="en-US" altLang="en-US" sz="2800">
                <a:sym typeface="Symbol" panose="05050102010706020507" pitchFamily="18" charset="2"/>
              </a:rPr>
              <a:t>: aliphatics C8-10</a:t>
            </a:r>
          </a:p>
          <a:p>
            <a:pPr>
              <a:buFontTx/>
              <a:buNone/>
            </a:pPr>
            <a:endParaRPr lang="en-US" altLang="en-US" sz="2800">
              <a:sym typeface="Symbol" panose="05050102010706020507" pitchFamily="18" charset="2"/>
            </a:endParaRPr>
          </a:p>
          <a:p>
            <a:pPr>
              <a:buFontTx/>
              <a:buNone/>
            </a:pPr>
            <a:endParaRPr lang="en-US" altLang="en-US" sz="2800">
              <a:sym typeface="Symbol" panose="05050102010706020507" pitchFamily="18" charset="2"/>
            </a:endParaRPr>
          </a:p>
        </p:txBody>
      </p:sp>
    </p:spTree>
  </p:cSld>
  <p:clrMapOvr>
    <a:masterClrMapping/>
  </p:clrMapOvr>
  <p:transition>
    <p:wheel spokes="8"/>
  </p:transition>
</p:sld>
</file>

<file path=ppt/slides/slide1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7954" name="Rectangle 2"/>
          <p:cNvSpPr>
            <a:spLocks noGrp="1" noChangeArrowheads="1"/>
          </p:cNvSpPr>
          <p:nvPr>
            <p:ph type="title"/>
          </p:nvPr>
        </p:nvSpPr>
        <p:spPr/>
        <p:txBody>
          <a:bodyPr/>
          <a:lstStyle/>
          <a:p>
            <a:r>
              <a:rPr lang="en-US" altLang="en-US" sz="4000"/>
              <a:t>MO-1 Additivity Example 2: </a:t>
            </a:r>
            <a:br>
              <a:rPr lang="en-US" altLang="en-US" sz="4000"/>
            </a:br>
            <a:r>
              <a:rPr lang="en-US" altLang="en-US" sz="4000">
                <a:solidFill>
                  <a:srgbClr val="00FFFF"/>
                </a:solidFill>
              </a:rPr>
              <a:t>Soil</a:t>
            </a:r>
            <a:r>
              <a:rPr lang="en-US" altLang="en-US" sz="4000"/>
              <a:t> Gasoline release</a:t>
            </a:r>
          </a:p>
        </p:txBody>
      </p:sp>
      <p:sp>
        <p:nvSpPr>
          <p:cNvPr id="1277955" name="Rectangle 3"/>
          <p:cNvSpPr>
            <a:spLocks noGrp="1" noChangeArrowheads="1"/>
          </p:cNvSpPr>
          <p:nvPr>
            <p:ph type="body" idx="1"/>
          </p:nvPr>
        </p:nvSpPr>
        <p:spPr>
          <a:xfrm>
            <a:off x="228600" y="1905000"/>
            <a:ext cx="8915400" cy="4419600"/>
          </a:xfrm>
        </p:spPr>
        <p:txBody>
          <a:bodyPr/>
          <a:lstStyle/>
          <a:p>
            <a:pPr>
              <a:lnSpc>
                <a:spcPct val="90000"/>
              </a:lnSpc>
              <a:buFontTx/>
              <a:buNone/>
            </a:pPr>
            <a:r>
              <a:rPr lang="en-US" altLang="en-US" sz="2800" u="sng"/>
              <a:t>COC</a:t>
            </a:r>
            <a:r>
              <a:rPr lang="en-US" altLang="en-US" sz="2800"/>
              <a:t>		                          </a:t>
            </a:r>
            <a:r>
              <a:rPr lang="en-US" altLang="en-US" sz="2800" u="sng"/>
              <a:t>Adjusted MO-1 Soil</a:t>
            </a:r>
            <a:r>
              <a:rPr lang="en-US" altLang="en-US" sz="2800" u="sng" baseline="-25000"/>
              <a:t>ni</a:t>
            </a:r>
            <a:r>
              <a:rPr lang="en-US" altLang="en-US" sz="2800"/>
              <a:t>		</a:t>
            </a:r>
          </a:p>
          <a:p>
            <a:pPr>
              <a:lnSpc>
                <a:spcPct val="90000"/>
              </a:lnSpc>
              <a:buFontTx/>
              <a:buNone/>
            </a:pPr>
            <a:r>
              <a:rPr lang="en-US" altLang="en-US" sz="2800"/>
              <a:t>benzene			                     </a:t>
            </a:r>
            <a:r>
              <a:rPr lang="en-US" altLang="en-US" sz="2800">
                <a:solidFill>
                  <a:srgbClr val="009900"/>
                </a:solidFill>
              </a:rPr>
              <a:t>C</a:t>
            </a:r>
          </a:p>
          <a:p>
            <a:pPr>
              <a:lnSpc>
                <a:spcPct val="90000"/>
              </a:lnSpc>
              <a:buFontTx/>
              <a:buNone/>
            </a:pPr>
            <a:r>
              <a:rPr lang="en-US" altLang="en-US" sz="2800"/>
              <a:t>ethylbenzene	              1600 </a:t>
            </a:r>
            <a:r>
              <a:rPr lang="en-US" altLang="en-US" sz="2800">
                <a:sym typeface="Symbol" panose="05050102010706020507" pitchFamily="18" charset="2"/>
              </a:rPr>
              <a:t> 3 = 533     (liver)</a:t>
            </a:r>
            <a:r>
              <a:rPr lang="en-US" altLang="en-US" sz="2800"/>
              <a:t>	     </a:t>
            </a:r>
          </a:p>
          <a:p>
            <a:pPr>
              <a:lnSpc>
                <a:spcPct val="90000"/>
              </a:lnSpc>
              <a:buFontTx/>
              <a:buNone/>
            </a:pPr>
            <a:r>
              <a:rPr lang="en-US" altLang="en-US" sz="2800"/>
              <a:t>toluene		                680 </a:t>
            </a:r>
            <a:r>
              <a:rPr lang="en-US" altLang="en-US" sz="2800">
                <a:sym typeface="Symbol" panose="05050102010706020507" pitchFamily="18" charset="2"/>
              </a:rPr>
              <a:t> 3 = 227     (liver)</a:t>
            </a:r>
            <a:r>
              <a:rPr lang="en-US" altLang="en-US" sz="2800"/>
              <a:t> 	</a:t>
            </a:r>
          </a:p>
          <a:p>
            <a:pPr>
              <a:lnSpc>
                <a:spcPct val="90000"/>
              </a:lnSpc>
              <a:buFontTx/>
              <a:buNone/>
            </a:pPr>
            <a:r>
              <a:rPr lang="en-US" altLang="en-US" sz="2800"/>
              <a:t>xylene		                180 </a:t>
            </a:r>
            <a:r>
              <a:rPr lang="en-US" altLang="en-US" sz="2800">
                <a:sym typeface="Symbol" panose="05050102010706020507" pitchFamily="18" charset="2"/>
              </a:rPr>
              <a:t> 2 = 90       (bw)</a:t>
            </a:r>
            <a:r>
              <a:rPr lang="en-US" altLang="en-US" sz="2800"/>
              <a:t> 	     </a:t>
            </a:r>
            <a:endParaRPr lang="en-US" altLang="en-US" sz="2800">
              <a:sym typeface="Symbol" panose="05050102010706020507" pitchFamily="18" charset="2"/>
            </a:endParaRPr>
          </a:p>
          <a:p>
            <a:pPr>
              <a:lnSpc>
                <a:spcPct val="90000"/>
              </a:lnSpc>
              <a:buFontTx/>
              <a:buNone/>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a:t>
            </a:r>
            <a:r>
              <a:rPr lang="en-US" altLang="en-US" sz="2800">
                <a:solidFill>
                  <a:srgbClr val="FF0066"/>
                </a:solidFill>
                <a:sym typeface="Symbol" panose="05050102010706020507" pitchFamily="18" charset="2"/>
              </a:rPr>
              <a:t>12,000</a:t>
            </a:r>
            <a:r>
              <a:rPr lang="en-US" altLang="en-US" sz="2800">
                <a:sym typeface="Symbol" panose="05050102010706020507" pitchFamily="18" charset="2"/>
              </a:rPr>
              <a:t>  3 = 4000	  (kidney)	</a:t>
            </a:r>
            <a:endParaRPr lang="en-US" altLang="en-US" sz="2800"/>
          </a:p>
          <a:p>
            <a:pPr>
              <a:lnSpc>
                <a:spcPct val="90000"/>
              </a:lnSpc>
              <a:buFontTx/>
              <a:buNone/>
            </a:pPr>
            <a:r>
              <a:rPr lang="en-US" altLang="en-US" sz="2800"/>
              <a:t>aliphatics C</a:t>
            </a:r>
            <a:r>
              <a:rPr lang="en-US" altLang="en-US" sz="2800" baseline="-25000"/>
              <a:t>8-10</a:t>
            </a:r>
            <a:r>
              <a:rPr lang="en-US" altLang="en-US" sz="2800"/>
              <a:t>	               1200 </a:t>
            </a:r>
            <a:r>
              <a:rPr lang="en-US" altLang="en-US" sz="2800">
                <a:sym typeface="Symbol" panose="05050102010706020507" pitchFamily="18" charset="2"/>
              </a:rPr>
              <a:t> 3 = 400    (liver)</a:t>
            </a:r>
            <a:r>
              <a:rPr lang="en-US" altLang="en-US" sz="2800"/>
              <a:t> 	</a:t>
            </a:r>
          </a:p>
          <a:p>
            <a:pPr>
              <a:lnSpc>
                <a:spcPct val="90000"/>
              </a:lnSpc>
              <a:buFontTx/>
              <a:buNone/>
            </a:pPr>
            <a:r>
              <a:rPr lang="en-US" altLang="en-US" sz="2800"/>
              <a:t>aromatics C</a:t>
            </a:r>
            <a:r>
              <a:rPr lang="en-US" altLang="en-US" sz="2800" baseline="-25000"/>
              <a:t>8-10</a:t>
            </a:r>
            <a:r>
              <a:rPr lang="en-US" altLang="en-US" sz="2800"/>
              <a:t>	                650 </a:t>
            </a:r>
            <a:r>
              <a:rPr lang="en-US" altLang="en-US" sz="2800">
                <a:sym typeface="Symbol" panose="05050102010706020507" pitchFamily="18" charset="2"/>
              </a:rPr>
              <a:t> 2 = 325     (bw)</a:t>
            </a:r>
            <a:r>
              <a:rPr lang="en-US" altLang="en-US" sz="2800"/>
              <a:t> 	</a:t>
            </a:r>
            <a:endParaRPr lang="en-US" altLang="en-US" sz="2800">
              <a:sym typeface="Symbol" panose="05050102010706020507" pitchFamily="18" charset="2"/>
            </a:endParaRPr>
          </a:p>
          <a:p>
            <a:pPr>
              <a:lnSpc>
                <a:spcPct val="90000"/>
              </a:lnSpc>
              <a:buFontTx/>
              <a:buNone/>
            </a:pPr>
            <a:r>
              <a:rPr lang="en-US" altLang="en-US" sz="2800"/>
              <a:t>	    </a:t>
            </a:r>
            <a:endParaRPr lang="en-US" altLang="en-US" sz="2800">
              <a:sym typeface="Symbol" panose="05050102010706020507" pitchFamily="18" charset="2"/>
            </a:endParaRPr>
          </a:p>
          <a:p>
            <a:pPr>
              <a:lnSpc>
                <a:spcPct val="90000"/>
              </a:lnSpc>
              <a:buFontTx/>
              <a:buNone/>
            </a:pPr>
            <a:endParaRPr lang="en-US" altLang="en-US" sz="2800">
              <a:sym typeface="Symbol" panose="05050102010706020507" pitchFamily="18" charset="2"/>
            </a:endParaRPr>
          </a:p>
          <a:p>
            <a:pPr>
              <a:lnSpc>
                <a:spcPct val="90000"/>
              </a:lnSpc>
              <a:buFontTx/>
              <a:buNone/>
            </a:pPr>
            <a:endParaRPr lang="en-US" altLang="en-US" sz="2800">
              <a:sym typeface="Symbol" panose="05050102010706020507" pitchFamily="18" charset="2"/>
            </a:endParaRPr>
          </a:p>
        </p:txBody>
      </p:sp>
    </p:spTree>
  </p:cSld>
  <p:clrMapOvr>
    <a:masterClrMapping/>
  </p:clrMapOvr>
  <p:transition>
    <p:wheel spokes="8"/>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9362" name="Rectangle 2"/>
          <p:cNvSpPr>
            <a:spLocks noGrp="1" noChangeArrowheads="1"/>
          </p:cNvSpPr>
          <p:nvPr>
            <p:ph type="title"/>
          </p:nvPr>
        </p:nvSpPr>
        <p:spPr/>
        <p:txBody>
          <a:bodyPr/>
          <a:lstStyle/>
          <a:p>
            <a:r>
              <a:rPr lang="en-US" altLang="en-US"/>
              <a:t>Comparison of Options</a:t>
            </a:r>
          </a:p>
        </p:txBody>
      </p:sp>
      <p:graphicFrame>
        <p:nvGraphicFramePr>
          <p:cNvPr id="2" name="Table 1" title="Comparison of Management Options"/>
          <p:cNvGraphicFramePr>
            <a:graphicFrameLocks noGrp="1"/>
          </p:cNvGraphicFramePr>
          <p:nvPr>
            <p:extLst>
              <p:ext uri="{D42A27DB-BD31-4B8C-83A1-F6EECF244321}">
                <p14:modId xmlns:p14="http://schemas.microsoft.com/office/powerpoint/2010/main" val="2599889296"/>
              </p:ext>
            </p:extLst>
          </p:nvPr>
        </p:nvGraphicFramePr>
        <p:xfrm>
          <a:off x="533400" y="1905000"/>
          <a:ext cx="8153401" cy="3806723"/>
        </p:xfrm>
        <a:graphic>
          <a:graphicData uri="http://schemas.openxmlformats.org/drawingml/2006/table">
            <a:tbl>
              <a:tblPr firstRow="1" bandRow="1">
                <a:tableStyleId>{5C22544A-7EE6-4342-B048-85BDC9FD1C3A}</a:tableStyleId>
              </a:tblPr>
              <a:tblGrid>
                <a:gridCol w="2080969">
                  <a:extLst>
                    <a:ext uri="{9D8B030D-6E8A-4147-A177-3AD203B41FA5}">
                      <a16:colId xmlns:a16="http://schemas.microsoft.com/office/drawing/2014/main" val="2398339867"/>
                    </a:ext>
                  </a:extLst>
                </a:gridCol>
                <a:gridCol w="1528763">
                  <a:extLst>
                    <a:ext uri="{9D8B030D-6E8A-4147-A177-3AD203B41FA5}">
                      <a16:colId xmlns:a16="http://schemas.microsoft.com/office/drawing/2014/main" val="1226872096"/>
                    </a:ext>
                  </a:extLst>
                </a:gridCol>
                <a:gridCol w="1528763">
                  <a:extLst>
                    <a:ext uri="{9D8B030D-6E8A-4147-A177-3AD203B41FA5}">
                      <a16:colId xmlns:a16="http://schemas.microsoft.com/office/drawing/2014/main" val="598645744"/>
                    </a:ext>
                  </a:extLst>
                </a:gridCol>
                <a:gridCol w="1528763">
                  <a:extLst>
                    <a:ext uri="{9D8B030D-6E8A-4147-A177-3AD203B41FA5}">
                      <a16:colId xmlns:a16="http://schemas.microsoft.com/office/drawing/2014/main" val="2767921792"/>
                    </a:ext>
                  </a:extLst>
                </a:gridCol>
                <a:gridCol w="1486143">
                  <a:extLst>
                    <a:ext uri="{9D8B030D-6E8A-4147-A177-3AD203B41FA5}">
                      <a16:colId xmlns:a16="http://schemas.microsoft.com/office/drawing/2014/main" val="697935901"/>
                    </a:ext>
                  </a:extLst>
                </a:gridCol>
              </a:tblGrid>
              <a:tr h="478503">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1037938278"/>
                  </a:ext>
                </a:extLst>
              </a:tr>
              <a:tr h="478503">
                <a:tc>
                  <a:txBody>
                    <a:bodyPr/>
                    <a:lstStyle/>
                    <a:p>
                      <a:r>
                        <a:rPr lang="en-US" altLang="en-US" sz="1800" dirty="0" err="1" smtClean="0"/>
                        <a:t>Water</a:t>
                      </a:r>
                      <a:r>
                        <a:rPr lang="en-US" altLang="en-US" sz="1800" baseline="-25000" dirty="0" err="1" smtClean="0"/>
                        <a:t>sol</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474131049"/>
                  </a:ext>
                </a:extLst>
              </a:tr>
              <a:tr h="7193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err="1" smtClean="0"/>
                        <a:t>Soil</a:t>
                      </a:r>
                      <a:r>
                        <a:rPr lang="en-US" altLang="en-US" sz="1800" baseline="-25000" dirty="0" err="1" smtClean="0"/>
                        <a:t>es</a:t>
                      </a:r>
                      <a:r>
                        <a:rPr lang="en-US" altLang="en-US" sz="1800" dirty="0" smtClean="0"/>
                        <a:t>, </a:t>
                      </a:r>
                      <a:r>
                        <a:rPr lang="en-US" altLang="en-US" sz="1800" dirty="0" err="1" smtClean="0"/>
                        <a:t>GW</a:t>
                      </a:r>
                      <a:r>
                        <a:rPr lang="en-US" altLang="en-US" sz="1800" baseline="-25000" dirty="0" err="1" smtClean="0"/>
                        <a:t>es</a:t>
                      </a:r>
                      <a:r>
                        <a:rPr lang="en-US" altLang="en-US" sz="1800" dirty="0" smtClean="0"/>
                        <a:t>, </a:t>
                      </a:r>
                      <a:r>
                        <a:rPr lang="en-US" altLang="en-US" sz="1800" dirty="0" err="1" smtClean="0"/>
                        <a:t>GW</a:t>
                      </a:r>
                      <a:r>
                        <a:rPr lang="en-US" altLang="en-US" sz="1800" baseline="-25000" dirty="0" err="1" smtClean="0"/>
                        <a:t>air</a:t>
                      </a:r>
                      <a:endParaRPr lang="en-US" altLang="en-US" sz="1800" dirty="0" smtClean="0"/>
                    </a:p>
                    <a:p>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96874159"/>
                  </a:ext>
                </a:extLst>
              </a:tr>
              <a:tr h="478503">
                <a:tc>
                  <a:txBody>
                    <a:bodyPr/>
                    <a:lstStyle/>
                    <a:p>
                      <a:r>
                        <a:rPr lang="en-US" altLang="en-US" sz="1800" dirty="0" smtClean="0"/>
                        <a:t>SPLP	</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620309998"/>
                  </a:ext>
                </a:extLst>
              </a:tr>
              <a:tr h="825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t>Site-specific EF&amp;T data</a:t>
                      </a:r>
                    </a:p>
                  </a:txBody>
                  <a:tcPr/>
                </a:tc>
                <a:tc>
                  <a:txBody>
                    <a:bodyPr/>
                    <a:lstStyle/>
                    <a:p>
                      <a:r>
                        <a:rPr lang="en-US" dirty="0" smtClean="0"/>
                        <a:t>Y/N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270809524"/>
                  </a:ext>
                </a:extLst>
              </a:tr>
              <a:tr h="825910">
                <a:tc>
                  <a:txBody>
                    <a:bodyPr/>
                    <a:lstStyle/>
                    <a:p>
                      <a:r>
                        <a:rPr lang="en-US" altLang="en-US" sz="1800" dirty="0" smtClean="0"/>
                        <a:t>Site-specific exposure data</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528537803"/>
                  </a:ext>
                </a:extLst>
              </a:tr>
            </a:tbl>
          </a:graphicData>
        </a:graphic>
      </p:graphicFrame>
    </p:spTree>
  </p:cSld>
  <p:clrMapOvr>
    <a:masterClrMapping/>
  </p:clrMapOvr>
  <p:transition>
    <p:wheel spokes="8"/>
  </p:transition>
</p:sld>
</file>

<file path=ppt/slides/slide1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8978" name="Rectangle 2"/>
          <p:cNvSpPr>
            <a:spLocks noGrp="1" noChangeArrowheads="1"/>
          </p:cNvSpPr>
          <p:nvPr>
            <p:ph type="title"/>
          </p:nvPr>
        </p:nvSpPr>
        <p:spPr/>
        <p:txBody>
          <a:bodyPr/>
          <a:lstStyle/>
          <a:p>
            <a:r>
              <a:rPr lang="en-US" altLang="en-US" sz="4000"/>
              <a:t>MO-1 Additivity Example 2: </a:t>
            </a:r>
            <a:br>
              <a:rPr lang="en-US" altLang="en-US" sz="4000"/>
            </a:br>
            <a:r>
              <a:rPr lang="en-US" altLang="en-US" sz="4000">
                <a:solidFill>
                  <a:srgbClr val="00FFFF"/>
                </a:solidFill>
              </a:rPr>
              <a:t>Soil</a:t>
            </a:r>
            <a:r>
              <a:rPr lang="en-US" altLang="en-US" sz="4000"/>
              <a:t> Gasoline release</a:t>
            </a:r>
          </a:p>
        </p:txBody>
      </p:sp>
      <p:sp>
        <p:nvSpPr>
          <p:cNvPr id="1278979" name="Rectangle 3"/>
          <p:cNvSpPr>
            <a:spLocks noGrp="1" noChangeArrowheads="1"/>
          </p:cNvSpPr>
          <p:nvPr>
            <p:ph type="body" idx="1"/>
          </p:nvPr>
        </p:nvSpPr>
        <p:spPr>
          <a:xfrm>
            <a:off x="228600" y="1676400"/>
            <a:ext cx="8915400" cy="4419600"/>
          </a:xfrm>
        </p:spPr>
        <p:txBody>
          <a:bodyPr/>
          <a:lstStyle/>
          <a:p>
            <a:pPr>
              <a:lnSpc>
                <a:spcPct val="80000"/>
              </a:lnSpc>
              <a:buFontTx/>
              <a:buNone/>
            </a:pPr>
            <a:r>
              <a:rPr lang="en-US" altLang="en-US" sz="2800" u="sng"/>
              <a:t>Identification of the limiting soil RS:</a:t>
            </a:r>
          </a:p>
          <a:p>
            <a:pPr>
              <a:lnSpc>
                <a:spcPct val="80000"/>
              </a:lnSpc>
              <a:buFontTx/>
              <a:buNone/>
            </a:pPr>
            <a:endParaRPr lang="en-US" altLang="en-US" sz="2800" u="sng"/>
          </a:p>
          <a:p>
            <a:pPr>
              <a:lnSpc>
                <a:spcPct val="70000"/>
              </a:lnSpc>
              <a:buFontTx/>
              <a:buNone/>
            </a:pPr>
            <a:r>
              <a:rPr lang="en-US" altLang="en-US" sz="2800" u="sng"/>
              <a:t>COC</a:t>
            </a:r>
            <a:r>
              <a:rPr lang="en-US" altLang="en-US" sz="2800"/>
              <a:t>		           </a:t>
            </a:r>
            <a:r>
              <a:rPr lang="en-US" altLang="en-US" sz="2800" u="sng"/>
              <a:t>Soil</a:t>
            </a:r>
            <a:r>
              <a:rPr lang="en-US" altLang="en-US" sz="2800" u="sng" baseline="-25000"/>
              <a:t>ni</a:t>
            </a:r>
            <a:r>
              <a:rPr lang="en-US" altLang="en-US" sz="2800"/>
              <a:t>		</a:t>
            </a:r>
            <a:r>
              <a:rPr lang="en-US" altLang="en-US" sz="2800" u="sng"/>
              <a:t>Soil</a:t>
            </a:r>
            <a:r>
              <a:rPr lang="en-US" altLang="en-US" sz="2800" u="sng" baseline="-25000"/>
              <a:t>GWDW</a:t>
            </a:r>
            <a:r>
              <a:rPr lang="en-US" altLang="en-US" sz="2800" baseline="30000"/>
              <a:t>*</a:t>
            </a:r>
            <a:r>
              <a:rPr lang="en-US" altLang="en-US" sz="2800"/>
              <a:t>	</a:t>
            </a:r>
            <a:r>
              <a:rPr lang="en-US" altLang="en-US" sz="2800" u="sng"/>
              <a:t>Soil</a:t>
            </a:r>
            <a:r>
              <a:rPr lang="en-US" altLang="en-US" sz="2800" u="sng" baseline="-25000"/>
              <a:t>sat</a:t>
            </a:r>
            <a:endParaRPr lang="en-US" altLang="en-US" sz="2800"/>
          </a:p>
          <a:p>
            <a:pPr>
              <a:lnSpc>
                <a:spcPct val="70000"/>
              </a:lnSpc>
              <a:buFontTx/>
              <a:buNone/>
            </a:pPr>
            <a:r>
              <a:rPr lang="en-US" altLang="en-US" sz="2800"/>
              <a:t>benzene		</a:t>
            </a:r>
            <a:r>
              <a:rPr lang="en-US" altLang="en-US" sz="2800">
                <a:solidFill>
                  <a:schemeClr val="tx2"/>
                </a:solidFill>
              </a:rPr>
              <a:t>1.5</a:t>
            </a:r>
            <a:r>
              <a:rPr lang="en-US" altLang="en-US" sz="2800"/>
              <a:t>		4.8		900</a:t>
            </a:r>
          </a:p>
          <a:p>
            <a:pPr>
              <a:lnSpc>
                <a:spcPct val="70000"/>
              </a:lnSpc>
              <a:buFontTx/>
              <a:buNone/>
            </a:pPr>
            <a:r>
              <a:rPr lang="en-US" altLang="en-US" sz="2800"/>
              <a:t>ethylbenzene	</a:t>
            </a:r>
            <a:r>
              <a:rPr lang="en-US" altLang="en-US" sz="2800">
                <a:sym typeface="Symbol" panose="05050102010706020507" pitchFamily="18" charset="2"/>
              </a:rPr>
              <a:t>533</a:t>
            </a:r>
            <a:r>
              <a:rPr lang="en-US" altLang="en-US" sz="2800"/>
              <a:t>	    	29,040	</a:t>
            </a:r>
            <a:r>
              <a:rPr lang="en-US" altLang="en-US" sz="2800">
                <a:solidFill>
                  <a:schemeClr val="tx2"/>
                </a:solidFill>
              </a:rPr>
              <a:t>230</a:t>
            </a:r>
            <a:endParaRPr lang="en-US" altLang="en-US" sz="2800"/>
          </a:p>
          <a:p>
            <a:pPr>
              <a:lnSpc>
                <a:spcPct val="70000"/>
              </a:lnSpc>
              <a:buFontTx/>
              <a:buNone/>
            </a:pPr>
            <a:r>
              <a:rPr lang="en-US" altLang="en-US" sz="2800"/>
              <a:t>toluene		</a:t>
            </a:r>
            <a:r>
              <a:rPr lang="en-US" altLang="en-US" sz="2800">
                <a:solidFill>
                  <a:schemeClr val="tx2"/>
                </a:solidFill>
                <a:sym typeface="Symbol" panose="05050102010706020507" pitchFamily="18" charset="2"/>
              </a:rPr>
              <a:t>227 </a:t>
            </a:r>
            <a:r>
              <a:rPr lang="en-US" altLang="en-US" sz="2800"/>
              <a:t> 		52,800    	520</a:t>
            </a:r>
          </a:p>
          <a:p>
            <a:pPr>
              <a:lnSpc>
                <a:spcPct val="70000"/>
              </a:lnSpc>
              <a:buFontTx/>
              <a:buNone/>
            </a:pPr>
            <a:r>
              <a:rPr lang="en-US" altLang="en-US" sz="2800"/>
              <a:t>xylene		</a:t>
            </a:r>
            <a:r>
              <a:rPr lang="en-US" altLang="en-US" sz="2800">
                <a:solidFill>
                  <a:schemeClr val="tx2"/>
                </a:solidFill>
                <a:sym typeface="Symbol" panose="05050102010706020507" pitchFamily="18" charset="2"/>
              </a:rPr>
              <a:t>90 </a:t>
            </a:r>
            <a:r>
              <a:rPr lang="en-US" altLang="en-US" sz="2800"/>
              <a:t>	     	79,200	150</a:t>
            </a:r>
            <a:endParaRPr lang="en-US" altLang="en-US" sz="2800">
              <a:sym typeface="Symbol" panose="05050102010706020507" pitchFamily="18" charset="2"/>
            </a:endParaRPr>
          </a:p>
          <a:p>
            <a:pPr>
              <a:lnSpc>
                <a:spcPct val="70000"/>
              </a:lnSpc>
              <a:buFontTx/>
              <a:buNone/>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a:t>
            </a:r>
            <a:r>
              <a:rPr lang="en-US" altLang="en-US" sz="2800">
                <a:solidFill>
                  <a:schemeClr val="tx2"/>
                </a:solidFill>
                <a:sym typeface="Symbol" panose="05050102010706020507" pitchFamily="18" charset="2"/>
              </a:rPr>
              <a:t>4,000		</a:t>
            </a:r>
            <a:r>
              <a:rPr lang="en-US" altLang="en-US" sz="2800">
                <a:sym typeface="Symbol" panose="05050102010706020507" pitchFamily="18" charset="2"/>
              </a:rPr>
              <a:t>10,000	NA</a:t>
            </a:r>
            <a:endParaRPr lang="en-US" altLang="en-US" sz="2800"/>
          </a:p>
          <a:p>
            <a:pPr>
              <a:lnSpc>
                <a:spcPct val="70000"/>
              </a:lnSpc>
              <a:buFontTx/>
              <a:buNone/>
            </a:pPr>
            <a:r>
              <a:rPr lang="en-US" altLang="en-US" sz="2800"/>
              <a:t>aliphatics C</a:t>
            </a:r>
            <a:r>
              <a:rPr lang="en-US" altLang="en-US" sz="2800" baseline="-25000"/>
              <a:t>8-10</a:t>
            </a:r>
            <a:r>
              <a:rPr lang="en-US" altLang="en-US" sz="2800"/>
              <a:t>	</a:t>
            </a:r>
            <a:r>
              <a:rPr lang="en-US" altLang="en-US" sz="2800">
                <a:solidFill>
                  <a:schemeClr val="tx2"/>
                </a:solidFill>
                <a:sym typeface="Symbol" panose="05050102010706020507" pitchFamily="18" charset="2"/>
              </a:rPr>
              <a:t>400</a:t>
            </a:r>
            <a:r>
              <a:rPr lang="en-US" altLang="en-US" sz="2800"/>
              <a:t>		10,000   	NA</a:t>
            </a:r>
          </a:p>
          <a:p>
            <a:pPr>
              <a:lnSpc>
                <a:spcPct val="70000"/>
              </a:lnSpc>
              <a:buFontTx/>
              <a:buNone/>
            </a:pPr>
            <a:r>
              <a:rPr lang="en-US" altLang="en-US" sz="2800"/>
              <a:t>aromatics C</a:t>
            </a:r>
            <a:r>
              <a:rPr lang="en-US" altLang="en-US" sz="2800" baseline="-25000"/>
              <a:t>8-10</a:t>
            </a:r>
            <a:r>
              <a:rPr lang="en-US" altLang="en-US" sz="2800"/>
              <a:t>	</a:t>
            </a:r>
            <a:r>
              <a:rPr lang="en-US" altLang="en-US" sz="2800">
                <a:solidFill>
                  <a:schemeClr val="tx2"/>
                </a:solidFill>
                <a:sym typeface="Symbol" panose="05050102010706020507" pitchFamily="18" charset="2"/>
              </a:rPr>
              <a:t>325</a:t>
            </a:r>
            <a:r>
              <a:rPr lang="en-US" altLang="en-US" sz="2800">
                <a:sym typeface="Symbol" panose="05050102010706020507" pitchFamily="18" charset="2"/>
              </a:rPr>
              <a:t> </a:t>
            </a:r>
            <a:r>
              <a:rPr lang="en-US" altLang="en-US" sz="2800"/>
              <a:t> 		10,000    	NA</a:t>
            </a:r>
            <a:endParaRPr lang="en-US" altLang="en-US" sz="2800">
              <a:sym typeface="Symbol" panose="05050102010706020507" pitchFamily="18" charset="2"/>
            </a:endParaRPr>
          </a:p>
          <a:p>
            <a:pPr>
              <a:lnSpc>
                <a:spcPct val="70000"/>
              </a:lnSpc>
              <a:buFontTx/>
              <a:buNone/>
            </a:pPr>
            <a:endParaRPr lang="en-US" altLang="en-US" sz="2800">
              <a:sym typeface="Symbol" panose="05050102010706020507" pitchFamily="18" charset="2"/>
            </a:endParaRPr>
          </a:p>
          <a:p>
            <a:pPr>
              <a:buFontTx/>
              <a:buNone/>
            </a:pPr>
            <a:r>
              <a:rPr lang="en-US" altLang="en-US" sz="2000">
                <a:sym typeface="Symbol" panose="05050102010706020507" pitchFamily="18" charset="2"/>
              </a:rPr>
              <a:t>*based on a DF3 of 440</a:t>
            </a:r>
            <a:endParaRPr lang="en-US" altLang="en-US" sz="2800">
              <a:sym typeface="Symbol" panose="05050102010706020507" pitchFamily="18" charset="2"/>
            </a:endParaRPr>
          </a:p>
          <a:p>
            <a:pPr>
              <a:buFontTx/>
              <a:buNone/>
            </a:pPr>
            <a:endParaRPr lang="en-US" altLang="en-US" sz="2800">
              <a:sym typeface="Symbol" panose="05050102010706020507" pitchFamily="18" charset="2"/>
            </a:endParaRPr>
          </a:p>
        </p:txBody>
      </p:sp>
    </p:spTree>
  </p:cSld>
  <p:clrMapOvr>
    <a:masterClrMapping/>
  </p:clrMapOvr>
  <p:transition>
    <p:wheel spokes="8"/>
  </p:transition>
</p:sld>
</file>

<file path=ppt/slides/slide1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1250" name="Rectangle 2"/>
          <p:cNvSpPr>
            <a:spLocks noGrp="1" noChangeArrowheads="1"/>
          </p:cNvSpPr>
          <p:nvPr>
            <p:ph type="title"/>
          </p:nvPr>
        </p:nvSpPr>
        <p:spPr>
          <a:xfrm>
            <a:off x="685800" y="2294965"/>
            <a:ext cx="7772400" cy="1143000"/>
          </a:xfrm>
        </p:spPr>
        <p:txBody>
          <a:bodyPr/>
          <a:lstStyle/>
          <a:p>
            <a:pPr algn="ctr"/>
            <a:r>
              <a:rPr lang="en-US" altLang="en-US" sz="3600" i="0" dirty="0">
                <a:solidFill>
                  <a:schemeClr val="accent1"/>
                </a:solidFill>
              </a:rPr>
              <a:t>TPH</a:t>
            </a:r>
            <a:br>
              <a:rPr lang="en-US" altLang="en-US" sz="3600" i="0" dirty="0">
                <a:solidFill>
                  <a:schemeClr val="accent1"/>
                </a:solidFill>
              </a:rPr>
            </a:br>
            <a:r>
              <a:rPr lang="en-US" altLang="en-US" sz="3600" i="0" dirty="0">
                <a:solidFill>
                  <a:schemeClr val="accent1"/>
                </a:solidFill>
              </a:rPr>
              <a:t>Additivity Example 3</a:t>
            </a:r>
            <a:r>
              <a:rPr lang="en-US" altLang="en-US" dirty="0">
                <a:solidFill>
                  <a:schemeClr val="accent1"/>
                </a:solidFill>
              </a:rPr>
              <a:t/>
            </a:r>
            <a:br>
              <a:rPr lang="en-US" altLang="en-US" dirty="0">
                <a:solidFill>
                  <a:schemeClr val="accent1"/>
                </a:solidFill>
              </a:rPr>
            </a:br>
            <a:endParaRPr lang="en-US" altLang="en-US" dirty="0"/>
          </a:p>
        </p:txBody>
      </p:sp>
      <p:sp>
        <p:nvSpPr>
          <p:cNvPr id="1461252" name="Rectangle 4"/>
          <p:cNvSpPr>
            <a:spLocks noChangeArrowheads="1"/>
          </p:cNvSpPr>
          <p:nvPr/>
        </p:nvSpPr>
        <p:spPr bwMode="auto">
          <a:xfrm>
            <a:off x="419100" y="3200400"/>
            <a:ext cx="83058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600" dirty="0" smtClean="0">
                <a:solidFill>
                  <a:schemeClr val="hlink"/>
                </a:solidFill>
              </a:rPr>
              <a:t>Gasoline</a:t>
            </a:r>
            <a:r>
              <a:rPr lang="en-US" altLang="en-US" sz="3600" dirty="0" smtClean="0">
                <a:solidFill>
                  <a:schemeClr val="accent1"/>
                </a:solidFill>
              </a:rPr>
              <a:t> </a:t>
            </a:r>
            <a:r>
              <a:rPr lang="en-US" altLang="en-US" sz="3600" dirty="0">
                <a:solidFill>
                  <a:schemeClr val="accent1"/>
                </a:solidFill>
              </a:rPr>
              <a:t>release to </a:t>
            </a:r>
            <a:r>
              <a:rPr lang="en-US" altLang="en-US" sz="3600" dirty="0">
                <a:solidFill>
                  <a:srgbClr val="6666FF"/>
                </a:solidFill>
              </a:rPr>
              <a:t>GW1</a:t>
            </a:r>
          </a:p>
          <a:p>
            <a:r>
              <a:rPr lang="en-US" altLang="en-US" sz="3600" dirty="0">
                <a:solidFill>
                  <a:srgbClr val="6666FF"/>
                </a:solidFill>
              </a:rPr>
              <a:t>No current exposure</a:t>
            </a:r>
          </a:p>
          <a:p>
            <a:endParaRPr lang="en-US" altLang="en-US" dirty="0">
              <a:solidFill>
                <a:srgbClr val="6666FF"/>
              </a:solidFill>
            </a:endParaRPr>
          </a:p>
          <a:p>
            <a:endParaRPr lang="en-US" altLang="en-US" dirty="0">
              <a:solidFill>
                <a:schemeClr val="accent1"/>
              </a:solidFill>
            </a:endParaRPr>
          </a:p>
          <a:p>
            <a:pPr algn="l"/>
            <a:r>
              <a:rPr lang="en-US" altLang="en-US" dirty="0">
                <a:solidFill>
                  <a:schemeClr val="accent1"/>
                </a:solidFill>
              </a:rPr>
              <a:t>Table D-1: </a:t>
            </a:r>
            <a:r>
              <a:rPr lang="en-US" altLang="en-US" dirty="0">
                <a:solidFill>
                  <a:schemeClr val="hlink"/>
                </a:solidFill>
              </a:rPr>
              <a:t>BTEX, </a:t>
            </a:r>
            <a:r>
              <a:rPr lang="en-US" altLang="en-US" dirty="0" err="1">
                <a:solidFill>
                  <a:schemeClr val="hlink"/>
                </a:solidFill>
              </a:rPr>
              <a:t>aliphatics</a:t>
            </a:r>
            <a:r>
              <a:rPr lang="en-US" altLang="en-US" dirty="0">
                <a:solidFill>
                  <a:schemeClr val="hlink"/>
                </a:solidFill>
              </a:rPr>
              <a:t> C</a:t>
            </a:r>
            <a:r>
              <a:rPr lang="en-US" altLang="en-US" baseline="-25000" dirty="0">
                <a:solidFill>
                  <a:schemeClr val="hlink"/>
                </a:solidFill>
              </a:rPr>
              <a:t>&gt;6</a:t>
            </a:r>
            <a:r>
              <a:rPr lang="en-US" altLang="en-US" dirty="0">
                <a:solidFill>
                  <a:schemeClr val="hlink"/>
                </a:solidFill>
              </a:rPr>
              <a:t>-C</a:t>
            </a:r>
            <a:r>
              <a:rPr lang="en-US" altLang="en-US" baseline="-25000" dirty="0">
                <a:solidFill>
                  <a:schemeClr val="hlink"/>
                </a:solidFill>
              </a:rPr>
              <a:t>8</a:t>
            </a:r>
            <a:r>
              <a:rPr lang="en-US" altLang="en-US" dirty="0">
                <a:solidFill>
                  <a:schemeClr val="hlink"/>
                </a:solidFill>
              </a:rPr>
              <a:t>, C</a:t>
            </a:r>
            <a:r>
              <a:rPr lang="en-US" altLang="en-US" baseline="-25000" dirty="0">
                <a:solidFill>
                  <a:schemeClr val="hlink"/>
                </a:solidFill>
              </a:rPr>
              <a:t>&gt;8</a:t>
            </a:r>
            <a:r>
              <a:rPr lang="en-US" altLang="en-US" dirty="0">
                <a:solidFill>
                  <a:schemeClr val="hlink"/>
                </a:solidFill>
              </a:rPr>
              <a:t>-C</a:t>
            </a:r>
            <a:r>
              <a:rPr lang="en-US" altLang="en-US" baseline="-25000" dirty="0">
                <a:solidFill>
                  <a:schemeClr val="hlink"/>
                </a:solidFill>
              </a:rPr>
              <a:t>10</a:t>
            </a:r>
            <a:r>
              <a:rPr lang="en-US" altLang="en-US" dirty="0">
                <a:solidFill>
                  <a:schemeClr val="hlink"/>
                </a:solidFill>
              </a:rPr>
              <a:t>, aromatics C</a:t>
            </a:r>
            <a:r>
              <a:rPr lang="en-US" altLang="en-US" baseline="-25000" dirty="0">
                <a:solidFill>
                  <a:schemeClr val="hlink"/>
                </a:solidFill>
              </a:rPr>
              <a:t>&gt;8</a:t>
            </a:r>
            <a:r>
              <a:rPr lang="en-US" altLang="en-US" dirty="0">
                <a:solidFill>
                  <a:schemeClr val="hlink"/>
                </a:solidFill>
              </a:rPr>
              <a:t>-C</a:t>
            </a:r>
            <a:r>
              <a:rPr lang="en-US" altLang="en-US" baseline="-25000" dirty="0">
                <a:solidFill>
                  <a:schemeClr val="hlink"/>
                </a:solidFill>
              </a:rPr>
              <a:t>10</a:t>
            </a:r>
            <a:r>
              <a:rPr lang="en-US" altLang="en-US" dirty="0"/>
              <a:t> </a:t>
            </a:r>
          </a:p>
        </p:txBody>
      </p:sp>
    </p:spTree>
  </p:cSld>
  <p:clrMapOvr>
    <a:masterClrMapping/>
  </p:clrMapOvr>
  <p:transition>
    <p:wheel spokes="8"/>
  </p:transition>
</p:sld>
</file>

<file path=ppt/slides/slide1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p:txBody>
          <a:bodyPr/>
          <a:lstStyle/>
          <a:p>
            <a:r>
              <a:rPr lang="en-US" altLang="en-US" sz="4000"/>
              <a:t>MO-1 Additivity Example 3: </a:t>
            </a:r>
            <a:br>
              <a:rPr lang="en-US" altLang="en-US" sz="4000"/>
            </a:br>
            <a:r>
              <a:rPr lang="en-US" altLang="en-US" sz="4000">
                <a:solidFill>
                  <a:srgbClr val="6666FF"/>
                </a:solidFill>
              </a:rPr>
              <a:t>GW</a:t>
            </a:r>
            <a:r>
              <a:rPr lang="en-US" altLang="en-US" sz="4000"/>
              <a:t> Gasoline release</a:t>
            </a:r>
          </a:p>
        </p:txBody>
      </p:sp>
      <p:sp>
        <p:nvSpPr>
          <p:cNvPr id="1280003" name="Rectangle 3"/>
          <p:cNvSpPr>
            <a:spLocks noGrp="1" noChangeArrowheads="1"/>
          </p:cNvSpPr>
          <p:nvPr>
            <p:ph type="body" idx="1"/>
          </p:nvPr>
        </p:nvSpPr>
        <p:spPr>
          <a:xfrm>
            <a:off x="228600" y="2057400"/>
            <a:ext cx="8915400" cy="4114800"/>
          </a:xfrm>
        </p:spPr>
        <p:txBody>
          <a:bodyPr/>
          <a:lstStyle/>
          <a:p>
            <a:pPr>
              <a:lnSpc>
                <a:spcPct val="90000"/>
              </a:lnSpc>
              <a:buFontTx/>
              <a:buNone/>
            </a:pPr>
            <a:r>
              <a:rPr lang="en-US" altLang="en-US" sz="2800" u="sng"/>
              <a:t>COC</a:t>
            </a:r>
            <a:r>
              <a:rPr lang="en-US" altLang="en-US" sz="2800"/>
              <a:t>		     </a:t>
            </a:r>
            <a:r>
              <a:rPr lang="en-US" altLang="en-US" sz="2800" u="sng"/>
              <a:t>MO-1 GW</a:t>
            </a:r>
            <a:r>
              <a:rPr lang="en-US" altLang="en-US" sz="2800" u="sng" baseline="-25000"/>
              <a:t>1</a:t>
            </a:r>
            <a:r>
              <a:rPr lang="en-US" altLang="en-US" sz="2800"/>
              <a:t>	</a:t>
            </a:r>
            <a:r>
              <a:rPr lang="en-US" altLang="en-US" sz="2800" u="sng"/>
              <a:t>Target Organ/Effect</a:t>
            </a:r>
          </a:p>
          <a:p>
            <a:pPr>
              <a:lnSpc>
                <a:spcPct val="90000"/>
              </a:lnSpc>
              <a:buFontTx/>
              <a:buNone/>
            </a:pPr>
            <a:r>
              <a:rPr lang="en-US" altLang="en-US" sz="2800"/>
              <a:t>benzene		 </a:t>
            </a:r>
            <a:r>
              <a:rPr lang="en-US" altLang="en-US" sz="2800">
                <a:solidFill>
                  <a:srgbClr val="009900"/>
                </a:solidFill>
              </a:rPr>
              <a:t>C</a:t>
            </a:r>
            <a:r>
              <a:rPr lang="en-US" altLang="en-US" sz="2800"/>
              <a:t>			   ---</a:t>
            </a:r>
          </a:p>
          <a:p>
            <a:pPr>
              <a:lnSpc>
                <a:spcPct val="90000"/>
              </a:lnSpc>
              <a:buFontTx/>
              <a:buNone/>
            </a:pPr>
            <a:r>
              <a:rPr lang="en-US" altLang="en-US" sz="2800"/>
              <a:t>ethylbenzene	 </a:t>
            </a:r>
            <a:r>
              <a:rPr lang="en-US" altLang="en-US" sz="2800">
                <a:solidFill>
                  <a:srgbClr val="0000FF"/>
                </a:solidFill>
              </a:rPr>
              <a:t>MCL</a:t>
            </a:r>
            <a:r>
              <a:rPr lang="en-US" altLang="en-US" sz="2800"/>
              <a:t>		     liver, kidney, develop.</a:t>
            </a:r>
          </a:p>
          <a:p>
            <a:pPr>
              <a:lnSpc>
                <a:spcPct val="90000"/>
              </a:lnSpc>
              <a:buFontTx/>
              <a:buNone/>
            </a:pPr>
            <a:r>
              <a:rPr lang="en-US" altLang="en-US" sz="2800"/>
              <a:t>toluene		 </a:t>
            </a:r>
            <a:r>
              <a:rPr lang="en-US" altLang="en-US" sz="2800">
                <a:solidFill>
                  <a:srgbClr val="0000FF"/>
                </a:solidFill>
              </a:rPr>
              <a:t>MCL</a:t>
            </a:r>
            <a:r>
              <a:rPr lang="en-US" altLang="en-US" sz="2800"/>
              <a:t>   	     liver, kid., CNS, nas.epi.</a:t>
            </a:r>
          </a:p>
          <a:p>
            <a:pPr>
              <a:lnSpc>
                <a:spcPct val="90000"/>
              </a:lnSpc>
              <a:buFontTx/>
              <a:buNone/>
            </a:pPr>
            <a:r>
              <a:rPr lang="en-US" altLang="en-US" sz="2800"/>
              <a:t>xylene		 </a:t>
            </a:r>
            <a:r>
              <a:rPr lang="en-US" altLang="en-US" sz="2800">
                <a:solidFill>
                  <a:srgbClr val="0000FF"/>
                </a:solidFill>
              </a:rPr>
              <a:t>MCL</a:t>
            </a:r>
            <a:r>
              <a:rPr lang="en-US" altLang="en-US" sz="2800"/>
              <a:t>		    </a:t>
            </a:r>
            <a:r>
              <a:rPr lang="en-US" altLang="en-US" sz="2800">
                <a:sym typeface="Symbol" panose="05050102010706020507" pitchFamily="18" charset="2"/>
              </a:rPr>
              <a:t>activity</a:t>
            </a:r>
            <a:r>
              <a:rPr lang="en-US" altLang="en-US" sz="2800"/>
              <a:t>, </a:t>
            </a:r>
            <a:r>
              <a:rPr lang="en-US" altLang="en-US" sz="2800">
                <a:sym typeface="Symbol" panose="05050102010706020507" pitchFamily="18" charset="2"/>
              </a:rPr>
              <a:t>bw, mortality</a:t>
            </a:r>
            <a:r>
              <a:rPr lang="en-US" altLang="en-US" sz="2800"/>
              <a:t> </a:t>
            </a:r>
            <a:endParaRPr lang="en-US" altLang="en-US" sz="2800">
              <a:sym typeface="Symbol" panose="05050102010706020507" pitchFamily="18" charset="2"/>
            </a:endParaRPr>
          </a:p>
          <a:p>
            <a:pPr>
              <a:lnSpc>
                <a:spcPct val="90000"/>
              </a:lnSpc>
              <a:buFontTx/>
              <a:buNone/>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32</a:t>
            </a:r>
            <a:r>
              <a:rPr lang="en-US" altLang="en-US" sz="2800"/>
              <a:t>		     kidney</a:t>
            </a:r>
          </a:p>
          <a:p>
            <a:pPr>
              <a:lnSpc>
                <a:spcPct val="90000"/>
              </a:lnSpc>
              <a:buFontTx/>
              <a:buNone/>
            </a:pPr>
            <a:r>
              <a:rPr lang="en-US" altLang="en-US" sz="2800"/>
              <a:t>aliphatics C</a:t>
            </a:r>
            <a:r>
              <a:rPr lang="en-US" altLang="en-US" sz="2800" baseline="-25000"/>
              <a:t>8-10</a:t>
            </a:r>
            <a:r>
              <a:rPr lang="en-US" altLang="en-US" sz="2800"/>
              <a:t>	1.3		     liver, hematol. sys.</a:t>
            </a:r>
          </a:p>
          <a:p>
            <a:pPr>
              <a:lnSpc>
                <a:spcPct val="90000"/>
              </a:lnSpc>
              <a:buFontTx/>
              <a:buNone/>
            </a:pPr>
            <a:r>
              <a:rPr lang="en-US" altLang="en-US" sz="2800"/>
              <a:t>aromatics C</a:t>
            </a:r>
            <a:r>
              <a:rPr lang="en-US" altLang="en-US" sz="2800" baseline="-25000"/>
              <a:t>8-10</a:t>
            </a:r>
            <a:r>
              <a:rPr lang="en-US" altLang="en-US" sz="2800"/>
              <a:t>	0.34		    </a:t>
            </a:r>
            <a:r>
              <a:rPr lang="en-US" altLang="en-US" sz="2800">
                <a:sym typeface="Symbol" panose="05050102010706020507" pitchFamily="18" charset="2"/>
              </a:rPr>
              <a:t>bw</a:t>
            </a:r>
          </a:p>
          <a:p>
            <a:pPr>
              <a:buFontTx/>
              <a:buNone/>
            </a:pPr>
            <a:endParaRPr lang="en-US" altLang="en-US" sz="2800"/>
          </a:p>
        </p:txBody>
      </p:sp>
    </p:spTree>
  </p:cSld>
  <p:clrMapOvr>
    <a:masterClrMapping/>
  </p:clrMapOvr>
  <p:transition>
    <p:wheel spokes="8"/>
  </p:transition>
</p:sld>
</file>

<file path=ppt/slides/slide1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1026" name="Rectangle 2"/>
          <p:cNvSpPr>
            <a:spLocks noGrp="1" noChangeArrowheads="1"/>
          </p:cNvSpPr>
          <p:nvPr>
            <p:ph type="title"/>
          </p:nvPr>
        </p:nvSpPr>
        <p:spPr/>
        <p:txBody>
          <a:bodyPr/>
          <a:lstStyle/>
          <a:p>
            <a:r>
              <a:rPr lang="en-US" altLang="en-US" sz="4000"/>
              <a:t>MO-1 Additivity Example 3:  </a:t>
            </a:r>
            <a:br>
              <a:rPr lang="en-US" altLang="en-US" sz="4000"/>
            </a:br>
            <a:r>
              <a:rPr lang="en-US" altLang="en-US" sz="4000">
                <a:solidFill>
                  <a:srgbClr val="6666FF"/>
                </a:solidFill>
              </a:rPr>
              <a:t>GW</a:t>
            </a:r>
            <a:r>
              <a:rPr lang="en-US" altLang="en-US" sz="4000"/>
              <a:t> Gasoline release</a:t>
            </a:r>
          </a:p>
        </p:txBody>
      </p:sp>
      <p:sp>
        <p:nvSpPr>
          <p:cNvPr id="1281027" name="Rectangle 3"/>
          <p:cNvSpPr>
            <a:spLocks noGrp="1" noChangeArrowheads="1"/>
          </p:cNvSpPr>
          <p:nvPr>
            <p:ph type="body" idx="1"/>
          </p:nvPr>
        </p:nvSpPr>
        <p:spPr>
          <a:xfrm>
            <a:off x="228600" y="2057400"/>
            <a:ext cx="8915400" cy="4114800"/>
          </a:xfrm>
        </p:spPr>
        <p:txBody>
          <a:bodyPr/>
          <a:lstStyle/>
          <a:p>
            <a:pPr>
              <a:buFontTx/>
              <a:buNone/>
            </a:pPr>
            <a:r>
              <a:rPr lang="en-US" altLang="en-US" sz="2800" u="sng">
                <a:sym typeface="Symbol" panose="05050102010706020507" pitchFamily="18" charset="2"/>
              </a:rPr>
              <a:t>Summarize by target organ</a:t>
            </a:r>
            <a:r>
              <a:rPr lang="en-US" altLang="en-US" sz="2800">
                <a:sym typeface="Symbol" panose="05050102010706020507" pitchFamily="18" charset="2"/>
              </a:rPr>
              <a:t>:</a:t>
            </a:r>
          </a:p>
          <a:p>
            <a:pPr>
              <a:buFontTx/>
              <a:buNone/>
            </a:pPr>
            <a:endParaRPr lang="en-US" altLang="en-US" sz="2800">
              <a:sym typeface="Symbol" panose="05050102010706020507" pitchFamily="18" charset="2"/>
            </a:endParaRPr>
          </a:p>
          <a:p>
            <a:pPr>
              <a:buFontTx/>
              <a:buNone/>
            </a:pPr>
            <a:r>
              <a:rPr lang="en-US" altLang="en-US" sz="2800">
                <a:sym typeface="Symbol" panose="05050102010706020507" pitchFamily="18" charset="2"/>
              </a:rPr>
              <a:t>(3) </a:t>
            </a:r>
            <a:r>
              <a:rPr lang="en-US" altLang="en-US" sz="2800" u="sng">
                <a:sym typeface="Symbol" panose="05050102010706020507" pitchFamily="18" charset="2"/>
              </a:rPr>
              <a:t>liver</a:t>
            </a:r>
            <a:r>
              <a:rPr lang="en-US" altLang="en-US" sz="2800">
                <a:sym typeface="Symbol" panose="05050102010706020507" pitchFamily="18" charset="2"/>
              </a:rPr>
              <a:t>: ethylbenzene, toluene, aliphatics C8-10</a:t>
            </a:r>
          </a:p>
          <a:p>
            <a:pPr>
              <a:buFontTx/>
              <a:buNone/>
            </a:pPr>
            <a:r>
              <a:rPr lang="en-US" altLang="en-US" sz="2800">
                <a:sym typeface="Symbol" panose="05050102010706020507" pitchFamily="18" charset="2"/>
              </a:rPr>
              <a:t>(3) </a:t>
            </a:r>
            <a:r>
              <a:rPr lang="en-US" altLang="en-US" sz="2800" u="sng">
                <a:sym typeface="Symbol" panose="05050102010706020507" pitchFamily="18" charset="2"/>
              </a:rPr>
              <a:t>kidney</a:t>
            </a:r>
            <a:r>
              <a:rPr lang="en-US" altLang="en-US" sz="2800">
                <a:sym typeface="Symbol" panose="05050102010706020507" pitchFamily="18" charset="2"/>
              </a:rPr>
              <a:t>: ethylbenzene, toluene, aliphatics C6-8</a:t>
            </a:r>
          </a:p>
          <a:p>
            <a:pPr>
              <a:buFontTx/>
              <a:buNone/>
            </a:pPr>
            <a:r>
              <a:rPr lang="en-US" altLang="en-US" sz="2800">
                <a:sym typeface="Symbol" panose="05050102010706020507" pitchFamily="18" charset="2"/>
              </a:rPr>
              <a:t>(1) </a:t>
            </a:r>
            <a:r>
              <a:rPr lang="en-US" altLang="en-US" sz="2800" u="sng">
                <a:sym typeface="Symbol" panose="05050102010706020507" pitchFamily="18" charset="2"/>
              </a:rPr>
              <a:t>CNS</a:t>
            </a:r>
            <a:r>
              <a:rPr lang="en-US" altLang="en-US" sz="2800">
                <a:sym typeface="Symbol" panose="05050102010706020507" pitchFamily="18" charset="2"/>
              </a:rPr>
              <a:t>: xylene</a:t>
            </a:r>
          </a:p>
          <a:p>
            <a:pPr>
              <a:buFontTx/>
              <a:buNone/>
            </a:pPr>
            <a:r>
              <a:rPr lang="en-US" altLang="en-US" sz="2800">
                <a:sym typeface="Symbol" panose="05050102010706020507" pitchFamily="18" charset="2"/>
              </a:rPr>
              <a:t>(2) </a:t>
            </a:r>
            <a:r>
              <a:rPr lang="en-US" altLang="en-US" sz="2800" u="sng">
                <a:sym typeface="Symbol" panose="05050102010706020507" pitchFamily="18" charset="2"/>
              </a:rPr>
              <a:t>bw</a:t>
            </a:r>
            <a:r>
              <a:rPr lang="en-US" altLang="en-US" sz="2800">
                <a:sym typeface="Symbol" panose="05050102010706020507" pitchFamily="18" charset="2"/>
              </a:rPr>
              <a:t>: xylene, aromatics C8-10</a:t>
            </a:r>
          </a:p>
          <a:p>
            <a:pPr>
              <a:buFontTx/>
              <a:buNone/>
            </a:pPr>
            <a:r>
              <a:rPr lang="en-US" altLang="en-US" sz="2800">
                <a:sym typeface="Symbol" panose="05050102010706020507" pitchFamily="18" charset="2"/>
              </a:rPr>
              <a:t>(1) </a:t>
            </a:r>
            <a:r>
              <a:rPr lang="en-US" altLang="en-US" sz="2800" u="sng">
                <a:sym typeface="Symbol" panose="05050102010706020507" pitchFamily="18" charset="2"/>
              </a:rPr>
              <a:t>mortality</a:t>
            </a:r>
            <a:r>
              <a:rPr lang="en-US" altLang="en-US" sz="2800">
                <a:sym typeface="Symbol" panose="05050102010706020507" pitchFamily="18" charset="2"/>
              </a:rPr>
              <a:t>: xylene</a:t>
            </a:r>
          </a:p>
          <a:p>
            <a:pPr>
              <a:buFontTx/>
              <a:buNone/>
            </a:pPr>
            <a:r>
              <a:rPr lang="en-US" altLang="en-US" sz="2800">
                <a:sym typeface="Symbol" panose="05050102010706020507" pitchFamily="18" charset="2"/>
              </a:rPr>
              <a:t>(1) </a:t>
            </a:r>
            <a:r>
              <a:rPr lang="en-US" altLang="en-US" sz="2800" u="sng">
                <a:sym typeface="Symbol" panose="05050102010706020507" pitchFamily="18" charset="2"/>
              </a:rPr>
              <a:t>hematological system</a:t>
            </a:r>
            <a:r>
              <a:rPr lang="en-US" altLang="en-US" sz="2800">
                <a:sym typeface="Symbol" panose="05050102010706020507" pitchFamily="18" charset="2"/>
              </a:rPr>
              <a:t>: aliphatics C8-10</a:t>
            </a:r>
          </a:p>
          <a:p>
            <a:pPr>
              <a:buFontTx/>
              <a:buNone/>
            </a:pPr>
            <a:endParaRPr lang="en-US" altLang="en-US" sz="2800"/>
          </a:p>
        </p:txBody>
      </p:sp>
    </p:spTree>
  </p:cSld>
  <p:clrMapOvr>
    <a:masterClrMapping/>
  </p:clrMapOvr>
  <p:transition>
    <p:wheel spokes="8"/>
  </p:transition>
</p:sld>
</file>

<file path=ppt/slides/slide1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2050" name="Rectangle 2"/>
          <p:cNvSpPr>
            <a:spLocks noGrp="1" noChangeArrowheads="1"/>
          </p:cNvSpPr>
          <p:nvPr>
            <p:ph type="title"/>
          </p:nvPr>
        </p:nvSpPr>
        <p:spPr/>
        <p:txBody>
          <a:bodyPr/>
          <a:lstStyle/>
          <a:p>
            <a:r>
              <a:rPr lang="en-US" altLang="en-US"/>
              <a:t>MO-1 Additivity Example 3:</a:t>
            </a:r>
            <a:br>
              <a:rPr lang="en-US" altLang="en-US"/>
            </a:br>
            <a:r>
              <a:rPr lang="en-US" altLang="en-US">
                <a:solidFill>
                  <a:srgbClr val="6666FF"/>
                </a:solidFill>
              </a:rPr>
              <a:t>GW</a:t>
            </a:r>
            <a:r>
              <a:rPr lang="en-US" altLang="en-US"/>
              <a:t> Gasoline release</a:t>
            </a:r>
          </a:p>
        </p:txBody>
      </p:sp>
      <p:sp>
        <p:nvSpPr>
          <p:cNvPr id="1282052" name="Rectangle 4"/>
          <p:cNvSpPr>
            <a:spLocks noChangeArrowheads="1"/>
          </p:cNvSpPr>
          <p:nvPr/>
        </p:nvSpPr>
        <p:spPr bwMode="auto">
          <a:xfrm>
            <a:off x="609600" y="2286000"/>
            <a:ext cx="8534400" cy="3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90000"/>
              </a:lnSpc>
            </a:pPr>
            <a:r>
              <a:rPr lang="en-US" altLang="en-US" sz="2800" u="sng"/>
              <a:t>COC</a:t>
            </a:r>
            <a:r>
              <a:rPr lang="en-US" altLang="en-US" sz="2800"/>
              <a:t>		     	   </a:t>
            </a:r>
            <a:r>
              <a:rPr lang="en-US" altLang="en-US" sz="2800" u="sng"/>
              <a:t>Adjusted MO-1 GW</a:t>
            </a:r>
            <a:r>
              <a:rPr lang="en-US" altLang="en-US" sz="2800" baseline="-25000"/>
              <a:t>1</a:t>
            </a:r>
            <a:r>
              <a:rPr lang="en-US" altLang="en-US" sz="2800"/>
              <a:t>	</a:t>
            </a:r>
            <a:endParaRPr lang="en-US" altLang="en-US" sz="2800" u="sng"/>
          </a:p>
          <a:p>
            <a:pPr algn="l" eaLnBrk="0" hangingPunct="0">
              <a:lnSpc>
                <a:spcPct val="90000"/>
              </a:lnSpc>
            </a:pPr>
            <a:r>
              <a:rPr lang="en-US" altLang="en-US" sz="2800"/>
              <a:t>benzene		 	</a:t>
            </a:r>
            <a:r>
              <a:rPr lang="en-US" altLang="en-US" sz="2800">
                <a:solidFill>
                  <a:srgbClr val="009900"/>
                </a:solidFill>
              </a:rPr>
              <a:t>C</a:t>
            </a:r>
            <a:r>
              <a:rPr lang="en-US" altLang="en-US" sz="2800"/>
              <a:t>			</a:t>
            </a:r>
          </a:p>
          <a:p>
            <a:pPr algn="l" eaLnBrk="0" hangingPunct="0">
              <a:lnSpc>
                <a:spcPct val="90000"/>
              </a:lnSpc>
            </a:pPr>
            <a:r>
              <a:rPr lang="en-US" altLang="en-US" sz="2800"/>
              <a:t>ethylbenzene	 	</a:t>
            </a:r>
            <a:r>
              <a:rPr lang="en-US" altLang="en-US" sz="2800">
                <a:solidFill>
                  <a:srgbClr val="0000FF"/>
                </a:solidFill>
              </a:rPr>
              <a:t>MCL</a:t>
            </a:r>
            <a:r>
              <a:rPr lang="en-US" altLang="en-US" sz="2800"/>
              <a:t>		     </a:t>
            </a:r>
          </a:p>
          <a:p>
            <a:pPr algn="l" eaLnBrk="0" hangingPunct="0">
              <a:lnSpc>
                <a:spcPct val="90000"/>
              </a:lnSpc>
            </a:pPr>
            <a:r>
              <a:rPr lang="en-US" altLang="en-US" sz="2800"/>
              <a:t>toluene		 	</a:t>
            </a:r>
            <a:r>
              <a:rPr lang="en-US" altLang="en-US" sz="2800">
                <a:solidFill>
                  <a:srgbClr val="0000FF"/>
                </a:solidFill>
              </a:rPr>
              <a:t>MCL</a:t>
            </a:r>
            <a:r>
              <a:rPr lang="en-US" altLang="en-US" sz="2800"/>
              <a:t> 		     </a:t>
            </a:r>
          </a:p>
          <a:p>
            <a:pPr algn="l" eaLnBrk="0" hangingPunct="0">
              <a:lnSpc>
                <a:spcPct val="90000"/>
              </a:lnSpc>
            </a:pPr>
            <a:r>
              <a:rPr lang="en-US" altLang="en-US" sz="2800"/>
              <a:t>xylene			</a:t>
            </a:r>
            <a:r>
              <a:rPr lang="en-US" altLang="en-US" sz="2800">
                <a:solidFill>
                  <a:srgbClr val="0000FF"/>
                </a:solidFill>
              </a:rPr>
              <a:t>MCL</a:t>
            </a:r>
            <a:r>
              <a:rPr lang="en-US" altLang="en-US" sz="2800"/>
              <a:t> 		      </a:t>
            </a:r>
            <a:endParaRPr lang="en-US" altLang="en-US" sz="2800">
              <a:sym typeface="Symbol" panose="05050102010706020507" pitchFamily="18" charset="2"/>
            </a:endParaRPr>
          </a:p>
          <a:p>
            <a:pPr algn="l" eaLnBrk="0" hangingPunct="0">
              <a:lnSpc>
                <a:spcPct val="90000"/>
              </a:lnSpc>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32  3 = 11 (kidney)</a:t>
            </a:r>
            <a:r>
              <a:rPr lang="en-US" altLang="en-US" sz="2800"/>
              <a:t> 		    </a:t>
            </a:r>
          </a:p>
          <a:p>
            <a:pPr algn="l" eaLnBrk="0" hangingPunct="0">
              <a:lnSpc>
                <a:spcPct val="90000"/>
              </a:lnSpc>
            </a:pPr>
            <a:r>
              <a:rPr lang="en-US" altLang="en-US" sz="2800"/>
              <a:t>aliphatics C</a:t>
            </a:r>
            <a:r>
              <a:rPr lang="en-US" altLang="en-US" sz="2800" baseline="-25000"/>
              <a:t>8-10</a:t>
            </a:r>
            <a:r>
              <a:rPr lang="en-US" altLang="en-US" sz="2800"/>
              <a:t>		1.3 </a:t>
            </a:r>
            <a:r>
              <a:rPr lang="en-US" altLang="en-US" sz="2800">
                <a:sym typeface="Symbol" panose="05050102010706020507" pitchFamily="18" charset="2"/>
              </a:rPr>
              <a:t> 3 = 0.43 (liver)</a:t>
            </a:r>
            <a:r>
              <a:rPr lang="en-US" altLang="en-US" sz="2800"/>
              <a:t> 		 aromatics C</a:t>
            </a:r>
            <a:r>
              <a:rPr lang="en-US" altLang="en-US" sz="2800" baseline="-25000"/>
              <a:t>8-10</a:t>
            </a:r>
            <a:r>
              <a:rPr lang="en-US" altLang="en-US" sz="2800"/>
              <a:t>		0.34 </a:t>
            </a:r>
            <a:r>
              <a:rPr lang="en-US" altLang="en-US" sz="2800">
                <a:sym typeface="Symbol" panose="05050102010706020507" pitchFamily="18" charset="2"/>
              </a:rPr>
              <a:t> 2 = 0.17 (bw)</a:t>
            </a:r>
            <a:r>
              <a:rPr lang="en-US" altLang="en-US" sz="2800"/>
              <a:t> 		    </a:t>
            </a:r>
          </a:p>
          <a:p>
            <a:pPr algn="l" eaLnBrk="0" hangingPunct="0">
              <a:lnSpc>
                <a:spcPct val="90000"/>
              </a:lnSpc>
            </a:pPr>
            <a:r>
              <a:rPr lang="en-US" altLang="en-US" sz="2800"/>
              <a:t>		  </a:t>
            </a:r>
            <a:endParaRPr lang="en-US" altLang="en-US" sz="2800">
              <a:sym typeface="Symbol" panose="05050102010706020507" pitchFamily="18" charset="2"/>
            </a:endParaRPr>
          </a:p>
          <a:p>
            <a:pPr algn="l" eaLnBrk="0" hangingPunct="0">
              <a:lnSpc>
                <a:spcPct val="90000"/>
              </a:lnSpc>
            </a:pPr>
            <a:r>
              <a:rPr lang="en-US" altLang="en-US" sz="2800"/>
              <a:t>	  </a:t>
            </a:r>
          </a:p>
        </p:txBody>
      </p:sp>
    </p:spTree>
  </p:cSld>
  <p:clrMapOvr>
    <a:masterClrMapping/>
  </p:clrMapOvr>
  <p:transition>
    <p:wheel spokes="8"/>
  </p:transition>
</p:sld>
</file>

<file path=ppt/slides/slide1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3074" name="Rectangle 2"/>
          <p:cNvSpPr>
            <a:spLocks noGrp="1" noChangeArrowheads="1"/>
          </p:cNvSpPr>
          <p:nvPr>
            <p:ph type="title"/>
          </p:nvPr>
        </p:nvSpPr>
        <p:spPr/>
        <p:txBody>
          <a:bodyPr/>
          <a:lstStyle/>
          <a:p>
            <a:r>
              <a:rPr lang="en-US" altLang="en-US" sz="4000"/>
              <a:t>MO-1 Additivity Example 3:</a:t>
            </a:r>
            <a:br>
              <a:rPr lang="en-US" altLang="en-US" sz="4000"/>
            </a:br>
            <a:r>
              <a:rPr lang="en-US" altLang="en-US" sz="4000">
                <a:solidFill>
                  <a:srgbClr val="6666FF"/>
                </a:solidFill>
              </a:rPr>
              <a:t>GW</a:t>
            </a:r>
            <a:r>
              <a:rPr lang="en-US" altLang="en-US" sz="4000"/>
              <a:t> Gasoline release</a:t>
            </a:r>
          </a:p>
        </p:txBody>
      </p:sp>
      <p:sp>
        <p:nvSpPr>
          <p:cNvPr id="1283076" name="Rectangle 4"/>
          <p:cNvSpPr>
            <a:spLocks noChangeArrowheads="1"/>
          </p:cNvSpPr>
          <p:nvPr/>
        </p:nvSpPr>
        <p:spPr bwMode="auto">
          <a:xfrm>
            <a:off x="609600" y="1752600"/>
            <a:ext cx="8534400" cy="3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90000"/>
              </a:lnSpc>
            </a:pPr>
            <a:r>
              <a:rPr lang="en-US" altLang="en-US" sz="2800" u="sng"/>
              <a:t>Identification of the limiting GW RS:</a:t>
            </a:r>
          </a:p>
          <a:p>
            <a:pPr algn="l" eaLnBrk="0" hangingPunct="0">
              <a:lnSpc>
                <a:spcPct val="90000"/>
              </a:lnSpc>
            </a:pPr>
            <a:endParaRPr lang="en-US" altLang="en-US" sz="2800" u="sng"/>
          </a:p>
          <a:p>
            <a:pPr algn="l" eaLnBrk="0" hangingPunct="0">
              <a:lnSpc>
                <a:spcPct val="90000"/>
              </a:lnSpc>
            </a:pPr>
            <a:r>
              <a:rPr lang="en-US" altLang="en-US" sz="2800" u="sng"/>
              <a:t>COC</a:t>
            </a:r>
            <a:r>
              <a:rPr lang="en-US" altLang="en-US" sz="2800"/>
              <a:t>		     	       </a:t>
            </a:r>
            <a:r>
              <a:rPr lang="en-US" altLang="en-US" sz="2800" u="sng"/>
              <a:t>GW</a:t>
            </a:r>
            <a:r>
              <a:rPr lang="en-US" altLang="en-US" sz="2800" baseline="-25000"/>
              <a:t>1</a:t>
            </a:r>
            <a:r>
              <a:rPr lang="en-US" altLang="en-US" sz="2800"/>
              <a:t>		</a:t>
            </a:r>
            <a:r>
              <a:rPr lang="en-US" altLang="en-US" sz="2800" u="sng"/>
              <a:t>Water</a:t>
            </a:r>
            <a:r>
              <a:rPr lang="en-US" altLang="en-US" sz="2800" baseline="-25000"/>
              <a:t>sol</a:t>
            </a:r>
            <a:endParaRPr lang="en-US" altLang="en-US" sz="2800" u="sng"/>
          </a:p>
          <a:p>
            <a:pPr algn="l" eaLnBrk="0" hangingPunct="0">
              <a:lnSpc>
                <a:spcPct val="90000"/>
              </a:lnSpc>
            </a:pPr>
            <a:r>
              <a:rPr lang="en-US" altLang="en-US" sz="2800"/>
              <a:t>benzene		       </a:t>
            </a:r>
            <a:r>
              <a:rPr lang="en-US" altLang="en-US" sz="2800">
                <a:solidFill>
                  <a:srgbClr val="009900"/>
                </a:solidFill>
              </a:rPr>
              <a:t>0.005</a:t>
            </a:r>
            <a:r>
              <a:rPr lang="en-US" altLang="en-US" sz="2800"/>
              <a:t>		1800	</a:t>
            </a:r>
          </a:p>
          <a:p>
            <a:pPr algn="l" eaLnBrk="0" hangingPunct="0">
              <a:lnSpc>
                <a:spcPct val="90000"/>
              </a:lnSpc>
            </a:pPr>
            <a:r>
              <a:rPr lang="en-US" altLang="en-US" sz="2800"/>
              <a:t>ethylbenzene	       </a:t>
            </a:r>
            <a:r>
              <a:rPr lang="en-US" altLang="en-US" sz="2800">
                <a:solidFill>
                  <a:srgbClr val="0000FF"/>
                </a:solidFill>
              </a:rPr>
              <a:t>0.7</a:t>
            </a:r>
            <a:r>
              <a:rPr lang="en-US" altLang="en-US" sz="2800"/>
              <a:t>		 170    </a:t>
            </a:r>
          </a:p>
          <a:p>
            <a:pPr algn="l" eaLnBrk="0" hangingPunct="0">
              <a:lnSpc>
                <a:spcPct val="90000"/>
              </a:lnSpc>
            </a:pPr>
            <a:r>
              <a:rPr lang="en-US" altLang="en-US" sz="2800"/>
              <a:t>toluene		       </a:t>
            </a:r>
            <a:r>
              <a:rPr lang="en-US" altLang="en-US" sz="2800">
                <a:solidFill>
                  <a:srgbClr val="0000FF"/>
                </a:solidFill>
              </a:rPr>
              <a:t>1 </a:t>
            </a:r>
            <a:r>
              <a:rPr lang="en-US" altLang="en-US" sz="2800">
                <a:solidFill>
                  <a:schemeClr val="tx2"/>
                </a:solidFill>
              </a:rPr>
              <a:t> </a:t>
            </a:r>
            <a:r>
              <a:rPr lang="en-US" altLang="en-US" sz="2800"/>
              <a:t> 		 530   </a:t>
            </a:r>
          </a:p>
          <a:p>
            <a:pPr algn="l" eaLnBrk="0" hangingPunct="0">
              <a:lnSpc>
                <a:spcPct val="90000"/>
              </a:lnSpc>
            </a:pPr>
            <a:r>
              <a:rPr lang="en-US" altLang="en-US" sz="2800"/>
              <a:t>xylene		       </a:t>
            </a:r>
            <a:r>
              <a:rPr lang="en-US" altLang="en-US" sz="2800">
                <a:solidFill>
                  <a:srgbClr val="0000FF"/>
                </a:solidFill>
              </a:rPr>
              <a:t>10</a:t>
            </a:r>
            <a:r>
              <a:rPr lang="en-US" altLang="en-US" sz="2800"/>
              <a:t>		 160     </a:t>
            </a:r>
            <a:endParaRPr lang="en-US" altLang="en-US" sz="2800">
              <a:sym typeface="Symbol" panose="05050102010706020507" pitchFamily="18" charset="2"/>
            </a:endParaRPr>
          </a:p>
          <a:p>
            <a:pPr algn="l" eaLnBrk="0" hangingPunct="0">
              <a:lnSpc>
                <a:spcPct val="90000"/>
              </a:lnSpc>
            </a:pPr>
            <a:r>
              <a:rPr lang="en-US" altLang="en-US" sz="2800">
                <a:sym typeface="Symbol" panose="05050102010706020507" pitchFamily="18" charset="2"/>
              </a:rPr>
              <a:t>aliphatics C</a:t>
            </a:r>
            <a:r>
              <a:rPr lang="en-US" altLang="en-US" sz="2800" baseline="-25000">
                <a:sym typeface="Symbol" panose="05050102010706020507" pitchFamily="18" charset="2"/>
              </a:rPr>
              <a:t>6-8</a:t>
            </a:r>
            <a:r>
              <a:rPr lang="en-US" altLang="en-US" sz="2800">
                <a:sym typeface="Symbol" panose="05050102010706020507" pitchFamily="18" charset="2"/>
              </a:rPr>
              <a:t>	       </a:t>
            </a:r>
            <a:r>
              <a:rPr lang="en-US" altLang="en-US" sz="2800">
                <a:solidFill>
                  <a:schemeClr val="tx2"/>
                </a:solidFill>
                <a:sym typeface="Symbol" panose="05050102010706020507" pitchFamily="18" charset="2"/>
              </a:rPr>
              <a:t>11 </a:t>
            </a:r>
            <a:r>
              <a:rPr lang="en-US" altLang="en-US" sz="2800"/>
              <a:t> 		 NA</a:t>
            </a:r>
          </a:p>
          <a:p>
            <a:pPr algn="l" eaLnBrk="0" hangingPunct="0">
              <a:lnSpc>
                <a:spcPct val="90000"/>
              </a:lnSpc>
            </a:pPr>
            <a:r>
              <a:rPr lang="en-US" altLang="en-US" sz="2800"/>
              <a:t>aliphatics C</a:t>
            </a:r>
            <a:r>
              <a:rPr lang="en-US" altLang="en-US" sz="2800" baseline="-25000"/>
              <a:t>8-10</a:t>
            </a:r>
            <a:r>
              <a:rPr lang="en-US" altLang="en-US" sz="2800"/>
              <a:t>	      </a:t>
            </a:r>
            <a:r>
              <a:rPr lang="en-US" altLang="en-US" sz="2800">
                <a:solidFill>
                  <a:schemeClr val="tx2"/>
                </a:solidFill>
                <a:sym typeface="Symbol" panose="05050102010706020507" pitchFamily="18" charset="2"/>
              </a:rPr>
              <a:t>0.43</a:t>
            </a:r>
            <a:r>
              <a:rPr lang="en-US" altLang="en-US" sz="2800">
                <a:sym typeface="Symbol" panose="05050102010706020507" pitchFamily="18" charset="2"/>
              </a:rPr>
              <a:t> </a:t>
            </a:r>
            <a:r>
              <a:rPr lang="en-US" altLang="en-US" sz="2800"/>
              <a:t> 		 NA   </a:t>
            </a:r>
          </a:p>
          <a:p>
            <a:pPr algn="l" eaLnBrk="0" hangingPunct="0">
              <a:lnSpc>
                <a:spcPct val="90000"/>
              </a:lnSpc>
            </a:pPr>
            <a:r>
              <a:rPr lang="en-US" altLang="en-US" sz="2800"/>
              <a:t>aromatics C</a:t>
            </a:r>
            <a:r>
              <a:rPr lang="en-US" altLang="en-US" sz="2800" baseline="-25000"/>
              <a:t>8-10</a:t>
            </a:r>
            <a:r>
              <a:rPr lang="en-US" altLang="en-US" sz="2800"/>
              <a:t>	      </a:t>
            </a:r>
            <a:r>
              <a:rPr lang="en-US" altLang="en-US" sz="2800">
                <a:solidFill>
                  <a:schemeClr val="tx2"/>
                </a:solidFill>
                <a:sym typeface="Symbol" panose="05050102010706020507" pitchFamily="18" charset="2"/>
              </a:rPr>
              <a:t>0.17</a:t>
            </a:r>
            <a:r>
              <a:rPr lang="en-US" altLang="en-US" sz="2800">
                <a:sym typeface="Symbol" panose="05050102010706020507" pitchFamily="18" charset="2"/>
              </a:rPr>
              <a:t> </a:t>
            </a:r>
            <a:r>
              <a:rPr lang="en-US" altLang="en-US" sz="2800"/>
              <a:t> 		 NA </a:t>
            </a:r>
            <a:endParaRPr lang="en-US" altLang="en-US" sz="2800">
              <a:sym typeface="Symbol" panose="05050102010706020507" pitchFamily="18" charset="2"/>
            </a:endParaRPr>
          </a:p>
        </p:txBody>
      </p:sp>
    </p:spTree>
  </p:cSld>
  <p:clrMapOvr>
    <a:masterClrMapping/>
  </p:clrMapOvr>
  <p:transition>
    <p:wheel spokes="8"/>
  </p:transition>
</p:sld>
</file>

<file path=ppt/slides/slide1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6130" name="Rectangle 2"/>
          <p:cNvSpPr>
            <a:spLocks noGrp="1" noChangeArrowheads="1"/>
          </p:cNvSpPr>
          <p:nvPr>
            <p:ph type="title"/>
          </p:nvPr>
        </p:nvSpPr>
        <p:spPr/>
        <p:txBody>
          <a:bodyPr/>
          <a:lstStyle/>
          <a:p>
            <a:r>
              <a:rPr lang="en-US" altLang="en-US" sz="4000"/>
              <a:t>Example 4 </a:t>
            </a:r>
            <a:br>
              <a:rPr lang="en-US" altLang="en-US" sz="4000"/>
            </a:br>
            <a:r>
              <a:rPr lang="en-US" altLang="en-US" sz="4000"/>
              <a:t>Site-specific Apportionment</a:t>
            </a:r>
          </a:p>
        </p:txBody>
      </p:sp>
      <p:sp>
        <p:nvSpPr>
          <p:cNvPr id="1456131" name="Rectangle 3"/>
          <p:cNvSpPr>
            <a:spLocks noGrp="1" noChangeArrowheads="1"/>
          </p:cNvSpPr>
          <p:nvPr>
            <p:ph type="body" sz="half" idx="1"/>
          </p:nvPr>
        </p:nvSpPr>
        <p:spPr/>
        <p:txBody>
          <a:bodyPr/>
          <a:lstStyle/>
          <a:p>
            <a:pPr>
              <a:buFontTx/>
              <a:buNone/>
            </a:pPr>
            <a:r>
              <a:rPr lang="en-US" altLang="en-US" sz="2800"/>
              <a:t>Soil data:</a:t>
            </a:r>
          </a:p>
          <a:p>
            <a:pPr>
              <a:buFontTx/>
              <a:buNone/>
            </a:pPr>
            <a:endParaRPr lang="en-US" altLang="en-US" sz="2800"/>
          </a:p>
        </p:txBody>
      </p:sp>
      <p:graphicFrame>
        <p:nvGraphicFramePr>
          <p:cNvPr id="3" name="Table 2" descr="Area of investigation concentration per COC. These are the values that are compared to RECAP standards." title="Site-Specific Apportionment"/>
          <p:cNvGraphicFramePr>
            <a:graphicFrameLocks noGrp="1"/>
          </p:cNvGraphicFramePr>
          <p:nvPr>
            <p:extLst>
              <p:ext uri="{D42A27DB-BD31-4B8C-83A1-F6EECF244321}">
                <p14:modId xmlns:p14="http://schemas.microsoft.com/office/powerpoint/2010/main" val="2678566323"/>
              </p:ext>
            </p:extLst>
          </p:nvPr>
        </p:nvGraphicFramePr>
        <p:xfrm>
          <a:off x="2209800" y="1905000"/>
          <a:ext cx="6324600" cy="1752600"/>
        </p:xfrm>
        <a:graphic>
          <a:graphicData uri="http://schemas.openxmlformats.org/drawingml/2006/table">
            <a:tbl>
              <a:tblPr firstRow="1" bandRow="1">
                <a:tableStyleId>{5C22544A-7EE6-4342-B048-85BDC9FD1C3A}</a:tableStyleId>
              </a:tblPr>
              <a:tblGrid>
                <a:gridCol w="3162300">
                  <a:extLst>
                    <a:ext uri="{9D8B030D-6E8A-4147-A177-3AD203B41FA5}">
                      <a16:colId xmlns:a16="http://schemas.microsoft.com/office/drawing/2014/main" val="3129457486"/>
                    </a:ext>
                  </a:extLst>
                </a:gridCol>
                <a:gridCol w="3162300">
                  <a:extLst>
                    <a:ext uri="{9D8B030D-6E8A-4147-A177-3AD203B41FA5}">
                      <a16:colId xmlns:a16="http://schemas.microsoft.com/office/drawing/2014/main" val="2830535108"/>
                    </a:ext>
                  </a:extLst>
                </a:gridCol>
              </a:tblGrid>
              <a:tr h="43815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COC</a:t>
                      </a:r>
                    </a:p>
                  </a:txBody>
                  <a:tcPr horzOverflow="overflow">
                    <a:solidFill>
                      <a:schemeClr val="bg1"/>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AOIC</a:t>
                      </a:r>
                    </a:p>
                  </a:txBody>
                  <a:tcPr horzOverflow="overflow">
                    <a:solidFill>
                      <a:schemeClr val="bg1"/>
                    </a:solidFill>
                  </a:tcPr>
                </a:tc>
                <a:extLst>
                  <a:ext uri="{0D108BD9-81ED-4DB2-BD59-A6C34878D82A}">
                    <a16:rowId xmlns:a16="http://schemas.microsoft.com/office/drawing/2014/main" val="4058236099"/>
                  </a:ext>
                </a:extLst>
              </a:tr>
              <a:tr h="43815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Ethylbenzene</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610</a:t>
                      </a:r>
                    </a:p>
                  </a:txBody>
                  <a:tcPr horzOverflow="overflow">
                    <a:solidFill>
                      <a:schemeClr val="bg1">
                        <a:lumMod val="75000"/>
                        <a:lumOff val="25000"/>
                      </a:schemeClr>
                    </a:solidFill>
                  </a:tcPr>
                </a:tc>
                <a:extLst>
                  <a:ext uri="{0D108BD9-81ED-4DB2-BD59-A6C34878D82A}">
                    <a16:rowId xmlns:a16="http://schemas.microsoft.com/office/drawing/2014/main" val="3165201238"/>
                  </a:ext>
                </a:extLst>
              </a:tr>
              <a:tr h="43815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Toulene</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1150</a:t>
                      </a:r>
                    </a:p>
                  </a:txBody>
                  <a:tcPr horzOverflow="overflow">
                    <a:solidFill>
                      <a:schemeClr val="bg1">
                        <a:lumMod val="75000"/>
                        <a:lumOff val="25000"/>
                      </a:schemeClr>
                    </a:solidFill>
                  </a:tcPr>
                </a:tc>
                <a:extLst>
                  <a:ext uri="{0D108BD9-81ED-4DB2-BD59-A6C34878D82A}">
                    <a16:rowId xmlns:a16="http://schemas.microsoft.com/office/drawing/2014/main" val="3619474775"/>
                  </a:ext>
                </a:extLst>
              </a:tr>
              <a:tr h="43815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TPH-GRO</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3500</a:t>
                      </a:r>
                    </a:p>
                  </a:txBody>
                  <a:tcPr horzOverflow="overflow">
                    <a:solidFill>
                      <a:schemeClr val="bg1">
                        <a:lumMod val="75000"/>
                        <a:lumOff val="25000"/>
                      </a:schemeClr>
                    </a:solidFill>
                  </a:tcPr>
                </a:tc>
                <a:extLst>
                  <a:ext uri="{0D108BD9-81ED-4DB2-BD59-A6C34878D82A}">
                    <a16:rowId xmlns:a16="http://schemas.microsoft.com/office/drawing/2014/main" val="2177243626"/>
                  </a:ext>
                </a:extLst>
              </a:tr>
            </a:tbl>
          </a:graphicData>
        </a:graphic>
      </p:graphicFrame>
      <p:graphicFrame>
        <p:nvGraphicFramePr>
          <p:cNvPr id="5" name="Table 4" title="Target Organs and Critical Health Effects "/>
          <p:cNvGraphicFramePr>
            <a:graphicFrameLocks noGrp="1"/>
          </p:cNvGraphicFramePr>
          <p:nvPr>
            <p:extLst>
              <p:ext uri="{D42A27DB-BD31-4B8C-83A1-F6EECF244321}">
                <p14:modId xmlns:p14="http://schemas.microsoft.com/office/powerpoint/2010/main" val="4093865868"/>
              </p:ext>
            </p:extLst>
          </p:nvPr>
        </p:nvGraphicFramePr>
        <p:xfrm>
          <a:off x="533400" y="4424980"/>
          <a:ext cx="8077200" cy="1902391"/>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3861077210"/>
                    </a:ext>
                  </a:extLst>
                </a:gridCol>
                <a:gridCol w="4038600">
                  <a:extLst>
                    <a:ext uri="{9D8B030D-6E8A-4147-A177-3AD203B41FA5}">
                      <a16:colId xmlns:a16="http://schemas.microsoft.com/office/drawing/2014/main" val="3681142621"/>
                    </a:ext>
                  </a:extLst>
                </a:gridCol>
              </a:tblGrid>
              <a:tr h="289863">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b="0" i="0" u="none" strike="noStrike" cap="none" normalizeH="0" baseline="0" dirty="0" smtClean="0">
                          <a:ln>
                            <a:noFill/>
                          </a:ln>
                          <a:solidFill>
                            <a:schemeClr val="tx1"/>
                          </a:solidFill>
                          <a:effectLst/>
                          <a:latin typeface="Times New Roman" panose="02020603050405020304" pitchFamily="18" charset="0"/>
                        </a:rPr>
                        <a:t>COC</a:t>
                      </a:r>
                    </a:p>
                  </a:txBody>
                  <a:tcPr horzOverflow="overflow">
                    <a:solidFill>
                      <a:schemeClr val="bg1"/>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b="0" i="0" u="none" strike="noStrike" cap="none" normalizeH="0" baseline="0" dirty="0" smtClean="0">
                          <a:ln>
                            <a:noFill/>
                          </a:ln>
                          <a:solidFill>
                            <a:schemeClr val="tx1"/>
                          </a:solidFill>
                          <a:effectLst/>
                          <a:latin typeface="Times New Roman" panose="02020603050405020304" pitchFamily="18" charset="0"/>
                        </a:rPr>
                        <a:t>Target organ/critical effect</a:t>
                      </a:r>
                    </a:p>
                  </a:txBody>
                  <a:tcPr horzOverflow="overflow">
                    <a:solidFill>
                      <a:schemeClr val="bg1"/>
                    </a:solidFill>
                  </a:tcPr>
                </a:tc>
                <a:extLst>
                  <a:ext uri="{0D108BD9-81ED-4DB2-BD59-A6C34878D82A}">
                    <a16:rowId xmlns:a16="http://schemas.microsoft.com/office/drawing/2014/main" val="3338023521"/>
                  </a:ext>
                </a:extLst>
              </a:tr>
              <a:tr h="309716">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Ethylbenzene</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b="0" i="0" u="none" strike="noStrike" cap="none" normalizeH="0" baseline="0" dirty="0" smtClean="0">
                          <a:ln>
                            <a:noFill/>
                          </a:ln>
                          <a:solidFill>
                            <a:schemeClr val="tx1"/>
                          </a:solidFill>
                          <a:effectLst/>
                          <a:latin typeface="Times New Roman" panose="02020603050405020304" pitchFamily="18" charset="0"/>
                        </a:rPr>
                        <a:t>Liver, kidney, fetal</a:t>
                      </a:r>
                    </a:p>
                  </a:txBody>
                  <a:tcPr horzOverflow="overflow">
                    <a:solidFill>
                      <a:schemeClr val="bg1">
                        <a:lumMod val="75000"/>
                        <a:lumOff val="25000"/>
                      </a:schemeClr>
                    </a:solidFill>
                  </a:tcPr>
                </a:tc>
                <a:extLst>
                  <a:ext uri="{0D108BD9-81ED-4DB2-BD59-A6C34878D82A}">
                    <a16:rowId xmlns:a16="http://schemas.microsoft.com/office/drawing/2014/main" val="892607934"/>
                  </a:ext>
                </a:extLst>
              </a:tr>
              <a:tr h="500311">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Toulene</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b="0" i="0" u="none" strike="noStrike" cap="none" normalizeH="0" baseline="0" smtClean="0">
                          <a:ln>
                            <a:noFill/>
                          </a:ln>
                          <a:solidFill>
                            <a:schemeClr val="tx1"/>
                          </a:solidFill>
                          <a:effectLst/>
                          <a:latin typeface="Times New Roman" panose="02020603050405020304" pitchFamily="18" charset="0"/>
                        </a:rPr>
                        <a:t>Liver, kidney, CNS, nasal cavity</a:t>
                      </a:r>
                    </a:p>
                  </a:txBody>
                  <a:tcPr horzOverflow="overflow">
                    <a:solidFill>
                      <a:schemeClr val="bg1">
                        <a:lumMod val="75000"/>
                        <a:lumOff val="25000"/>
                      </a:schemeClr>
                    </a:solidFill>
                  </a:tcPr>
                </a:tc>
                <a:extLst>
                  <a:ext uri="{0D108BD9-81ED-4DB2-BD59-A6C34878D82A}">
                    <a16:rowId xmlns:a16="http://schemas.microsoft.com/office/drawing/2014/main" val="1478268450"/>
                  </a:ext>
                </a:extLst>
              </a:tr>
              <a:tr h="500311">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TPH-GRO</a:t>
                      </a:r>
                    </a:p>
                  </a:txBody>
                  <a:tcPr horzOverflow="overflow">
                    <a:solidFill>
                      <a:schemeClr val="bg1">
                        <a:lumMod val="75000"/>
                        <a:lumOff val="25000"/>
                      </a:schemeClr>
                    </a:solidFill>
                  </a:tcPr>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b="0" i="0" u="none" strike="noStrike" cap="none" normalizeH="0" baseline="0" dirty="0" smtClean="0">
                          <a:ln>
                            <a:noFill/>
                          </a:ln>
                          <a:solidFill>
                            <a:schemeClr val="tx1"/>
                          </a:solidFill>
                          <a:effectLst/>
                          <a:latin typeface="Times New Roman" panose="02020603050405020304" pitchFamily="18" charset="0"/>
                        </a:rPr>
                        <a:t>Liver, kidney, hematological system, </a:t>
                      </a:r>
                      <a:r>
                        <a:rPr kumimoji="0" lang="en-US" alt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8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bw</a:t>
                      </a:r>
                      <a:endParaRPr kumimoji="0" lang="en-US" alt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solidFill>
                      <a:schemeClr val="bg1">
                        <a:lumMod val="75000"/>
                        <a:lumOff val="25000"/>
                      </a:schemeClr>
                    </a:solidFill>
                  </a:tcPr>
                </a:tc>
                <a:extLst>
                  <a:ext uri="{0D108BD9-81ED-4DB2-BD59-A6C34878D82A}">
                    <a16:rowId xmlns:a16="http://schemas.microsoft.com/office/drawing/2014/main" val="2266500113"/>
                  </a:ext>
                </a:extLst>
              </a:tr>
            </a:tbl>
          </a:graphicData>
        </a:graphic>
      </p:graphicFrame>
    </p:spTree>
  </p:cSld>
  <p:clrMapOvr>
    <a:masterClrMapping/>
  </p:clrMapOvr>
  <p:transition>
    <p:wheel spokes="8"/>
  </p:transition>
</p:sld>
</file>

<file path=ppt/slides/slide1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7154" name="Rectangle 2"/>
          <p:cNvSpPr>
            <a:spLocks noGrp="1" noChangeArrowheads="1"/>
          </p:cNvSpPr>
          <p:nvPr>
            <p:ph type="title"/>
          </p:nvPr>
        </p:nvSpPr>
        <p:spPr>
          <a:xfrm>
            <a:off x="685800" y="0"/>
            <a:ext cx="7772400" cy="1143000"/>
          </a:xfrm>
        </p:spPr>
        <p:txBody>
          <a:bodyPr/>
          <a:lstStyle/>
          <a:p>
            <a:r>
              <a:rPr lang="en-US" altLang="en-US" sz="4000"/>
              <a:t>Example 4</a:t>
            </a:r>
            <a:br>
              <a:rPr lang="en-US" altLang="en-US" sz="4000"/>
            </a:br>
            <a:r>
              <a:rPr lang="en-US" altLang="en-US" sz="4000"/>
              <a:t>Site-specific Apportionment</a:t>
            </a:r>
          </a:p>
        </p:txBody>
      </p:sp>
      <p:sp>
        <p:nvSpPr>
          <p:cNvPr id="1457187" name="Text Box 35"/>
          <p:cNvSpPr txBox="1">
            <a:spLocks noChangeArrowheads="1"/>
          </p:cNvSpPr>
          <p:nvPr/>
        </p:nvSpPr>
        <p:spPr bwMode="auto">
          <a:xfrm>
            <a:off x="0" y="3962400"/>
            <a:ext cx="9144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Clr>
                <a:schemeClr val="hlink"/>
              </a:buClr>
              <a:buFont typeface="Wingdings" panose="05000000000000000000" pitchFamily="2" charset="2"/>
              <a:buChar char="v"/>
            </a:pPr>
            <a:r>
              <a:rPr lang="en-US" altLang="en-US" sz="2000"/>
              <a:t>Multiply the Soili by the site-specific target hazard quotient to adjust for  	additivity.  </a:t>
            </a:r>
          </a:p>
          <a:p>
            <a:pPr algn="l">
              <a:buClr>
                <a:schemeClr val="hlink"/>
              </a:buClr>
              <a:buFont typeface="Wingdings" panose="05000000000000000000" pitchFamily="2" charset="2"/>
              <a:buChar char="v"/>
            </a:pPr>
            <a:r>
              <a:rPr lang="en-US" altLang="en-US" sz="2000"/>
              <a:t>The target hazard quotient may be subdivided any way you like just as long as 	the THI for the COC </a:t>
            </a:r>
            <a:r>
              <a:rPr lang="en-US" altLang="en-US" sz="2000" u="sng"/>
              <a:t>&lt;</a:t>
            </a:r>
            <a:r>
              <a:rPr lang="en-US" altLang="en-US" sz="2000"/>
              <a:t> 1.0.  </a:t>
            </a:r>
          </a:p>
          <a:p>
            <a:pPr algn="l">
              <a:buClr>
                <a:schemeClr val="hlink"/>
              </a:buClr>
              <a:buFont typeface="Wingdings" panose="05000000000000000000" pitchFamily="2" charset="2"/>
              <a:buChar char="v"/>
            </a:pPr>
            <a:r>
              <a:rPr lang="en-US" altLang="en-US" sz="2000"/>
              <a:t>In this example, the total acceptable exposure to the kidney and liver is apportioned 	on a site-specific basis: 5% for ethylbenzene, 25% for toluene, and 70% for 	TPH-G.</a:t>
            </a:r>
          </a:p>
        </p:txBody>
      </p:sp>
      <p:graphicFrame>
        <p:nvGraphicFramePr>
          <p:cNvPr id="2" name="Table 1" descr="Site-specific THQ to adjust for additivity per COC.&#10;THQ can be flexed for each COC so long as the Total Hazard Index (THI) sums to 1.&#10;" title="Site-specific THQ to adjust for additivity per COC"/>
          <p:cNvGraphicFramePr>
            <a:graphicFrameLocks noGrp="1"/>
          </p:cNvGraphicFramePr>
          <p:nvPr>
            <p:extLst>
              <p:ext uri="{D42A27DB-BD31-4B8C-83A1-F6EECF244321}">
                <p14:modId xmlns:p14="http://schemas.microsoft.com/office/powerpoint/2010/main" val="2377548206"/>
              </p:ext>
            </p:extLst>
          </p:nvPr>
        </p:nvGraphicFramePr>
        <p:xfrm>
          <a:off x="533400" y="1310640"/>
          <a:ext cx="7772400" cy="2651760"/>
        </p:xfrm>
        <a:graphic>
          <a:graphicData uri="http://schemas.openxmlformats.org/drawingml/2006/table">
            <a:tbl>
              <a:tblPr firstRow="1" bandRow="1">
                <a:tableStyleId>{D03447BB-5D67-496B-8E87-E561075AD55C}</a:tableStyleId>
              </a:tblPr>
              <a:tblGrid>
                <a:gridCol w="1905000">
                  <a:extLst>
                    <a:ext uri="{9D8B030D-6E8A-4147-A177-3AD203B41FA5}">
                      <a16:colId xmlns:a16="http://schemas.microsoft.com/office/drawing/2014/main" val="2388923740"/>
                    </a:ext>
                  </a:extLst>
                </a:gridCol>
                <a:gridCol w="1600200">
                  <a:extLst>
                    <a:ext uri="{9D8B030D-6E8A-4147-A177-3AD203B41FA5}">
                      <a16:colId xmlns:a16="http://schemas.microsoft.com/office/drawing/2014/main" val="3596045015"/>
                    </a:ext>
                  </a:extLst>
                </a:gridCol>
                <a:gridCol w="2667000">
                  <a:extLst>
                    <a:ext uri="{9D8B030D-6E8A-4147-A177-3AD203B41FA5}">
                      <a16:colId xmlns:a16="http://schemas.microsoft.com/office/drawing/2014/main" val="1184832728"/>
                    </a:ext>
                  </a:extLst>
                </a:gridCol>
                <a:gridCol w="1600200">
                  <a:extLst>
                    <a:ext uri="{9D8B030D-6E8A-4147-A177-3AD203B41FA5}">
                      <a16:colId xmlns:a16="http://schemas.microsoft.com/office/drawing/2014/main" val="518727427"/>
                    </a:ext>
                  </a:extLst>
                </a:gridCol>
              </a:tblGrid>
              <a:tr h="835572">
                <a:tc>
                  <a:txBody>
                    <a:bodyPr/>
                    <a:lstStyle/>
                    <a:p>
                      <a:r>
                        <a:rPr lang="en-US" dirty="0" smtClean="0"/>
                        <a:t>COC</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u="none" strike="noStrike" cap="none" normalizeH="0" baseline="0" dirty="0" err="1" smtClean="0">
                          <a:ln>
                            <a:noFill/>
                          </a:ln>
                          <a:effectLst/>
                        </a:rPr>
                        <a:t>Soil</a:t>
                      </a:r>
                      <a:r>
                        <a:rPr kumimoji="0" lang="en-US" altLang="en-US" sz="1800" u="none" strike="noStrike" cap="none" normalizeH="0" baseline="-25000" dirty="0" err="1" smtClean="0">
                          <a:ln>
                            <a:noFill/>
                          </a:ln>
                          <a:effectLst/>
                        </a:rPr>
                        <a:t>i</a:t>
                      </a:r>
                      <a:endParaRPr kumimoji="0" lang="en-US" altLang="en-US" sz="1800" b="1" i="0" u="none" strike="noStrike" cap="none" normalizeH="0" baseline="-25000" dirty="0" smtClean="0">
                        <a:ln>
                          <a:noFill/>
                        </a:ln>
                        <a:solidFill>
                          <a:schemeClr val="tx1"/>
                        </a:solidFill>
                        <a:effectLst/>
                        <a:latin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u="none" strike="noStrike" cap="none" normalizeH="0" baseline="0" dirty="0" smtClean="0">
                          <a:ln>
                            <a:noFill/>
                          </a:ln>
                          <a:effectLst/>
                        </a:rPr>
                        <a:t>Site-specific THQ to adjust for additivity</a:t>
                      </a:r>
                    </a:p>
                    <a:p>
                      <a:endParaRPr lang="en-US" dirty="0"/>
                    </a:p>
                  </a:txBody>
                  <a:tcPr/>
                </a:tc>
                <a:tc>
                  <a:txBody>
                    <a:bodyPr/>
                    <a:lstStyle/>
                    <a:p>
                      <a:r>
                        <a:rPr lang="en-US" dirty="0" smtClean="0"/>
                        <a:t>Final</a:t>
                      </a:r>
                      <a:r>
                        <a:rPr lang="en-US" baseline="0" dirty="0" smtClean="0"/>
                        <a:t> </a:t>
                      </a:r>
                      <a:r>
                        <a:rPr lang="en-US" baseline="0" dirty="0" err="1" smtClean="0"/>
                        <a:t>Soil</a:t>
                      </a:r>
                      <a:r>
                        <a:rPr kumimoji="0" lang="en-US" altLang="en-US" sz="1800" u="none" strike="noStrike" cap="none" normalizeH="0" baseline="-25000" dirty="0" err="1" smtClean="0">
                          <a:ln>
                            <a:noFill/>
                          </a:ln>
                          <a:effectLst/>
                        </a:rPr>
                        <a:t>i</a:t>
                      </a:r>
                      <a:endParaRPr lang="en-US" dirty="0"/>
                    </a:p>
                  </a:txBody>
                  <a:tcPr/>
                </a:tc>
                <a:extLst>
                  <a:ext uri="{0D108BD9-81ED-4DB2-BD59-A6C34878D82A}">
                    <a16:rowId xmlns:a16="http://schemas.microsoft.com/office/drawing/2014/main" val="3349764693"/>
                  </a:ext>
                </a:extLst>
              </a:tr>
              <a:tr h="334229">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Ethylbenzene</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13,000</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0.05</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650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1991137470"/>
                  </a:ext>
                </a:extLst>
              </a:tr>
              <a:tr h="334229">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err="1" smtClean="0">
                          <a:ln>
                            <a:noFill/>
                          </a:ln>
                          <a:effectLst/>
                        </a:rPr>
                        <a:t>Toulene</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4700</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0.25</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1175</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90475131"/>
                  </a:ext>
                </a:extLst>
              </a:tr>
              <a:tr h="334229">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TPH-GRO</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5100</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0.7</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3570</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2770445050"/>
                  </a:ext>
                </a:extLst>
              </a:tr>
              <a:tr h="584901">
                <a:tc>
                  <a:txBody>
                    <a:bodyPr/>
                    <a:lstStyle/>
                    <a:p>
                      <a:endParaRPr lang="en-US"/>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u="none" strike="noStrike" cap="none" normalizeH="0" baseline="0" dirty="0" smtClean="0">
                          <a:ln>
                            <a:noFill/>
                          </a:ln>
                          <a:effectLst/>
                        </a:rPr>
                        <a:t>THI = 1.0</a:t>
                      </a:r>
                    </a:p>
                    <a:p>
                      <a:endParaRPr lang="en-US" dirty="0"/>
                    </a:p>
                  </a:txBody>
                  <a:tcPr/>
                </a:tc>
                <a:tc>
                  <a:txBody>
                    <a:bodyPr/>
                    <a:lstStyle/>
                    <a:p>
                      <a:endParaRPr lang="en-US" dirty="0"/>
                    </a:p>
                  </a:txBody>
                  <a:tcPr/>
                </a:tc>
                <a:extLst>
                  <a:ext uri="{0D108BD9-81ED-4DB2-BD59-A6C34878D82A}">
                    <a16:rowId xmlns:a16="http://schemas.microsoft.com/office/drawing/2014/main" val="654971597"/>
                  </a:ext>
                </a:extLst>
              </a:tr>
            </a:tbl>
          </a:graphicData>
        </a:graphic>
      </p:graphicFrame>
    </p:spTree>
  </p:cSld>
  <p:clrMapOvr>
    <a:masterClrMapping/>
  </p:clrMapOvr>
  <p:transition>
    <p:wheel spokes="8"/>
  </p:transition>
</p:sld>
</file>

<file path=ppt/slides/slide1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8178" name="Rectangle 2"/>
          <p:cNvSpPr>
            <a:spLocks noGrp="1" noChangeArrowheads="1"/>
          </p:cNvSpPr>
          <p:nvPr>
            <p:ph type="title"/>
          </p:nvPr>
        </p:nvSpPr>
        <p:spPr>
          <a:xfrm>
            <a:off x="685800" y="0"/>
            <a:ext cx="7772400" cy="1143000"/>
          </a:xfrm>
        </p:spPr>
        <p:txBody>
          <a:bodyPr/>
          <a:lstStyle/>
          <a:p>
            <a:r>
              <a:rPr lang="en-US" altLang="en-US" sz="4000"/>
              <a:t>Example 4 </a:t>
            </a:r>
            <a:br>
              <a:rPr lang="en-US" altLang="en-US" sz="4000"/>
            </a:br>
            <a:r>
              <a:rPr lang="en-US" altLang="en-US" sz="4000"/>
              <a:t>Site-specific Apportionment</a:t>
            </a:r>
          </a:p>
        </p:txBody>
      </p:sp>
      <p:sp>
        <p:nvSpPr>
          <p:cNvPr id="1458211" name="Text Box 35"/>
          <p:cNvSpPr txBox="1">
            <a:spLocks noChangeArrowheads="1"/>
          </p:cNvSpPr>
          <p:nvPr/>
        </p:nvSpPr>
        <p:spPr bwMode="auto">
          <a:xfrm>
            <a:off x="0" y="3962400"/>
            <a:ext cx="9144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Clr>
                <a:schemeClr val="hlink"/>
              </a:buClr>
              <a:buFont typeface="Wingdings" panose="05000000000000000000" pitchFamily="2" charset="2"/>
              <a:buChar char="v"/>
            </a:pPr>
            <a:r>
              <a:rPr lang="en-US" altLang="en-US" sz="2000"/>
              <a:t>Multiply the Soili by the site-specific target hazard quotient to adjust for  	additivity.  </a:t>
            </a:r>
          </a:p>
          <a:p>
            <a:pPr algn="l">
              <a:buClr>
                <a:schemeClr val="hlink"/>
              </a:buClr>
              <a:buFont typeface="Wingdings" panose="05000000000000000000" pitchFamily="2" charset="2"/>
              <a:buChar char="v"/>
            </a:pPr>
            <a:r>
              <a:rPr lang="en-US" altLang="en-US" sz="2000"/>
              <a:t>The target hazard quotient may be subdivided any way you like just as long as 	the THI for the COC </a:t>
            </a:r>
            <a:r>
              <a:rPr lang="en-US" altLang="en-US" sz="2000" u="sng"/>
              <a:t>&lt;</a:t>
            </a:r>
            <a:r>
              <a:rPr lang="en-US" altLang="en-US" sz="2000"/>
              <a:t> 1.0.  </a:t>
            </a:r>
          </a:p>
          <a:p>
            <a:pPr algn="l">
              <a:buClr>
                <a:schemeClr val="hlink"/>
              </a:buClr>
              <a:buFont typeface="Wingdings" panose="05000000000000000000" pitchFamily="2" charset="2"/>
              <a:buChar char="v"/>
            </a:pPr>
            <a:r>
              <a:rPr lang="en-US" altLang="en-US" sz="2000"/>
              <a:t>In this example, the total acceptable exposure to the kidney and liver is apportioned 	on a site-specific basis: 5% for ethylbenzene, 25% for toluene, and 70% for 	TPH-G.</a:t>
            </a:r>
          </a:p>
        </p:txBody>
      </p:sp>
      <p:graphicFrame>
        <p:nvGraphicFramePr>
          <p:cNvPr id="3" name="Table 2" descr="Once Soili standards are adjusted for additivity, The AOIC are compared to those the final Soili standards to determine if any exceedances still remain. " title="Comparison of final Soili adjusted for additivity compared to AOIC"/>
          <p:cNvGraphicFramePr>
            <a:graphicFrameLocks noGrp="1"/>
          </p:cNvGraphicFramePr>
          <p:nvPr>
            <p:extLst>
              <p:ext uri="{D42A27DB-BD31-4B8C-83A1-F6EECF244321}">
                <p14:modId xmlns:p14="http://schemas.microsoft.com/office/powerpoint/2010/main" val="2812361275"/>
              </p:ext>
            </p:extLst>
          </p:nvPr>
        </p:nvGraphicFramePr>
        <p:xfrm>
          <a:off x="457200" y="1295400"/>
          <a:ext cx="8077200" cy="2286000"/>
        </p:xfrm>
        <a:graphic>
          <a:graphicData uri="http://schemas.openxmlformats.org/drawingml/2006/table">
            <a:tbl>
              <a:tblPr firstRow="1" bandRow="1">
                <a:tableStyleId>{D03447BB-5D67-496B-8E87-E561075AD55C}</a:tableStyleId>
              </a:tblPr>
              <a:tblGrid>
                <a:gridCol w="2019300">
                  <a:extLst>
                    <a:ext uri="{9D8B030D-6E8A-4147-A177-3AD203B41FA5}">
                      <a16:colId xmlns:a16="http://schemas.microsoft.com/office/drawing/2014/main" val="2988315850"/>
                    </a:ext>
                  </a:extLst>
                </a:gridCol>
                <a:gridCol w="2019300">
                  <a:extLst>
                    <a:ext uri="{9D8B030D-6E8A-4147-A177-3AD203B41FA5}">
                      <a16:colId xmlns:a16="http://schemas.microsoft.com/office/drawing/2014/main" val="2871669054"/>
                    </a:ext>
                  </a:extLst>
                </a:gridCol>
                <a:gridCol w="2019300">
                  <a:extLst>
                    <a:ext uri="{9D8B030D-6E8A-4147-A177-3AD203B41FA5}">
                      <a16:colId xmlns:a16="http://schemas.microsoft.com/office/drawing/2014/main" val="1151022468"/>
                    </a:ext>
                  </a:extLst>
                </a:gridCol>
                <a:gridCol w="2019300">
                  <a:extLst>
                    <a:ext uri="{9D8B030D-6E8A-4147-A177-3AD203B41FA5}">
                      <a16:colId xmlns:a16="http://schemas.microsoft.com/office/drawing/2014/main" val="3439618014"/>
                    </a:ext>
                  </a:extLst>
                </a:gridCol>
              </a:tblGrid>
              <a:tr h="57150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COC</a:t>
                      </a:r>
                      <a:endParaRPr kumimoji="0" lang="en-US" altLang="en-US" sz="1800" b="1"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Final Soil</a:t>
                      </a:r>
                      <a:r>
                        <a:rPr kumimoji="0" lang="en-US" altLang="en-US" sz="1800" u="none" strike="noStrike" cap="none" normalizeH="0" baseline="-25000" smtClean="0">
                          <a:ln>
                            <a:noFill/>
                          </a:ln>
                          <a:effectLst/>
                        </a:rPr>
                        <a:t>i</a:t>
                      </a:r>
                      <a:endParaRPr kumimoji="0" lang="en-US" altLang="en-US" sz="1800" b="1" i="0" u="none" strike="noStrike" cap="none" normalizeH="0" baseline="-2500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AOIC</a:t>
                      </a:r>
                      <a:endParaRPr kumimoji="0" lang="en-US" altLang="en-US" sz="1800" b="1"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Exceeds?</a:t>
                      </a:r>
                      <a:endParaRPr kumimoji="0" lang="en-US" altLang="en-US" sz="1800" b="1" i="0" u="none" strike="noStrike" cap="none" normalizeH="0" baseline="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2642597055"/>
                  </a:ext>
                </a:extLst>
              </a:tr>
              <a:tr h="57150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Ethylbenzene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650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610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No</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2661886909"/>
                  </a:ext>
                </a:extLst>
              </a:tr>
              <a:tr h="57150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Toulene</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1175</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1150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No</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1147649969"/>
                  </a:ext>
                </a:extLst>
              </a:tr>
              <a:tr h="571500">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TPH-GRO</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smtClean="0">
                          <a:ln>
                            <a:noFill/>
                          </a:ln>
                          <a:effectLst/>
                        </a:rPr>
                        <a:t>3570</a:t>
                      </a:r>
                      <a:endParaRPr kumimoji="0" lang="en-US" altLang="en-US" sz="1800" b="0" i="0" u="none" strike="noStrike" cap="none" normalizeH="0" baseline="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3500</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tc>
                  <a:txBody>
                    <a:bodyPr/>
                    <a:lstStyle>
                      <a:lvl1pPr algn="l" eaLnBrk="0" hangingPunct="0">
                        <a:spcBef>
                          <a:spcPct val="20000"/>
                        </a:spcBef>
                        <a:buClr>
                          <a:schemeClr val="tx2"/>
                        </a:buClr>
                        <a:defRPr sz="2800">
                          <a:solidFill>
                            <a:schemeClr val="tx1"/>
                          </a:solidFill>
                          <a:latin typeface="Times New Roman" panose="02020603050405020304" pitchFamily="18" charset="0"/>
                        </a:defRPr>
                      </a:lvl1pPr>
                      <a:lvl2pPr algn="l" eaLnBrk="0" hangingPunct="0">
                        <a:spcBef>
                          <a:spcPct val="20000"/>
                        </a:spcBef>
                        <a:buClr>
                          <a:schemeClr val="tx2"/>
                        </a:buClr>
                        <a:defRPr sz="2400">
                          <a:solidFill>
                            <a:schemeClr val="tx1"/>
                          </a:solidFill>
                          <a:latin typeface="Times New Roman" panose="02020603050405020304" pitchFamily="18" charset="0"/>
                        </a:defRPr>
                      </a:lvl2pPr>
                      <a:lvl3pPr algn="l" eaLnBrk="0" hangingPunct="0">
                        <a:spcBef>
                          <a:spcPct val="20000"/>
                        </a:spcBef>
                        <a:buClr>
                          <a:schemeClr val="tx2"/>
                        </a:buClr>
                        <a:defRPr sz="2000">
                          <a:solidFill>
                            <a:schemeClr val="tx1"/>
                          </a:solidFill>
                          <a:latin typeface="Times New Roman" panose="02020603050405020304" pitchFamily="18" charset="0"/>
                        </a:defRPr>
                      </a:lvl3pPr>
                      <a:lvl4pPr algn="l" eaLnBrk="0" hangingPunct="0">
                        <a:spcBef>
                          <a:spcPct val="20000"/>
                        </a:spcBef>
                        <a:buClr>
                          <a:schemeClr val="tx2"/>
                        </a:buClr>
                        <a:defRPr>
                          <a:solidFill>
                            <a:schemeClr val="tx1"/>
                          </a:solidFill>
                          <a:latin typeface="Times New Roman" panose="02020603050405020304" pitchFamily="18" charset="0"/>
                        </a:defRPr>
                      </a:lvl4pPr>
                      <a:lvl5pPr algn="l" eaLnBrk="0" hangingPunct="0">
                        <a:spcBef>
                          <a:spcPct val="20000"/>
                        </a:spcBef>
                        <a:buClr>
                          <a:schemeClr val="tx2"/>
                        </a:buClr>
                        <a:defRPr>
                          <a:solidFill>
                            <a:schemeClr val="tx1"/>
                          </a:solidFill>
                          <a:latin typeface="Times New Roman" panose="02020603050405020304" pitchFamily="18" charset="0"/>
                        </a:defRPr>
                      </a:lvl5pPr>
                      <a:lvl6pPr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altLang="en-US" sz="1800" u="none" strike="noStrike" cap="none" normalizeH="0" baseline="0" dirty="0" smtClean="0">
                          <a:ln>
                            <a:noFill/>
                          </a:ln>
                          <a:effectLst/>
                        </a:rPr>
                        <a:t>No</a:t>
                      </a:r>
                      <a:endParaRPr kumimoji="0" lang="en-US" altLang="en-US" sz="1800" b="0" i="0" u="none" strike="noStrike" cap="none" normalizeH="0" baseline="0" dirty="0" smtClean="0">
                        <a:ln>
                          <a:noFill/>
                        </a:ln>
                        <a:solidFill>
                          <a:schemeClr val="tx1"/>
                        </a:solidFill>
                        <a:effectLst/>
                        <a:latin typeface="Times New Roman" panose="02020603050405020304" pitchFamily="18" charset="0"/>
                      </a:endParaRPr>
                    </a:p>
                  </a:txBody>
                  <a:tcPr horzOverflow="overflow"/>
                </a:tc>
                <a:extLst>
                  <a:ext uri="{0D108BD9-81ED-4DB2-BD59-A6C34878D82A}">
                    <a16:rowId xmlns:a16="http://schemas.microsoft.com/office/drawing/2014/main" val="3851840382"/>
                  </a:ext>
                </a:extLst>
              </a:tr>
            </a:tbl>
          </a:graphicData>
        </a:graphic>
      </p:graphicFrame>
    </p:spTree>
  </p:cSld>
  <p:clrMapOvr>
    <a:masterClrMapping/>
  </p:clrMapOvr>
  <p:transition>
    <p:wheel spokes="8"/>
  </p:transition>
</p:sld>
</file>

<file path=ppt/slides/slide1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9202" name="Rectangle 2"/>
          <p:cNvSpPr>
            <a:spLocks noGrp="1" noChangeArrowheads="1"/>
          </p:cNvSpPr>
          <p:nvPr>
            <p:ph type="title"/>
          </p:nvPr>
        </p:nvSpPr>
        <p:spPr>
          <a:xfrm>
            <a:off x="685800" y="0"/>
            <a:ext cx="7772400" cy="1143000"/>
          </a:xfrm>
        </p:spPr>
        <p:txBody>
          <a:bodyPr/>
          <a:lstStyle/>
          <a:p>
            <a:r>
              <a:rPr lang="en-US" altLang="en-US" sz="4000"/>
              <a:t>Example 4 </a:t>
            </a:r>
            <a:br>
              <a:rPr lang="en-US" altLang="en-US" sz="4000"/>
            </a:br>
            <a:r>
              <a:rPr lang="en-US" altLang="en-US" sz="4000"/>
              <a:t>Site-specific Apportionment</a:t>
            </a:r>
          </a:p>
        </p:txBody>
      </p:sp>
      <p:sp>
        <p:nvSpPr>
          <p:cNvPr id="1459204" name="Rectangle 4"/>
          <p:cNvSpPr>
            <a:spLocks noChangeArrowheads="1"/>
          </p:cNvSpPr>
          <p:nvPr/>
        </p:nvSpPr>
        <p:spPr bwMode="auto">
          <a:xfrm>
            <a:off x="860425" y="2470150"/>
            <a:ext cx="742315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457200" algn="l" eaLnBrk="0" hangingPunct="0">
              <a:defRPr sz="2400">
                <a:solidFill>
                  <a:schemeClr val="tx1"/>
                </a:solidFill>
                <a:latin typeface="Times New Roman" panose="02020603050405020304" pitchFamily="18" charset="0"/>
              </a:defRPr>
            </a:lvl1pPr>
            <a:lvl2pPr algn="l" eaLnBrk="0" hangingPunct="0">
              <a:defRPr sz="2400">
                <a:solidFill>
                  <a:schemeClr val="tx1"/>
                </a:solidFill>
                <a:latin typeface="Times New Roman" panose="02020603050405020304" pitchFamily="18" charset="0"/>
              </a:defRPr>
            </a:lvl2pPr>
            <a:lvl3pPr algn="l" eaLnBrk="0" hangingPunct="0">
              <a:defRPr sz="2400">
                <a:solidFill>
                  <a:schemeClr val="tx1"/>
                </a:solidFill>
                <a:latin typeface="Times New Roman" panose="02020603050405020304" pitchFamily="18" charset="0"/>
              </a:defRPr>
            </a:lvl3pPr>
            <a:lvl4pPr algn="l" eaLnBrk="0" hangingPunct="0">
              <a:defRPr sz="2400">
                <a:solidFill>
                  <a:schemeClr val="tx1"/>
                </a:solidFill>
                <a:latin typeface="Times New Roman" panose="02020603050405020304" pitchFamily="18" charset="0"/>
              </a:defRPr>
            </a:lvl4pPr>
            <a:lvl5pPr algn="l" eaLnBrk="0" hangingPunct="0">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Check: </a:t>
            </a:r>
          </a:p>
          <a:p>
            <a:pPr eaLnBrk="1" hangingPunct="1"/>
            <a:r>
              <a:rPr lang="en-US" altLang="en-US" b="1"/>
              <a:t> 	</a:t>
            </a:r>
          </a:p>
          <a:p>
            <a:pPr eaLnBrk="1" hangingPunct="1"/>
            <a:r>
              <a:rPr lang="en-US" altLang="en-US" b="1"/>
              <a:t>THI = AOIC</a:t>
            </a:r>
            <a:r>
              <a:rPr lang="en-US" altLang="en-US" b="1" baseline="-25000"/>
              <a:t>E</a:t>
            </a:r>
            <a:r>
              <a:rPr lang="en-US" altLang="en-US" b="1"/>
              <a:t>/RS</a:t>
            </a:r>
            <a:r>
              <a:rPr lang="en-US" altLang="en-US" b="1" baseline="-25000"/>
              <a:t>E</a:t>
            </a:r>
            <a:r>
              <a:rPr lang="en-US" altLang="en-US" b="1"/>
              <a:t> + AOIC</a:t>
            </a:r>
            <a:r>
              <a:rPr lang="en-US" altLang="en-US" b="1" baseline="-25000"/>
              <a:t>T</a:t>
            </a:r>
            <a:r>
              <a:rPr lang="en-US" altLang="en-US" b="1"/>
              <a:t>/RS</a:t>
            </a:r>
            <a:r>
              <a:rPr lang="en-US" altLang="en-US" b="1" baseline="-25000"/>
              <a:t>T</a:t>
            </a:r>
            <a:r>
              <a:rPr lang="en-US" altLang="en-US" b="1"/>
              <a:t> + AOIC</a:t>
            </a:r>
            <a:r>
              <a:rPr lang="en-US" altLang="en-US" b="1" baseline="-25000"/>
              <a:t>G</a:t>
            </a:r>
            <a:r>
              <a:rPr lang="en-US" altLang="en-US" b="1"/>
              <a:t>/RS</a:t>
            </a:r>
            <a:r>
              <a:rPr lang="en-US" altLang="en-US" b="1" baseline="-25000"/>
              <a:t>G</a:t>
            </a:r>
            <a:endParaRPr lang="en-US" altLang="en-US" baseline="-25000"/>
          </a:p>
          <a:p>
            <a:pPr eaLnBrk="1" hangingPunct="1"/>
            <a:endParaRPr lang="en-US" altLang="en-US" b="1"/>
          </a:p>
          <a:p>
            <a:pPr eaLnBrk="1" hangingPunct="1"/>
            <a:r>
              <a:rPr lang="en-US" altLang="en-US" b="1"/>
              <a:t>THI = 610/13,000 + 1,150/4700 + 3,500/5100 = 0.98 &lt; 1.0</a:t>
            </a:r>
          </a:p>
        </p:txBody>
      </p:sp>
    </p:spTree>
  </p:cSld>
  <p:clrMapOvr>
    <a:masterClrMapping/>
  </p:clrMapOvr>
  <p:transition>
    <p:wheel spokes="8"/>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6402" name="Rectangle 1026"/>
          <p:cNvSpPr>
            <a:spLocks noGrp="1" noChangeArrowheads="1"/>
          </p:cNvSpPr>
          <p:nvPr>
            <p:ph type="title"/>
          </p:nvPr>
        </p:nvSpPr>
        <p:spPr>
          <a:xfrm>
            <a:off x="304800" y="0"/>
            <a:ext cx="8458200" cy="3429000"/>
          </a:xfrm>
          <a:noFill/>
          <a:ln/>
        </p:spPr>
        <p:txBody>
          <a:bodyPr anchor="ctr"/>
          <a:lstStyle/>
          <a:p>
            <a:pPr algn="ctr">
              <a:lnSpc>
                <a:spcPct val="150000"/>
              </a:lnSpc>
            </a:pPr>
            <a:r>
              <a:rPr lang="en-US" altLang="en-US" sz="6600"/>
              <a:t>Advanced RECAP</a:t>
            </a:r>
            <a:br>
              <a:rPr lang="en-US" altLang="en-US" sz="6600"/>
            </a:br>
            <a:r>
              <a:rPr lang="en-US" altLang="en-US" sz="6600"/>
              <a:t>Workshop</a:t>
            </a:r>
          </a:p>
        </p:txBody>
      </p:sp>
      <p:pic>
        <p:nvPicPr>
          <p:cNvPr id="486403" name="Picture 1027" descr="j02991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733800"/>
            <a:ext cx="1100138" cy="1804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0386" name="Rectangle 2"/>
          <p:cNvSpPr>
            <a:spLocks noGrp="1" noChangeArrowheads="1"/>
          </p:cNvSpPr>
          <p:nvPr>
            <p:ph type="title"/>
          </p:nvPr>
        </p:nvSpPr>
        <p:spPr/>
        <p:txBody>
          <a:bodyPr/>
          <a:lstStyle/>
          <a:p>
            <a:r>
              <a:rPr lang="en-US" altLang="en-US"/>
              <a:t>Comparison of Options</a:t>
            </a:r>
          </a:p>
        </p:txBody>
      </p:sp>
      <p:graphicFrame>
        <p:nvGraphicFramePr>
          <p:cNvPr id="2" name="Table 1" title="Comparison of Management Options"/>
          <p:cNvGraphicFramePr>
            <a:graphicFrameLocks noGrp="1"/>
          </p:cNvGraphicFramePr>
          <p:nvPr>
            <p:extLst>
              <p:ext uri="{D42A27DB-BD31-4B8C-83A1-F6EECF244321}">
                <p14:modId xmlns:p14="http://schemas.microsoft.com/office/powerpoint/2010/main" val="1344445921"/>
              </p:ext>
            </p:extLst>
          </p:nvPr>
        </p:nvGraphicFramePr>
        <p:xfrm>
          <a:off x="762000" y="1905000"/>
          <a:ext cx="8001000" cy="388620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336780486"/>
                    </a:ext>
                  </a:extLst>
                </a:gridCol>
                <a:gridCol w="1600200">
                  <a:extLst>
                    <a:ext uri="{9D8B030D-6E8A-4147-A177-3AD203B41FA5}">
                      <a16:colId xmlns:a16="http://schemas.microsoft.com/office/drawing/2014/main" val="2045773155"/>
                    </a:ext>
                  </a:extLst>
                </a:gridCol>
                <a:gridCol w="1600200">
                  <a:extLst>
                    <a:ext uri="{9D8B030D-6E8A-4147-A177-3AD203B41FA5}">
                      <a16:colId xmlns:a16="http://schemas.microsoft.com/office/drawing/2014/main" val="414713726"/>
                    </a:ext>
                  </a:extLst>
                </a:gridCol>
                <a:gridCol w="1600200">
                  <a:extLst>
                    <a:ext uri="{9D8B030D-6E8A-4147-A177-3AD203B41FA5}">
                      <a16:colId xmlns:a16="http://schemas.microsoft.com/office/drawing/2014/main" val="2619071146"/>
                    </a:ext>
                  </a:extLst>
                </a:gridCol>
                <a:gridCol w="1600200">
                  <a:extLst>
                    <a:ext uri="{9D8B030D-6E8A-4147-A177-3AD203B41FA5}">
                      <a16:colId xmlns:a16="http://schemas.microsoft.com/office/drawing/2014/main" val="320498090"/>
                    </a:ext>
                  </a:extLst>
                </a:gridCol>
              </a:tblGrid>
              <a:tr h="413747">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3633221844"/>
                  </a:ext>
                </a:extLst>
              </a:tr>
              <a:tr h="1110253">
                <a:tc>
                  <a:txBody>
                    <a:bodyPr/>
                    <a:lstStyle/>
                    <a:p>
                      <a:r>
                        <a:rPr lang="en-US" dirty="0" smtClean="0"/>
                        <a:t>Scenarios other</a:t>
                      </a:r>
                      <a:r>
                        <a:rPr lang="en-US" baseline="0" dirty="0" smtClean="0"/>
                        <a:t> than industrial or residential </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3427010872"/>
                  </a:ext>
                </a:extLst>
              </a:tr>
              <a:tr h="838200">
                <a:tc>
                  <a:txBody>
                    <a:bodyPr/>
                    <a:lstStyle/>
                    <a:p>
                      <a:r>
                        <a:rPr lang="en-US" dirty="0" smtClean="0"/>
                        <a:t>Need to</a:t>
                      </a:r>
                      <a:r>
                        <a:rPr lang="en-US" baseline="0" dirty="0" smtClean="0"/>
                        <a:t> ID AOI and COC</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1813992482"/>
                  </a:ext>
                </a:extLst>
              </a:tr>
              <a:tr h="762000">
                <a:tc>
                  <a:txBody>
                    <a:bodyPr/>
                    <a:lstStyle/>
                    <a:p>
                      <a:r>
                        <a:rPr lang="en-US" dirty="0" smtClean="0"/>
                        <a:t>Max used as AOIC</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867701643"/>
                  </a:ext>
                </a:extLst>
              </a:tr>
              <a:tr h="762000">
                <a:tc>
                  <a:txBody>
                    <a:bodyPr/>
                    <a:lstStyle/>
                    <a:p>
                      <a:r>
                        <a:rPr lang="en-US" dirty="0" smtClean="0"/>
                        <a:t>95%UCL-AM</a:t>
                      </a:r>
                      <a:r>
                        <a:rPr lang="en-US" baseline="0" dirty="0" smtClean="0"/>
                        <a:t> used as AOIC</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1103802773"/>
                  </a:ext>
                </a:extLst>
              </a:tr>
            </a:tbl>
          </a:graphicData>
        </a:graphic>
      </p:graphicFrame>
    </p:spTree>
  </p:cSld>
  <p:clrMapOvr>
    <a:masterClrMapping/>
  </p:clrMapOvr>
  <p:transition>
    <p:wheel spokes="8"/>
  </p:transition>
</p:sld>
</file>

<file path=ppt/slides/slide2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84005" name="Picture 5" descr="MCj032664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495800"/>
            <a:ext cx="1803400" cy="163830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sz="quarter" idx="1"/>
          </p:nvPr>
        </p:nvSpPr>
        <p:spPr>
          <a:xfrm>
            <a:off x="381000" y="2133600"/>
            <a:ext cx="8382000" cy="1752600"/>
          </a:xfrm>
        </p:spPr>
        <p:txBody>
          <a:bodyPr/>
          <a:lstStyle/>
          <a:p>
            <a:pPr algn="r"/>
            <a:r>
              <a:rPr lang="en-US" altLang="en-US" sz="4400" i="1" dirty="0">
                <a:solidFill>
                  <a:srgbClr val="FF3300"/>
                </a:solidFill>
              </a:rPr>
              <a:t>A Site-Specific MO-2 RECAP Evaluation for Typical UST Sites</a:t>
            </a:r>
          </a:p>
          <a:p>
            <a:pPr algn="r"/>
            <a:r>
              <a:rPr lang="en-US" altLang="en-US" sz="4400" i="1" dirty="0">
                <a:solidFill>
                  <a:srgbClr val="FF3300"/>
                </a:solidFill>
              </a:rPr>
              <a:t>Appendix I</a:t>
            </a:r>
            <a:endParaRPr lang="en-US" altLang="en-US" sz="4400" dirty="0">
              <a:solidFill>
                <a:srgbClr val="FF3300"/>
              </a:solidFill>
            </a:endParaRPr>
          </a:p>
          <a:p>
            <a:endParaRPr lang="en-US" dirty="0"/>
          </a:p>
        </p:txBody>
      </p:sp>
      <p:sp>
        <p:nvSpPr>
          <p:cNvPr id="8" name="Title 1"/>
          <p:cNvSpPr>
            <a:spLocks noGrp="1"/>
          </p:cNvSpPr>
          <p:nvPr>
            <p:ph type="ctrTitle" sz="quarter"/>
          </p:nvPr>
        </p:nvSpPr>
        <p:spPr>
          <a:xfrm>
            <a:off x="626369" y="1272096"/>
            <a:ext cx="7772400" cy="1143000"/>
          </a:xfrm>
        </p:spPr>
        <p:txBody>
          <a:bodyPr/>
          <a:lstStyle/>
          <a:p>
            <a:r>
              <a:rPr lang="en-US" altLang="en-US" sz="6000" dirty="0">
                <a:solidFill>
                  <a:srgbClr val="3399FF"/>
                </a:solidFill>
              </a:rPr>
              <a:t>RECAP</a:t>
            </a:r>
            <a:r>
              <a:rPr lang="en-US" altLang="en-US" sz="2400" dirty="0">
                <a:solidFill>
                  <a:srgbClr val="3399FF"/>
                </a:solidFill>
              </a:rPr>
              <a:t/>
            </a:r>
            <a:br>
              <a:rPr lang="en-US" altLang="en-US" sz="2400" dirty="0">
                <a:solidFill>
                  <a:srgbClr val="3399FF"/>
                </a:solidFill>
              </a:rPr>
            </a:br>
            <a:endParaRPr lang="en-US" dirty="0"/>
          </a:p>
        </p:txBody>
      </p:sp>
    </p:spTree>
  </p:cSld>
  <p:clrMapOvr>
    <a:masterClrMapping/>
  </p:clrMapOvr>
  <p:transition>
    <p:wheel spokes="8"/>
  </p:transition>
</p:sld>
</file>

<file path=ppt/slides/slide2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r>
              <a:rPr lang="en-US" altLang="en-US"/>
              <a:t>Appendix I</a:t>
            </a:r>
          </a:p>
        </p:txBody>
      </p:sp>
      <p:sp>
        <p:nvSpPr>
          <p:cNvPr id="399363" name="Rectangle 3"/>
          <p:cNvSpPr>
            <a:spLocks noGrp="1" noChangeArrowheads="1"/>
          </p:cNvSpPr>
          <p:nvPr>
            <p:ph type="body" idx="1"/>
          </p:nvPr>
        </p:nvSpPr>
        <p:spPr>
          <a:xfrm>
            <a:off x="381000" y="2209800"/>
            <a:ext cx="7848600" cy="4114800"/>
          </a:xfrm>
        </p:spPr>
        <p:txBody>
          <a:bodyPr/>
          <a:lstStyle/>
          <a:p>
            <a:pPr>
              <a:lnSpc>
                <a:spcPct val="90000"/>
              </a:lnSpc>
              <a:buSzPct val="75000"/>
              <a:buFont typeface="Wingdings" panose="05000000000000000000" pitchFamily="2" charset="2"/>
              <a:buChar char="n"/>
            </a:pPr>
            <a:r>
              <a:rPr lang="en-US" altLang="en-US"/>
              <a:t>MO-2 assessment for typical UST</a:t>
            </a:r>
          </a:p>
          <a:p>
            <a:pPr>
              <a:lnSpc>
                <a:spcPct val="90000"/>
              </a:lnSpc>
              <a:buSzPct val="75000"/>
              <a:buFont typeface="Wingdings" panose="05000000000000000000" pitchFamily="2" charset="2"/>
              <a:buChar char="n"/>
            </a:pPr>
            <a:r>
              <a:rPr lang="en-US" altLang="en-US"/>
              <a:t>Soil</a:t>
            </a:r>
            <a:r>
              <a:rPr lang="en-US" altLang="en-US" baseline="-25000"/>
              <a:t>i</a:t>
            </a:r>
            <a:r>
              <a:rPr lang="en-US" altLang="en-US"/>
              <a:t>, Soil</a:t>
            </a:r>
            <a:r>
              <a:rPr lang="en-US" altLang="en-US" baseline="-25000"/>
              <a:t>ni</a:t>
            </a:r>
            <a:r>
              <a:rPr lang="en-US" altLang="en-US"/>
              <a:t>, Soil</a:t>
            </a:r>
            <a:r>
              <a:rPr lang="en-US" altLang="en-US" baseline="-25000"/>
              <a:t>GW</a:t>
            </a:r>
            <a:r>
              <a:rPr lang="en-US" altLang="en-US"/>
              <a:t>, Soil</a:t>
            </a:r>
            <a:r>
              <a:rPr lang="en-US" altLang="en-US" baseline="-25000"/>
              <a:t>sat</a:t>
            </a:r>
            <a:endParaRPr lang="en-US" altLang="en-US"/>
          </a:p>
          <a:p>
            <a:pPr>
              <a:lnSpc>
                <a:spcPct val="90000"/>
              </a:lnSpc>
              <a:buSzPct val="75000"/>
              <a:buFont typeface="Wingdings" panose="05000000000000000000" pitchFamily="2" charset="2"/>
              <a:buChar char="n"/>
            </a:pPr>
            <a:r>
              <a:rPr lang="en-US" altLang="en-US"/>
              <a:t>GW</a:t>
            </a:r>
            <a:r>
              <a:rPr lang="en-US" altLang="en-US" baseline="-25000"/>
              <a:t>1</a:t>
            </a:r>
            <a:r>
              <a:rPr lang="en-US" altLang="en-US"/>
              <a:t>, GW</a:t>
            </a:r>
            <a:r>
              <a:rPr lang="en-US" altLang="en-US" baseline="-25000"/>
              <a:t>2</a:t>
            </a:r>
            <a:r>
              <a:rPr lang="en-US" altLang="en-US"/>
              <a:t>, GW</a:t>
            </a:r>
            <a:r>
              <a:rPr lang="en-US" altLang="en-US" baseline="-25000"/>
              <a:t>3</a:t>
            </a:r>
            <a:r>
              <a:rPr lang="en-US" altLang="en-US"/>
              <a:t>, Water</a:t>
            </a:r>
            <a:r>
              <a:rPr lang="en-US" altLang="en-US" baseline="-25000"/>
              <a:t>sol</a:t>
            </a:r>
            <a:endParaRPr lang="en-US" altLang="en-US"/>
          </a:p>
          <a:p>
            <a:pPr>
              <a:lnSpc>
                <a:spcPct val="90000"/>
              </a:lnSpc>
              <a:buSzPct val="75000"/>
              <a:buFont typeface="Wingdings" panose="05000000000000000000" pitchFamily="2" charset="2"/>
              <a:buChar char="n"/>
            </a:pPr>
            <a:r>
              <a:rPr lang="en-US" altLang="en-US"/>
              <a:t>Soil</a:t>
            </a:r>
            <a:r>
              <a:rPr lang="en-US" altLang="en-US" baseline="-25000"/>
              <a:t>es</a:t>
            </a:r>
            <a:r>
              <a:rPr lang="en-US" altLang="en-US"/>
              <a:t> and GW</a:t>
            </a:r>
            <a:r>
              <a:rPr lang="en-US" altLang="en-US" baseline="-25000"/>
              <a:t>es</a:t>
            </a:r>
            <a:r>
              <a:rPr lang="en-US" altLang="en-US"/>
              <a:t> can be addressed under MO-2 assessment</a:t>
            </a:r>
          </a:p>
          <a:p>
            <a:pPr>
              <a:lnSpc>
                <a:spcPct val="90000"/>
              </a:lnSpc>
              <a:buSzPct val="75000"/>
              <a:buFont typeface="Wingdings" panose="05000000000000000000" pitchFamily="2" charset="2"/>
              <a:buChar char="n"/>
            </a:pPr>
            <a:r>
              <a:rPr lang="en-US" altLang="en-US"/>
              <a:t>GW</a:t>
            </a:r>
            <a:r>
              <a:rPr lang="en-US" altLang="en-US" baseline="-25000"/>
              <a:t>air</a:t>
            </a:r>
            <a:r>
              <a:rPr lang="en-US" altLang="en-US"/>
              <a:t> can be addressed under MO-2 assessment</a:t>
            </a:r>
          </a:p>
          <a:p>
            <a:pPr>
              <a:lnSpc>
                <a:spcPct val="90000"/>
              </a:lnSpc>
              <a:buSzPct val="75000"/>
              <a:buFont typeface="Wingdings" panose="05000000000000000000" pitchFamily="2" charset="2"/>
              <a:buChar char="n"/>
            </a:pPr>
            <a:r>
              <a:rPr lang="en-US" altLang="en-US"/>
              <a:t>16 Category Tables for RS</a:t>
            </a:r>
          </a:p>
        </p:txBody>
      </p:sp>
    </p:spTree>
  </p:cSld>
  <p:clrMapOvr>
    <a:masterClrMapping/>
  </p:clrMapOvr>
  <p:transition>
    <p:wheel spokes="8"/>
  </p:transition>
</p:sld>
</file>

<file path=ppt/slides/slide2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0706" name="Rectangle 2"/>
          <p:cNvSpPr>
            <a:spLocks noGrp="1" noChangeArrowheads="1"/>
          </p:cNvSpPr>
          <p:nvPr>
            <p:ph type="title"/>
          </p:nvPr>
        </p:nvSpPr>
        <p:spPr>
          <a:xfrm>
            <a:off x="685800" y="152400"/>
            <a:ext cx="7772400" cy="1143000"/>
          </a:xfrm>
        </p:spPr>
        <p:txBody>
          <a:bodyPr/>
          <a:lstStyle/>
          <a:p>
            <a:r>
              <a:rPr lang="en-US" altLang="en-US"/>
              <a:t>Appendix I</a:t>
            </a:r>
          </a:p>
        </p:txBody>
      </p:sp>
      <p:sp>
        <p:nvSpPr>
          <p:cNvPr id="1480707" name="Rectangle 3"/>
          <p:cNvSpPr>
            <a:spLocks noGrp="1" noChangeArrowheads="1"/>
          </p:cNvSpPr>
          <p:nvPr>
            <p:ph type="body" idx="1"/>
          </p:nvPr>
        </p:nvSpPr>
        <p:spPr>
          <a:xfrm>
            <a:off x="152400" y="1295400"/>
            <a:ext cx="8610600" cy="5257800"/>
          </a:xfrm>
        </p:spPr>
        <p:txBody>
          <a:bodyPr/>
          <a:lstStyle/>
          <a:p>
            <a:pPr>
              <a:buSzPct val="75000"/>
              <a:buFont typeface="Wingdings" panose="05000000000000000000" pitchFamily="2" charset="2"/>
              <a:buChar char="n"/>
            </a:pPr>
            <a:r>
              <a:rPr lang="en-US" altLang="en-US"/>
              <a:t>Site-specific data</a:t>
            </a:r>
            <a:endParaRPr lang="en-US" altLang="en-US" sz="2800">
              <a:solidFill>
                <a:schemeClr val="hlink"/>
              </a:solidFill>
            </a:endParaRPr>
          </a:p>
          <a:p>
            <a:pPr>
              <a:buSzPct val="75000"/>
              <a:buFont typeface="Wingdings" panose="05000000000000000000" pitchFamily="2" charset="2"/>
              <a:buNone/>
            </a:pPr>
            <a:r>
              <a:rPr lang="en-US" altLang="en-US" sz="2800">
                <a:solidFill>
                  <a:schemeClr val="hlink"/>
                </a:solidFill>
              </a:rPr>
              <a:t>F</a:t>
            </a:r>
            <a:r>
              <a:rPr lang="en-US" altLang="en-US" sz="2800" baseline="-25000">
                <a:solidFill>
                  <a:schemeClr val="hlink"/>
                </a:solidFill>
              </a:rPr>
              <a:t>oc</a:t>
            </a:r>
            <a:r>
              <a:rPr lang="en-US" altLang="en-US" sz="2800" baseline="-25000"/>
              <a:t> </a:t>
            </a:r>
            <a:r>
              <a:rPr lang="en-US" altLang="en-US" sz="2800"/>
              <a:t>- fraction of organic carbon</a:t>
            </a:r>
            <a:endParaRPr lang="en-US" altLang="en-US" sz="2800">
              <a:solidFill>
                <a:schemeClr val="hlink"/>
              </a:solidFill>
            </a:endParaRPr>
          </a:p>
          <a:p>
            <a:pPr>
              <a:lnSpc>
                <a:spcPct val="80000"/>
              </a:lnSpc>
              <a:buSzPct val="75000"/>
              <a:buFont typeface="Wingdings" panose="05000000000000000000" pitchFamily="2" charset="2"/>
              <a:buNone/>
            </a:pPr>
            <a:endParaRPr lang="en-US" altLang="en-US" sz="2800">
              <a:solidFill>
                <a:schemeClr val="hlink"/>
              </a:solidFill>
            </a:endParaRPr>
          </a:p>
          <a:p>
            <a:pPr>
              <a:lnSpc>
                <a:spcPct val="80000"/>
              </a:lnSpc>
              <a:buSzPct val="75000"/>
              <a:buFont typeface="Wingdings" panose="05000000000000000000" pitchFamily="2" charset="2"/>
              <a:buNone/>
            </a:pPr>
            <a:r>
              <a:rPr lang="en-US" altLang="en-US" sz="2800">
                <a:solidFill>
                  <a:schemeClr val="hlink"/>
                </a:solidFill>
              </a:rPr>
              <a:t>Source area</a:t>
            </a:r>
          </a:p>
          <a:p>
            <a:pPr marL="457200" lvl="1" indent="0">
              <a:lnSpc>
                <a:spcPct val="80000"/>
              </a:lnSpc>
              <a:buClr>
                <a:schemeClr val="hlink"/>
              </a:buClr>
              <a:buSzPct val="75000"/>
              <a:buFont typeface="Wingdings" panose="05000000000000000000" pitchFamily="2" charset="2"/>
              <a:buChar char="Ø"/>
            </a:pPr>
            <a:r>
              <a:rPr lang="en-US" altLang="en-US" sz="2400"/>
              <a:t> Soil in vadose zone with COC &gt; MO-1 RS  </a:t>
            </a:r>
          </a:p>
          <a:p>
            <a:pPr marL="457200" lvl="1" indent="0">
              <a:lnSpc>
                <a:spcPct val="80000"/>
              </a:lnSpc>
              <a:buClr>
                <a:schemeClr val="hlink"/>
              </a:buClr>
              <a:buSzPct val="75000"/>
              <a:buFont typeface="Wingdings" panose="05000000000000000000" pitchFamily="2" charset="2"/>
              <a:buChar char="Ø"/>
            </a:pPr>
            <a:r>
              <a:rPr lang="en-US" altLang="en-US" sz="2400"/>
              <a:t> Use boring logs to define</a:t>
            </a:r>
          </a:p>
          <a:p>
            <a:pPr marL="457200" lvl="1" indent="0">
              <a:lnSpc>
                <a:spcPct val="80000"/>
              </a:lnSpc>
              <a:buClr>
                <a:schemeClr val="hlink"/>
              </a:buClr>
              <a:buSzPct val="75000"/>
              <a:buFont typeface="Wingdings" panose="05000000000000000000" pitchFamily="2" charset="2"/>
              <a:buChar char="Ø"/>
            </a:pPr>
            <a:r>
              <a:rPr lang="en-US" altLang="en-US" sz="2400"/>
              <a:t> = L x S</a:t>
            </a:r>
            <a:r>
              <a:rPr lang="en-US" altLang="en-US" sz="2400" baseline="-25000"/>
              <a:t>w</a:t>
            </a:r>
            <a:endParaRPr lang="en-US" altLang="en-US" sz="2400">
              <a:solidFill>
                <a:schemeClr val="hlink"/>
              </a:solidFill>
            </a:endParaRPr>
          </a:p>
          <a:p>
            <a:pPr marL="457200" lvl="1" indent="0">
              <a:lnSpc>
                <a:spcPct val="80000"/>
              </a:lnSpc>
              <a:buClr>
                <a:schemeClr val="hlink"/>
              </a:buClr>
              <a:buSzPct val="75000"/>
              <a:buFont typeface="Wingdings" panose="05000000000000000000" pitchFamily="2" charset="2"/>
              <a:buChar char="Ø"/>
            </a:pPr>
            <a:r>
              <a:rPr lang="en-US" altLang="en-US" sz="2400"/>
              <a:t> L = source length = longest length of source area parallel to 	  	gw flow</a:t>
            </a:r>
          </a:p>
          <a:p>
            <a:pPr marL="457200" lvl="1" indent="0">
              <a:lnSpc>
                <a:spcPct val="80000"/>
              </a:lnSpc>
              <a:buClr>
                <a:schemeClr val="hlink"/>
              </a:buClr>
              <a:buSzPct val="75000"/>
              <a:buFont typeface="Wingdings" panose="05000000000000000000" pitchFamily="2" charset="2"/>
              <a:buChar char="Ø"/>
            </a:pPr>
            <a:r>
              <a:rPr lang="en-US" altLang="en-US" sz="2400"/>
              <a:t> S</a:t>
            </a:r>
            <a:r>
              <a:rPr lang="en-US" altLang="en-US" sz="2400" baseline="-25000"/>
              <a:t>w</a:t>
            </a:r>
            <a:r>
              <a:rPr lang="en-US" altLang="en-US" sz="2400"/>
              <a:t> = source width = longest length of source area 	perpendicular to gw flow</a:t>
            </a:r>
          </a:p>
          <a:p>
            <a:pPr>
              <a:lnSpc>
                <a:spcPct val="80000"/>
              </a:lnSpc>
              <a:buSzPct val="75000"/>
              <a:buFont typeface="Wingdings" panose="05000000000000000000" pitchFamily="2" charset="2"/>
              <a:buNone/>
            </a:pPr>
            <a:endParaRPr lang="en-US" altLang="en-US" sz="2800" baseline="-25000"/>
          </a:p>
          <a:p>
            <a:pPr marL="457200" lvl="1" indent="0">
              <a:lnSpc>
                <a:spcPct val="80000"/>
              </a:lnSpc>
              <a:buSzPct val="75000"/>
              <a:buFont typeface="Wingdings" panose="05000000000000000000" pitchFamily="2" charset="2"/>
              <a:buNone/>
            </a:pPr>
            <a:endParaRPr lang="en-US" altLang="en-US" sz="2400"/>
          </a:p>
        </p:txBody>
      </p:sp>
    </p:spTree>
  </p:cSld>
  <p:clrMapOvr>
    <a:masterClrMapping/>
  </p:clrMapOvr>
  <p:transition>
    <p:wheel spokes="8"/>
  </p:transition>
</p:sld>
</file>

<file path=ppt/slides/slide20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763000" cy="1143000"/>
          </a:xfrm>
        </p:spPr>
        <p:txBody>
          <a:bodyPr/>
          <a:lstStyle/>
          <a:p>
            <a:pPr algn="ctr"/>
            <a:r>
              <a:rPr lang="en-US" sz="2800" i="0" dirty="0" smtClean="0">
                <a:solidFill>
                  <a:srgbClr val="FFFFFF"/>
                </a:solidFill>
              </a:rPr>
              <a:t>Figure H-1:</a:t>
            </a:r>
            <a:br>
              <a:rPr lang="en-US" sz="2800" i="0" dirty="0" smtClean="0">
                <a:solidFill>
                  <a:srgbClr val="FFFFFF"/>
                </a:solidFill>
              </a:rPr>
            </a:br>
            <a:r>
              <a:rPr lang="en-US" sz="2800" i="0" dirty="0" smtClean="0">
                <a:solidFill>
                  <a:srgbClr val="FFFFFF"/>
                </a:solidFill>
              </a:rPr>
              <a:t>Schematic Description of Domenico’s Model</a:t>
            </a:r>
            <a:endParaRPr lang="en-US" sz="2800" i="0" dirty="0">
              <a:solidFill>
                <a:srgbClr val="FFFFFF"/>
              </a:solidFill>
            </a:endParaRPr>
          </a:p>
        </p:txBody>
      </p:sp>
      <p:pic>
        <p:nvPicPr>
          <p:cNvPr id="1503234" name="Picture 2" descr="Schematic Description of Domenico's Mod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0"/>
            <a:ext cx="5254625" cy="681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heel spokes="8"/>
  </p:transition>
</p:sld>
</file>

<file path=ppt/slides/slide2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9922" name="Rectangle 2"/>
          <p:cNvSpPr>
            <a:spLocks noGrp="1" noChangeArrowheads="1"/>
          </p:cNvSpPr>
          <p:nvPr>
            <p:ph type="title"/>
          </p:nvPr>
        </p:nvSpPr>
        <p:spPr>
          <a:xfrm>
            <a:off x="838200" y="0"/>
            <a:ext cx="7772400" cy="1143000"/>
          </a:xfrm>
        </p:spPr>
        <p:txBody>
          <a:bodyPr/>
          <a:lstStyle/>
          <a:p>
            <a:r>
              <a:rPr lang="en-US" altLang="en-US"/>
              <a:t>Appendix I</a:t>
            </a:r>
          </a:p>
        </p:txBody>
      </p:sp>
      <p:pic>
        <p:nvPicPr>
          <p:cNvPr id="1489924" name="Picture 4" descr="Domenico's Model subsurface vie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0" y="-588963"/>
            <a:ext cx="10415588" cy="790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heel spokes="8"/>
  </p:transition>
</p:sld>
</file>

<file path=ppt/slides/slide2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2754" name="Rectangle 2"/>
          <p:cNvSpPr>
            <a:spLocks noGrp="1" noChangeArrowheads="1"/>
          </p:cNvSpPr>
          <p:nvPr>
            <p:ph type="title"/>
          </p:nvPr>
        </p:nvSpPr>
        <p:spPr>
          <a:xfrm>
            <a:off x="838200" y="0"/>
            <a:ext cx="7772400" cy="1143000"/>
          </a:xfrm>
        </p:spPr>
        <p:txBody>
          <a:bodyPr/>
          <a:lstStyle/>
          <a:p>
            <a:r>
              <a:rPr lang="en-US" altLang="en-US"/>
              <a:t>Appendix I</a:t>
            </a:r>
          </a:p>
        </p:txBody>
      </p:sp>
      <p:sp>
        <p:nvSpPr>
          <p:cNvPr id="1482755" name="Rectangle 3"/>
          <p:cNvSpPr>
            <a:spLocks noGrp="1" noChangeArrowheads="1"/>
          </p:cNvSpPr>
          <p:nvPr>
            <p:ph type="body" idx="1"/>
          </p:nvPr>
        </p:nvSpPr>
        <p:spPr>
          <a:xfrm>
            <a:off x="152400" y="1295400"/>
            <a:ext cx="8763000" cy="5105400"/>
          </a:xfrm>
        </p:spPr>
        <p:txBody>
          <a:bodyPr/>
          <a:lstStyle/>
          <a:p>
            <a:pPr>
              <a:lnSpc>
                <a:spcPct val="90000"/>
              </a:lnSpc>
              <a:buSzPct val="75000"/>
              <a:buFont typeface="Wingdings" panose="05000000000000000000" pitchFamily="2" charset="2"/>
              <a:buChar char="n"/>
            </a:pPr>
            <a:r>
              <a:rPr lang="en-US" altLang="en-US"/>
              <a:t>Site-specific data (cont’d)</a:t>
            </a:r>
          </a:p>
          <a:p>
            <a:pPr marL="457200" lvl="1" indent="0">
              <a:lnSpc>
                <a:spcPct val="90000"/>
              </a:lnSpc>
              <a:buSzPct val="75000"/>
              <a:buFont typeface="Wingdings" panose="05000000000000000000" pitchFamily="2" charset="2"/>
              <a:buNone/>
            </a:pPr>
            <a:endParaRPr lang="en-US" altLang="en-US" baseline="-25000"/>
          </a:p>
          <a:p>
            <a:pPr>
              <a:lnSpc>
                <a:spcPct val="90000"/>
              </a:lnSpc>
              <a:buSzPct val="75000"/>
              <a:buFont typeface="Wingdings" panose="05000000000000000000" pitchFamily="2" charset="2"/>
              <a:buNone/>
            </a:pPr>
            <a:r>
              <a:rPr lang="en-US" altLang="en-US" sz="2800">
                <a:solidFill>
                  <a:schemeClr val="hlink"/>
                </a:solidFill>
              </a:rPr>
              <a:t>S</a:t>
            </a:r>
            <a:r>
              <a:rPr lang="en-US" altLang="en-US" sz="2800" baseline="-25000">
                <a:solidFill>
                  <a:schemeClr val="hlink"/>
                </a:solidFill>
              </a:rPr>
              <a:t>d</a:t>
            </a:r>
            <a:r>
              <a:rPr lang="en-US" altLang="en-US" sz="2800"/>
              <a:t> </a:t>
            </a:r>
          </a:p>
          <a:p>
            <a:pPr marL="457200" lvl="1" indent="0">
              <a:lnSpc>
                <a:spcPct val="90000"/>
              </a:lnSpc>
              <a:buClr>
                <a:schemeClr val="hlink"/>
              </a:buClr>
              <a:buSzPct val="75000"/>
              <a:buFont typeface="Wingdings" panose="05000000000000000000" pitchFamily="2" charset="2"/>
              <a:buChar char="Ø"/>
            </a:pPr>
            <a:r>
              <a:rPr lang="en-US" altLang="en-US"/>
              <a:t>estimated at downgradient L boundary</a:t>
            </a:r>
          </a:p>
          <a:p>
            <a:pPr marL="457200" lvl="1" indent="0">
              <a:lnSpc>
                <a:spcPct val="90000"/>
              </a:lnSpc>
              <a:buClr>
                <a:schemeClr val="hlink"/>
              </a:buClr>
              <a:buSzPct val="75000"/>
              <a:buFont typeface="Wingdings" panose="05000000000000000000" pitchFamily="2" charset="2"/>
              <a:buChar char="Ø"/>
            </a:pPr>
            <a:endParaRPr lang="en-US" altLang="en-US"/>
          </a:p>
          <a:p>
            <a:pPr>
              <a:lnSpc>
                <a:spcPct val="90000"/>
              </a:lnSpc>
              <a:buSzPct val="75000"/>
              <a:buFont typeface="Wingdings" panose="05000000000000000000" pitchFamily="2" charset="2"/>
              <a:buChar char="n"/>
            </a:pPr>
            <a:r>
              <a:rPr lang="en-US" altLang="en-US"/>
              <a:t>Conveyence notice</a:t>
            </a:r>
          </a:p>
          <a:p>
            <a:pPr marL="457200" lvl="1" indent="0">
              <a:lnSpc>
                <a:spcPct val="90000"/>
              </a:lnSpc>
              <a:buClr>
                <a:schemeClr val="hlink"/>
              </a:buClr>
              <a:buSzPct val="75000"/>
              <a:buFont typeface="Wingdings" panose="05000000000000000000" pitchFamily="2" charset="2"/>
              <a:buChar char="Ø"/>
            </a:pPr>
            <a:r>
              <a:rPr lang="en-US" altLang="en-US"/>
              <a:t>Only required when the AOIC &gt; Soil</a:t>
            </a:r>
            <a:r>
              <a:rPr lang="en-US" altLang="en-US" baseline="-25000"/>
              <a:t>ni</a:t>
            </a:r>
          </a:p>
          <a:p>
            <a:pPr marL="457200" lvl="1" indent="0">
              <a:lnSpc>
                <a:spcPct val="90000"/>
              </a:lnSpc>
              <a:buClr>
                <a:schemeClr val="hlink"/>
              </a:buClr>
              <a:buSzPct val="75000"/>
              <a:buFont typeface="Wingdings" panose="05000000000000000000" pitchFamily="2" charset="2"/>
              <a:buChar char="Ø"/>
            </a:pPr>
            <a:r>
              <a:rPr lang="en-US" altLang="en-US"/>
              <a:t>Not required when soil AOIC &gt; other RS</a:t>
            </a:r>
          </a:p>
          <a:p>
            <a:pPr marL="457200" lvl="1" indent="0">
              <a:lnSpc>
                <a:spcPct val="90000"/>
              </a:lnSpc>
              <a:buClr>
                <a:schemeClr val="hlink"/>
              </a:buClr>
              <a:buSzPct val="75000"/>
              <a:buFont typeface="Wingdings" panose="05000000000000000000" pitchFamily="2" charset="2"/>
              <a:buChar char="Ø"/>
            </a:pPr>
            <a:r>
              <a:rPr lang="en-US" altLang="en-US"/>
              <a:t> Concrete cover does not negate requirement for notice</a:t>
            </a:r>
          </a:p>
          <a:p>
            <a:pPr marL="457200" lvl="1" indent="0">
              <a:lnSpc>
                <a:spcPct val="90000"/>
              </a:lnSpc>
              <a:buClr>
                <a:schemeClr val="hlink"/>
              </a:buClr>
              <a:buSzPct val="75000"/>
              <a:buFont typeface="Wingdings" panose="05000000000000000000" pitchFamily="2" charset="2"/>
              <a:buChar char="Ø"/>
            </a:pPr>
            <a:r>
              <a:rPr lang="en-US" altLang="en-US"/>
              <a:t>Required for GW 2 when CC &gt; RS (w/o DF2) within property 	boundary</a:t>
            </a:r>
          </a:p>
          <a:p>
            <a:pPr marL="457200" lvl="1" indent="0">
              <a:lnSpc>
                <a:spcPct val="90000"/>
              </a:lnSpc>
              <a:buClr>
                <a:schemeClr val="hlink"/>
              </a:buClr>
              <a:buSzPct val="75000"/>
              <a:buFont typeface="Wingdings" panose="05000000000000000000" pitchFamily="2" charset="2"/>
              <a:buChar char="Ø"/>
            </a:pPr>
            <a:endParaRPr lang="en-US" altLang="en-US" sz="2400"/>
          </a:p>
          <a:p>
            <a:pPr marL="457200" lvl="1" indent="0">
              <a:lnSpc>
                <a:spcPct val="90000"/>
              </a:lnSpc>
              <a:buSzPct val="75000"/>
              <a:buFont typeface="Wingdings" panose="05000000000000000000" pitchFamily="2" charset="2"/>
              <a:buNone/>
            </a:pPr>
            <a:endParaRPr lang="en-US" altLang="en-US"/>
          </a:p>
        </p:txBody>
      </p:sp>
    </p:spTree>
  </p:cSld>
  <p:clrMapOvr>
    <a:masterClrMapping/>
  </p:clrMapOvr>
  <p:transition>
    <p:wheel spokes="8"/>
  </p:transition>
</p:sld>
</file>

<file path=ppt/slides/slide2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1970" name="Rectangle 2"/>
          <p:cNvSpPr>
            <a:spLocks noGrp="1" noChangeArrowheads="1"/>
          </p:cNvSpPr>
          <p:nvPr>
            <p:ph type="title"/>
          </p:nvPr>
        </p:nvSpPr>
        <p:spPr>
          <a:xfrm>
            <a:off x="838200" y="0"/>
            <a:ext cx="7772400" cy="1143000"/>
          </a:xfrm>
        </p:spPr>
        <p:txBody>
          <a:bodyPr/>
          <a:lstStyle/>
          <a:p>
            <a:r>
              <a:rPr lang="en-US" altLang="en-US"/>
              <a:t>Appendix I</a:t>
            </a:r>
          </a:p>
        </p:txBody>
      </p:sp>
      <p:sp>
        <p:nvSpPr>
          <p:cNvPr id="1491971" name="Rectangle 3"/>
          <p:cNvSpPr>
            <a:spLocks noGrp="1" noChangeArrowheads="1"/>
          </p:cNvSpPr>
          <p:nvPr>
            <p:ph type="body" idx="1"/>
          </p:nvPr>
        </p:nvSpPr>
        <p:spPr>
          <a:xfrm>
            <a:off x="228600" y="1143000"/>
            <a:ext cx="8763000" cy="5257800"/>
          </a:xfrm>
        </p:spPr>
        <p:txBody>
          <a:bodyPr/>
          <a:lstStyle/>
          <a:p>
            <a:pPr marL="457200" lvl="1" indent="0">
              <a:lnSpc>
                <a:spcPct val="90000"/>
              </a:lnSpc>
              <a:buSzPct val="75000"/>
              <a:buFont typeface="Wingdings" panose="05000000000000000000" pitchFamily="2" charset="2"/>
              <a:buNone/>
            </a:pPr>
            <a:endParaRPr lang="en-US" altLang="en-US" baseline="-25000"/>
          </a:p>
          <a:p>
            <a:pPr>
              <a:lnSpc>
                <a:spcPct val="90000"/>
              </a:lnSpc>
              <a:buSzPct val="75000"/>
              <a:buFont typeface="Wingdings" panose="05000000000000000000" pitchFamily="2" charset="2"/>
              <a:buChar char="n"/>
            </a:pPr>
            <a:r>
              <a:rPr lang="en-US" altLang="en-US"/>
              <a:t>Vapor Intrusion Pathway</a:t>
            </a:r>
          </a:p>
          <a:p>
            <a:pPr marL="457200" lvl="1" indent="0">
              <a:lnSpc>
                <a:spcPct val="90000"/>
              </a:lnSpc>
              <a:buClr>
                <a:schemeClr val="hlink"/>
              </a:buClr>
              <a:buSzPct val="75000"/>
              <a:buFont typeface="Wingdings" panose="05000000000000000000" pitchFamily="2" charset="2"/>
              <a:buChar char="Ø"/>
            </a:pPr>
            <a:r>
              <a:rPr lang="en-US" altLang="en-US"/>
              <a:t>Screen under MO-1</a:t>
            </a:r>
          </a:p>
          <a:p>
            <a:pPr marL="457200" lvl="1" indent="0">
              <a:lnSpc>
                <a:spcPct val="90000"/>
              </a:lnSpc>
              <a:buClr>
                <a:schemeClr val="hlink"/>
              </a:buClr>
              <a:buSzPct val="75000"/>
              <a:buFont typeface="Wingdings" panose="05000000000000000000" pitchFamily="2" charset="2"/>
              <a:buChar char="Ø"/>
            </a:pPr>
            <a:r>
              <a:rPr lang="en-US" altLang="en-US"/>
              <a:t>Develop site-specific MO-2 RS</a:t>
            </a:r>
          </a:p>
          <a:p>
            <a:pPr marL="457200" lvl="1" indent="0">
              <a:lnSpc>
                <a:spcPct val="90000"/>
              </a:lnSpc>
              <a:buClr>
                <a:schemeClr val="hlink"/>
              </a:buClr>
              <a:buSzPct val="75000"/>
              <a:buFont typeface="Wingdings" panose="05000000000000000000" pitchFamily="2" charset="2"/>
              <a:buChar char="Ø"/>
            </a:pPr>
            <a:r>
              <a:rPr lang="en-US" altLang="en-US"/>
              <a:t>Soil Gas Assessment</a:t>
            </a:r>
          </a:p>
          <a:p>
            <a:pPr lvl="2">
              <a:lnSpc>
                <a:spcPct val="90000"/>
              </a:lnSpc>
              <a:buSzPct val="75000"/>
              <a:buFont typeface="Wingdings" panose="05000000000000000000" pitchFamily="2" charset="2"/>
              <a:buChar char="v"/>
            </a:pPr>
            <a:r>
              <a:rPr lang="en-US" altLang="en-US"/>
              <a:t>Table H5*alpha (C</a:t>
            </a:r>
            <a:r>
              <a:rPr lang="en-US" altLang="en-US" baseline="-25000"/>
              <a:t>a</a:t>
            </a:r>
            <a:r>
              <a:rPr lang="en-US" altLang="en-US"/>
              <a:t> x 100)</a:t>
            </a:r>
          </a:p>
          <a:p>
            <a:pPr lvl="2">
              <a:lnSpc>
                <a:spcPct val="90000"/>
              </a:lnSpc>
              <a:buSzPct val="75000"/>
              <a:buFont typeface="Wingdings" panose="05000000000000000000" pitchFamily="2" charset="2"/>
              <a:buChar char="v"/>
            </a:pPr>
            <a:r>
              <a:rPr lang="en-US" altLang="en-US"/>
              <a:t>Refer to FAQ for specifics of sampling protocol</a:t>
            </a:r>
          </a:p>
          <a:p>
            <a:pPr marL="457200" lvl="1" indent="0">
              <a:lnSpc>
                <a:spcPct val="90000"/>
              </a:lnSpc>
              <a:buClr>
                <a:schemeClr val="hlink"/>
              </a:buClr>
              <a:buSzPct val="75000"/>
              <a:buFont typeface="Wingdings" panose="05000000000000000000" pitchFamily="2" charset="2"/>
              <a:buChar char="Ø"/>
            </a:pPr>
            <a:r>
              <a:rPr lang="en-US" altLang="en-US"/>
              <a:t> Indoor air sampling</a:t>
            </a:r>
          </a:p>
          <a:p>
            <a:pPr marL="457200" lvl="1" indent="0">
              <a:lnSpc>
                <a:spcPct val="90000"/>
              </a:lnSpc>
              <a:buClr>
                <a:schemeClr val="hlink"/>
              </a:buClr>
              <a:buSzPct val="75000"/>
              <a:buFont typeface="Wingdings" panose="05000000000000000000" pitchFamily="2" charset="2"/>
              <a:buChar char="Ø"/>
            </a:pPr>
            <a:r>
              <a:rPr lang="en-US" altLang="en-US"/>
              <a:t>Soil and GW at depth </a:t>
            </a:r>
            <a:r>
              <a:rPr lang="en-US" altLang="en-US" u="sng"/>
              <a:t>&lt;</a:t>
            </a:r>
            <a:r>
              <a:rPr lang="en-US" altLang="en-US"/>
              <a:t> 15 ft bgs</a:t>
            </a:r>
          </a:p>
          <a:p>
            <a:pPr marL="457200" lvl="1" indent="0">
              <a:lnSpc>
                <a:spcPct val="90000"/>
              </a:lnSpc>
              <a:buClr>
                <a:schemeClr val="hlink"/>
              </a:buClr>
              <a:buSzPct val="75000"/>
              <a:buFont typeface="Wingdings" panose="05000000000000000000" pitchFamily="2" charset="2"/>
              <a:buChar char="Ø"/>
            </a:pPr>
            <a:r>
              <a:rPr lang="en-US" altLang="en-US"/>
              <a:t>VOA = HLC &gt; 1E-05 atm-m</a:t>
            </a:r>
            <a:r>
              <a:rPr lang="en-US" altLang="en-US" baseline="30000"/>
              <a:t>3</a:t>
            </a:r>
            <a:r>
              <a:rPr lang="en-US" altLang="en-US"/>
              <a:t>/mol </a:t>
            </a:r>
            <a:r>
              <a:rPr lang="en-US" altLang="en-US" u="sng"/>
              <a:t>and</a:t>
            </a:r>
            <a:r>
              <a:rPr lang="en-US" altLang="en-US"/>
              <a:t> MW &lt; 200 			g/mol</a:t>
            </a:r>
          </a:p>
          <a:p>
            <a:pPr marL="457200" lvl="1" indent="0">
              <a:lnSpc>
                <a:spcPct val="90000"/>
              </a:lnSpc>
              <a:buClr>
                <a:schemeClr val="hlink"/>
              </a:buClr>
              <a:buSzPct val="75000"/>
              <a:buFont typeface="Wingdings" panose="05000000000000000000" pitchFamily="2" charset="2"/>
              <a:buNone/>
            </a:pPr>
            <a:endParaRPr lang="en-US" altLang="en-US" sz="2400"/>
          </a:p>
          <a:p>
            <a:pPr marL="457200" lvl="1" indent="0">
              <a:lnSpc>
                <a:spcPct val="90000"/>
              </a:lnSpc>
              <a:buSzPct val="75000"/>
              <a:buFont typeface="Wingdings" panose="05000000000000000000" pitchFamily="2" charset="2"/>
              <a:buNone/>
            </a:pPr>
            <a:endParaRPr lang="en-US" altLang="en-US"/>
          </a:p>
        </p:txBody>
      </p:sp>
    </p:spTree>
  </p:cSld>
  <p:clrMapOvr>
    <a:masterClrMapping/>
  </p:clrMapOvr>
  <p:transition>
    <p:wheel spokes="8"/>
  </p:transition>
</p:sld>
</file>

<file path=ppt/slides/slide2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838200" y="0"/>
            <a:ext cx="7772400" cy="1143000"/>
          </a:xfrm>
        </p:spPr>
        <p:txBody>
          <a:bodyPr/>
          <a:lstStyle/>
          <a:p>
            <a:r>
              <a:rPr lang="en-US" altLang="en-US"/>
              <a:t>Appendix I</a:t>
            </a:r>
          </a:p>
        </p:txBody>
      </p:sp>
      <p:sp>
        <p:nvSpPr>
          <p:cNvPr id="1496067" name="Rectangle 3"/>
          <p:cNvSpPr>
            <a:spLocks noGrp="1" noChangeArrowheads="1"/>
          </p:cNvSpPr>
          <p:nvPr>
            <p:ph type="body" idx="1"/>
          </p:nvPr>
        </p:nvSpPr>
        <p:spPr>
          <a:xfrm>
            <a:off x="228600" y="1143000"/>
            <a:ext cx="8763000" cy="5486400"/>
          </a:xfrm>
        </p:spPr>
        <p:txBody>
          <a:bodyPr/>
          <a:lstStyle/>
          <a:p>
            <a:pPr marL="457200" lvl="1" indent="0">
              <a:buSzPct val="75000"/>
              <a:buFont typeface="Wingdings" panose="05000000000000000000" pitchFamily="2" charset="2"/>
              <a:buNone/>
            </a:pPr>
            <a:endParaRPr lang="en-US" altLang="en-US" sz="3200" baseline="-25000"/>
          </a:p>
          <a:p>
            <a:pPr>
              <a:buSzPct val="75000"/>
              <a:buFont typeface="Wingdings" panose="05000000000000000000" pitchFamily="2" charset="2"/>
              <a:buChar char="n"/>
            </a:pPr>
            <a:r>
              <a:rPr lang="en-US" altLang="en-US" sz="3600"/>
              <a:t>95%UCL-AM concentration</a:t>
            </a:r>
          </a:p>
          <a:p>
            <a:pPr marL="457200" lvl="1" indent="0">
              <a:buClr>
                <a:schemeClr val="hlink"/>
              </a:buClr>
              <a:buSzPct val="75000"/>
              <a:buFont typeface="Wingdings" panose="05000000000000000000" pitchFamily="2" charset="2"/>
              <a:buChar char="Ø"/>
            </a:pPr>
            <a:r>
              <a:rPr lang="en-US" altLang="en-US" sz="3200"/>
              <a:t> </a:t>
            </a:r>
            <a:r>
              <a:rPr lang="en-US" altLang="en-US"/>
              <a:t>ProUCL</a:t>
            </a:r>
          </a:p>
          <a:p>
            <a:pPr marL="457200" lvl="1" indent="0">
              <a:buClr>
                <a:schemeClr val="hlink"/>
              </a:buClr>
              <a:buSzPct val="75000"/>
              <a:buFont typeface="Wingdings" panose="05000000000000000000" pitchFamily="2" charset="2"/>
              <a:buChar char="Ø"/>
            </a:pPr>
            <a:r>
              <a:rPr lang="en-US" altLang="en-US"/>
              <a:t> multiple sampling events</a:t>
            </a:r>
          </a:p>
          <a:p>
            <a:pPr marL="457200" lvl="1" indent="0">
              <a:buClr>
                <a:schemeClr val="hlink"/>
              </a:buClr>
              <a:buSzPct val="75000"/>
              <a:buFont typeface="Wingdings" panose="05000000000000000000" pitchFamily="2" charset="2"/>
              <a:buChar char="Ø"/>
            </a:pPr>
            <a:r>
              <a:rPr lang="en-US" altLang="en-US"/>
              <a:t> post-remediation</a:t>
            </a:r>
          </a:p>
          <a:p>
            <a:pPr lvl="2">
              <a:buClr>
                <a:schemeClr val="accent1"/>
              </a:buClr>
              <a:buSzPct val="75000"/>
              <a:buFont typeface="Wingdings" panose="05000000000000000000" pitchFamily="2" charset="2"/>
              <a:buChar char="v"/>
            </a:pPr>
            <a:r>
              <a:rPr lang="en-US" altLang="en-US" sz="2800"/>
              <a:t>Include all confirmation sample results and </a:t>
            </a:r>
            <a:r>
              <a:rPr lang="en-US" altLang="en-US" sz="2800" u="sng"/>
              <a:t>remaining</a:t>
            </a:r>
            <a:r>
              <a:rPr lang="en-US" altLang="en-US" sz="2800"/>
              <a:t> site investigation results within the boundaries of the original AOI</a:t>
            </a:r>
          </a:p>
          <a:p>
            <a:pPr lvl="2">
              <a:buClr>
                <a:schemeClr val="accent1"/>
              </a:buClr>
              <a:buSzPct val="75000"/>
              <a:buFont typeface="Wingdings" panose="05000000000000000000" pitchFamily="2" charset="2"/>
              <a:buChar char="v"/>
            </a:pPr>
            <a:r>
              <a:rPr lang="en-US" altLang="en-US" sz="2800"/>
              <a:t>Include all data points that are representative of </a:t>
            </a:r>
            <a:r>
              <a:rPr lang="en-US" altLang="en-US" sz="2800" u="sng"/>
              <a:t>current</a:t>
            </a:r>
            <a:r>
              <a:rPr lang="en-US" altLang="en-US" sz="2800"/>
              <a:t> site conditions</a:t>
            </a:r>
          </a:p>
          <a:p>
            <a:pPr lvl="2">
              <a:buSzPct val="75000"/>
              <a:buFont typeface="Wingdings" panose="05000000000000000000" pitchFamily="2" charset="2"/>
              <a:buNone/>
            </a:pPr>
            <a:endParaRPr lang="en-US" altLang="en-US" sz="2800"/>
          </a:p>
          <a:p>
            <a:pPr marL="457200" lvl="1" indent="0">
              <a:buClr>
                <a:schemeClr val="hlink"/>
              </a:buClr>
              <a:buSzPct val="75000"/>
              <a:buFont typeface="Wingdings" panose="05000000000000000000" pitchFamily="2" charset="2"/>
              <a:buNone/>
            </a:pPr>
            <a:endParaRPr lang="en-US" altLang="en-US"/>
          </a:p>
          <a:p>
            <a:pPr marL="457200" lvl="1" indent="0">
              <a:buSzPct val="75000"/>
              <a:buFont typeface="Wingdings" panose="05000000000000000000" pitchFamily="2" charset="2"/>
              <a:buNone/>
            </a:pPr>
            <a:endParaRPr lang="en-US" altLang="en-US" sz="3200"/>
          </a:p>
        </p:txBody>
      </p:sp>
    </p:spTree>
  </p:cSld>
  <p:clrMapOvr>
    <a:masterClrMapping/>
  </p:clrMapOvr>
  <p:transition>
    <p:wheel spokes="8"/>
  </p:transition>
</p:sld>
</file>

<file path=ppt/slides/slide2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8114" name="Rectangle 2"/>
          <p:cNvSpPr>
            <a:spLocks noGrp="1" noChangeArrowheads="1"/>
          </p:cNvSpPr>
          <p:nvPr>
            <p:ph type="title"/>
          </p:nvPr>
        </p:nvSpPr>
        <p:spPr>
          <a:xfrm>
            <a:off x="838200" y="0"/>
            <a:ext cx="7772400" cy="1143000"/>
          </a:xfrm>
        </p:spPr>
        <p:txBody>
          <a:bodyPr/>
          <a:lstStyle/>
          <a:p>
            <a:r>
              <a:rPr lang="en-US" altLang="en-US"/>
              <a:t>Appendix I</a:t>
            </a:r>
          </a:p>
        </p:txBody>
      </p:sp>
      <p:sp>
        <p:nvSpPr>
          <p:cNvPr id="1498115" name="Rectangle 3"/>
          <p:cNvSpPr>
            <a:spLocks noGrp="1" noChangeArrowheads="1"/>
          </p:cNvSpPr>
          <p:nvPr>
            <p:ph type="body" idx="1"/>
          </p:nvPr>
        </p:nvSpPr>
        <p:spPr>
          <a:xfrm>
            <a:off x="381000" y="685800"/>
            <a:ext cx="8763000" cy="5486400"/>
          </a:xfrm>
        </p:spPr>
        <p:txBody>
          <a:bodyPr/>
          <a:lstStyle/>
          <a:p>
            <a:pPr marL="457200" lvl="1" indent="0">
              <a:buSzPct val="75000"/>
              <a:buFont typeface="Wingdings" panose="05000000000000000000" pitchFamily="2" charset="2"/>
              <a:buNone/>
            </a:pPr>
            <a:endParaRPr lang="en-US" altLang="en-US" sz="3200" baseline="-25000"/>
          </a:p>
          <a:p>
            <a:pPr>
              <a:buSzPct val="75000"/>
              <a:buFont typeface="Wingdings" panose="05000000000000000000" pitchFamily="2" charset="2"/>
              <a:buChar char="n"/>
            </a:pPr>
            <a:r>
              <a:rPr lang="en-US" altLang="en-US" sz="2800"/>
              <a:t>GW</a:t>
            </a:r>
            <a:r>
              <a:rPr lang="en-US" altLang="en-US" sz="2800" baseline="-25000"/>
              <a:t>3</a:t>
            </a:r>
            <a:r>
              <a:rPr lang="en-US" altLang="en-US" sz="2800"/>
              <a:t> POE</a:t>
            </a:r>
          </a:p>
          <a:p>
            <a:pPr>
              <a:buSzPct val="75000"/>
              <a:buFont typeface="Wingdings" panose="05000000000000000000" pitchFamily="2" charset="2"/>
              <a:buChar char="n"/>
            </a:pPr>
            <a:r>
              <a:rPr lang="en-US" altLang="en-US" sz="2800"/>
              <a:t>Identification of AOI – horizontal and vertical extent</a:t>
            </a:r>
          </a:p>
          <a:p>
            <a:pPr>
              <a:buSzPct val="75000"/>
              <a:buFont typeface="Wingdings" panose="05000000000000000000" pitchFamily="2" charset="2"/>
              <a:buChar char="n"/>
            </a:pPr>
            <a:r>
              <a:rPr lang="en-US" altLang="en-US" sz="2800"/>
              <a:t>Use of SPLP data</a:t>
            </a:r>
          </a:p>
          <a:p>
            <a:pPr>
              <a:buSzPct val="75000"/>
              <a:buFont typeface="Wingdings" panose="05000000000000000000" pitchFamily="2" charset="2"/>
              <a:buChar char="n"/>
            </a:pPr>
            <a:r>
              <a:rPr lang="en-US" altLang="en-US" sz="2800"/>
              <a:t>Groundwater classification</a:t>
            </a:r>
          </a:p>
          <a:p>
            <a:pPr marL="457200" lvl="1" indent="0">
              <a:buClr>
                <a:schemeClr val="hlink"/>
              </a:buClr>
              <a:buSzPct val="75000"/>
              <a:buFont typeface="Wingdings" panose="05000000000000000000" pitchFamily="2" charset="2"/>
              <a:buChar char="Ø"/>
            </a:pPr>
            <a:r>
              <a:rPr lang="en-US" altLang="en-US" sz="2400"/>
              <a:t> DOTD well survey</a:t>
            </a:r>
          </a:p>
          <a:p>
            <a:pPr>
              <a:buSzPct val="75000"/>
              <a:buFont typeface="Wingdings" panose="05000000000000000000" pitchFamily="2" charset="2"/>
              <a:buChar char="n"/>
            </a:pPr>
            <a:r>
              <a:rPr lang="en-US" altLang="en-US" sz="2800"/>
              <a:t>RS for TPH fractions</a:t>
            </a:r>
          </a:p>
          <a:p>
            <a:pPr>
              <a:buSzPct val="75000"/>
              <a:buFont typeface="Wingdings" panose="05000000000000000000" pitchFamily="2" charset="2"/>
              <a:buChar char="n"/>
            </a:pPr>
            <a:r>
              <a:rPr lang="en-US" altLang="en-US" sz="2800"/>
              <a:t>Arsenic</a:t>
            </a:r>
          </a:p>
          <a:p>
            <a:pPr lvl="2">
              <a:buClr>
                <a:schemeClr val="hlink"/>
              </a:buClr>
              <a:buSzPct val="75000"/>
              <a:buFont typeface="Wingdings" panose="05000000000000000000" pitchFamily="2" charset="2"/>
              <a:buChar char="Ø"/>
            </a:pPr>
            <a:r>
              <a:rPr lang="en-US" altLang="en-US" sz="2800"/>
              <a:t>State background level </a:t>
            </a:r>
          </a:p>
          <a:p>
            <a:pPr lvl="3">
              <a:buClr>
                <a:schemeClr val="hlink"/>
              </a:buClr>
              <a:buSzPct val="75000"/>
              <a:buFont typeface="Wingdings" panose="05000000000000000000" pitchFamily="2" charset="2"/>
              <a:buChar char="v"/>
            </a:pPr>
            <a:r>
              <a:rPr lang="en-US" altLang="en-US" sz="2400"/>
              <a:t> AOIC based on mean not 95%UCL-AM</a:t>
            </a:r>
          </a:p>
          <a:p>
            <a:pPr lvl="2">
              <a:buClr>
                <a:schemeClr val="hlink"/>
              </a:buClr>
              <a:buSzPct val="75000"/>
              <a:buFont typeface="Wingdings" panose="05000000000000000000" pitchFamily="2" charset="2"/>
              <a:buChar char="Ø"/>
            </a:pPr>
            <a:r>
              <a:rPr lang="en-US" altLang="en-US" sz="2800"/>
              <a:t> site-specific background</a:t>
            </a:r>
          </a:p>
          <a:p>
            <a:pPr lvl="3">
              <a:buClr>
                <a:schemeClr val="hlink"/>
              </a:buClr>
              <a:buSzPct val="75000"/>
              <a:buFont typeface="Wingdings" panose="05000000000000000000" pitchFamily="2" charset="2"/>
              <a:buNone/>
            </a:pPr>
            <a:endParaRPr lang="en-US" altLang="en-US" sz="2400"/>
          </a:p>
          <a:p>
            <a:pPr lvl="2">
              <a:buSzPct val="75000"/>
              <a:buFont typeface="Wingdings" panose="05000000000000000000" pitchFamily="2" charset="2"/>
              <a:buNone/>
            </a:pPr>
            <a:endParaRPr lang="en-US" altLang="en-US" sz="2800"/>
          </a:p>
          <a:p>
            <a:pPr marL="457200" lvl="1" indent="0">
              <a:buClr>
                <a:schemeClr val="hlink"/>
              </a:buClr>
              <a:buSzPct val="75000"/>
              <a:buFont typeface="Wingdings" panose="05000000000000000000" pitchFamily="2" charset="2"/>
              <a:buNone/>
            </a:pPr>
            <a:endParaRPr lang="en-US" altLang="en-US"/>
          </a:p>
          <a:p>
            <a:pPr marL="457200" lvl="1" indent="0">
              <a:buSzPct val="75000"/>
              <a:buFont typeface="Wingdings" panose="05000000000000000000" pitchFamily="2" charset="2"/>
              <a:buNone/>
            </a:pPr>
            <a:endParaRPr lang="en-US" altLang="en-US" sz="3200"/>
          </a:p>
        </p:txBody>
      </p:sp>
    </p:spTree>
  </p:cSld>
  <p:clrMapOvr>
    <a:masterClrMapping/>
  </p:clrMapOvr>
  <p:transition>
    <p:wheel spokes="8"/>
  </p:transition>
</p:sld>
</file>

<file path=ppt/slides/slide2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826" name="Rectangle 2"/>
          <p:cNvSpPr>
            <a:spLocks noGrp="1" noChangeArrowheads="1"/>
          </p:cNvSpPr>
          <p:nvPr>
            <p:ph type="title"/>
          </p:nvPr>
        </p:nvSpPr>
        <p:spPr>
          <a:xfrm>
            <a:off x="533400" y="2667000"/>
            <a:ext cx="8153400" cy="1143000"/>
          </a:xfrm>
        </p:spPr>
        <p:txBody>
          <a:bodyPr/>
          <a:lstStyle/>
          <a:p>
            <a:r>
              <a:rPr lang="en-US" altLang="en-US" sz="5400" i="0" dirty="0">
                <a:solidFill>
                  <a:schemeClr val="tx1"/>
                </a:solidFill>
              </a:rPr>
              <a:t>Non-Traditional Parameters</a:t>
            </a:r>
            <a:r>
              <a:rPr lang="en-US" altLang="en-US" i="0" dirty="0">
                <a:solidFill>
                  <a:schemeClr val="tx1"/>
                </a:solidFill>
              </a:rPr>
              <a:t/>
            </a:r>
            <a:br>
              <a:rPr lang="en-US" altLang="en-US" i="0" dirty="0">
                <a:solidFill>
                  <a:schemeClr val="tx1"/>
                </a:solidFill>
              </a:rPr>
            </a:br>
            <a:endParaRPr lang="en-US" altLang="en-US" i="0" dirty="0">
              <a:solidFill>
                <a:schemeClr val="tx1"/>
              </a:solidFill>
            </a:endParaRPr>
          </a:p>
        </p:txBody>
      </p:sp>
      <p:pic>
        <p:nvPicPr>
          <p:cNvPr id="1229828" name="Picture 4" descr="MCj0333028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3657600"/>
            <a:ext cx="1843088" cy="1873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1410" name="Rectangle 2"/>
          <p:cNvSpPr>
            <a:spLocks noGrp="1" noChangeArrowheads="1"/>
          </p:cNvSpPr>
          <p:nvPr>
            <p:ph type="title"/>
          </p:nvPr>
        </p:nvSpPr>
        <p:spPr/>
        <p:txBody>
          <a:bodyPr/>
          <a:lstStyle/>
          <a:p>
            <a:r>
              <a:rPr lang="en-US" altLang="en-US"/>
              <a:t>Comparison of Options</a:t>
            </a:r>
          </a:p>
        </p:txBody>
      </p:sp>
      <p:graphicFrame>
        <p:nvGraphicFramePr>
          <p:cNvPr id="2" name="Table 1" title="Comparison of Management Options"/>
          <p:cNvGraphicFramePr>
            <a:graphicFrameLocks noGrp="1"/>
          </p:cNvGraphicFramePr>
          <p:nvPr>
            <p:extLst>
              <p:ext uri="{D42A27DB-BD31-4B8C-83A1-F6EECF244321}">
                <p14:modId xmlns:p14="http://schemas.microsoft.com/office/powerpoint/2010/main" val="2860052365"/>
              </p:ext>
            </p:extLst>
          </p:nvPr>
        </p:nvGraphicFramePr>
        <p:xfrm>
          <a:off x="342899" y="2286000"/>
          <a:ext cx="8458201" cy="3448022"/>
        </p:xfrm>
        <a:graphic>
          <a:graphicData uri="http://schemas.openxmlformats.org/drawingml/2006/table">
            <a:tbl>
              <a:tblPr firstRow="1" bandRow="1">
                <a:tableStyleId>{5C22544A-7EE6-4342-B048-85BDC9FD1C3A}</a:tableStyleId>
              </a:tblPr>
              <a:tblGrid>
                <a:gridCol w="2643188">
                  <a:extLst>
                    <a:ext uri="{9D8B030D-6E8A-4147-A177-3AD203B41FA5}">
                      <a16:colId xmlns:a16="http://schemas.microsoft.com/office/drawing/2014/main" val="900365188"/>
                    </a:ext>
                  </a:extLst>
                </a:gridCol>
                <a:gridCol w="1480185">
                  <a:extLst>
                    <a:ext uri="{9D8B030D-6E8A-4147-A177-3AD203B41FA5}">
                      <a16:colId xmlns:a16="http://schemas.microsoft.com/office/drawing/2014/main" val="2458022728"/>
                    </a:ext>
                  </a:extLst>
                </a:gridCol>
                <a:gridCol w="1374458">
                  <a:extLst>
                    <a:ext uri="{9D8B030D-6E8A-4147-A177-3AD203B41FA5}">
                      <a16:colId xmlns:a16="http://schemas.microsoft.com/office/drawing/2014/main" val="3654331937"/>
                    </a:ext>
                  </a:extLst>
                </a:gridCol>
                <a:gridCol w="1480185">
                  <a:extLst>
                    <a:ext uri="{9D8B030D-6E8A-4147-A177-3AD203B41FA5}">
                      <a16:colId xmlns:a16="http://schemas.microsoft.com/office/drawing/2014/main" val="4199407723"/>
                    </a:ext>
                  </a:extLst>
                </a:gridCol>
                <a:gridCol w="1480185">
                  <a:extLst>
                    <a:ext uri="{9D8B030D-6E8A-4147-A177-3AD203B41FA5}">
                      <a16:colId xmlns:a16="http://schemas.microsoft.com/office/drawing/2014/main" val="917423375"/>
                    </a:ext>
                  </a:extLst>
                </a:gridCol>
              </a:tblGrid>
              <a:tr h="365426">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2700635675"/>
                  </a:ext>
                </a:extLst>
              </a:tr>
              <a:tr h="630736">
                <a:tc>
                  <a:txBody>
                    <a:bodyPr/>
                    <a:lstStyle/>
                    <a:p>
                      <a:r>
                        <a:rPr lang="en-US" dirty="0" smtClean="0"/>
                        <a:t>Must</a:t>
                      </a:r>
                      <a:r>
                        <a:rPr lang="en-US" baseline="0" dirty="0" smtClean="0"/>
                        <a:t> evaluate soil 0-15 and &gt;15</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3887676544"/>
                  </a:ext>
                </a:extLst>
              </a:tr>
              <a:tr h="901051">
                <a:tc>
                  <a:txBody>
                    <a:bodyPr/>
                    <a:lstStyle/>
                    <a:p>
                      <a:r>
                        <a:rPr lang="en-US" dirty="0" smtClean="0"/>
                        <a:t>Must define vertical and horizontal extent</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803466560"/>
                  </a:ext>
                </a:extLst>
              </a:tr>
              <a:tr h="901051">
                <a:tc>
                  <a:txBody>
                    <a:bodyPr/>
                    <a:lstStyle/>
                    <a:p>
                      <a:r>
                        <a:rPr lang="en-US" dirty="0" smtClean="0"/>
                        <a:t>Appendix H equations/default inputs</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2193543342"/>
                  </a:ext>
                </a:extLst>
              </a:tr>
              <a:tr h="630736">
                <a:tc>
                  <a:txBody>
                    <a:bodyPr/>
                    <a:lstStyle/>
                    <a:p>
                      <a:r>
                        <a:rPr lang="en-US" dirty="0" smtClean="0"/>
                        <a:t>Must present all inputs and </a:t>
                      </a:r>
                      <a:r>
                        <a:rPr lang="en-US" dirty="0" err="1" smtClean="0"/>
                        <a:t>calcs</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3568585711"/>
                  </a:ext>
                </a:extLst>
              </a:tr>
            </a:tbl>
          </a:graphicData>
        </a:graphic>
      </p:graphicFrame>
    </p:spTree>
  </p:cSld>
  <p:clrMapOvr>
    <a:masterClrMapping/>
  </p:clrMapOvr>
  <p:transition>
    <p:wheel spokes="8"/>
  </p:transition>
</p:sld>
</file>

<file path=ppt/slides/slide2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4562" name="Rectangle 2"/>
          <p:cNvSpPr>
            <a:spLocks noGrp="1" noChangeArrowheads="1"/>
          </p:cNvSpPr>
          <p:nvPr>
            <p:ph type="title"/>
          </p:nvPr>
        </p:nvSpPr>
        <p:spPr/>
        <p:txBody>
          <a:bodyPr/>
          <a:lstStyle/>
          <a:p>
            <a:r>
              <a:rPr lang="en-US" altLang="en-US"/>
              <a:t>Appendix D</a:t>
            </a:r>
          </a:p>
        </p:txBody>
      </p:sp>
      <p:sp>
        <p:nvSpPr>
          <p:cNvPr id="1474563" name="Rectangle 3"/>
          <p:cNvSpPr>
            <a:spLocks noGrp="1" noChangeArrowheads="1"/>
          </p:cNvSpPr>
          <p:nvPr>
            <p:ph type="body" idx="1"/>
          </p:nvPr>
        </p:nvSpPr>
        <p:spPr>
          <a:xfrm>
            <a:off x="304800" y="2057400"/>
            <a:ext cx="8534400" cy="4114800"/>
          </a:xfrm>
        </p:spPr>
        <p:txBody>
          <a:bodyPr/>
          <a:lstStyle/>
          <a:p>
            <a:pPr>
              <a:buClr>
                <a:schemeClr val="hlink"/>
              </a:buClr>
              <a:buFont typeface="Wingdings" panose="05000000000000000000" pitchFamily="2" charset="2"/>
              <a:buChar char="v"/>
            </a:pPr>
            <a:r>
              <a:rPr lang="en-US" altLang="en-US" sz="2800"/>
              <a:t>Chlorides, sulfates, pH, etc.</a:t>
            </a:r>
          </a:p>
          <a:p>
            <a:pPr>
              <a:buClr>
                <a:schemeClr val="hlink"/>
              </a:buClr>
              <a:buFont typeface="Wingdings" panose="05000000000000000000" pitchFamily="2" charset="2"/>
              <a:buChar char="v"/>
            </a:pPr>
            <a:r>
              <a:rPr lang="en-US" altLang="en-US" sz="2800"/>
              <a:t>Evaluation dependent on professional judgement</a:t>
            </a:r>
          </a:p>
          <a:p>
            <a:pPr>
              <a:buClr>
                <a:schemeClr val="hlink"/>
              </a:buClr>
              <a:buFont typeface="Wingdings" panose="05000000000000000000" pitchFamily="2" charset="2"/>
              <a:buChar char="v"/>
            </a:pPr>
            <a:r>
              <a:rPr lang="en-US" altLang="en-US" sz="2800"/>
              <a:t>MO-2 or MO-3</a:t>
            </a:r>
          </a:p>
          <a:p>
            <a:pPr>
              <a:buClr>
                <a:schemeClr val="hlink"/>
              </a:buClr>
              <a:buFont typeface="Wingdings" panose="05000000000000000000" pitchFamily="2" charset="2"/>
              <a:buChar char="v"/>
            </a:pPr>
            <a:r>
              <a:rPr lang="en-US" altLang="en-US" sz="2800"/>
              <a:t>Protection of health, ecological receptors, livestock, crops, and vegetation</a:t>
            </a:r>
          </a:p>
          <a:p>
            <a:pPr>
              <a:buClr>
                <a:schemeClr val="hlink"/>
              </a:buClr>
              <a:buFont typeface="Wingdings" panose="05000000000000000000" pitchFamily="2" charset="2"/>
              <a:buChar char="v"/>
            </a:pPr>
            <a:r>
              <a:rPr lang="en-US" altLang="en-US" sz="2800"/>
              <a:t>Prevent migration and cross-media transfer</a:t>
            </a:r>
          </a:p>
          <a:p>
            <a:pPr>
              <a:buClr>
                <a:schemeClr val="hlink"/>
              </a:buClr>
              <a:buFont typeface="Wingdings" panose="05000000000000000000" pitchFamily="2" charset="2"/>
              <a:buChar char="v"/>
            </a:pPr>
            <a:r>
              <a:rPr lang="en-US" altLang="en-US" sz="2800"/>
              <a:t>Protect beneficial uses of medium/aesthetics</a:t>
            </a:r>
          </a:p>
          <a:p>
            <a:pPr>
              <a:buClr>
                <a:schemeClr val="hlink"/>
              </a:buClr>
              <a:buFont typeface="Wingdings" panose="05000000000000000000" pitchFamily="2" charset="2"/>
              <a:buChar char="v"/>
            </a:pPr>
            <a:r>
              <a:rPr lang="en-US" altLang="en-US" sz="2800"/>
              <a:t>Protect structures</a:t>
            </a:r>
          </a:p>
        </p:txBody>
      </p:sp>
    </p:spTree>
  </p:cSld>
  <p:clrMapOvr>
    <a:masterClrMapping/>
  </p:clrMapOvr>
  <p:transition>
    <p:wheel spokes="8"/>
  </p:transition>
</p:sld>
</file>

<file path=ppt/slides/slide2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9682" name="Rectangle 2"/>
          <p:cNvSpPr>
            <a:spLocks noGrp="1" noChangeArrowheads="1"/>
          </p:cNvSpPr>
          <p:nvPr>
            <p:ph type="title"/>
          </p:nvPr>
        </p:nvSpPr>
        <p:spPr/>
        <p:txBody>
          <a:bodyPr/>
          <a:lstStyle/>
          <a:p>
            <a:r>
              <a:rPr lang="en-US" altLang="en-US"/>
              <a:t>Appendix D</a:t>
            </a:r>
          </a:p>
        </p:txBody>
      </p:sp>
      <p:sp>
        <p:nvSpPr>
          <p:cNvPr id="1479683" name="Rectangle 3"/>
          <p:cNvSpPr>
            <a:spLocks noGrp="1" noChangeArrowheads="1"/>
          </p:cNvSpPr>
          <p:nvPr>
            <p:ph type="body" idx="1"/>
          </p:nvPr>
        </p:nvSpPr>
        <p:spPr>
          <a:xfrm>
            <a:off x="304800" y="2057400"/>
            <a:ext cx="8534400" cy="4114800"/>
          </a:xfrm>
        </p:spPr>
        <p:txBody>
          <a:bodyPr/>
          <a:lstStyle/>
          <a:p>
            <a:pPr>
              <a:buClr>
                <a:schemeClr val="hlink"/>
              </a:buClr>
              <a:buFont typeface="Wingdings" panose="05000000000000000000" pitchFamily="2" charset="2"/>
              <a:buChar char="v"/>
            </a:pPr>
            <a:r>
              <a:rPr lang="en-US" altLang="en-US"/>
              <a:t> Identify any and all ARARs</a:t>
            </a:r>
          </a:p>
          <a:p>
            <a:pPr>
              <a:buClr>
                <a:schemeClr val="hlink"/>
              </a:buClr>
              <a:buFont typeface="Wingdings" panose="05000000000000000000" pitchFamily="2" charset="2"/>
              <a:buChar char="v"/>
            </a:pPr>
            <a:r>
              <a:rPr lang="en-US" altLang="en-US"/>
              <a:t> Identify tolerance levels for native veg/crops</a:t>
            </a:r>
          </a:p>
          <a:p>
            <a:pPr>
              <a:buClr>
                <a:schemeClr val="hlink"/>
              </a:buClr>
              <a:buFont typeface="Wingdings" panose="05000000000000000000" pitchFamily="2" charset="2"/>
              <a:buChar char="v"/>
            </a:pPr>
            <a:r>
              <a:rPr lang="en-US" altLang="en-US"/>
              <a:t> Consider solubility, soil saturation</a:t>
            </a:r>
          </a:p>
          <a:p>
            <a:pPr>
              <a:buClr>
                <a:schemeClr val="hlink"/>
              </a:buClr>
              <a:buFont typeface="Wingdings" panose="05000000000000000000" pitchFamily="2" charset="2"/>
              <a:buChar char="v"/>
            </a:pPr>
            <a:r>
              <a:rPr lang="en-US" altLang="en-US"/>
              <a:t> Odor and taste thresholds </a:t>
            </a:r>
          </a:p>
          <a:p>
            <a:pPr>
              <a:buClr>
                <a:schemeClr val="hlink"/>
              </a:buClr>
              <a:buFont typeface="Wingdings" panose="05000000000000000000" pitchFamily="2" charset="2"/>
              <a:buChar char="v"/>
            </a:pPr>
            <a:r>
              <a:rPr lang="en-US" altLang="en-US"/>
              <a:t> Visual considerations</a:t>
            </a:r>
          </a:p>
        </p:txBody>
      </p:sp>
    </p:spTree>
  </p:cSld>
  <p:clrMapOvr>
    <a:masterClrMapping/>
  </p:clrMapOvr>
  <p:transition>
    <p:wheel spokes="8"/>
  </p:transition>
</p:sld>
</file>

<file path=ppt/slides/slide2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5586" name="Rectangle 2"/>
          <p:cNvSpPr>
            <a:spLocks noGrp="1" noChangeArrowheads="1"/>
          </p:cNvSpPr>
          <p:nvPr>
            <p:ph type="title"/>
          </p:nvPr>
        </p:nvSpPr>
        <p:spPr/>
        <p:txBody>
          <a:bodyPr/>
          <a:lstStyle/>
          <a:p>
            <a:r>
              <a:rPr lang="en-US" altLang="en-US"/>
              <a:t>Appendix D</a:t>
            </a:r>
          </a:p>
        </p:txBody>
      </p:sp>
      <p:sp>
        <p:nvSpPr>
          <p:cNvPr id="1475587" name="Rectangle 3"/>
          <p:cNvSpPr>
            <a:spLocks noGrp="1" noChangeArrowheads="1"/>
          </p:cNvSpPr>
          <p:nvPr>
            <p:ph type="body" idx="1"/>
          </p:nvPr>
        </p:nvSpPr>
        <p:spPr>
          <a:xfrm>
            <a:off x="304800" y="2057400"/>
            <a:ext cx="8534400" cy="4114800"/>
          </a:xfrm>
        </p:spPr>
        <p:txBody>
          <a:bodyPr/>
          <a:lstStyle/>
          <a:p>
            <a:pPr marL="609600" indent="-609600">
              <a:buClr>
                <a:schemeClr val="hlink"/>
              </a:buClr>
              <a:buFont typeface="Wingdings" panose="05000000000000000000" pitchFamily="2" charset="2"/>
              <a:buNone/>
            </a:pPr>
            <a:r>
              <a:rPr lang="en-US" altLang="en-US">
                <a:solidFill>
                  <a:schemeClr val="hlink"/>
                </a:solidFill>
              </a:rPr>
              <a:t>Example:  Chloride in groundwater 3 zone</a:t>
            </a:r>
          </a:p>
          <a:p>
            <a:pPr marL="609600" indent="-609600">
              <a:buClr>
                <a:schemeClr val="tx1"/>
              </a:buClr>
              <a:buFont typeface="Wingdings" panose="05000000000000000000" pitchFamily="2" charset="2"/>
              <a:buAutoNum type="arabicPeriod"/>
            </a:pPr>
            <a:r>
              <a:rPr lang="en-US" altLang="en-US"/>
              <a:t>Refer to LAC 33:IX, </a:t>
            </a:r>
            <a:r>
              <a:rPr lang="en-US" altLang="en-US">
                <a:cs typeface="Times New Roman" panose="02020603050405020304" pitchFamily="18" charset="0"/>
              </a:rPr>
              <a:t>§1123, Table 3 to identify the criterion for chloride in downgradient SW body as the RS</a:t>
            </a:r>
          </a:p>
          <a:p>
            <a:pPr marL="609600" indent="-609600">
              <a:buClr>
                <a:schemeClr val="tx1"/>
              </a:buClr>
              <a:buFont typeface="Wingdings" panose="05000000000000000000" pitchFamily="2" charset="2"/>
              <a:buAutoNum type="arabicPeriod"/>
            </a:pPr>
            <a:r>
              <a:rPr lang="en-US" altLang="en-US">
                <a:cs typeface="Times New Roman" panose="02020603050405020304" pitchFamily="18" charset="0"/>
              </a:rPr>
              <a:t> Apply DF3</a:t>
            </a:r>
          </a:p>
          <a:p>
            <a:pPr marL="609600" indent="-609600">
              <a:buClr>
                <a:schemeClr val="tx1"/>
              </a:buClr>
              <a:buFont typeface="Wingdings" panose="05000000000000000000" pitchFamily="2" charset="2"/>
              <a:buAutoNum type="arabicPeriod"/>
            </a:pPr>
            <a:r>
              <a:rPr lang="en-US" altLang="en-US">
                <a:cs typeface="Times New Roman" panose="02020603050405020304" pitchFamily="18" charset="0"/>
              </a:rPr>
              <a:t>Compare to CC at the POC</a:t>
            </a:r>
          </a:p>
        </p:txBody>
      </p:sp>
    </p:spTree>
  </p:cSld>
  <p:clrMapOvr>
    <a:masterClrMapping/>
  </p:clrMapOvr>
  <p:transition>
    <p:wheel spokes="8"/>
  </p:transition>
</p:sld>
</file>

<file path=ppt/slides/slide2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6610" name="Rectangle 2"/>
          <p:cNvSpPr>
            <a:spLocks noGrp="1" noChangeArrowheads="1"/>
          </p:cNvSpPr>
          <p:nvPr>
            <p:ph type="title"/>
          </p:nvPr>
        </p:nvSpPr>
        <p:spPr>
          <a:xfrm>
            <a:off x="838200" y="-228600"/>
            <a:ext cx="7772400" cy="1143000"/>
          </a:xfrm>
        </p:spPr>
        <p:txBody>
          <a:bodyPr/>
          <a:lstStyle/>
          <a:p>
            <a:r>
              <a:rPr lang="en-US" altLang="en-US"/>
              <a:t>Appendix D</a:t>
            </a:r>
          </a:p>
        </p:txBody>
      </p:sp>
      <p:sp>
        <p:nvSpPr>
          <p:cNvPr id="1476611" name="Rectangle 3"/>
          <p:cNvSpPr>
            <a:spLocks noGrp="1" noChangeArrowheads="1"/>
          </p:cNvSpPr>
          <p:nvPr>
            <p:ph type="body" idx="1"/>
          </p:nvPr>
        </p:nvSpPr>
        <p:spPr>
          <a:xfrm>
            <a:off x="304800" y="1447800"/>
            <a:ext cx="8534400" cy="5029200"/>
          </a:xfrm>
        </p:spPr>
        <p:txBody>
          <a:bodyPr/>
          <a:lstStyle/>
          <a:p>
            <a:pPr marL="609600" indent="-609600">
              <a:buClr>
                <a:schemeClr val="hlink"/>
              </a:buClr>
              <a:buFont typeface="Wingdings" panose="05000000000000000000" pitchFamily="2" charset="2"/>
              <a:buNone/>
            </a:pPr>
            <a:r>
              <a:rPr lang="en-US" altLang="en-US" sz="2800">
                <a:solidFill>
                  <a:schemeClr val="hlink"/>
                </a:solidFill>
              </a:rPr>
              <a:t>Example:  Low pH in groundwater 3 zone</a:t>
            </a:r>
          </a:p>
          <a:p>
            <a:pPr marL="609600" indent="-609600">
              <a:buClr>
                <a:schemeClr val="hlink"/>
              </a:buClr>
              <a:buFont typeface="Wingdings" panose="05000000000000000000" pitchFamily="2" charset="2"/>
              <a:buNone/>
            </a:pPr>
            <a:endParaRPr lang="en-US" altLang="en-US" sz="2800">
              <a:solidFill>
                <a:schemeClr val="hlink"/>
              </a:solidFill>
            </a:endParaRPr>
          </a:p>
          <a:p>
            <a:pPr marL="609600" indent="-609600">
              <a:buClr>
                <a:schemeClr val="tx1"/>
              </a:buClr>
              <a:buFont typeface="Wingdings" panose="05000000000000000000" pitchFamily="2" charset="2"/>
              <a:buAutoNum type="arabicPeriod"/>
            </a:pPr>
            <a:r>
              <a:rPr lang="en-US" altLang="en-US" sz="2800"/>
              <a:t>Refer to LAC 33:IX, </a:t>
            </a:r>
            <a:r>
              <a:rPr lang="en-US" altLang="en-US" sz="2800">
                <a:cs typeface="Times New Roman" panose="02020603050405020304" pitchFamily="18" charset="0"/>
              </a:rPr>
              <a:t>§1123, Table 3 to identify the criterion for pH in downgradient SW body as the RS</a:t>
            </a:r>
          </a:p>
          <a:p>
            <a:pPr marL="609600" indent="-609600">
              <a:buClr>
                <a:schemeClr val="tx1"/>
              </a:buClr>
              <a:buFont typeface="Wingdings" panose="05000000000000000000" pitchFamily="2" charset="2"/>
              <a:buAutoNum type="arabicPeriod"/>
            </a:pPr>
            <a:r>
              <a:rPr lang="en-US" altLang="en-US" sz="2800">
                <a:cs typeface="Times New Roman" panose="02020603050405020304" pitchFamily="18" charset="0"/>
              </a:rPr>
              <a:t> Convert RS from pH units to [H</a:t>
            </a:r>
            <a:r>
              <a:rPr lang="en-US" altLang="en-US" sz="2800" baseline="30000">
                <a:cs typeface="Times New Roman" panose="02020603050405020304" pitchFamily="18" charset="0"/>
              </a:rPr>
              <a:t>+</a:t>
            </a:r>
            <a:r>
              <a:rPr lang="en-US" altLang="en-US" sz="2800">
                <a:cs typeface="Times New Roman" panose="02020603050405020304" pitchFamily="18" charset="0"/>
              </a:rPr>
              <a:t>] </a:t>
            </a:r>
          </a:p>
          <a:p>
            <a:pPr marL="609600" indent="-609600">
              <a:buClr>
                <a:schemeClr val="tx1"/>
              </a:buClr>
              <a:buFont typeface="Wingdings" panose="05000000000000000000" pitchFamily="2" charset="2"/>
              <a:buAutoNum type="arabicPeriod"/>
            </a:pPr>
            <a:r>
              <a:rPr lang="en-US" altLang="en-US" sz="2800">
                <a:cs typeface="Times New Roman" panose="02020603050405020304" pitchFamily="18" charset="0"/>
              </a:rPr>
              <a:t>Apply DF3; convert RS [H</a:t>
            </a:r>
            <a:r>
              <a:rPr lang="en-US" altLang="en-US" sz="2800" baseline="30000">
                <a:cs typeface="Times New Roman" panose="02020603050405020304" pitchFamily="18" charset="0"/>
              </a:rPr>
              <a:t>+</a:t>
            </a:r>
            <a:r>
              <a:rPr lang="en-US" altLang="en-US" sz="2800">
                <a:cs typeface="Times New Roman" panose="02020603050405020304" pitchFamily="18" charset="0"/>
              </a:rPr>
              <a:t>] to pH units</a:t>
            </a:r>
          </a:p>
          <a:p>
            <a:pPr marL="609600" indent="-609600">
              <a:buClr>
                <a:schemeClr val="tx1"/>
              </a:buClr>
              <a:buFont typeface="Wingdings" panose="05000000000000000000" pitchFamily="2" charset="2"/>
              <a:buAutoNum type="arabicPeriod"/>
            </a:pPr>
            <a:r>
              <a:rPr lang="en-US" altLang="en-US" sz="2800">
                <a:cs typeface="Times New Roman" panose="02020603050405020304" pitchFamily="18" charset="0"/>
              </a:rPr>
              <a:t>Compare to pH at the POC</a:t>
            </a:r>
          </a:p>
          <a:p>
            <a:pPr marL="609600" indent="-609600">
              <a:buClr>
                <a:schemeClr val="tx1"/>
              </a:buClr>
              <a:buFont typeface="Wingdings" panose="05000000000000000000" pitchFamily="2" charset="2"/>
              <a:buAutoNum type="arabicPeriod"/>
            </a:pPr>
            <a:endParaRPr lang="en-US" altLang="en-US" sz="2800">
              <a:cs typeface="Times New Roman" panose="02020603050405020304" pitchFamily="18" charset="0"/>
            </a:endParaRPr>
          </a:p>
          <a:p>
            <a:pPr marL="609600" indent="-609600">
              <a:buClr>
                <a:schemeClr val="tx1"/>
              </a:buClr>
              <a:buFont typeface="Wingdings" panose="05000000000000000000" pitchFamily="2" charset="2"/>
              <a:buNone/>
            </a:pPr>
            <a:r>
              <a:rPr lang="en-US" altLang="en-US" sz="2800">
                <a:cs typeface="Times New Roman" panose="02020603050405020304" pitchFamily="18" charset="0"/>
              </a:rPr>
              <a:t>pH = -log</a:t>
            </a:r>
            <a:r>
              <a:rPr lang="en-US" altLang="en-US" sz="2800" baseline="-25000">
                <a:cs typeface="Times New Roman" panose="02020603050405020304" pitchFamily="18" charset="0"/>
              </a:rPr>
              <a:t>10</a:t>
            </a:r>
            <a:r>
              <a:rPr lang="en-US" altLang="en-US" sz="2800">
                <a:cs typeface="Times New Roman" panose="02020603050405020304" pitchFamily="18" charset="0"/>
              </a:rPr>
              <a:t>[H</a:t>
            </a:r>
            <a:r>
              <a:rPr lang="en-US" altLang="en-US" sz="2800" baseline="30000">
                <a:cs typeface="Times New Roman" panose="02020603050405020304" pitchFamily="18" charset="0"/>
              </a:rPr>
              <a:t>+</a:t>
            </a:r>
            <a:r>
              <a:rPr lang="en-US" altLang="en-US" sz="2800">
                <a:cs typeface="Times New Roman" panose="02020603050405020304" pitchFamily="18" charset="0"/>
              </a:rPr>
              <a:t>]</a:t>
            </a:r>
          </a:p>
        </p:txBody>
      </p:sp>
    </p:spTree>
  </p:cSld>
  <p:clrMapOvr>
    <a:masterClrMapping/>
  </p:clrMapOvr>
  <p:transition>
    <p:wheel spokes="8"/>
  </p:transition>
</p:sld>
</file>

<file path=ppt/slides/slide2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7634" name="Rectangle 2"/>
          <p:cNvSpPr>
            <a:spLocks noGrp="1" noChangeArrowheads="1"/>
          </p:cNvSpPr>
          <p:nvPr>
            <p:ph type="title"/>
          </p:nvPr>
        </p:nvSpPr>
        <p:spPr>
          <a:xfrm>
            <a:off x="609600" y="0"/>
            <a:ext cx="7772400" cy="1143000"/>
          </a:xfrm>
        </p:spPr>
        <p:txBody>
          <a:bodyPr/>
          <a:lstStyle/>
          <a:p>
            <a:r>
              <a:rPr lang="en-US" altLang="en-US"/>
              <a:t>Appendix D</a:t>
            </a:r>
          </a:p>
        </p:txBody>
      </p:sp>
      <p:sp>
        <p:nvSpPr>
          <p:cNvPr id="1477635" name="Rectangle 3"/>
          <p:cNvSpPr>
            <a:spLocks noGrp="1" noChangeArrowheads="1"/>
          </p:cNvSpPr>
          <p:nvPr>
            <p:ph type="body" idx="1"/>
          </p:nvPr>
        </p:nvSpPr>
        <p:spPr>
          <a:xfrm>
            <a:off x="0" y="1447800"/>
            <a:ext cx="8839200" cy="5029200"/>
          </a:xfrm>
        </p:spPr>
        <p:txBody>
          <a:bodyPr/>
          <a:lstStyle/>
          <a:p>
            <a:pPr marL="609600" indent="-609600">
              <a:buClr>
                <a:schemeClr val="hlink"/>
              </a:buClr>
              <a:buFont typeface="Wingdings" panose="05000000000000000000" pitchFamily="2" charset="2"/>
              <a:buNone/>
            </a:pPr>
            <a:r>
              <a:rPr lang="en-US" altLang="en-US">
                <a:solidFill>
                  <a:schemeClr val="hlink"/>
                </a:solidFill>
              </a:rPr>
              <a:t>Example: Drinking water standard for aluminum for livestock</a:t>
            </a:r>
          </a:p>
          <a:p>
            <a:pPr marL="609600" indent="-609600">
              <a:buClr>
                <a:schemeClr val="tx1"/>
              </a:buClr>
              <a:buFont typeface="Wingdings" panose="05000000000000000000" pitchFamily="2" charset="2"/>
              <a:buAutoNum type="arabicPeriod"/>
            </a:pPr>
            <a:r>
              <a:rPr lang="en-US" altLang="en-US"/>
              <a:t>Literature review to identify toxicity info</a:t>
            </a:r>
          </a:p>
          <a:p>
            <a:pPr marL="990600" lvl="1" indent="-533400">
              <a:buClr>
                <a:schemeClr val="accent1"/>
              </a:buClr>
              <a:buFontTx/>
              <a:buChar char="•"/>
            </a:pPr>
            <a:r>
              <a:rPr lang="en-US" altLang="en-US"/>
              <a:t>Maximum tolerable concentration in diet is 1000 mg/kg</a:t>
            </a:r>
          </a:p>
          <a:p>
            <a:pPr marL="990600" lvl="1" indent="-533400">
              <a:buClr>
                <a:schemeClr val="accent1"/>
              </a:buClr>
              <a:buFontTx/>
              <a:buChar char="•"/>
            </a:pPr>
            <a:r>
              <a:rPr lang="en-US" altLang="en-US"/>
              <a:t>Cow eats 9.5 kg food/day</a:t>
            </a:r>
          </a:p>
          <a:p>
            <a:pPr marL="990600" lvl="1" indent="-533400">
              <a:buClr>
                <a:schemeClr val="accent1"/>
              </a:buClr>
              <a:buFontTx/>
              <a:buChar char="•"/>
            </a:pPr>
            <a:r>
              <a:rPr lang="en-US" altLang="en-US"/>
              <a:t>1000 mg Al/kg food x 9.5 kg food = 9500 mg Al/day</a:t>
            </a:r>
          </a:p>
          <a:p>
            <a:pPr marL="990600" lvl="1" indent="-533400">
              <a:buClr>
                <a:schemeClr val="accent1"/>
              </a:buClr>
              <a:buFontTx/>
              <a:buChar char="•"/>
            </a:pPr>
            <a:r>
              <a:rPr lang="en-US" altLang="en-US"/>
              <a:t>9500 mg Al/day </a:t>
            </a:r>
            <a:r>
              <a:rPr lang="en-US" altLang="en-US">
                <a:cs typeface="Times New Roman" panose="02020603050405020304" pitchFamily="18" charset="0"/>
              </a:rPr>
              <a:t>÷ body weight 454 kg = 21mg/kg-d</a:t>
            </a:r>
          </a:p>
          <a:p>
            <a:pPr marL="990600" lvl="1" indent="-533400">
              <a:buClr>
                <a:schemeClr val="accent1"/>
              </a:buClr>
              <a:buFontTx/>
              <a:buChar char="•"/>
            </a:pPr>
            <a:r>
              <a:rPr lang="en-US" altLang="en-US">
                <a:cs typeface="Times New Roman" panose="02020603050405020304" pitchFamily="18" charset="0"/>
              </a:rPr>
              <a:t>RfD = 21 mg/kg-d</a:t>
            </a:r>
          </a:p>
        </p:txBody>
      </p:sp>
    </p:spTree>
  </p:cSld>
  <p:clrMapOvr>
    <a:masterClrMapping/>
  </p:clrMapOvr>
  <p:transition>
    <p:wheel spokes="8"/>
  </p:transition>
</p:sld>
</file>

<file path=ppt/slides/slide2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8658" name="Rectangle 2"/>
          <p:cNvSpPr>
            <a:spLocks noGrp="1" noChangeArrowheads="1"/>
          </p:cNvSpPr>
          <p:nvPr>
            <p:ph type="title"/>
          </p:nvPr>
        </p:nvSpPr>
        <p:spPr>
          <a:xfrm>
            <a:off x="609600" y="152400"/>
            <a:ext cx="7772400" cy="1143000"/>
          </a:xfrm>
        </p:spPr>
        <p:txBody>
          <a:bodyPr/>
          <a:lstStyle/>
          <a:p>
            <a:r>
              <a:rPr lang="en-US" altLang="en-US"/>
              <a:t>Appendix D</a:t>
            </a:r>
          </a:p>
        </p:txBody>
      </p:sp>
      <p:sp>
        <p:nvSpPr>
          <p:cNvPr id="1478659" name="Rectangle 3"/>
          <p:cNvSpPr>
            <a:spLocks noGrp="1" noChangeArrowheads="1"/>
          </p:cNvSpPr>
          <p:nvPr>
            <p:ph type="body" idx="1"/>
          </p:nvPr>
        </p:nvSpPr>
        <p:spPr>
          <a:xfrm>
            <a:off x="304800" y="1447800"/>
            <a:ext cx="8839200" cy="5029200"/>
          </a:xfrm>
        </p:spPr>
        <p:txBody>
          <a:bodyPr/>
          <a:lstStyle/>
          <a:p>
            <a:pPr marL="609600" indent="-609600">
              <a:lnSpc>
                <a:spcPct val="80000"/>
              </a:lnSpc>
              <a:buClr>
                <a:schemeClr val="hlink"/>
              </a:buClr>
              <a:buFont typeface="Wingdings" panose="05000000000000000000" pitchFamily="2" charset="2"/>
              <a:buNone/>
            </a:pPr>
            <a:r>
              <a:rPr lang="en-US" altLang="en-US" sz="2800">
                <a:solidFill>
                  <a:schemeClr val="hlink"/>
                </a:solidFill>
              </a:rPr>
              <a:t>Example: Drinking water standard for aluminum for livestock </a:t>
            </a:r>
          </a:p>
          <a:p>
            <a:pPr marL="609600" indent="-609600">
              <a:lnSpc>
                <a:spcPct val="80000"/>
              </a:lnSpc>
              <a:buClr>
                <a:schemeClr val="tx1"/>
              </a:buClr>
              <a:buFont typeface="Wingdings" panose="05000000000000000000" pitchFamily="2" charset="2"/>
              <a:buAutoNum type="arabicPeriod" startAt="2"/>
            </a:pPr>
            <a:r>
              <a:rPr lang="en-US" altLang="en-US" sz="2800"/>
              <a:t>Drinking water standard     = </a:t>
            </a:r>
            <a:r>
              <a:rPr lang="en-US" altLang="en-US" sz="2800" u="sng"/>
              <a:t>RfD x BW</a:t>
            </a:r>
          </a:p>
          <a:p>
            <a:pPr marL="609600" indent="-609600">
              <a:lnSpc>
                <a:spcPct val="80000"/>
              </a:lnSpc>
              <a:buClr>
                <a:schemeClr val="tx1"/>
              </a:buClr>
              <a:buFont typeface="Wingdings" panose="05000000000000000000" pitchFamily="2" charset="2"/>
              <a:buNone/>
            </a:pPr>
            <a:r>
              <a:rPr lang="en-US" altLang="en-US" sz="2800">
                <a:solidFill>
                  <a:schemeClr val="hlink"/>
                </a:solidFill>
              </a:rPr>
              <a:t>							</a:t>
            </a:r>
            <a:r>
              <a:rPr lang="en-US" altLang="en-US" sz="2800"/>
              <a:t>IR</a:t>
            </a:r>
            <a:r>
              <a:rPr lang="en-US" altLang="en-US" sz="2800" baseline="-25000"/>
              <a:t>w</a:t>
            </a:r>
          </a:p>
          <a:p>
            <a:pPr marL="609600" indent="-609600">
              <a:lnSpc>
                <a:spcPct val="80000"/>
              </a:lnSpc>
              <a:buClr>
                <a:schemeClr val="tx1"/>
              </a:buClr>
              <a:buFont typeface="Wingdings" panose="05000000000000000000" pitchFamily="2" charset="2"/>
              <a:buNone/>
            </a:pPr>
            <a:endParaRPr lang="en-US" altLang="en-US" sz="2800" baseline="-25000"/>
          </a:p>
          <a:p>
            <a:pPr marL="609600" indent="-609600">
              <a:lnSpc>
                <a:spcPct val="80000"/>
              </a:lnSpc>
              <a:buClr>
                <a:schemeClr val="tx1"/>
              </a:buClr>
              <a:buFont typeface="Wingdings" panose="05000000000000000000" pitchFamily="2" charset="2"/>
              <a:buNone/>
            </a:pPr>
            <a:r>
              <a:rPr lang="en-US" altLang="en-US" sz="2800"/>
              <a:t>						= </a:t>
            </a:r>
            <a:r>
              <a:rPr lang="en-US" altLang="en-US" sz="2800" u="sng"/>
              <a:t>21 mg/kg-d x 454 kg</a:t>
            </a:r>
            <a:endParaRPr lang="en-US" altLang="en-US" sz="2800"/>
          </a:p>
          <a:p>
            <a:pPr marL="609600" indent="-609600">
              <a:lnSpc>
                <a:spcPct val="80000"/>
              </a:lnSpc>
              <a:buClr>
                <a:schemeClr val="tx1"/>
              </a:buClr>
              <a:buFont typeface="Wingdings" panose="05000000000000000000" pitchFamily="2" charset="2"/>
              <a:buNone/>
            </a:pPr>
            <a:r>
              <a:rPr lang="en-US" altLang="en-US" sz="2800"/>
              <a:t>							45 l/day</a:t>
            </a:r>
          </a:p>
          <a:p>
            <a:pPr marL="609600" indent="-609600">
              <a:lnSpc>
                <a:spcPct val="80000"/>
              </a:lnSpc>
              <a:buClr>
                <a:schemeClr val="tx1"/>
              </a:buClr>
              <a:buFont typeface="Wingdings" panose="05000000000000000000" pitchFamily="2" charset="2"/>
              <a:buNone/>
            </a:pPr>
            <a:endParaRPr lang="en-US" altLang="en-US" sz="2800"/>
          </a:p>
          <a:p>
            <a:pPr marL="609600" indent="-609600">
              <a:lnSpc>
                <a:spcPct val="80000"/>
              </a:lnSpc>
              <a:buClr>
                <a:schemeClr val="tx1"/>
              </a:buClr>
              <a:buFont typeface="Wingdings" panose="05000000000000000000" pitchFamily="2" charset="2"/>
              <a:buNone/>
            </a:pPr>
            <a:r>
              <a:rPr lang="en-US" altLang="en-US" sz="2800"/>
              <a:t>						= 211 mg/l = RS</a:t>
            </a:r>
          </a:p>
          <a:p>
            <a:pPr marL="609600" indent="-609600">
              <a:lnSpc>
                <a:spcPct val="80000"/>
              </a:lnSpc>
              <a:buClr>
                <a:schemeClr val="tx1"/>
              </a:buClr>
              <a:buFont typeface="Wingdings" panose="05000000000000000000" pitchFamily="2" charset="2"/>
              <a:buNone/>
            </a:pPr>
            <a:endParaRPr lang="en-US" altLang="en-US" sz="2800"/>
          </a:p>
          <a:p>
            <a:pPr marL="609600" indent="-609600">
              <a:lnSpc>
                <a:spcPct val="80000"/>
              </a:lnSpc>
              <a:buClr>
                <a:schemeClr val="tx1"/>
              </a:buClr>
              <a:buFont typeface="Wingdings" panose="05000000000000000000" pitchFamily="2" charset="2"/>
              <a:buNone/>
            </a:pPr>
            <a:r>
              <a:rPr lang="en-US" altLang="en-US" sz="2800"/>
              <a:t>3. Compare RS to Al concentration at POC</a:t>
            </a:r>
          </a:p>
          <a:p>
            <a:pPr marL="609600" indent="-609600">
              <a:lnSpc>
                <a:spcPct val="80000"/>
              </a:lnSpc>
              <a:buClr>
                <a:schemeClr val="tx1"/>
              </a:buClr>
              <a:buFont typeface="Wingdings" panose="05000000000000000000" pitchFamily="2" charset="2"/>
              <a:buNone/>
            </a:pPr>
            <a:r>
              <a:rPr lang="en-US" altLang="en-US" sz="2800"/>
              <a:t>						</a:t>
            </a:r>
            <a:endParaRPr lang="en-US" altLang="en-US" sz="2800" u="sng"/>
          </a:p>
        </p:txBody>
      </p:sp>
    </p:spTree>
  </p:cSld>
  <p:clrMapOvr>
    <a:masterClrMapping/>
  </p:clrMapOvr>
  <p:transition>
    <p:wheel spokes="8"/>
  </p:transition>
</p:sld>
</file>

<file path=ppt/slides/slide2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0850" name="Rectangle 2"/>
          <p:cNvSpPr>
            <a:spLocks noGrp="1" noChangeArrowheads="1"/>
          </p:cNvSpPr>
          <p:nvPr>
            <p:ph type="title"/>
          </p:nvPr>
        </p:nvSpPr>
        <p:spPr>
          <a:xfrm>
            <a:off x="685800" y="2819400"/>
            <a:ext cx="7772400" cy="1143000"/>
          </a:xfrm>
        </p:spPr>
        <p:txBody>
          <a:bodyPr/>
          <a:lstStyle/>
          <a:p>
            <a:pPr algn="ctr"/>
            <a:r>
              <a:rPr lang="en-US" altLang="en-US" sz="6000" i="0" dirty="0">
                <a:solidFill>
                  <a:srgbClr val="FF3300"/>
                </a:solidFill>
              </a:rPr>
              <a:t>Data Issues</a:t>
            </a:r>
            <a:br>
              <a:rPr lang="en-US" altLang="en-US" sz="6000" i="0" dirty="0">
                <a:solidFill>
                  <a:srgbClr val="FF3300"/>
                </a:solidFill>
              </a:rPr>
            </a:br>
            <a:endParaRPr lang="en-US" altLang="en-US" sz="6000" i="0" dirty="0"/>
          </a:p>
        </p:txBody>
      </p:sp>
      <p:pic>
        <p:nvPicPr>
          <p:cNvPr id="1230852" name="Picture 4" descr="MCj0411047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276600"/>
            <a:ext cx="2687638" cy="2714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42" name="Rectangle 2"/>
          <p:cNvSpPr>
            <a:spLocks noGrp="1" noChangeArrowheads="1"/>
          </p:cNvSpPr>
          <p:nvPr>
            <p:ph type="title"/>
          </p:nvPr>
        </p:nvSpPr>
        <p:spPr/>
        <p:txBody>
          <a:bodyPr/>
          <a:lstStyle/>
          <a:p>
            <a:r>
              <a:rPr lang="en-US" altLang="en-US"/>
              <a:t>Data Collection Issues</a:t>
            </a:r>
          </a:p>
        </p:txBody>
      </p:sp>
      <p:sp>
        <p:nvSpPr>
          <p:cNvPr id="1239043" name="Rectangle 3"/>
          <p:cNvSpPr>
            <a:spLocks noGrp="1" noChangeArrowheads="1"/>
          </p:cNvSpPr>
          <p:nvPr>
            <p:ph type="body" idx="1"/>
          </p:nvPr>
        </p:nvSpPr>
        <p:spPr>
          <a:xfrm>
            <a:off x="685800" y="1828800"/>
            <a:ext cx="7772400" cy="4114800"/>
          </a:xfrm>
        </p:spPr>
        <p:txBody>
          <a:bodyPr/>
          <a:lstStyle/>
          <a:p>
            <a:pPr>
              <a:lnSpc>
                <a:spcPct val="110000"/>
              </a:lnSpc>
            </a:pPr>
            <a:r>
              <a:rPr lang="en-US" altLang="en-US"/>
              <a:t>Analyte list</a:t>
            </a:r>
          </a:p>
          <a:p>
            <a:pPr lvl="1">
              <a:lnSpc>
                <a:spcPct val="110000"/>
              </a:lnSpc>
              <a:buFontTx/>
              <a:buNone/>
            </a:pPr>
            <a:r>
              <a:rPr lang="en-US" altLang="en-US"/>
              <a:t>Site-related COCs</a:t>
            </a:r>
          </a:p>
          <a:p>
            <a:pPr lvl="1">
              <a:lnSpc>
                <a:spcPct val="110000"/>
              </a:lnSpc>
              <a:buFontTx/>
              <a:buNone/>
            </a:pPr>
            <a:r>
              <a:rPr lang="en-US" altLang="en-US"/>
              <a:t>TICs</a:t>
            </a:r>
          </a:p>
          <a:p>
            <a:pPr>
              <a:lnSpc>
                <a:spcPct val="110000"/>
              </a:lnSpc>
            </a:pPr>
            <a:r>
              <a:rPr lang="en-US" altLang="en-US"/>
              <a:t>Sample Quantitation Limits</a:t>
            </a:r>
          </a:p>
          <a:p>
            <a:pPr lvl="1">
              <a:lnSpc>
                <a:spcPct val="110000"/>
              </a:lnSpc>
              <a:buFontTx/>
              <a:buNone/>
            </a:pPr>
            <a:r>
              <a:rPr lang="en-US" altLang="en-US"/>
              <a:t>SQL vs limiting RS</a:t>
            </a:r>
          </a:p>
          <a:p>
            <a:pPr>
              <a:lnSpc>
                <a:spcPct val="110000"/>
              </a:lnSpc>
            </a:pPr>
            <a:r>
              <a:rPr lang="en-US" altLang="en-US"/>
              <a:t>Blank Samples</a:t>
            </a:r>
          </a:p>
          <a:p>
            <a:pPr>
              <a:lnSpc>
                <a:spcPct val="110000"/>
              </a:lnSpc>
            </a:pPr>
            <a:r>
              <a:rPr lang="en-US" altLang="en-US"/>
              <a:t>Analytical Method </a:t>
            </a:r>
          </a:p>
          <a:p>
            <a:pPr lvl="1">
              <a:lnSpc>
                <a:spcPct val="110000"/>
              </a:lnSpc>
              <a:buFontTx/>
              <a:buNone/>
            </a:pPr>
            <a:r>
              <a:rPr lang="en-US" altLang="en-US"/>
              <a:t>ex) PAHs</a:t>
            </a:r>
          </a:p>
        </p:txBody>
      </p:sp>
    </p:spTree>
  </p:cSld>
  <p:clrMapOvr>
    <a:masterClrMapping/>
  </p:clrMapOvr>
  <p:transition>
    <p:wheel spokes="8"/>
  </p:transition>
</p:sld>
</file>

<file path=ppt/slides/slide2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0066" name="Rectangle 2"/>
          <p:cNvSpPr>
            <a:spLocks noGrp="1" noChangeArrowheads="1"/>
          </p:cNvSpPr>
          <p:nvPr>
            <p:ph type="ctrTitle"/>
          </p:nvPr>
        </p:nvSpPr>
        <p:spPr>
          <a:xfrm>
            <a:off x="685800" y="1752600"/>
            <a:ext cx="7772400" cy="1143000"/>
          </a:xfrm>
        </p:spPr>
        <p:txBody>
          <a:bodyPr/>
          <a:lstStyle/>
          <a:p>
            <a:r>
              <a:rPr lang="en-US" altLang="en-US"/>
              <a:t>Data Evaluation/Data Usability</a:t>
            </a:r>
            <a:br>
              <a:rPr lang="en-US" altLang="en-US"/>
            </a:br>
            <a:endParaRPr lang="en-US" altLang="en-US"/>
          </a:p>
        </p:txBody>
      </p:sp>
      <p:sp>
        <p:nvSpPr>
          <p:cNvPr id="1240067" name="Rectangle 3"/>
          <p:cNvSpPr>
            <a:spLocks noGrp="1" noChangeArrowheads="1"/>
          </p:cNvSpPr>
          <p:nvPr>
            <p:ph type="subTitle" idx="1"/>
          </p:nvPr>
        </p:nvSpPr>
        <p:spPr>
          <a:xfrm>
            <a:off x="1371600" y="3124200"/>
            <a:ext cx="6400800" cy="1752600"/>
          </a:xfrm>
        </p:spPr>
        <p:txBody>
          <a:bodyPr/>
          <a:lstStyle/>
          <a:p>
            <a:r>
              <a:rPr lang="en-US" altLang="en-US" sz="4400"/>
              <a:t>RECAP Section 2.5</a:t>
            </a:r>
            <a:br>
              <a:rPr lang="en-US" altLang="en-US" sz="4400"/>
            </a:br>
            <a:endParaRPr lang="en-US" altLang="en-US"/>
          </a:p>
        </p:txBody>
      </p:sp>
    </p:spTree>
  </p:cSld>
  <p:clrMapOvr>
    <a:masterClrMapping/>
  </p:clrMapOvr>
  <p:transition>
    <p:wheel spokes="8"/>
  </p:transition>
</p:sld>
</file>

<file path=ppt/slides/slide2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1090" name="Rectangle 2"/>
          <p:cNvSpPr>
            <a:spLocks noGrp="1" noChangeArrowheads="1"/>
          </p:cNvSpPr>
          <p:nvPr>
            <p:ph type="ctrTitle"/>
          </p:nvPr>
        </p:nvSpPr>
        <p:spPr>
          <a:xfrm>
            <a:off x="685800" y="1752600"/>
            <a:ext cx="7772400" cy="1143000"/>
          </a:xfrm>
        </p:spPr>
        <p:txBody>
          <a:bodyPr/>
          <a:lstStyle/>
          <a:p>
            <a:r>
              <a:rPr lang="en-US" altLang="en-US"/>
              <a:t>Data Evaluation/Data Usability</a:t>
            </a:r>
            <a:br>
              <a:rPr lang="en-US" altLang="en-US"/>
            </a:br>
            <a:endParaRPr lang="en-US" altLang="en-US"/>
          </a:p>
        </p:txBody>
      </p:sp>
      <p:sp>
        <p:nvSpPr>
          <p:cNvPr id="1241091" name="Rectangle 3"/>
          <p:cNvSpPr>
            <a:spLocks noGrp="1" noChangeArrowheads="1"/>
          </p:cNvSpPr>
          <p:nvPr>
            <p:ph type="subTitle" idx="1"/>
          </p:nvPr>
        </p:nvSpPr>
        <p:spPr>
          <a:xfrm>
            <a:off x="1371600" y="2590800"/>
            <a:ext cx="6400800" cy="1752600"/>
          </a:xfrm>
        </p:spPr>
        <p:txBody>
          <a:bodyPr/>
          <a:lstStyle/>
          <a:p>
            <a:endParaRPr lang="en-US" altLang="en-US" sz="4400"/>
          </a:p>
          <a:p>
            <a:r>
              <a:rPr lang="en-US" altLang="en-US" sz="3600"/>
              <a:t>Data Evaluation </a:t>
            </a:r>
          </a:p>
          <a:p>
            <a:r>
              <a:rPr lang="en-US" altLang="en-US" sz="3600"/>
              <a:t>vs </a:t>
            </a:r>
          </a:p>
          <a:p>
            <a:r>
              <a:rPr lang="en-US" altLang="en-US" sz="3600"/>
              <a:t>Data Validation</a:t>
            </a:r>
            <a:endParaRPr lang="en-US" altLang="en-US"/>
          </a:p>
          <a:p>
            <a:endParaRPr lang="en-US" altLang="en-US"/>
          </a:p>
        </p:txBody>
      </p:sp>
    </p:spTree>
  </p:cSld>
  <p:clrMapOvr>
    <a:masterClrMapping/>
  </p:clrMapOvr>
  <p:transition>
    <p:wheel spokes="8"/>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2434" name="Rectangle 2"/>
          <p:cNvSpPr>
            <a:spLocks noGrp="1" noChangeArrowheads="1"/>
          </p:cNvSpPr>
          <p:nvPr>
            <p:ph type="title"/>
          </p:nvPr>
        </p:nvSpPr>
        <p:spPr/>
        <p:txBody>
          <a:bodyPr/>
          <a:lstStyle/>
          <a:p>
            <a:r>
              <a:rPr lang="en-US" altLang="en-US"/>
              <a:t>Comparison of Options</a:t>
            </a:r>
          </a:p>
        </p:txBody>
      </p:sp>
      <p:sp>
        <p:nvSpPr>
          <p:cNvPr id="1042435" name="Rectangle 3"/>
          <p:cNvSpPr>
            <a:spLocks noGrp="1" noChangeArrowheads="1"/>
          </p:cNvSpPr>
          <p:nvPr>
            <p:ph type="body" idx="1"/>
          </p:nvPr>
        </p:nvSpPr>
        <p:spPr>
          <a:xfrm>
            <a:off x="228600" y="5869939"/>
            <a:ext cx="8686800" cy="609600"/>
          </a:xfrm>
        </p:spPr>
        <p:txBody>
          <a:bodyPr/>
          <a:lstStyle/>
          <a:p>
            <a:pPr>
              <a:lnSpc>
                <a:spcPct val="50000"/>
              </a:lnSpc>
              <a:buFontTx/>
              <a:buNone/>
            </a:pPr>
            <a:r>
              <a:rPr lang="en-US" altLang="en-US" sz="2800" dirty="0" smtClean="0"/>
              <a:t>*</a:t>
            </a:r>
            <a:r>
              <a:rPr lang="en-US" altLang="en-US" sz="2800" dirty="0"/>
              <a:t>Department approval required</a:t>
            </a:r>
          </a:p>
        </p:txBody>
      </p:sp>
      <p:graphicFrame>
        <p:nvGraphicFramePr>
          <p:cNvPr id="2" name="Table 1" title="Comparison of Management Options"/>
          <p:cNvGraphicFramePr>
            <a:graphicFrameLocks noGrp="1"/>
          </p:cNvGraphicFramePr>
          <p:nvPr>
            <p:extLst>
              <p:ext uri="{D42A27DB-BD31-4B8C-83A1-F6EECF244321}">
                <p14:modId xmlns:p14="http://schemas.microsoft.com/office/powerpoint/2010/main" val="375091539"/>
              </p:ext>
            </p:extLst>
          </p:nvPr>
        </p:nvGraphicFramePr>
        <p:xfrm>
          <a:off x="457200" y="1944369"/>
          <a:ext cx="8001001" cy="3389630"/>
        </p:xfrm>
        <a:graphic>
          <a:graphicData uri="http://schemas.openxmlformats.org/drawingml/2006/table">
            <a:tbl>
              <a:tblPr firstRow="1" bandRow="1">
                <a:tableStyleId>{5C22544A-7EE6-4342-B048-85BDC9FD1C3A}</a:tableStyleId>
              </a:tblPr>
              <a:tblGrid>
                <a:gridCol w="2680335">
                  <a:extLst>
                    <a:ext uri="{9D8B030D-6E8A-4147-A177-3AD203B41FA5}">
                      <a16:colId xmlns:a16="http://schemas.microsoft.com/office/drawing/2014/main" val="3520644709"/>
                    </a:ext>
                  </a:extLst>
                </a:gridCol>
                <a:gridCol w="1200150">
                  <a:extLst>
                    <a:ext uri="{9D8B030D-6E8A-4147-A177-3AD203B41FA5}">
                      <a16:colId xmlns:a16="http://schemas.microsoft.com/office/drawing/2014/main" val="3466072715"/>
                    </a:ext>
                  </a:extLst>
                </a:gridCol>
                <a:gridCol w="1400175">
                  <a:extLst>
                    <a:ext uri="{9D8B030D-6E8A-4147-A177-3AD203B41FA5}">
                      <a16:colId xmlns:a16="http://schemas.microsoft.com/office/drawing/2014/main" val="4255642679"/>
                    </a:ext>
                  </a:extLst>
                </a:gridCol>
                <a:gridCol w="1300163">
                  <a:extLst>
                    <a:ext uri="{9D8B030D-6E8A-4147-A177-3AD203B41FA5}">
                      <a16:colId xmlns:a16="http://schemas.microsoft.com/office/drawing/2014/main" val="2691269557"/>
                    </a:ext>
                  </a:extLst>
                </a:gridCol>
                <a:gridCol w="1420178">
                  <a:extLst>
                    <a:ext uri="{9D8B030D-6E8A-4147-A177-3AD203B41FA5}">
                      <a16:colId xmlns:a16="http://schemas.microsoft.com/office/drawing/2014/main" val="3888321882"/>
                    </a:ext>
                  </a:extLst>
                </a:gridCol>
              </a:tblGrid>
              <a:tr h="717226">
                <a:tc>
                  <a:txBody>
                    <a:bodyPr/>
                    <a:lstStyle/>
                    <a:p>
                      <a:endParaRPr lang="en-US" dirty="0"/>
                    </a:p>
                  </a:txBody>
                  <a:tcPr/>
                </a:tc>
                <a:tc>
                  <a:txBody>
                    <a:bodyPr/>
                    <a:lstStyle/>
                    <a:p>
                      <a:r>
                        <a:rPr lang="en-US" dirty="0" smtClean="0"/>
                        <a:t>SO</a:t>
                      </a:r>
                      <a:endParaRPr lang="en-US" dirty="0"/>
                    </a:p>
                  </a:txBody>
                  <a:tcPr/>
                </a:tc>
                <a:tc>
                  <a:txBody>
                    <a:bodyPr/>
                    <a:lstStyle/>
                    <a:p>
                      <a:r>
                        <a:rPr lang="en-US" dirty="0" smtClean="0"/>
                        <a:t>MO-1</a:t>
                      </a:r>
                      <a:endParaRPr lang="en-US" dirty="0"/>
                    </a:p>
                  </a:txBody>
                  <a:tcPr/>
                </a:tc>
                <a:tc>
                  <a:txBody>
                    <a:bodyPr/>
                    <a:lstStyle/>
                    <a:p>
                      <a:r>
                        <a:rPr lang="en-US" dirty="0" smtClean="0"/>
                        <a:t>MO-2</a:t>
                      </a:r>
                      <a:endParaRPr lang="en-US" dirty="0"/>
                    </a:p>
                  </a:txBody>
                  <a:tcPr/>
                </a:tc>
                <a:tc>
                  <a:txBody>
                    <a:bodyPr/>
                    <a:lstStyle/>
                    <a:p>
                      <a:r>
                        <a:rPr lang="en-US" dirty="0" smtClean="0"/>
                        <a:t>MO-3</a:t>
                      </a:r>
                      <a:endParaRPr lang="en-US" dirty="0"/>
                    </a:p>
                  </a:txBody>
                  <a:tcPr/>
                </a:tc>
                <a:extLst>
                  <a:ext uri="{0D108BD9-81ED-4DB2-BD59-A6C34878D82A}">
                    <a16:rowId xmlns:a16="http://schemas.microsoft.com/office/drawing/2014/main" val="3805353802"/>
                  </a:ext>
                </a:extLst>
              </a:tr>
              <a:tr h="1237952">
                <a:tc>
                  <a:txBody>
                    <a:bodyPr/>
                    <a:lstStyle/>
                    <a:p>
                      <a:pPr>
                        <a:lnSpc>
                          <a:spcPct val="50000"/>
                        </a:lnSpc>
                        <a:buFontTx/>
                        <a:buNone/>
                      </a:pPr>
                      <a:r>
                        <a:rPr lang="en-US" altLang="en-US" sz="1800" dirty="0" smtClean="0"/>
                        <a:t>Use of other</a:t>
                      </a:r>
                      <a:r>
                        <a:rPr lang="en-US" altLang="en-US" sz="1800" baseline="0" dirty="0" smtClean="0"/>
                        <a:t> </a:t>
                      </a:r>
                      <a:r>
                        <a:rPr lang="en-US" altLang="en-US" sz="1800" dirty="0" smtClean="0"/>
                        <a:t>models/equations</a:t>
                      </a:r>
                    </a:p>
                    <a:p>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913824724"/>
                  </a:ext>
                </a:extLst>
              </a:tr>
              <a:tr h="717226">
                <a:tc>
                  <a:txBody>
                    <a:bodyPr/>
                    <a:lstStyle/>
                    <a:p>
                      <a:r>
                        <a:rPr lang="en-US" altLang="en-US" sz="1800" dirty="0" err="1" smtClean="0"/>
                        <a:t>Workplan</a:t>
                      </a:r>
                      <a:r>
                        <a:rPr lang="en-US" altLang="en-US" sz="1800" dirty="0" smtClean="0"/>
                        <a:t> required</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N/Y</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608791301"/>
                  </a:ext>
                </a:extLst>
              </a:tr>
              <a:tr h="717226">
                <a:tc>
                  <a:txBody>
                    <a:bodyPr/>
                    <a:lstStyle/>
                    <a:p>
                      <a:r>
                        <a:rPr lang="en-US" altLang="en-US" sz="1800" dirty="0" smtClean="0"/>
                        <a:t>Cancer risk &gt; 10</a:t>
                      </a:r>
                      <a:r>
                        <a:rPr lang="en-US" altLang="en-US" sz="1800" baseline="30000" dirty="0" smtClean="0"/>
                        <a:t>-6</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N</a:t>
                      </a:r>
                      <a:endParaRPr lang="en-US" dirty="0"/>
                    </a:p>
                  </a:txBody>
                  <a:tcPr/>
                </a:tc>
                <a:tc>
                  <a:txBody>
                    <a:bodyPr/>
                    <a:lstStyle/>
                    <a:p>
                      <a:r>
                        <a:rPr lang="en-US" dirty="0" smtClean="0"/>
                        <a:t>Y*</a:t>
                      </a:r>
                      <a:endParaRPr lang="en-US" dirty="0"/>
                    </a:p>
                  </a:txBody>
                  <a:tcPr/>
                </a:tc>
                <a:extLst>
                  <a:ext uri="{0D108BD9-81ED-4DB2-BD59-A6C34878D82A}">
                    <a16:rowId xmlns:a16="http://schemas.microsoft.com/office/drawing/2014/main" val="1210326064"/>
                  </a:ext>
                </a:extLst>
              </a:tr>
            </a:tbl>
          </a:graphicData>
        </a:graphic>
      </p:graphicFrame>
    </p:spTree>
  </p:cSld>
  <p:clrMapOvr>
    <a:masterClrMapping/>
  </p:clrMapOvr>
  <p:transition>
    <p:wheel spokes="8"/>
  </p:transition>
</p:sld>
</file>

<file path=ppt/slides/slide2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2114" name="Rectangle 2"/>
          <p:cNvSpPr>
            <a:spLocks noGrp="1" noChangeArrowheads="1"/>
          </p:cNvSpPr>
          <p:nvPr>
            <p:ph type="title"/>
          </p:nvPr>
        </p:nvSpPr>
        <p:spPr/>
        <p:txBody>
          <a:bodyPr/>
          <a:lstStyle/>
          <a:p>
            <a:r>
              <a:rPr lang="en-US" altLang="en-US"/>
              <a:t>Data Evaluation/Data Useability</a:t>
            </a:r>
          </a:p>
        </p:txBody>
      </p:sp>
      <p:sp>
        <p:nvSpPr>
          <p:cNvPr id="1242115" name="Rectangle 3"/>
          <p:cNvSpPr>
            <a:spLocks noGrp="1" noChangeArrowheads="1"/>
          </p:cNvSpPr>
          <p:nvPr>
            <p:ph type="body" idx="1"/>
          </p:nvPr>
        </p:nvSpPr>
        <p:spPr/>
        <p:txBody>
          <a:bodyPr/>
          <a:lstStyle/>
          <a:p>
            <a:pPr>
              <a:buFontTx/>
              <a:buNone/>
            </a:pPr>
            <a:r>
              <a:rPr lang="en-US" altLang="en-US" sz="4000" u="sng"/>
              <a:t>Benefits</a:t>
            </a:r>
            <a:endParaRPr lang="en-US" altLang="en-US" sz="4000"/>
          </a:p>
          <a:p>
            <a:r>
              <a:rPr lang="en-US" altLang="en-US" sz="3600"/>
              <a:t>Site-related vs artifact</a:t>
            </a:r>
          </a:p>
          <a:p>
            <a:r>
              <a:rPr lang="en-US" altLang="en-US" sz="3600"/>
              <a:t>Verification of reported concentrations</a:t>
            </a:r>
          </a:p>
          <a:p>
            <a:r>
              <a:rPr lang="en-US" altLang="en-US" sz="3600"/>
              <a:t>Elimination of data not representative of site conditions</a:t>
            </a:r>
            <a:endParaRPr lang="en-US" altLang="en-US" sz="4000"/>
          </a:p>
        </p:txBody>
      </p:sp>
    </p:spTree>
  </p:cSld>
  <p:clrMapOvr>
    <a:masterClrMapping/>
  </p:clrMapOvr>
  <p:transition>
    <p:wheel spokes="8"/>
  </p:transition>
</p:sld>
</file>

<file path=ppt/slides/slide2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3138" name="Rectangle 2"/>
          <p:cNvSpPr>
            <a:spLocks noGrp="1" noChangeArrowheads="1"/>
          </p:cNvSpPr>
          <p:nvPr>
            <p:ph type="title"/>
          </p:nvPr>
        </p:nvSpPr>
        <p:spPr/>
        <p:txBody>
          <a:bodyPr/>
          <a:lstStyle/>
          <a:p>
            <a:r>
              <a:rPr lang="en-US" altLang="en-US"/>
              <a:t>Evaluate data with respect to:</a:t>
            </a:r>
          </a:p>
        </p:txBody>
      </p:sp>
      <p:sp>
        <p:nvSpPr>
          <p:cNvPr id="1243139" name="Rectangle 3"/>
          <p:cNvSpPr>
            <a:spLocks noGrp="1" noChangeArrowheads="1"/>
          </p:cNvSpPr>
          <p:nvPr>
            <p:ph type="body" idx="1"/>
          </p:nvPr>
        </p:nvSpPr>
        <p:spPr/>
        <p:txBody>
          <a:bodyPr/>
          <a:lstStyle/>
          <a:p>
            <a:pPr>
              <a:lnSpc>
                <a:spcPct val="120000"/>
              </a:lnSpc>
            </a:pPr>
            <a:r>
              <a:rPr lang="en-US" altLang="en-US">
                <a:solidFill>
                  <a:schemeClr val="tx2"/>
                </a:solidFill>
              </a:rPr>
              <a:t>Analytical Method</a:t>
            </a:r>
          </a:p>
          <a:p>
            <a:pPr>
              <a:lnSpc>
                <a:spcPct val="120000"/>
              </a:lnSpc>
            </a:pPr>
            <a:r>
              <a:rPr lang="en-US" altLang="en-US">
                <a:solidFill>
                  <a:schemeClr val="tx2"/>
                </a:solidFill>
              </a:rPr>
              <a:t>Blank Samples</a:t>
            </a:r>
          </a:p>
          <a:p>
            <a:pPr lvl="1">
              <a:buFont typeface="Symbol" panose="05050102010706020507" pitchFamily="18" charset="2"/>
              <a:buNone/>
            </a:pPr>
            <a:r>
              <a:rPr lang="en-US" altLang="en-US">
                <a:solidFill>
                  <a:schemeClr val="hlink"/>
                </a:solidFill>
              </a:rPr>
              <a:t>10X Rule</a:t>
            </a:r>
            <a:r>
              <a:rPr lang="en-US" altLang="en-US"/>
              <a:t> - common laboratory contaminants include acetone, 2-butanone, methylene chloride, toluene, phthalate esters</a:t>
            </a:r>
          </a:p>
          <a:p>
            <a:pPr lvl="1">
              <a:lnSpc>
                <a:spcPct val="120000"/>
              </a:lnSpc>
              <a:buFontTx/>
              <a:buNone/>
            </a:pPr>
            <a:r>
              <a:rPr lang="en-US" altLang="en-US">
                <a:solidFill>
                  <a:schemeClr val="hlink"/>
                </a:solidFill>
              </a:rPr>
              <a:t>5X rule </a:t>
            </a:r>
            <a:r>
              <a:rPr lang="en-US" altLang="en-US"/>
              <a:t>– other constituents</a:t>
            </a:r>
          </a:p>
          <a:p>
            <a:pPr lvl="1">
              <a:buFont typeface="Symbol" panose="05050102010706020507" pitchFamily="18" charset="2"/>
              <a:buNone/>
            </a:pPr>
            <a:endParaRPr lang="en-US" altLang="en-US"/>
          </a:p>
        </p:txBody>
      </p:sp>
    </p:spTree>
  </p:cSld>
  <p:clrMapOvr>
    <a:masterClrMapping/>
  </p:clrMapOvr>
  <p:transition>
    <p:wheel spokes="8"/>
  </p:transition>
</p:sld>
</file>

<file path=ppt/slides/slide2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8418" name="Rectangle 2"/>
          <p:cNvSpPr>
            <a:spLocks noGrp="1" noChangeArrowheads="1"/>
          </p:cNvSpPr>
          <p:nvPr>
            <p:ph type="title"/>
          </p:nvPr>
        </p:nvSpPr>
        <p:spPr>
          <a:xfrm>
            <a:off x="609600" y="0"/>
            <a:ext cx="7772400" cy="1143000"/>
          </a:xfrm>
        </p:spPr>
        <p:txBody>
          <a:bodyPr/>
          <a:lstStyle/>
          <a:p>
            <a:r>
              <a:rPr lang="en-US" altLang="en-US"/>
              <a:t>Interpreting blank sample results</a:t>
            </a:r>
          </a:p>
        </p:txBody>
      </p:sp>
      <p:sp>
        <p:nvSpPr>
          <p:cNvPr id="1468419" name="Rectangle 3"/>
          <p:cNvSpPr>
            <a:spLocks noGrp="1" noChangeArrowheads="1"/>
          </p:cNvSpPr>
          <p:nvPr>
            <p:ph type="body" idx="1"/>
          </p:nvPr>
        </p:nvSpPr>
        <p:spPr>
          <a:xfrm>
            <a:off x="152400" y="1295400"/>
            <a:ext cx="8686800" cy="5105400"/>
          </a:xfrm>
        </p:spPr>
        <p:txBody>
          <a:bodyPr/>
          <a:lstStyle/>
          <a:p>
            <a:pPr marL="533400" indent="-533400">
              <a:buFontTx/>
              <a:buNone/>
            </a:pPr>
            <a:r>
              <a:rPr lang="en-US" altLang="en-US"/>
              <a:t>Example: </a:t>
            </a:r>
            <a:r>
              <a:rPr lang="en-US" altLang="en-US">
                <a:solidFill>
                  <a:schemeClr val="hlink"/>
                </a:solidFill>
              </a:rPr>
              <a:t> Methylene chloride was detected in the blank at 300 ug/l and in a groundwater sample at 2100 ug/l.  Is it site-related or an artifact of the sampling/analysis process?</a:t>
            </a:r>
          </a:p>
          <a:p>
            <a:pPr marL="914400" lvl="1" indent="-457200">
              <a:lnSpc>
                <a:spcPct val="90000"/>
              </a:lnSpc>
              <a:buFont typeface="Symbol" panose="05050102010706020507" pitchFamily="18" charset="2"/>
              <a:buNone/>
            </a:pPr>
            <a:endParaRPr lang="en-US" altLang="en-US"/>
          </a:p>
          <a:p>
            <a:pPr marL="914400" lvl="1" indent="-457200">
              <a:lnSpc>
                <a:spcPct val="90000"/>
              </a:lnSpc>
              <a:buFont typeface="Symbol" panose="05050102010706020507" pitchFamily="18" charset="2"/>
              <a:buNone/>
            </a:pPr>
            <a:r>
              <a:rPr lang="en-US" altLang="en-US"/>
              <a:t>     Apply the 10X Rule:  It is an artifact – methylene chloride would be considered to be site-related if the concentration in the groundwater sample was 10X greater than the concentration in the blank:</a:t>
            </a:r>
          </a:p>
          <a:p>
            <a:pPr marL="914400" lvl="1" indent="-457200" algn="ctr">
              <a:lnSpc>
                <a:spcPct val="90000"/>
              </a:lnSpc>
              <a:buFont typeface="Symbol" panose="05050102010706020507" pitchFamily="18" charset="2"/>
              <a:buNone/>
            </a:pPr>
            <a:r>
              <a:rPr lang="en-US" altLang="en-US"/>
              <a:t>300 ug/l X 10 = 3000  ug/l</a:t>
            </a:r>
          </a:p>
          <a:p>
            <a:pPr marL="914400" lvl="1" indent="-457200" algn="ctr">
              <a:lnSpc>
                <a:spcPct val="90000"/>
              </a:lnSpc>
              <a:buFont typeface="Symbol" panose="05050102010706020507" pitchFamily="18" charset="2"/>
              <a:buNone/>
            </a:pPr>
            <a:r>
              <a:rPr lang="en-US" altLang="en-US"/>
              <a:t>2100 ug/l &lt; 3000 ug/l</a:t>
            </a:r>
          </a:p>
          <a:p>
            <a:pPr marL="914400" lvl="1" indent="-457200">
              <a:lnSpc>
                <a:spcPct val="90000"/>
              </a:lnSpc>
              <a:buFont typeface="Symbol" panose="05050102010706020507" pitchFamily="18" charset="2"/>
              <a:buNone/>
            </a:pPr>
            <a:endParaRPr lang="en-US" altLang="en-US"/>
          </a:p>
        </p:txBody>
      </p:sp>
    </p:spTree>
  </p:cSld>
  <p:clrMapOvr>
    <a:masterClrMapping/>
  </p:clrMapOvr>
  <p:transition>
    <p:wheel spokes="8"/>
  </p:transition>
</p:sld>
</file>

<file path=ppt/slides/slide2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9442" name="Rectangle 2"/>
          <p:cNvSpPr>
            <a:spLocks noGrp="1" noChangeArrowheads="1"/>
          </p:cNvSpPr>
          <p:nvPr>
            <p:ph type="title"/>
          </p:nvPr>
        </p:nvSpPr>
        <p:spPr>
          <a:xfrm>
            <a:off x="838200" y="-228600"/>
            <a:ext cx="7772400" cy="1143000"/>
          </a:xfrm>
        </p:spPr>
        <p:txBody>
          <a:bodyPr/>
          <a:lstStyle/>
          <a:p>
            <a:r>
              <a:rPr lang="en-US" altLang="en-US"/>
              <a:t>Interpreting blank sample results</a:t>
            </a:r>
          </a:p>
        </p:txBody>
      </p:sp>
      <p:sp>
        <p:nvSpPr>
          <p:cNvPr id="1469443" name="Rectangle 3"/>
          <p:cNvSpPr>
            <a:spLocks noGrp="1" noChangeArrowheads="1"/>
          </p:cNvSpPr>
          <p:nvPr>
            <p:ph type="body" idx="1"/>
          </p:nvPr>
        </p:nvSpPr>
        <p:spPr>
          <a:xfrm>
            <a:off x="228600" y="1066800"/>
            <a:ext cx="8686800" cy="5334000"/>
          </a:xfrm>
        </p:spPr>
        <p:txBody>
          <a:bodyPr/>
          <a:lstStyle/>
          <a:p>
            <a:pPr marL="533400" indent="-533400">
              <a:lnSpc>
                <a:spcPct val="120000"/>
              </a:lnSpc>
              <a:buFontTx/>
              <a:buNone/>
            </a:pPr>
            <a:r>
              <a:rPr lang="en-US" altLang="en-US"/>
              <a:t>Example: </a:t>
            </a:r>
            <a:r>
              <a:rPr lang="en-US" altLang="en-US">
                <a:solidFill>
                  <a:schemeClr val="hlink"/>
                </a:solidFill>
              </a:rPr>
              <a:t> EDC was detected in the trip blank at 100 ug/l and in a groundwater sample at 1000 ug/l.  Is it site-related or an artifact of the sampling/analysis process?</a:t>
            </a:r>
          </a:p>
          <a:p>
            <a:pPr marL="914400" lvl="1" indent="-457200">
              <a:buFont typeface="Symbol" panose="05050102010706020507" pitchFamily="18" charset="2"/>
              <a:buNone/>
            </a:pPr>
            <a:endParaRPr lang="en-US" altLang="en-US"/>
          </a:p>
          <a:p>
            <a:pPr marL="914400" lvl="1" indent="-457200">
              <a:buFont typeface="Symbol" panose="05050102010706020507" pitchFamily="18" charset="2"/>
              <a:buNone/>
            </a:pPr>
            <a:r>
              <a:rPr lang="en-US" altLang="en-US"/>
              <a:t>Apply the 5X rule:  Yes, it is site-related –EDC is present in the groundwater sample at a concentration that is 5X greater than the concentration in the blank:</a:t>
            </a:r>
          </a:p>
          <a:p>
            <a:pPr marL="914400" lvl="1" indent="-457200" algn="ctr">
              <a:buFont typeface="Symbol" panose="05050102010706020507" pitchFamily="18" charset="2"/>
              <a:buNone/>
            </a:pPr>
            <a:r>
              <a:rPr lang="en-US" altLang="en-US"/>
              <a:t>100 ug/l X 5 = 500  ug/l</a:t>
            </a:r>
          </a:p>
          <a:p>
            <a:pPr marL="914400" lvl="1" indent="-457200" algn="ctr">
              <a:buFont typeface="Symbol" panose="05050102010706020507" pitchFamily="18" charset="2"/>
              <a:buNone/>
            </a:pPr>
            <a:r>
              <a:rPr lang="en-US" altLang="en-US"/>
              <a:t>1000 ug/l &gt; 500 ug/l</a:t>
            </a:r>
          </a:p>
          <a:p>
            <a:pPr marL="914400" lvl="1" indent="-457200">
              <a:buFont typeface="Symbol" panose="05050102010706020507" pitchFamily="18" charset="2"/>
              <a:buNone/>
            </a:pPr>
            <a:endParaRPr lang="en-US" altLang="en-US"/>
          </a:p>
        </p:txBody>
      </p:sp>
    </p:spTree>
  </p:cSld>
  <p:clrMapOvr>
    <a:masterClrMapping/>
  </p:clrMapOvr>
  <p:transition>
    <p:wheel spokes="8"/>
  </p:transition>
</p:sld>
</file>

<file path=ppt/slides/slide2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2034" name="Rectangle 2"/>
          <p:cNvSpPr>
            <a:spLocks noGrp="1" noChangeArrowheads="1"/>
          </p:cNvSpPr>
          <p:nvPr>
            <p:ph type="title"/>
          </p:nvPr>
        </p:nvSpPr>
        <p:spPr>
          <a:xfrm>
            <a:off x="685800" y="0"/>
            <a:ext cx="7772400" cy="1143000"/>
          </a:xfrm>
        </p:spPr>
        <p:txBody>
          <a:bodyPr/>
          <a:lstStyle/>
          <a:p>
            <a:r>
              <a:rPr lang="en-US" altLang="en-US"/>
              <a:t>Evaluate data with respect to:</a:t>
            </a:r>
          </a:p>
        </p:txBody>
      </p:sp>
      <p:sp>
        <p:nvSpPr>
          <p:cNvPr id="1452035" name="Rectangle 3"/>
          <p:cNvSpPr>
            <a:spLocks noGrp="1" noChangeArrowheads="1"/>
          </p:cNvSpPr>
          <p:nvPr>
            <p:ph type="body" idx="1"/>
          </p:nvPr>
        </p:nvSpPr>
        <p:spPr>
          <a:xfrm>
            <a:off x="609600" y="1447800"/>
            <a:ext cx="7772400" cy="4876800"/>
          </a:xfrm>
        </p:spPr>
        <p:txBody>
          <a:bodyPr/>
          <a:lstStyle/>
          <a:p>
            <a:pPr>
              <a:lnSpc>
                <a:spcPct val="120000"/>
              </a:lnSpc>
            </a:pPr>
            <a:r>
              <a:rPr lang="en-US" altLang="en-US" sz="2800">
                <a:solidFill>
                  <a:schemeClr val="tx2"/>
                </a:solidFill>
              </a:rPr>
              <a:t>Sample Quantitation Limits</a:t>
            </a:r>
          </a:p>
          <a:p>
            <a:pPr lvl="1">
              <a:lnSpc>
                <a:spcPct val="120000"/>
              </a:lnSpc>
              <a:buClr>
                <a:schemeClr val="hlink"/>
              </a:buClr>
              <a:buFont typeface="Wingdings" panose="05000000000000000000" pitchFamily="2" charset="2"/>
              <a:buChar char="v"/>
            </a:pPr>
            <a:r>
              <a:rPr lang="en-US" altLang="en-US" sz="2400"/>
              <a:t>SQLs for ND results vs limiting RS</a:t>
            </a:r>
          </a:p>
          <a:p>
            <a:pPr lvl="1">
              <a:lnSpc>
                <a:spcPct val="120000"/>
              </a:lnSpc>
              <a:buClr>
                <a:schemeClr val="hlink"/>
              </a:buClr>
              <a:buFont typeface="Wingdings" panose="05000000000000000000" pitchFamily="2" charset="2"/>
              <a:buChar char="v"/>
            </a:pPr>
            <a:r>
              <a:rPr lang="en-US" altLang="en-US" sz="2400"/>
              <a:t> If ND and SQL &gt; RS, then not useful</a:t>
            </a:r>
          </a:p>
          <a:p>
            <a:pPr lvl="1">
              <a:lnSpc>
                <a:spcPct val="120000"/>
              </a:lnSpc>
              <a:buClr>
                <a:schemeClr val="hlink"/>
              </a:buClr>
              <a:buFont typeface="Wingdings" panose="05000000000000000000" pitchFamily="2" charset="2"/>
              <a:buChar char="v"/>
            </a:pPr>
            <a:r>
              <a:rPr lang="en-US" altLang="en-US" sz="2400"/>
              <a:t> SQLs and calc of 95%UCL-AM</a:t>
            </a:r>
          </a:p>
          <a:p>
            <a:pPr lvl="2">
              <a:lnSpc>
                <a:spcPct val="120000"/>
              </a:lnSpc>
              <a:buClr>
                <a:schemeClr val="accent1"/>
              </a:buClr>
              <a:buFont typeface="Wingdings" panose="05000000000000000000" pitchFamily="2" charset="2"/>
              <a:buChar char="Ø"/>
            </a:pPr>
            <a:r>
              <a:rPr lang="en-US" altLang="en-US" sz="2000"/>
              <a:t> SQL</a:t>
            </a:r>
          </a:p>
          <a:p>
            <a:pPr lvl="2">
              <a:lnSpc>
                <a:spcPct val="120000"/>
              </a:lnSpc>
              <a:buClr>
                <a:schemeClr val="accent1"/>
              </a:buClr>
              <a:buFont typeface="Wingdings" panose="05000000000000000000" pitchFamily="2" charset="2"/>
              <a:buChar char="Ø"/>
            </a:pPr>
            <a:r>
              <a:rPr lang="en-US" altLang="en-US" sz="2000"/>
              <a:t>½ SQL</a:t>
            </a:r>
          </a:p>
          <a:p>
            <a:pPr lvl="1">
              <a:lnSpc>
                <a:spcPct val="120000"/>
              </a:lnSpc>
              <a:buClr>
                <a:schemeClr val="hlink"/>
              </a:buClr>
              <a:buFont typeface="Wingdings" panose="05000000000000000000" pitchFamily="2" charset="2"/>
              <a:buChar char="v"/>
            </a:pPr>
            <a:r>
              <a:rPr lang="en-US" altLang="en-US" sz="2400"/>
              <a:t> Matrix interferences</a:t>
            </a:r>
          </a:p>
          <a:p>
            <a:pPr lvl="1">
              <a:lnSpc>
                <a:spcPct val="120000"/>
              </a:lnSpc>
              <a:buClr>
                <a:schemeClr val="hlink"/>
              </a:buClr>
              <a:buFont typeface="Wingdings" panose="05000000000000000000" pitchFamily="2" charset="2"/>
              <a:buChar char="v"/>
            </a:pPr>
            <a:r>
              <a:rPr lang="en-US" altLang="en-US" sz="2400"/>
              <a:t> One or more COC present at high concentrations</a:t>
            </a:r>
          </a:p>
        </p:txBody>
      </p:sp>
    </p:spTree>
  </p:cSld>
  <p:clrMapOvr>
    <a:masterClrMapping/>
  </p:clrMapOvr>
  <p:transition>
    <p:wheel spokes="8"/>
  </p:transition>
</p:sld>
</file>

<file path=ppt/slides/slide2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4162" name="Rectangle 2"/>
          <p:cNvSpPr>
            <a:spLocks noGrp="1" noChangeArrowheads="1"/>
          </p:cNvSpPr>
          <p:nvPr>
            <p:ph type="title"/>
          </p:nvPr>
        </p:nvSpPr>
        <p:spPr/>
        <p:txBody>
          <a:bodyPr/>
          <a:lstStyle/>
          <a:p>
            <a:r>
              <a:rPr lang="en-US" altLang="en-US" sz="3600"/>
              <a:t>Data evaluation section of risk assessment report should include:</a:t>
            </a:r>
            <a:endParaRPr lang="en-US" altLang="en-US"/>
          </a:p>
        </p:txBody>
      </p:sp>
      <p:sp>
        <p:nvSpPr>
          <p:cNvPr id="1244163" name="Rectangle 3"/>
          <p:cNvSpPr>
            <a:spLocks noGrp="1" noChangeArrowheads="1"/>
          </p:cNvSpPr>
          <p:nvPr>
            <p:ph type="body" idx="1"/>
          </p:nvPr>
        </p:nvSpPr>
        <p:spPr/>
        <p:txBody>
          <a:bodyPr/>
          <a:lstStyle/>
          <a:p>
            <a:pPr>
              <a:lnSpc>
                <a:spcPct val="120000"/>
              </a:lnSpc>
            </a:pPr>
            <a:r>
              <a:rPr lang="en-US" altLang="en-US">
                <a:solidFill>
                  <a:schemeClr val="tx2"/>
                </a:solidFill>
              </a:rPr>
              <a:t>Appropriateness of method and SQL*</a:t>
            </a:r>
          </a:p>
          <a:p>
            <a:pPr>
              <a:lnSpc>
                <a:spcPct val="120000"/>
              </a:lnSpc>
            </a:pPr>
            <a:r>
              <a:rPr lang="en-US" altLang="en-US">
                <a:solidFill>
                  <a:schemeClr val="tx2"/>
                </a:solidFill>
              </a:rPr>
              <a:t>TICs detected </a:t>
            </a:r>
          </a:p>
          <a:p>
            <a:pPr lvl="1">
              <a:lnSpc>
                <a:spcPct val="120000"/>
              </a:lnSpc>
            </a:pPr>
            <a:r>
              <a:rPr lang="en-US" altLang="en-US"/>
              <a:t>Few or many?</a:t>
            </a:r>
          </a:p>
          <a:p>
            <a:pPr lvl="1">
              <a:lnSpc>
                <a:spcPct val="120000"/>
              </a:lnSpc>
            </a:pPr>
            <a:r>
              <a:rPr lang="en-US" altLang="en-US"/>
              <a:t>Toxicity values available?</a:t>
            </a:r>
          </a:p>
          <a:p>
            <a:pPr lvl="1">
              <a:lnSpc>
                <a:spcPct val="120000"/>
              </a:lnSpc>
            </a:pPr>
            <a:r>
              <a:rPr lang="en-US" altLang="en-US"/>
              <a:t>Proprietary COC present?</a:t>
            </a:r>
          </a:p>
          <a:p>
            <a:pPr lvl="1">
              <a:lnSpc>
                <a:spcPct val="120000"/>
              </a:lnSpc>
            </a:pPr>
            <a:r>
              <a:rPr lang="en-US" altLang="en-US"/>
              <a:t>Breakdown products of concern?</a:t>
            </a:r>
          </a:p>
        </p:txBody>
      </p:sp>
    </p:spTree>
  </p:cSld>
  <p:clrMapOvr>
    <a:masterClrMapping/>
  </p:clrMapOvr>
  <p:transition>
    <p:wheel spokes="8"/>
  </p:transition>
</p:sld>
</file>

<file path=ppt/slides/slide2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5186" name="Rectangle 2"/>
          <p:cNvSpPr>
            <a:spLocks noGrp="1" noChangeArrowheads="1"/>
          </p:cNvSpPr>
          <p:nvPr>
            <p:ph type="title"/>
          </p:nvPr>
        </p:nvSpPr>
        <p:spPr>
          <a:xfrm>
            <a:off x="685800" y="228600"/>
            <a:ext cx="7772400" cy="1143000"/>
          </a:xfrm>
        </p:spPr>
        <p:txBody>
          <a:bodyPr/>
          <a:lstStyle/>
          <a:p>
            <a:r>
              <a:rPr lang="en-US" altLang="en-US" sz="3600"/>
              <a:t>Data evaluation section of risk assessment report should include:</a:t>
            </a:r>
            <a:endParaRPr lang="en-US" altLang="en-US"/>
          </a:p>
        </p:txBody>
      </p:sp>
      <p:sp>
        <p:nvSpPr>
          <p:cNvPr id="1245187" name="Rectangle 3"/>
          <p:cNvSpPr>
            <a:spLocks noGrp="1" noChangeArrowheads="1"/>
          </p:cNvSpPr>
          <p:nvPr>
            <p:ph type="body" idx="1"/>
          </p:nvPr>
        </p:nvSpPr>
        <p:spPr>
          <a:xfrm>
            <a:off x="228600" y="1447800"/>
            <a:ext cx="8686800" cy="4114800"/>
          </a:xfrm>
        </p:spPr>
        <p:txBody>
          <a:bodyPr/>
          <a:lstStyle/>
          <a:p>
            <a:pPr>
              <a:lnSpc>
                <a:spcPct val="120000"/>
              </a:lnSpc>
            </a:pPr>
            <a:r>
              <a:rPr lang="en-US" altLang="en-US" sz="2800">
                <a:solidFill>
                  <a:schemeClr val="tx2"/>
                </a:solidFill>
              </a:rPr>
              <a:t>Codes and Qualifiers</a:t>
            </a:r>
          </a:p>
          <a:p>
            <a:pPr lvl="1">
              <a:lnSpc>
                <a:spcPct val="90000"/>
              </a:lnSpc>
              <a:buClr>
                <a:schemeClr val="hlink"/>
              </a:buClr>
              <a:buFont typeface="Wingdings" panose="05000000000000000000" pitchFamily="2" charset="2"/>
              <a:buChar char="Ø"/>
            </a:pPr>
            <a:r>
              <a:rPr lang="en-US" altLang="en-US" sz="2400"/>
              <a:t>analytical laboratory vs data validators</a:t>
            </a:r>
          </a:p>
          <a:p>
            <a:pPr lvl="1">
              <a:lnSpc>
                <a:spcPct val="90000"/>
              </a:lnSpc>
              <a:buClr>
                <a:schemeClr val="hlink"/>
              </a:buClr>
              <a:buFont typeface="Wingdings" panose="05000000000000000000" pitchFamily="2" charset="2"/>
              <a:buChar char="Ø"/>
            </a:pPr>
            <a:r>
              <a:rPr lang="en-US" altLang="en-US" sz="2400"/>
              <a:t>always refer to definitions provided</a:t>
            </a:r>
          </a:p>
          <a:p>
            <a:pPr lvl="1">
              <a:lnSpc>
                <a:spcPct val="120000"/>
              </a:lnSpc>
              <a:buClr>
                <a:schemeClr val="hlink"/>
              </a:buClr>
              <a:buFont typeface="Wingdings" panose="05000000000000000000" pitchFamily="2" charset="2"/>
              <a:buChar char="Ø"/>
            </a:pPr>
            <a:r>
              <a:rPr lang="en-US" altLang="en-US" sz="2400"/>
              <a:t>almost all data is useable</a:t>
            </a:r>
          </a:p>
          <a:p>
            <a:pPr lvl="1">
              <a:buClr>
                <a:schemeClr val="hlink"/>
              </a:buClr>
              <a:buFont typeface="Wingdings" panose="05000000000000000000" pitchFamily="2" charset="2"/>
              <a:buChar char="Ø"/>
            </a:pPr>
            <a:r>
              <a:rPr lang="en-US" altLang="en-US" sz="2400"/>
              <a:t>most qualifiers indicate uncertainty in concentration not identity of COC</a:t>
            </a:r>
          </a:p>
          <a:p>
            <a:pPr lvl="2">
              <a:buFontTx/>
              <a:buNone/>
            </a:pPr>
            <a:r>
              <a:rPr lang="en-US" altLang="en-US"/>
              <a:t>J – estimated value - useable</a:t>
            </a:r>
          </a:p>
          <a:p>
            <a:pPr lvl="2">
              <a:buFontTx/>
              <a:buNone/>
            </a:pPr>
            <a:r>
              <a:rPr lang="en-US" altLang="en-US"/>
              <a:t>R values - not useable due to quality control issues</a:t>
            </a:r>
          </a:p>
          <a:p>
            <a:pPr lvl="2">
              <a:buFontTx/>
              <a:buNone/>
            </a:pPr>
            <a:r>
              <a:rPr lang="en-US" altLang="en-US"/>
              <a:t>U – not detected</a:t>
            </a:r>
          </a:p>
          <a:p>
            <a:pPr lvl="2">
              <a:buFontTx/>
              <a:buNone/>
            </a:pPr>
            <a:r>
              <a:rPr lang="en-US" altLang="en-US"/>
              <a:t>RAGS-A Chapter 5 (EPA 1989)</a:t>
            </a:r>
          </a:p>
        </p:txBody>
      </p:sp>
    </p:spTree>
  </p:cSld>
  <p:clrMapOvr>
    <a:masterClrMapping/>
  </p:clrMapOvr>
  <p:transition>
    <p:wheel spokes="8"/>
  </p:transition>
</p:sld>
</file>

<file path=ppt/slides/slide2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6210" name="Rectangle 2"/>
          <p:cNvSpPr>
            <a:spLocks noGrp="1" noChangeArrowheads="1"/>
          </p:cNvSpPr>
          <p:nvPr>
            <p:ph type="title"/>
          </p:nvPr>
        </p:nvSpPr>
        <p:spPr/>
        <p:txBody>
          <a:bodyPr/>
          <a:lstStyle/>
          <a:p>
            <a:r>
              <a:rPr lang="en-US" altLang="en-US"/>
              <a:t>Use of historical data</a:t>
            </a:r>
          </a:p>
        </p:txBody>
      </p:sp>
      <p:sp>
        <p:nvSpPr>
          <p:cNvPr id="1246211" name="Rectangle 3"/>
          <p:cNvSpPr>
            <a:spLocks noGrp="1" noChangeArrowheads="1"/>
          </p:cNvSpPr>
          <p:nvPr>
            <p:ph type="body" idx="1"/>
          </p:nvPr>
        </p:nvSpPr>
        <p:spPr/>
        <p:txBody>
          <a:bodyPr/>
          <a:lstStyle/>
          <a:p>
            <a:r>
              <a:rPr lang="en-US" altLang="en-US"/>
              <a:t>Analytical methods and QA/QC are similar for both data sets</a:t>
            </a:r>
          </a:p>
          <a:p>
            <a:r>
              <a:rPr lang="en-US" altLang="en-US"/>
              <a:t>Types of COC - VOA vs Inorganic</a:t>
            </a:r>
          </a:p>
          <a:p>
            <a:r>
              <a:rPr lang="en-US" altLang="en-US"/>
              <a:t>Site history – soil disturbance or other?</a:t>
            </a:r>
          </a:p>
          <a:p>
            <a:r>
              <a:rPr lang="en-US" altLang="en-US"/>
              <a:t>Qualitative use of data</a:t>
            </a:r>
          </a:p>
          <a:p>
            <a:pPr lvl="1"/>
            <a:r>
              <a:rPr lang="en-US" altLang="en-US"/>
              <a:t>Definitive vs visual</a:t>
            </a:r>
          </a:p>
          <a:p>
            <a:pPr lvl="1"/>
            <a:r>
              <a:rPr lang="en-US" altLang="en-US"/>
              <a:t>SAP development</a:t>
            </a:r>
          </a:p>
          <a:p>
            <a:pPr lvl="1"/>
            <a:endParaRPr lang="en-US" altLang="en-US"/>
          </a:p>
          <a:p>
            <a:endParaRPr lang="en-US" altLang="en-US"/>
          </a:p>
          <a:p>
            <a:endParaRPr lang="en-US" altLang="en-US"/>
          </a:p>
        </p:txBody>
      </p:sp>
    </p:spTree>
  </p:cSld>
  <p:clrMapOvr>
    <a:masterClrMapping/>
  </p:clrMapOvr>
  <p:transition>
    <p:wheel spokes="8"/>
  </p:transition>
</p:sld>
</file>

<file path=ppt/slides/slide2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7234" name="Rectangle 2"/>
          <p:cNvSpPr>
            <a:spLocks noGrp="1" noChangeArrowheads="1"/>
          </p:cNvSpPr>
          <p:nvPr>
            <p:ph type="title"/>
          </p:nvPr>
        </p:nvSpPr>
        <p:spPr/>
        <p:txBody>
          <a:bodyPr/>
          <a:lstStyle/>
          <a:p>
            <a:r>
              <a:rPr lang="en-US" altLang="en-US"/>
              <a:t>Historical data</a:t>
            </a:r>
          </a:p>
        </p:txBody>
      </p:sp>
      <p:sp>
        <p:nvSpPr>
          <p:cNvPr id="1247235" name="Rectangle 3"/>
          <p:cNvSpPr>
            <a:spLocks noGrp="1" noChangeArrowheads="1"/>
          </p:cNvSpPr>
          <p:nvPr>
            <p:ph type="body" idx="1"/>
          </p:nvPr>
        </p:nvSpPr>
        <p:spPr/>
        <p:txBody>
          <a:bodyPr/>
          <a:lstStyle/>
          <a:p>
            <a:r>
              <a:rPr lang="en-US" altLang="en-US"/>
              <a:t>Historical data of unknown quality may not be used in determining AOIC</a:t>
            </a:r>
          </a:p>
          <a:p>
            <a:r>
              <a:rPr lang="en-US" altLang="en-US"/>
              <a:t>Analytical methods, sampling techniques, quantitation limits and QA/QC for the historical data shall be included</a:t>
            </a:r>
          </a:p>
          <a:p>
            <a:r>
              <a:rPr lang="en-US" altLang="en-US"/>
              <a:t>The elimination of any data set shall be fully justified in the risk assessment report</a:t>
            </a:r>
          </a:p>
        </p:txBody>
      </p:sp>
    </p:spTree>
  </p:cSld>
  <p:clrMapOvr>
    <a:masterClrMapping/>
  </p:clrMapOvr>
  <p:transition>
    <p:wheel spokes="8"/>
  </p:transition>
</p:sld>
</file>

<file path=ppt/slides/slide2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3378" name="Rectangle 2"/>
          <p:cNvSpPr>
            <a:spLocks noGrp="1" noChangeArrowheads="1"/>
          </p:cNvSpPr>
          <p:nvPr>
            <p:ph type="title"/>
          </p:nvPr>
        </p:nvSpPr>
        <p:spPr>
          <a:xfrm>
            <a:off x="762000" y="4495800"/>
            <a:ext cx="7772400" cy="1143000"/>
          </a:xfrm>
        </p:spPr>
        <p:txBody>
          <a:bodyPr/>
          <a:lstStyle/>
          <a:p>
            <a:pPr algn="ctr"/>
            <a:r>
              <a:rPr lang="en-US" altLang="en-US" sz="9600" i="0" dirty="0">
                <a:solidFill>
                  <a:schemeClr val="hlink"/>
                </a:solidFill>
              </a:rPr>
              <a:t>MO-3</a:t>
            </a:r>
            <a:br>
              <a:rPr lang="en-US" altLang="en-US" sz="9600" i="0" dirty="0">
                <a:solidFill>
                  <a:schemeClr val="hlink"/>
                </a:solidFill>
              </a:rPr>
            </a:br>
            <a:endParaRPr lang="en-US" altLang="en-US" sz="9600" i="0" dirty="0"/>
          </a:p>
        </p:txBody>
      </p:sp>
    </p:spTree>
  </p:cSld>
  <p:clrMapOvr>
    <a:masterClrMapping/>
  </p:clrMapOvr>
  <p:transition>
    <p:wheel spokes="8"/>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8914" name="Rectangle 2"/>
          <p:cNvSpPr>
            <a:spLocks noGrp="1" noChangeArrowheads="1"/>
          </p:cNvSpPr>
          <p:nvPr>
            <p:ph type="title"/>
          </p:nvPr>
        </p:nvSpPr>
        <p:spPr/>
        <p:txBody>
          <a:bodyPr/>
          <a:lstStyle/>
          <a:p>
            <a:r>
              <a:rPr lang="en-US" altLang="en-US"/>
              <a:t>Next step?</a:t>
            </a:r>
          </a:p>
        </p:txBody>
      </p:sp>
      <p:sp>
        <p:nvSpPr>
          <p:cNvPr id="1318915" name="Rectangle 3"/>
          <p:cNvSpPr>
            <a:spLocks noGrp="1" noChangeArrowheads="1"/>
          </p:cNvSpPr>
          <p:nvPr>
            <p:ph type="body" idx="1"/>
          </p:nvPr>
        </p:nvSpPr>
        <p:spPr>
          <a:xfrm>
            <a:off x="609600" y="2057400"/>
            <a:ext cx="8534400" cy="4114800"/>
          </a:xfrm>
        </p:spPr>
        <p:txBody>
          <a:bodyPr/>
          <a:lstStyle/>
          <a:p>
            <a:pPr>
              <a:lnSpc>
                <a:spcPct val="90000"/>
              </a:lnSpc>
              <a:buFontTx/>
              <a:buNone/>
            </a:pPr>
            <a:r>
              <a:rPr lang="en-US" altLang="en-US">
                <a:solidFill>
                  <a:schemeClr val="hlink"/>
                </a:solidFill>
              </a:rPr>
              <a:t>AOIC &gt; MO-1 Soil</a:t>
            </a:r>
            <a:r>
              <a:rPr lang="en-US" altLang="en-US" baseline="-25000">
                <a:solidFill>
                  <a:schemeClr val="hlink"/>
                </a:solidFill>
              </a:rPr>
              <a:t>sat</a:t>
            </a:r>
            <a:r>
              <a:rPr lang="en-US" altLang="en-US"/>
              <a:t>  </a:t>
            </a:r>
          </a:p>
          <a:p>
            <a:pPr lvl="1">
              <a:lnSpc>
                <a:spcPct val="90000"/>
              </a:lnSpc>
              <a:buFont typeface="Wingdings 3" panose="05040102010807070707" pitchFamily="18" charset="2"/>
              <a:buChar char="&quot;"/>
            </a:pPr>
            <a:r>
              <a:rPr lang="en-US" altLang="en-US"/>
              <a:t> MO-2 (foc)</a:t>
            </a:r>
          </a:p>
          <a:p>
            <a:pPr>
              <a:lnSpc>
                <a:spcPct val="90000"/>
              </a:lnSpc>
              <a:buFontTx/>
              <a:buNone/>
            </a:pPr>
            <a:r>
              <a:rPr lang="en-US" altLang="en-US">
                <a:solidFill>
                  <a:schemeClr val="hlink"/>
                </a:solidFill>
              </a:rPr>
              <a:t>AOIC &gt; MO-1 Soil</a:t>
            </a:r>
            <a:r>
              <a:rPr lang="en-US" altLang="en-US" baseline="-25000">
                <a:solidFill>
                  <a:schemeClr val="hlink"/>
                </a:solidFill>
              </a:rPr>
              <a:t>i</a:t>
            </a:r>
          </a:p>
          <a:p>
            <a:pPr lvl="1">
              <a:lnSpc>
                <a:spcPct val="90000"/>
              </a:lnSpc>
              <a:buFont typeface="Wingdings 3" panose="05040102010807070707" pitchFamily="18" charset="2"/>
              <a:buChar char="&quot;"/>
            </a:pPr>
            <a:r>
              <a:rPr lang="en-US" altLang="en-US"/>
              <a:t>MO-2 (foc, site-specific apportionment)</a:t>
            </a:r>
          </a:p>
          <a:p>
            <a:pPr lvl="1">
              <a:lnSpc>
                <a:spcPct val="90000"/>
              </a:lnSpc>
              <a:buFont typeface="Wingdings 3" panose="05040102010807070707" pitchFamily="18" charset="2"/>
              <a:buChar char="&quot;"/>
            </a:pPr>
            <a:r>
              <a:rPr lang="en-US" altLang="en-US"/>
              <a:t>MO-3 (site-specific exposure data)</a:t>
            </a:r>
          </a:p>
          <a:p>
            <a:pPr>
              <a:lnSpc>
                <a:spcPct val="90000"/>
              </a:lnSpc>
              <a:buFontTx/>
              <a:buNone/>
            </a:pPr>
            <a:r>
              <a:rPr lang="en-US" altLang="en-US">
                <a:solidFill>
                  <a:schemeClr val="hlink"/>
                </a:solidFill>
              </a:rPr>
              <a:t>AOIC &gt; MO-1 Soil</a:t>
            </a:r>
            <a:r>
              <a:rPr lang="en-US" altLang="en-US" baseline="-25000">
                <a:solidFill>
                  <a:schemeClr val="hlink"/>
                </a:solidFill>
              </a:rPr>
              <a:t>ni</a:t>
            </a:r>
          </a:p>
          <a:p>
            <a:pPr lvl="1">
              <a:lnSpc>
                <a:spcPct val="90000"/>
              </a:lnSpc>
              <a:buFont typeface="Wingdings 3" panose="05040102010807070707" pitchFamily="18" charset="2"/>
              <a:buChar char="&quot;"/>
            </a:pPr>
            <a:r>
              <a:rPr lang="en-US" altLang="en-US"/>
              <a:t>MO-2 (foc, site-specific apportionment)</a:t>
            </a:r>
          </a:p>
          <a:p>
            <a:pPr lvl="1">
              <a:lnSpc>
                <a:spcPct val="90000"/>
              </a:lnSpc>
              <a:buFont typeface="Wingdings 3" panose="05040102010807070707" pitchFamily="18" charset="2"/>
              <a:buChar char="&quot;"/>
            </a:pPr>
            <a:r>
              <a:rPr lang="en-US" altLang="en-US"/>
              <a:t>MO-3 (possible)</a:t>
            </a:r>
          </a:p>
        </p:txBody>
      </p:sp>
    </p:spTree>
  </p:cSld>
  <p:clrMapOvr>
    <a:masterClrMapping/>
  </p:clrMapOvr>
  <p:transition>
    <p:wheel spokes="8"/>
  </p:transition>
</p:sld>
</file>

<file path=ppt/slides/slide2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3538" name="Rectangle 2"/>
          <p:cNvSpPr>
            <a:spLocks noGrp="1" noChangeArrowheads="1"/>
          </p:cNvSpPr>
          <p:nvPr>
            <p:ph type="title"/>
          </p:nvPr>
        </p:nvSpPr>
        <p:spPr>
          <a:xfrm>
            <a:off x="685800" y="152400"/>
            <a:ext cx="7772400" cy="1143000"/>
          </a:xfrm>
        </p:spPr>
        <p:txBody>
          <a:bodyPr/>
          <a:lstStyle/>
          <a:p>
            <a:r>
              <a:rPr lang="en-US" altLang="en-US"/>
              <a:t>MO-3</a:t>
            </a:r>
          </a:p>
        </p:txBody>
      </p:sp>
      <p:sp>
        <p:nvSpPr>
          <p:cNvPr id="1473539" name="Rectangle 3"/>
          <p:cNvSpPr>
            <a:spLocks noGrp="1" noChangeArrowheads="1"/>
          </p:cNvSpPr>
          <p:nvPr>
            <p:ph type="body" idx="1"/>
          </p:nvPr>
        </p:nvSpPr>
        <p:spPr>
          <a:xfrm>
            <a:off x="381000" y="1295400"/>
            <a:ext cx="8534400" cy="4876800"/>
          </a:xfrm>
        </p:spPr>
        <p:txBody>
          <a:bodyPr/>
          <a:lstStyle/>
          <a:p>
            <a:pPr>
              <a:lnSpc>
                <a:spcPct val="90000"/>
              </a:lnSpc>
            </a:pPr>
            <a:r>
              <a:rPr lang="en-US" altLang="en-US" sz="2800"/>
              <a:t>Always submit detailed workplan</a:t>
            </a:r>
          </a:p>
          <a:p>
            <a:pPr>
              <a:lnSpc>
                <a:spcPct val="90000"/>
              </a:lnSpc>
            </a:pPr>
            <a:r>
              <a:rPr lang="en-US" altLang="en-US" sz="2800"/>
              <a:t>All site-specific data must be documented</a:t>
            </a:r>
          </a:p>
          <a:p>
            <a:pPr lvl="1">
              <a:lnSpc>
                <a:spcPct val="90000"/>
              </a:lnSpc>
            </a:pPr>
            <a:r>
              <a:rPr lang="en-US" altLang="en-US" sz="2400"/>
              <a:t>Exposure data</a:t>
            </a:r>
          </a:p>
          <a:p>
            <a:pPr lvl="1">
              <a:lnSpc>
                <a:spcPct val="90000"/>
              </a:lnSpc>
            </a:pPr>
            <a:r>
              <a:rPr lang="en-US" altLang="en-US" sz="2400"/>
              <a:t>EF&amp;T data</a:t>
            </a:r>
          </a:p>
          <a:p>
            <a:pPr>
              <a:lnSpc>
                <a:spcPct val="90000"/>
              </a:lnSpc>
            </a:pPr>
            <a:r>
              <a:rPr lang="en-US" altLang="en-US" sz="2800"/>
              <a:t>Greatly reduced EF and ED</a:t>
            </a:r>
          </a:p>
          <a:p>
            <a:pPr lvl="1">
              <a:lnSpc>
                <a:spcPct val="90000"/>
              </a:lnSpc>
            </a:pPr>
            <a:r>
              <a:rPr lang="en-US" altLang="en-US" sz="2400"/>
              <a:t>Taking land out of commerce</a:t>
            </a:r>
          </a:p>
          <a:p>
            <a:pPr lvl="1">
              <a:lnSpc>
                <a:spcPct val="90000"/>
              </a:lnSpc>
            </a:pPr>
            <a:r>
              <a:rPr lang="en-US" altLang="en-US" sz="2400"/>
              <a:t>Construction or maintenance worker scenarios</a:t>
            </a:r>
          </a:p>
          <a:p>
            <a:pPr lvl="1">
              <a:lnSpc>
                <a:spcPct val="90000"/>
              </a:lnSpc>
            </a:pPr>
            <a:r>
              <a:rPr lang="en-US" altLang="en-US" sz="2400"/>
              <a:t>RME</a:t>
            </a:r>
          </a:p>
          <a:p>
            <a:pPr>
              <a:lnSpc>
                <a:spcPct val="90000"/>
              </a:lnSpc>
            </a:pPr>
            <a:r>
              <a:rPr lang="en-US" altLang="en-US" sz="2800"/>
              <a:t>Complex modeling</a:t>
            </a:r>
          </a:p>
          <a:p>
            <a:pPr lvl="1">
              <a:lnSpc>
                <a:spcPct val="90000"/>
              </a:lnSpc>
            </a:pPr>
            <a:r>
              <a:rPr lang="en-US" altLang="en-US" sz="2400"/>
              <a:t>Inputs, outputs, supporting documentation</a:t>
            </a:r>
          </a:p>
          <a:p>
            <a:pPr lvl="1">
              <a:lnSpc>
                <a:spcPct val="90000"/>
              </a:lnSpc>
            </a:pPr>
            <a:r>
              <a:rPr lang="en-US" altLang="en-US" sz="2400"/>
              <a:t> Address in detail in workplan</a:t>
            </a:r>
          </a:p>
        </p:txBody>
      </p:sp>
    </p:spTree>
  </p:cSld>
  <p:clrMapOvr>
    <a:masterClrMapping/>
  </p:clrMapOvr>
  <p:transition>
    <p:wheel spokes="8"/>
  </p:transition>
</p:sld>
</file>

<file path=ppt/slides/slide2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0242" name="Rectangle 2"/>
          <p:cNvSpPr>
            <a:spLocks noGrp="1" noChangeArrowheads="1"/>
          </p:cNvSpPr>
          <p:nvPr>
            <p:ph type="title"/>
          </p:nvPr>
        </p:nvSpPr>
        <p:spPr>
          <a:xfrm>
            <a:off x="685800" y="2819400"/>
            <a:ext cx="7772400" cy="1143000"/>
          </a:xfrm>
        </p:spPr>
        <p:txBody>
          <a:bodyPr/>
          <a:lstStyle/>
          <a:p>
            <a:pPr algn="ctr"/>
            <a:r>
              <a:rPr lang="en-US" altLang="en-US" sz="6000" i="0" dirty="0" err="1">
                <a:solidFill>
                  <a:srgbClr val="3399FF"/>
                </a:solidFill>
              </a:rPr>
              <a:t>Workplans</a:t>
            </a:r>
            <a:r>
              <a:rPr lang="en-US" altLang="en-US" sz="6000" i="0" dirty="0">
                <a:solidFill>
                  <a:srgbClr val="3399FF"/>
                </a:solidFill>
              </a:rPr>
              <a:t/>
            </a:r>
            <a:br>
              <a:rPr lang="en-US" altLang="en-US" sz="6000" i="0" dirty="0">
                <a:solidFill>
                  <a:srgbClr val="3399FF"/>
                </a:solidFill>
              </a:rPr>
            </a:br>
            <a:endParaRPr lang="en-US" altLang="en-US" sz="6000" i="0" dirty="0"/>
          </a:p>
        </p:txBody>
      </p:sp>
      <p:pic>
        <p:nvPicPr>
          <p:cNvPr id="1290244" name="Picture 4" descr="MCj0297141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733800"/>
            <a:ext cx="1958975" cy="13128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6450" name="Rectangle 2"/>
          <p:cNvSpPr>
            <a:spLocks noGrp="1" noChangeArrowheads="1"/>
          </p:cNvSpPr>
          <p:nvPr>
            <p:ph type="title"/>
          </p:nvPr>
        </p:nvSpPr>
        <p:spPr>
          <a:noFill/>
          <a:ln/>
        </p:spPr>
        <p:txBody>
          <a:bodyPr anchor="ctr"/>
          <a:lstStyle/>
          <a:p>
            <a:r>
              <a:rPr lang="en-US" altLang="en-US"/>
              <a:t>MO-2 and MO-3 Workplans</a:t>
            </a:r>
          </a:p>
        </p:txBody>
      </p:sp>
      <p:sp>
        <p:nvSpPr>
          <p:cNvPr id="1256451" name="Rectangle 3"/>
          <p:cNvSpPr>
            <a:spLocks noGrp="1" noChangeArrowheads="1"/>
          </p:cNvSpPr>
          <p:nvPr>
            <p:ph type="body" idx="1"/>
          </p:nvPr>
        </p:nvSpPr>
        <p:spPr>
          <a:xfrm>
            <a:off x="685800" y="2057400"/>
            <a:ext cx="8229600" cy="4114800"/>
          </a:xfrm>
          <a:noFill/>
          <a:ln/>
        </p:spPr>
        <p:txBody>
          <a:bodyPr/>
          <a:lstStyle/>
          <a:p>
            <a:pPr>
              <a:lnSpc>
                <a:spcPct val="90000"/>
              </a:lnSpc>
              <a:buSzPct val="75000"/>
              <a:buFont typeface="Wingdings" panose="05000000000000000000" pitchFamily="2" charset="2"/>
              <a:buChar char="n"/>
            </a:pPr>
            <a:r>
              <a:rPr lang="en-US" altLang="en-US"/>
              <a:t>+/- MO-2 assessments</a:t>
            </a:r>
          </a:p>
          <a:p>
            <a:pPr>
              <a:lnSpc>
                <a:spcPct val="90000"/>
              </a:lnSpc>
              <a:buSzPct val="75000"/>
              <a:buFont typeface="Wingdings" panose="05000000000000000000" pitchFamily="2" charset="2"/>
              <a:buChar char="n"/>
            </a:pPr>
            <a:r>
              <a:rPr lang="en-US" altLang="en-US"/>
              <a:t>Required for all MO-3 assessments</a:t>
            </a:r>
          </a:p>
          <a:p>
            <a:pPr>
              <a:lnSpc>
                <a:spcPct val="90000"/>
              </a:lnSpc>
              <a:buSzPct val="75000"/>
              <a:buFont typeface="Wingdings" panose="05000000000000000000" pitchFamily="2" charset="2"/>
              <a:buChar char="n"/>
            </a:pPr>
            <a:r>
              <a:rPr lang="en-US" altLang="en-US"/>
              <a:t>Should be very detailed: COC, conceptual site model, toxicity data, all exposure and EF&amp;T assumptions, methods, models, etc.</a:t>
            </a:r>
          </a:p>
          <a:p>
            <a:pPr>
              <a:lnSpc>
                <a:spcPct val="90000"/>
              </a:lnSpc>
              <a:buSzPct val="75000"/>
              <a:buFont typeface="Wingdings" panose="05000000000000000000" pitchFamily="2" charset="2"/>
              <a:buChar char="n"/>
            </a:pPr>
            <a:r>
              <a:rPr lang="en-US" altLang="en-US"/>
              <a:t>Approval of Workplans</a:t>
            </a:r>
          </a:p>
          <a:p>
            <a:pPr>
              <a:lnSpc>
                <a:spcPct val="90000"/>
              </a:lnSpc>
              <a:buSzPct val="75000"/>
              <a:buFont typeface="Wingdings" panose="05000000000000000000" pitchFamily="2" charset="2"/>
              <a:buChar char="n"/>
            </a:pPr>
            <a:r>
              <a:rPr lang="en-US" altLang="en-US" b="1" u="sng">
                <a:solidFill>
                  <a:schemeClr val="accent2"/>
                </a:solidFill>
              </a:rPr>
              <a:t>Refer review to Toxicological Services Group</a:t>
            </a:r>
          </a:p>
        </p:txBody>
      </p:sp>
    </p:spTree>
  </p:cSld>
  <p:clrMapOvr>
    <a:masterClrMapping/>
  </p:clrMapOvr>
  <p:transition>
    <p:wheel spokes="8"/>
  </p:transition>
</p:sld>
</file>

<file path=ppt/slides/slide2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a:xfrm>
            <a:off x="685800" y="3473450"/>
            <a:ext cx="7772400" cy="1143000"/>
          </a:xfrm>
        </p:spPr>
        <p:txBody>
          <a:bodyPr/>
          <a:lstStyle/>
          <a:p>
            <a:pPr algn="ctr"/>
            <a:r>
              <a:rPr lang="en-US" altLang="en-US" sz="5400" i="0" dirty="0">
                <a:solidFill>
                  <a:schemeClr val="tx1"/>
                </a:solidFill>
              </a:rPr>
              <a:t>RECAP Submittals</a:t>
            </a:r>
            <a:br>
              <a:rPr lang="en-US" altLang="en-US" sz="5400" i="0" dirty="0">
                <a:solidFill>
                  <a:schemeClr val="tx1"/>
                </a:solidFill>
              </a:rPr>
            </a:br>
            <a:r>
              <a:rPr lang="en-US" altLang="en-US" sz="5400" i="0" dirty="0">
                <a:solidFill>
                  <a:schemeClr val="tx1"/>
                </a:solidFill>
              </a:rPr>
              <a:t>Avoiding NODs</a:t>
            </a:r>
            <a:br>
              <a:rPr lang="en-US" altLang="en-US" sz="5400" i="0" dirty="0">
                <a:solidFill>
                  <a:schemeClr val="tx1"/>
                </a:solidFill>
              </a:rPr>
            </a:br>
            <a:endParaRPr lang="en-US" altLang="en-US" sz="5400" i="0" dirty="0">
              <a:solidFill>
                <a:schemeClr val="tx1"/>
              </a:solidFill>
            </a:endParaRPr>
          </a:p>
        </p:txBody>
      </p:sp>
      <p:pic>
        <p:nvPicPr>
          <p:cNvPr id="839698" name="Picture 18" descr="MCj0424046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191000"/>
            <a:ext cx="1717675" cy="1835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6306" name="Rectangle 2"/>
          <p:cNvSpPr>
            <a:spLocks noGrp="1" noChangeArrowheads="1"/>
          </p:cNvSpPr>
          <p:nvPr>
            <p:ph type="title"/>
          </p:nvPr>
        </p:nvSpPr>
        <p:spPr>
          <a:xfrm>
            <a:off x="762000" y="0"/>
            <a:ext cx="7772400" cy="1143000"/>
          </a:xfrm>
        </p:spPr>
        <p:txBody>
          <a:bodyPr/>
          <a:lstStyle/>
          <a:p>
            <a:r>
              <a:rPr lang="en-US" altLang="en-US" sz="4800"/>
              <a:t>Submittals: Key Points</a:t>
            </a:r>
            <a:endParaRPr lang="en-US" altLang="en-US"/>
          </a:p>
        </p:txBody>
      </p:sp>
      <p:sp>
        <p:nvSpPr>
          <p:cNvPr id="866307" name="Rectangle 3"/>
          <p:cNvSpPr>
            <a:spLocks noGrp="1" noChangeArrowheads="1"/>
          </p:cNvSpPr>
          <p:nvPr>
            <p:ph type="body" idx="1"/>
          </p:nvPr>
        </p:nvSpPr>
        <p:spPr>
          <a:xfrm>
            <a:off x="0" y="1676400"/>
            <a:ext cx="8915400" cy="4800600"/>
          </a:xfrm>
        </p:spPr>
        <p:txBody>
          <a:bodyPr/>
          <a:lstStyle/>
          <a:p>
            <a:pPr marL="406400" indent="-406400">
              <a:buFont typeface="Monotype Sorts" pitchFamily="2" charset="2"/>
              <a:buChar char="n"/>
            </a:pPr>
            <a:r>
              <a:rPr lang="en-US" altLang="en-US"/>
              <a:t>Include all requirements listed for the Option </a:t>
            </a:r>
          </a:p>
          <a:p>
            <a:pPr marL="406400" indent="-406400">
              <a:buFont typeface="Monotype Sorts" pitchFamily="2" charset="2"/>
              <a:buChar char="n"/>
            </a:pPr>
            <a:r>
              <a:rPr lang="en-US" altLang="en-US"/>
              <a:t>Include summary of previous RECAP assessments</a:t>
            </a:r>
          </a:p>
          <a:p>
            <a:pPr marL="406400" indent="-406400">
              <a:buFont typeface="Monotype Sorts" pitchFamily="2" charset="2"/>
              <a:buChar char="n"/>
            </a:pPr>
            <a:r>
              <a:rPr lang="en-US" altLang="en-US"/>
              <a:t>Present </a:t>
            </a:r>
            <a:r>
              <a:rPr lang="en-US" altLang="en-US">
                <a:solidFill>
                  <a:schemeClr val="hlink"/>
                </a:solidFill>
              </a:rPr>
              <a:t>all</a:t>
            </a:r>
            <a:r>
              <a:rPr lang="en-US" altLang="en-US"/>
              <a:t> data/information necessary to 		  reproduce calculations</a:t>
            </a:r>
          </a:p>
          <a:p>
            <a:pPr marL="858838" lvl="1">
              <a:buClr>
                <a:schemeClr val="folHlink"/>
              </a:buClr>
              <a:buFont typeface="Marlett" pitchFamily="2" charset="2"/>
              <a:buChar char="p"/>
            </a:pPr>
            <a:r>
              <a:rPr lang="en-US" altLang="en-US"/>
              <a:t>  Id AOI and AOI dataset</a:t>
            </a:r>
          </a:p>
          <a:p>
            <a:pPr marL="858838" lvl="1">
              <a:buClr>
                <a:schemeClr val="folHlink"/>
              </a:buClr>
              <a:buFont typeface="Marlett" pitchFamily="2" charset="2"/>
              <a:buChar char="p"/>
            </a:pPr>
            <a:r>
              <a:rPr lang="en-US" altLang="en-US"/>
              <a:t> 95% UCL-AM (dataset, ProUCL outputs, etc)</a:t>
            </a:r>
          </a:p>
          <a:p>
            <a:pPr marL="858838" lvl="1">
              <a:buClr>
                <a:schemeClr val="folHlink"/>
              </a:buClr>
              <a:buFont typeface="Marlett" pitchFamily="2" charset="2"/>
              <a:buChar char="p"/>
            </a:pPr>
            <a:r>
              <a:rPr lang="en-US" altLang="en-US"/>
              <a:t> site-specific SS or RS </a:t>
            </a:r>
          </a:p>
          <a:p>
            <a:pPr marL="858838" lvl="1">
              <a:buClr>
                <a:schemeClr val="folHlink"/>
              </a:buClr>
              <a:buFont typeface="Marlett" pitchFamily="2" charset="2"/>
              <a:buChar char="p"/>
            </a:pPr>
            <a:r>
              <a:rPr lang="en-US" altLang="en-US"/>
              <a:t> SS or RS not in Tables 1-3 (toxicity values, etc)</a:t>
            </a:r>
          </a:p>
          <a:p>
            <a:pPr marL="858838" lvl="1">
              <a:buClr>
                <a:schemeClr val="folHlink"/>
              </a:buClr>
              <a:buFont typeface="Marlett" pitchFamily="2" charset="2"/>
              <a:buChar char="p"/>
            </a:pPr>
            <a:r>
              <a:rPr lang="en-US" altLang="en-US"/>
              <a:t> Additivity adjustments and target organs</a:t>
            </a:r>
          </a:p>
          <a:p>
            <a:pPr marL="858838" lvl="1">
              <a:buClr>
                <a:schemeClr val="folHlink"/>
              </a:buClr>
              <a:buFont typeface="Marlett" pitchFamily="2" charset="2"/>
              <a:buNone/>
            </a:pPr>
            <a:r>
              <a:rPr lang="en-US" altLang="en-US"/>
              <a:t> </a:t>
            </a:r>
          </a:p>
        </p:txBody>
      </p:sp>
    </p:spTree>
  </p:cSld>
  <p:clrMapOvr>
    <a:masterClrMapping/>
  </p:clrMapOvr>
  <p:transition>
    <p:wheel spokes="8"/>
  </p:transition>
</p:sld>
</file>

<file path=ppt/slides/slide2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7330" name="Rectangle 2"/>
          <p:cNvSpPr>
            <a:spLocks noGrp="1" noChangeArrowheads="1"/>
          </p:cNvSpPr>
          <p:nvPr>
            <p:ph type="title"/>
          </p:nvPr>
        </p:nvSpPr>
        <p:spPr>
          <a:xfrm>
            <a:off x="838200" y="0"/>
            <a:ext cx="7772400" cy="1143000"/>
          </a:xfrm>
        </p:spPr>
        <p:txBody>
          <a:bodyPr/>
          <a:lstStyle/>
          <a:p>
            <a:r>
              <a:rPr lang="en-US" altLang="en-US" sz="4800"/>
              <a:t>Submittals: Key Points</a:t>
            </a:r>
            <a:endParaRPr lang="en-US" altLang="en-US"/>
          </a:p>
        </p:txBody>
      </p:sp>
      <p:sp>
        <p:nvSpPr>
          <p:cNvPr id="867331" name="Rectangle 3"/>
          <p:cNvSpPr>
            <a:spLocks noGrp="1" noChangeArrowheads="1"/>
          </p:cNvSpPr>
          <p:nvPr>
            <p:ph type="body" idx="1"/>
          </p:nvPr>
        </p:nvSpPr>
        <p:spPr>
          <a:xfrm>
            <a:off x="228600" y="1371600"/>
            <a:ext cx="8915400" cy="4114800"/>
          </a:xfrm>
        </p:spPr>
        <p:txBody>
          <a:bodyPr/>
          <a:lstStyle/>
          <a:p>
            <a:pPr marL="857250" lvl="1" indent="-284163">
              <a:buClr>
                <a:schemeClr val="folHlink"/>
              </a:buClr>
              <a:buFont typeface="Marlett" pitchFamily="2" charset="2"/>
              <a:buChar char="p"/>
            </a:pPr>
            <a:r>
              <a:rPr lang="en-US" altLang="en-US"/>
              <a:t>DF or DAF, VF, and PEF</a:t>
            </a:r>
          </a:p>
          <a:p>
            <a:pPr marL="857250" lvl="1" indent="-284163">
              <a:buClr>
                <a:schemeClr val="folHlink"/>
              </a:buClr>
              <a:buFont typeface="Marlett" pitchFamily="2" charset="2"/>
              <a:buChar char="p"/>
            </a:pPr>
            <a:r>
              <a:rPr lang="en-US" altLang="en-US"/>
              <a:t> Modeling inputs/outputs</a:t>
            </a:r>
          </a:p>
          <a:p>
            <a:pPr marL="458788" indent="-458788">
              <a:lnSpc>
                <a:spcPct val="110000"/>
              </a:lnSpc>
              <a:buFont typeface="Monotype Sorts" pitchFamily="2" charset="2"/>
              <a:buChar char="n"/>
            </a:pPr>
            <a:r>
              <a:rPr lang="en-US" altLang="en-US"/>
              <a:t>Present all data/information necessary to support conclusions</a:t>
            </a:r>
          </a:p>
          <a:p>
            <a:pPr marL="857250" lvl="1" indent="-284163">
              <a:lnSpc>
                <a:spcPct val="110000"/>
              </a:lnSpc>
              <a:buClr>
                <a:schemeClr val="folHlink"/>
              </a:buClr>
              <a:buFont typeface="Marlett" pitchFamily="2" charset="2"/>
              <a:buChar char="p"/>
            </a:pPr>
            <a:r>
              <a:rPr lang="en-US" altLang="en-US"/>
              <a:t>Identify all applicable SS/RS and final LRS</a:t>
            </a:r>
          </a:p>
          <a:p>
            <a:pPr marL="857250" lvl="1" indent="-284163">
              <a:lnSpc>
                <a:spcPct val="110000"/>
              </a:lnSpc>
              <a:buClr>
                <a:schemeClr val="folHlink"/>
              </a:buClr>
              <a:buFont typeface="Marlett" pitchFamily="2" charset="2"/>
              <a:buChar char="p"/>
            </a:pPr>
            <a:r>
              <a:rPr lang="en-US" altLang="en-US"/>
              <a:t> Present comparison of LRS and AOIC or CC</a:t>
            </a:r>
          </a:p>
          <a:p>
            <a:pPr marL="857250" lvl="1" indent="-284163">
              <a:lnSpc>
                <a:spcPct val="110000"/>
              </a:lnSpc>
              <a:buClr>
                <a:schemeClr val="folHlink"/>
              </a:buClr>
              <a:buFont typeface="Marlett" pitchFamily="2" charset="2"/>
              <a:buChar char="p"/>
            </a:pPr>
            <a:r>
              <a:rPr lang="en-US" altLang="en-US"/>
              <a:t> Identify COC/areas/pathways &gt; LRS</a:t>
            </a:r>
          </a:p>
          <a:p>
            <a:pPr marL="857250" lvl="1" indent="-284163">
              <a:lnSpc>
                <a:spcPct val="110000"/>
              </a:lnSpc>
              <a:buClr>
                <a:schemeClr val="folHlink"/>
              </a:buClr>
              <a:buFont typeface="Marlett" pitchFamily="2" charset="2"/>
              <a:buChar char="p"/>
            </a:pPr>
            <a:r>
              <a:rPr lang="en-US" altLang="en-US"/>
              <a:t> Path forward</a:t>
            </a:r>
          </a:p>
        </p:txBody>
      </p:sp>
    </p:spTree>
  </p:cSld>
  <p:clrMapOvr>
    <a:masterClrMapping/>
  </p:clrMapOvr>
  <p:transition>
    <p:wheel spokes="8"/>
  </p:transition>
</p:sld>
</file>

<file path=ppt/slides/slide2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8354" name="Rectangle 2"/>
          <p:cNvSpPr>
            <a:spLocks noGrp="1" noChangeArrowheads="1"/>
          </p:cNvSpPr>
          <p:nvPr>
            <p:ph type="title"/>
          </p:nvPr>
        </p:nvSpPr>
        <p:spPr/>
        <p:txBody>
          <a:bodyPr/>
          <a:lstStyle/>
          <a:p>
            <a:r>
              <a:rPr lang="en-US" altLang="en-US" sz="4800"/>
              <a:t>Submittals: Key Points</a:t>
            </a:r>
            <a:endParaRPr lang="en-US" altLang="en-US"/>
          </a:p>
        </p:txBody>
      </p:sp>
      <p:sp>
        <p:nvSpPr>
          <p:cNvPr id="868355" name="Rectangle 3"/>
          <p:cNvSpPr>
            <a:spLocks noGrp="1" noChangeArrowheads="1"/>
          </p:cNvSpPr>
          <p:nvPr>
            <p:ph type="body" idx="1"/>
          </p:nvPr>
        </p:nvSpPr>
        <p:spPr>
          <a:xfrm>
            <a:off x="228600" y="1905000"/>
            <a:ext cx="8915400" cy="4114800"/>
          </a:xfrm>
        </p:spPr>
        <p:txBody>
          <a:bodyPr/>
          <a:lstStyle/>
          <a:p>
            <a:pPr>
              <a:lnSpc>
                <a:spcPct val="130000"/>
              </a:lnSpc>
              <a:buFont typeface="Monotype Sorts" pitchFamily="2" charset="2"/>
              <a:buChar char="n"/>
            </a:pPr>
            <a:r>
              <a:rPr lang="en-US" altLang="en-US"/>
              <a:t>Provide references (methods, input values, etc)</a:t>
            </a:r>
          </a:p>
          <a:p>
            <a:pPr>
              <a:lnSpc>
                <a:spcPct val="120000"/>
              </a:lnSpc>
              <a:buFont typeface="Monotype Sorts" pitchFamily="2" charset="2"/>
              <a:buChar char="n"/>
            </a:pPr>
            <a:r>
              <a:rPr lang="en-US" altLang="en-US"/>
              <a:t>Provide supporting documentation for site-specific    data/inputs</a:t>
            </a:r>
          </a:p>
          <a:p>
            <a:pPr>
              <a:lnSpc>
                <a:spcPct val="120000"/>
              </a:lnSpc>
              <a:buFont typeface="Monotype Sorts" pitchFamily="2" charset="2"/>
              <a:buChar char="n"/>
            </a:pPr>
            <a:r>
              <a:rPr lang="en-US" altLang="en-US"/>
              <a:t>Use RECAP  Submittal Forms (Appendix C)</a:t>
            </a:r>
          </a:p>
          <a:p>
            <a:pPr lvl="1">
              <a:lnSpc>
                <a:spcPct val="110000"/>
              </a:lnSpc>
              <a:buClr>
                <a:schemeClr val="folHlink"/>
              </a:buClr>
              <a:buFont typeface="Marlett" pitchFamily="2" charset="2"/>
              <a:buChar char="p"/>
            </a:pPr>
            <a:endParaRPr lang="en-US" altLang="en-US"/>
          </a:p>
          <a:p>
            <a:pPr>
              <a:lnSpc>
                <a:spcPct val="130000"/>
              </a:lnSpc>
              <a:buFont typeface="Monotype Sorts" pitchFamily="2" charset="2"/>
              <a:buChar char="n"/>
            </a:pPr>
            <a:endParaRPr lang="en-US" altLang="en-US" b="1"/>
          </a:p>
          <a:p>
            <a:pPr lvl="1">
              <a:lnSpc>
                <a:spcPct val="90000"/>
              </a:lnSpc>
              <a:buClr>
                <a:schemeClr val="folHlink"/>
              </a:buClr>
              <a:buFont typeface="Marlett" pitchFamily="2" charset="2"/>
              <a:buNone/>
            </a:pPr>
            <a:endParaRPr lang="en-US" altLang="en-US" sz="2400" b="1"/>
          </a:p>
        </p:txBody>
      </p:sp>
    </p:spTree>
  </p:cSld>
  <p:clrMapOvr>
    <a:masterClrMapping/>
  </p:clrMapOvr>
  <p:transition>
    <p:wheel spokes="8"/>
  </p:transition>
</p:sld>
</file>

<file path=ppt/slides/slide2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02" name="Rectangle 2"/>
          <p:cNvSpPr>
            <a:spLocks noGrp="1" noChangeArrowheads="1"/>
          </p:cNvSpPr>
          <p:nvPr>
            <p:ph type="title"/>
          </p:nvPr>
        </p:nvSpPr>
        <p:spPr>
          <a:xfrm>
            <a:off x="1143000" y="228600"/>
            <a:ext cx="7772400" cy="1219200"/>
          </a:xfrm>
          <a:noFill/>
          <a:ln/>
        </p:spPr>
        <p:txBody>
          <a:bodyPr anchor="ctr"/>
          <a:lstStyle/>
          <a:p>
            <a:r>
              <a:rPr lang="en-US" altLang="en-US"/>
              <a:t>Frequent Deficiencies</a:t>
            </a:r>
          </a:p>
        </p:txBody>
      </p:sp>
      <p:sp>
        <p:nvSpPr>
          <p:cNvPr id="870403" name="Rectangle 3"/>
          <p:cNvSpPr>
            <a:spLocks noGrp="1" noChangeArrowheads="1"/>
          </p:cNvSpPr>
          <p:nvPr>
            <p:ph type="body" idx="1"/>
          </p:nvPr>
        </p:nvSpPr>
        <p:spPr>
          <a:xfrm>
            <a:off x="457200" y="1447800"/>
            <a:ext cx="7772400" cy="4953000"/>
          </a:xfrm>
          <a:noFill/>
          <a:ln/>
        </p:spPr>
        <p:txBody>
          <a:bodyPr/>
          <a:lstStyle/>
          <a:p>
            <a:pPr>
              <a:lnSpc>
                <a:spcPct val="90000"/>
              </a:lnSpc>
              <a:buClr>
                <a:schemeClr val="hlink"/>
              </a:buClr>
              <a:buFont typeface="Wingdings" panose="05000000000000000000" pitchFamily="2" charset="2"/>
              <a:buChar char="v"/>
            </a:pPr>
            <a:r>
              <a:rPr lang="en-US" altLang="en-US"/>
              <a:t>Option being used not identified</a:t>
            </a:r>
          </a:p>
          <a:p>
            <a:pPr>
              <a:lnSpc>
                <a:spcPct val="90000"/>
              </a:lnSpc>
              <a:buClr>
                <a:schemeClr val="hlink"/>
              </a:buClr>
              <a:buFont typeface="Wingdings" panose="05000000000000000000" pitchFamily="2" charset="2"/>
              <a:buChar char="v"/>
            </a:pPr>
            <a:r>
              <a:rPr lang="en-US" altLang="en-US"/>
              <a:t>Managing sites under Options they do not qualify for</a:t>
            </a:r>
          </a:p>
          <a:p>
            <a:pPr>
              <a:lnSpc>
                <a:spcPct val="90000"/>
              </a:lnSpc>
              <a:buClr>
                <a:schemeClr val="hlink"/>
              </a:buClr>
              <a:buFont typeface="Wingdings" panose="05000000000000000000" pitchFamily="2" charset="2"/>
              <a:buChar char="v"/>
            </a:pPr>
            <a:r>
              <a:rPr lang="en-US" altLang="en-US"/>
              <a:t>Incomplete site characterization - horizontal and vertical extent not defined</a:t>
            </a:r>
          </a:p>
          <a:p>
            <a:pPr>
              <a:lnSpc>
                <a:spcPct val="90000"/>
              </a:lnSpc>
              <a:buClr>
                <a:schemeClr val="hlink"/>
              </a:buClr>
              <a:buFont typeface="Wingdings" panose="05000000000000000000" pitchFamily="2" charset="2"/>
              <a:buChar char="v"/>
            </a:pPr>
            <a:r>
              <a:rPr lang="en-US" altLang="en-US"/>
              <a:t>AOI not properly identified</a:t>
            </a:r>
          </a:p>
          <a:p>
            <a:pPr>
              <a:lnSpc>
                <a:spcPct val="90000"/>
              </a:lnSpc>
              <a:buClr>
                <a:schemeClr val="hlink"/>
              </a:buClr>
              <a:buFont typeface="Wingdings" panose="05000000000000000000" pitchFamily="2" charset="2"/>
              <a:buChar char="v"/>
            </a:pPr>
            <a:r>
              <a:rPr lang="en-US" altLang="en-US"/>
              <a:t>AOI not illustrated in a figure</a:t>
            </a:r>
          </a:p>
          <a:p>
            <a:pPr>
              <a:lnSpc>
                <a:spcPct val="90000"/>
              </a:lnSpc>
              <a:buClr>
                <a:schemeClr val="hlink"/>
              </a:buClr>
              <a:buFont typeface="Wingdings" panose="05000000000000000000" pitchFamily="2" charset="2"/>
              <a:buChar char="v"/>
            </a:pPr>
            <a:r>
              <a:rPr lang="en-US" altLang="en-US"/>
              <a:t>Grouping multiple AOI into one large AOI</a:t>
            </a:r>
          </a:p>
          <a:p>
            <a:pPr>
              <a:lnSpc>
                <a:spcPct val="90000"/>
              </a:lnSpc>
              <a:buClr>
                <a:schemeClr val="hlink"/>
              </a:buClr>
              <a:buFont typeface="Wingdings" panose="05000000000000000000" pitchFamily="2" charset="2"/>
              <a:buChar char="v"/>
            </a:pPr>
            <a:r>
              <a:rPr lang="en-US" altLang="en-US"/>
              <a:t>Dividing one AOI into multiple AOI</a:t>
            </a:r>
          </a:p>
        </p:txBody>
      </p:sp>
    </p:spTree>
  </p:cSld>
  <p:clrMapOvr>
    <a:masterClrMapping/>
  </p:clrMapOvr>
  <p:transition>
    <p:wheel spokes="8"/>
  </p:transition>
</p:sld>
</file>

<file path=ppt/slides/slide2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2450" name="Rectangle 2"/>
          <p:cNvSpPr>
            <a:spLocks noGrp="1" noChangeArrowheads="1"/>
          </p:cNvSpPr>
          <p:nvPr>
            <p:ph type="title"/>
          </p:nvPr>
        </p:nvSpPr>
        <p:spPr>
          <a:xfrm>
            <a:off x="685800" y="152400"/>
            <a:ext cx="7924800" cy="1143000"/>
          </a:xfrm>
        </p:spPr>
        <p:txBody>
          <a:bodyPr/>
          <a:lstStyle/>
          <a:p>
            <a:r>
              <a:rPr lang="en-US" altLang="en-US"/>
              <a:t> Frequent Deficiencies</a:t>
            </a:r>
          </a:p>
        </p:txBody>
      </p:sp>
      <p:sp>
        <p:nvSpPr>
          <p:cNvPr id="872451" name="Rectangle 3"/>
          <p:cNvSpPr>
            <a:spLocks noGrp="1" noChangeArrowheads="1"/>
          </p:cNvSpPr>
          <p:nvPr>
            <p:ph type="body" idx="1"/>
          </p:nvPr>
        </p:nvSpPr>
        <p:spPr>
          <a:xfrm>
            <a:off x="228600" y="1676400"/>
            <a:ext cx="8610600" cy="4953000"/>
          </a:xfrm>
        </p:spPr>
        <p:txBody>
          <a:bodyPr/>
          <a:lstStyle/>
          <a:p>
            <a:pPr>
              <a:buClr>
                <a:schemeClr val="hlink"/>
              </a:buClr>
              <a:buFont typeface="Wingdings" panose="05000000000000000000" pitchFamily="2" charset="2"/>
              <a:buChar char="v"/>
            </a:pPr>
            <a:r>
              <a:rPr lang="en-US" altLang="en-US"/>
              <a:t>Failure to justify GW classification </a:t>
            </a:r>
          </a:p>
          <a:p>
            <a:pPr>
              <a:buClr>
                <a:schemeClr val="hlink"/>
              </a:buClr>
              <a:buFont typeface="Wingdings" panose="05000000000000000000" pitchFamily="2" charset="2"/>
              <a:buChar char="v"/>
            </a:pPr>
            <a:r>
              <a:rPr lang="en-US" altLang="en-US"/>
              <a:t>Limiting SS or RS not identified </a:t>
            </a:r>
          </a:p>
          <a:p>
            <a:pPr>
              <a:buClr>
                <a:schemeClr val="hlink"/>
              </a:buClr>
              <a:buFont typeface="Wingdings" panose="05000000000000000000" pitchFamily="2" charset="2"/>
              <a:buChar char="v"/>
            </a:pPr>
            <a:r>
              <a:rPr lang="en-US" altLang="en-US"/>
              <a:t> LRS not identified properly</a:t>
            </a:r>
          </a:p>
          <a:p>
            <a:pPr>
              <a:buClr>
                <a:schemeClr val="hlink"/>
              </a:buClr>
              <a:buFont typeface="Wingdings" panose="05000000000000000000" pitchFamily="2" charset="2"/>
              <a:buChar char="v"/>
            </a:pPr>
            <a:r>
              <a:rPr lang="en-US" altLang="en-US"/>
              <a:t>Soil</a:t>
            </a:r>
            <a:r>
              <a:rPr lang="en-US" altLang="en-US" baseline="-25000"/>
              <a:t>GW</a:t>
            </a:r>
            <a:r>
              <a:rPr lang="en-US" altLang="en-US"/>
              <a:t>, Soil</a:t>
            </a:r>
            <a:r>
              <a:rPr lang="en-US" altLang="en-US" baseline="-25000"/>
              <a:t>sat</a:t>
            </a:r>
            <a:r>
              <a:rPr lang="en-US" altLang="en-US"/>
              <a:t> and/or Water</a:t>
            </a:r>
            <a:r>
              <a:rPr lang="en-US" altLang="en-US" baseline="-25000"/>
              <a:t>sol</a:t>
            </a:r>
            <a:r>
              <a:rPr lang="en-US" altLang="en-US"/>
              <a:t> not addressed</a:t>
            </a:r>
          </a:p>
          <a:p>
            <a:pPr>
              <a:buClr>
                <a:schemeClr val="hlink"/>
              </a:buClr>
              <a:buFont typeface="Wingdings" panose="05000000000000000000" pitchFamily="2" charset="2"/>
              <a:buChar char="v"/>
            </a:pPr>
            <a:r>
              <a:rPr lang="en-US" altLang="en-US"/>
              <a:t>Additivity not addressed </a:t>
            </a:r>
          </a:p>
          <a:p>
            <a:pPr>
              <a:buClr>
                <a:schemeClr val="hlink"/>
              </a:buClr>
              <a:buFont typeface="Wingdings" panose="05000000000000000000" pitchFamily="2" charset="2"/>
              <a:buChar char="v"/>
            </a:pPr>
            <a:r>
              <a:rPr lang="en-US" altLang="en-US"/>
              <a:t>Additivity addressed incorrectly</a:t>
            </a:r>
          </a:p>
          <a:p>
            <a:pPr>
              <a:buClr>
                <a:schemeClr val="hlink"/>
              </a:buClr>
              <a:buFont typeface="Wingdings" panose="05000000000000000000" pitchFamily="2" charset="2"/>
              <a:buChar char="v"/>
            </a:pPr>
            <a:r>
              <a:rPr lang="en-US" altLang="en-US"/>
              <a:t>Use of incorrect SS or RS values (QC value)</a:t>
            </a:r>
          </a:p>
        </p:txBody>
      </p:sp>
    </p:spTree>
  </p:cSld>
  <p:clrMapOvr>
    <a:masterClrMapping/>
  </p:clrMapOvr>
  <p:transition>
    <p:wheel spokes="8"/>
  </p:transition>
</p:sld>
</file>

<file path=ppt/slides/slide2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0466" name="Rectangle 2"/>
          <p:cNvSpPr>
            <a:spLocks noGrp="1" noChangeArrowheads="1"/>
          </p:cNvSpPr>
          <p:nvPr>
            <p:ph type="title"/>
          </p:nvPr>
        </p:nvSpPr>
        <p:spPr>
          <a:xfrm>
            <a:off x="685800" y="152400"/>
            <a:ext cx="7924800" cy="1143000"/>
          </a:xfrm>
        </p:spPr>
        <p:txBody>
          <a:bodyPr/>
          <a:lstStyle/>
          <a:p>
            <a:r>
              <a:rPr lang="en-US" altLang="en-US"/>
              <a:t> Frequent Deficiencies</a:t>
            </a:r>
          </a:p>
        </p:txBody>
      </p:sp>
      <p:sp>
        <p:nvSpPr>
          <p:cNvPr id="1470467" name="Rectangle 3"/>
          <p:cNvSpPr>
            <a:spLocks noGrp="1" noChangeArrowheads="1"/>
          </p:cNvSpPr>
          <p:nvPr>
            <p:ph type="body" idx="1"/>
          </p:nvPr>
        </p:nvSpPr>
        <p:spPr>
          <a:xfrm>
            <a:off x="228600" y="1524000"/>
            <a:ext cx="8763000" cy="4648200"/>
          </a:xfrm>
        </p:spPr>
        <p:txBody>
          <a:bodyPr/>
          <a:lstStyle/>
          <a:p>
            <a:pPr>
              <a:lnSpc>
                <a:spcPct val="90000"/>
              </a:lnSpc>
              <a:buClr>
                <a:schemeClr val="hlink"/>
              </a:buClr>
              <a:buFont typeface="Wingdings" panose="05000000000000000000" pitchFamily="2" charset="2"/>
              <a:buChar char="v"/>
            </a:pPr>
            <a:r>
              <a:rPr lang="en-US" altLang="en-US"/>
              <a:t> Use of background levels not approved by Dept</a:t>
            </a:r>
          </a:p>
          <a:p>
            <a:pPr>
              <a:lnSpc>
                <a:spcPct val="90000"/>
              </a:lnSpc>
              <a:buClr>
                <a:schemeClr val="hlink"/>
              </a:buClr>
              <a:buFont typeface="Wingdings" panose="05000000000000000000" pitchFamily="2" charset="2"/>
              <a:buChar char="v"/>
            </a:pPr>
            <a:r>
              <a:rPr lang="en-US" altLang="en-US"/>
              <a:t> Analyte list incomplete</a:t>
            </a:r>
          </a:p>
          <a:p>
            <a:pPr>
              <a:lnSpc>
                <a:spcPct val="90000"/>
              </a:lnSpc>
              <a:buClr>
                <a:schemeClr val="hlink"/>
              </a:buClr>
              <a:buFont typeface="Wingdings" panose="05000000000000000000" pitchFamily="2" charset="2"/>
              <a:buChar char="v"/>
            </a:pPr>
            <a:r>
              <a:rPr lang="en-US" altLang="en-US"/>
              <a:t> RECAP forms not used</a:t>
            </a:r>
          </a:p>
          <a:p>
            <a:pPr>
              <a:lnSpc>
                <a:spcPct val="90000"/>
              </a:lnSpc>
              <a:buClr>
                <a:schemeClr val="hlink"/>
              </a:buClr>
              <a:buFont typeface="Wingdings" panose="05000000000000000000" pitchFamily="2" charset="2"/>
              <a:buChar char="v"/>
            </a:pPr>
            <a:r>
              <a:rPr lang="en-US" altLang="en-US"/>
              <a:t> 95%UCL-AM </a:t>
            </a:r>
          </a:p>
          <a:p>
            <a:pPr lvl="1">
              <a:lnSpc>
                <a:spcPct val="90000"/>
              </a:lnSpc>
              <a:buClr>
                <a:srgbClr val="009900"/>
              </a:buClr>
              <a:buFont typeface="Wingdings" panose="05000000000000000000" pitchFamily="2" charset="2"/>
              <a:buChar char="Ø"/>
            </a:pPr>
            <a:r>
              <a:rPr lang="en-US" altLang="en-US"/>
              <a:t> not calculated</a:t>
            </a:r>
          </a:p>
          <a:p>
            <a:pPr lvl="1">
              <a:lnSpc>
                <a:spcPct val="90000"/>
              </a:lnSpc>
              <a:buClr>
                <a:srgbClr val="009900"/>
              </a:buClr>
              <a:buFont typeface="Wingdings" panose="05000000000000000000" pitchFamily="2" charset="2"/>
              <a:buChar char="Ø"/>
            </a:pPr>
            <a:r>
              <a:rPr lang="en-US" altLang="en-US"/>
              <a:t> data set not provided</a:t>
            </a:r>
          </a:p>
          <a:p>
            <a:pPr lvl="1">
              <a:lnSpc>
                <a:spcPct val="90000"/>
              </a:lnSpc>
              <a:buClr>
                <a:srgbClr val="009900"/>
              </a:buClr>
              <a:buFont typeface="Wingdings" panose="05000000000000000000" pitchFamily="2" charset="2"/>
              <a:buChar char="Ø"/>
            </a:pPr>
            <a:r>
              <a:rPr lang="en-US" altLang="en-US"/>
              <a:t> data distribution not determined; wrong stats used</a:t>
            </a:r>
          </a:p>
          <a:p>
            <a:pPr lvl="1">
              <a:lnSpc>
                <a:spcPct val="90000"/>
              </a:lnSpc>
              <a:buClr>
                <a:srgbClr val="009900"/>
              </a:buClr>
              <a:buFont typeface="Wingdings" panose="05000000000000000000" pitchFamily="2" charset="2"/>
              <a:buChar char="Ø"/>
            </a:pPr>
            <a:r>
              <a:rPr lang="en-US" altLang="en-US"/>
              <a:t> calculations can’t be reproduced</a:t>
            </a:r>
          </a:p>
          <a:p>
            <a:pPr lvl="1">
              <a:lnSpc>
                <a:spcPct val="90000"/>
              </a:lnSpc>
              <a:buClr>
                <a:srgbClr val="009900"/>
              </a:buClr>
              <a:buFont typeface="Wingdings" panose="05000000000000000000" pitchFamily="2" charset="2"/>
              <a:buChar char="Ø"/>
            </a:pPr>
            <a:r>
              <a:rPr lang="en-US" altLang="en-US"/>
              <a:t> used for groundwater CC</a:t>
            </a:r>
          </a:p>
          <a:p>
            <a:pPr lvl="1">
              <a:lnSpc>
                <a:spcPct val="90000"/>
              </a:lnSpc>
              <a:buClr>
                <a:srgbClr val="009900"/>
              </a:buClr>
              <a:buFont typeface="Wingdings" panose="05000000000000000000" pitchFamily="2" charset="2"/>
              <a:buNone/>
            </a:pPr>
            <a:endParaRPr lang="en-US" altLang="en-US"/>
          </a:p>
          <a:p>
            <a:pPr>
              <a:lnSpc>
                <a:spcPct val="90000"/>
              </a:lnSpc>
              <a:buClr>
                <a:schemeClr val="hlink"/>
              </a:buClr>
              <a:buFont typeface="Wingdings" panose="05000000000000000000" pitchFamily="2" charset="2"/>
              <a:buChar char="v"/>
            </a:pPr>
            <a:endParaRPr lang="en-US" altLang="en-US"/>
          </a:p>
          <a:p>
            <a:pPr>
              <a:lnSpc>
                <a:spcPct val="90000"/>
              </a:lnSpc>
              <a:buClr>
                <a:schemeClr val="hlink"/>
              </a:buClr>
              <a:buFont typeface="Wingdings" panose="05000000000000000000" pitchFamily="2" charset="2"/>
              <a:buChar char="v"/>
            </a:pPr>
            <a:endParaRPr lang="en-US" altLang="en-US"/>
          </a:p>
          <a:p>
            <a:pPr>
              <a:lnSpc>
                <a:spcPct val="90000"/>
              </a:lnSpc>
              <a:buClr>
                <a:schemeClr val="hlink"/>
              </a:buClr>
              <a:buFont typeface="Wingdings" panose="05000000000000000000" pitchFamily="2" charset="2"/>
              <a:buChar char="v"/>
            </a:pPr>
            <a:endParaRPr lang="en-US" altLang="en-US"/>
          </a:p>
        </p:txBody>
      </p:sp>
    </p:spTree>
  </p:cSld>
  <p:clrMapOvr>
    <a:masterClrMapping/>
  </p:clrMapOvr>
  <p:transition>
    <p:wheel spokes="8"/>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9938" name="Rectangle 2"/>
          <p:cNvSpPr>
            <a:spLocks noGrp="1" noChangeArrowheads="1"/>
          </p:cNvSpPr>
          <p:nvPr>
            <p:ph type="title"/>
          </p:nvPr>
        </p:nvSpPr>
        <p:spPr/>
        <p:txBody>
          <a:bodyPr/>
          <a:lstStyle/>
          <a:p>
            <a:r>
              <a:rPr lang="en-US" altLang="en-US"/>
              <a:t>Next step?</a:t>
            </a:r>
          </a:p>
        </p:txBody>
      </p:sp>
      <p:sp>
        <p:nvSpPr>
          <p:cNvPr id="1319939" name="Rectangle 3"/>
          <p:cNvSpPr>
            <a:spLocks noGrp="1" noChangeArrowheads="1"/>
          </p:cNvSpPr>
          <p:nvPr>
            <p:ph type="body" idx="1"/>
          </p:nvPr>
        </p:nvSpPr>
        <p:spPr/>
        <p:txBody>
          <a:bodyPr/>
          <a:lstStyle/>
          <a:p>
            <a:pPr>
              <a:buFontTx/>
              <a:buNone/>
            </a:pPr>
            <a:r>
              <a:rPr lang="en-US" altLang="en-US">
                <a:solidFill>
                  <a:schemeClr val="hlink"/>
                </a:solidFill>
              </a:rPr>
              <a:t>AOIC &gt; MO-1 Soil</a:t>
            </a:r>
            <a:r>
              <a:rPr lang="en-US" altLang="en-US" baseline="-25000">
                <a:solidFill>
                  <a:schemeClr val="hlink"/>
                </a:solidFill>
              </a:rPr>
              <a:t>GW</a:t>
            </a:r>
          </a:p>
          <a:p>
            <a:pPr lvl="1">
              <a:buFont typeface="Wingdings 3" panose="05040102010807070707" pitchFamily="18" charset="2"/>
              <a:buChar char="&quot;"/>
            </a:pPr>
            <a:r>
              <a:rPr lang="en-US" altLang="en-US"/>
              <a:t>MO-1 SPLP</a:t>
            </a:r>
          </a:p>
          <a:p>
            <a:pPr lvl="1">
              <a:buFont typeface="Wingdings 3" panose="05040102010807070707" pitchFamily="18" charset="2"/>
              <a:buChar char="&quot;"/>
            </a:pPr>
            <a:r>
              <a:rPr lang="en-US" altLang="en-US"/>
              <a:t>MO-2 (foc; DAF)</a:t>
            </a:r>
          </a:p>
          <a:p>
            <a:pPr lvl="1">
              <a:buFont typeface="Wingdings 3" panose="05040102010807070707" pitchFamily="18" charset="2"/>
              <a:buChar char="&quot;"/>
            </a:pPr>
            <a:r>
              <a:rPr lang="en-US" altLang="en-US"/>
              <a:t>MO-3 (DAF)</a:t>
            </a:r>
          </a:p>
          <a:p>
            <a:pPr>
              <a:buFontTx/>
              <a:buNone/>
            </a:pPr>
            <a:r>
              <a:rPr lang="en-US" altLang="en-US">
                <a:solidFill>
                  <a:schemeClr val="hlink"/>
                </a:solidFill>
              </a:rPr>
              <a:t>AOIC &gt; MO-1 Soil</a:t>
            </a:r>
            <a:r>
              <a:rPr lang="en-US" altLang="en-US" baseline="-25000">
                <a:solidFill>
                  <a:schemeClr val="hlink"/>
                </a:solidFill>
              </a:rPr>
              <a:t>es</a:t>
            </a:r>
          </a:p>
          <a:p>
            <a:pPr lvl="1">
              <a:buFont typeface="Wingdings 3" panose="05040102010807070707" pitchFamily="18" charset="2"/>
              <a:buChar char="&quot;"/>
            </a:pPr>
            <a:r>
              <a:rPr lang="en-US" altLang="en-US"/>
              <a:t>MO-2 (EF&amp;T; additional sampling)</a:t>
            </a:r>
          </a:p>
          <a:p>
            <a:pPr lvl="1">
              <a:buFont typeface="Wingdings 3" panose="05040102010807070707" pitchFamily="18" charset="2"/>
              <a:buChar char="&quot;"/>
            </a:pPr>
            <a:r>
              <a:rPr lang="en-US" altLang="en-US"/>
              <a:t>MO-3 (modeling)</a:t>
            </a:r>
          </a:p>
        </p:txBody>
      </p:sp>
    </p:spTree>
  </p:cSld>
  <p:clrMapOvr>
    <a:masterClrMapping/>
  </p:clrMapOvr>
  <p:transition>
    <p:wheel spokes="8"/>
  </p:transition>
</p:sld>
</file>

<file path=ppt/slides/slide2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3474" name="Rectangle 2"/>
          <p:cNvSpPr>
            <a:spLocks noGrp="1" noChangeArrowheads="1"/>
          </p:cNvSpPr>
          <p:nvPr>
            <p:ph type="title"/>
          </p:nvPr>
        </p:nvSpPr>
        <p:spPr/>
        <p:txBody>
          <a:bodyPr/>
          <a:lstStyle/>
          <a:p>
            <a:r>
              <a:rPr lang="en-US" altLang="en-US"/>
              <a:t>Frequent Deficiencies - TPH</a:t>
            </a:r>
          </a:p>
        </p:txBody>
      </p:sp>
      <p:sp>
        <p:nvSpPr>
          <p:cNvPr id="873475" name="Rectangle 3"/>
          <p:cNvSpPr>
            <a:spLocks noGrp="1" noChangeArrowheads="1"/>
          </p:cNvSpPr>
          <p:nvPr>
            <p:ph type="body" idx="1"/>
          </p:nvPr>
        </p:nvSpPr>
        <p:spPr>
          <a:xfrm>
            <a:off x="685800" y="1752600"/>
            <a:ext cx="7772400" cy="4114800"/>
          </a:xfrm>
        </p:spPr>
        <p:txBody>
          <a:bodyPr/>
          <a:lstStyle/>
          <a:p>
            <a:endParaRPr lang="en-US" altLang="en-US"/>
          </a:p>
          <a:p>
            <a:pPr>
              <a:buClr>
                <a:schemeClr val="hlink"/>
              </a:buClr>
              <a:buFont typeface="Wingdings" panose="05000000000000000000" pitchFamily="2" charset="2"/>
              <a:buChar char="v"/>
            </a:pPr>
            <a:r>
              <a:rPr lang="en-US" altLang="en-US"/>
              <a:t>Indicator compounds not addressed</a:t>
            </a:r>
          </a:p>
          <a:p>
            <a:pPr>
              <a:buClr>
                <a:schemeClr val="hlink"/>
              </a:buClr>
              <a:buFont typeface="Wingdings" panose="05000000000000000000" pitchFamily="2" charset="2"/>
              <a:buChar char="v"/>
            </a:pPr>
            <a:r>
              <a:rPr lang="en-US" altLang="en-US"/>
              <a:t>Incorrect carbon ranges used</a:t>
            </a:r>
          </a:p>
          <a:p>
            <a:pPr>
              <a:buClr>
                <a:schemeClr val="hlink"/>
              </a:buClr>
              <a:buFont typeface="Wingdings" panose="05000000000000000000" pitchFamily="2" charset="2"/>
              <a:buChar char="v"/>
            </a:pPr>
            <a:r>
              <a:rPr lang="en-US" altLang="en-US"/>
              <a:t>10,000 ppm ceiling value ignored </a:t>
            </a:r>
          </a:p>
          <a:p>
            <a:pPr>
              <a:buClr>
                <a:schemeClr val="hlink"/>
              </a:buClr>
              <a:buFont typeface="Wingdings" panose="05000000000000000000" pitchFamily="2" charset="2"/>
              <a:buChar char="v"/>
            </a:pPr>
            <a:r>
              <a:rPr lang="en-US" altLang="en-US"/>
              <a:t>Additivity ignored </a:t>
            </a:r>
          </a:p>
          <a:p>
            <a:pPr>
              <a:buClr>
                <a:schemeClr val="hlink"/>
              </a:buClr>
              <a:buFont typeface="Wingdings" panose="05000000000000000000" pitchFamily="2" charset="2"/>
              <a:buChar char="v"/>
            </a:pPr>
            <a:r>
              <a:rPr lang="en-US" altLang="en-US"/>
              <a:t> 10,000 ppm adjusted for additivity</a:t>
            </a:r>
          </a:p>
        </p:txBody>
      </p:sp>
    </p:spTree>
  </p:cSld>
  <p:clrMapOvr>
    <a:masterClrMapping/>
  </p:clrMapOvr>
  <p:transition>
    <p:wheel spokes="8"/>
  </p:transition>
</p:sld>
</file>

<file path=ppt/slides/slide2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4498" name="Rectangle 2"/>
          <p:cNvSpPr>
            <a:spLocks noGrp="1" noChangeArrowheads="1"/>
          </p:cNvSpPr>
          <p:nvPr>
            <p:ph type="title"/>
          </p:nvPr>
        </p:nvSpPr>
        <p:spPr>
          <a:xfrm>
            <a:off x="838200" y="304800"/>
            <a:ext cx="7772400" cy="1143000"/>
          </a:xfrm>
          <a:noFill/>
          <a:ln/>
        </p:spPr>
        <p:txBody>
          <a:bodyPr anchor="ctr"/>
          <a:lstStyle/>
          <a:p>
            <a:r>
              <a:rPr lang="en-US" altLang="en-US"/>
              <a:t>Frequent Deficiencies</a:t>
            </a:r>
          </a:p>
        </p:txBody>
      </p:sp>
      <p:sp>
        <p:nvSpPr>
          <p:cNvPr id="874499" name="Rectangle 3"/>
          <p:cNvSpPr>
            <a:spLocks noGrp="1" noChangeArrowheads="1"/>
          </p:cNvSpPr>
          <p:nvPr>
            <p:ph type="body" idx="1"/>
          </p:nvPr>
        </p:nvSpPr>
        <p:spPr>
          <a:xfrm>
            <a:off x="533400" y="1295400"/>
            <a:ext cx="7772400" cy="4572000"/>
          </a:xfrm>
          <a:noFill/>
          <a:ln/>
        </p:spPr>
        <p:txBody>
          <a:bodyPr/>
          <a:lstStyle/>
          <a:p>
            <a:pPr>
              <a:buClr>
                <a:schemeClr val="folHlink"/>
              </a:buClr>
              <a:buFont typeface="Wingdings" panose="05000000000000000000" pitchFamily="2" charset="2"/>
              <a:buChar char="v"/>
            </a:pPr>
            <a:r>
              <a:rPr lang="en-US" altLang="en-US"/>
              <a:t>Data evaluation</a:t>
            </a:r>
          </a:p>
          <a:p>
            <a:pPr lvl="2">
              <a:buFont typeface="Wingdings" panose="05000000000000000000" pitchFamily="2" charset="2"/>
              <a:buChar char="ü"/>
            </a:pPr>
            <a:r>
              <a:rPr lang="en-US" altLang="en-US" sz="2800"/>
              <a:t>Not included</a:t>
            </a:r>
          </a:p>
          <a:p>
            <a:pPr lvl="2">
              <a:buFont typeface="Wingdings" panose="05000000000000000000" pitchFamily="2" charset="2"/>
              <a:buChar char="ü"/>
            </a:pPr>
            <a:r>
              <a:rPr lang="en-US" altLang="en-US" sz="2800"/>
              <a:t>Analytical data not included</a:t>
            </a:r>
          </a:p>
          <a:p>
            <a:pPr lvl="2">
              <a:buFont typeface="Wingdings" panose="05000000000000000000" pitchFamily="2" charset="2"/>
              <a:buChar char="ü"/>
            </a:pPr>
            <a:r>
              <a:rPr lang="en-US" altLang="en-US" sz="2800"/>
              <a:t>Elevated SQLs</a:t>
            </a:r>
          </a:p>
          <a:p>
            <a:pPr lvl="2">
              <a:buFont typeface="Wingdings" panose="05000000000000000000" pitchFamily="2" charset="2"/>
              <a:buChar char="ü"/>
            </a:pPr>
            <a:r>
              <a:rPr lang="en-US" altLang="en-US" sz="2800"/>
              <a:t>Omitting data sets without adequate documentation</a:t>
            </a:r>
          </a:p>
          <a:p>
            <a:pPr>
              <a:buClr>
                <a:schemeClr val="hlink"/>
              </a:buClr>
              <a:buFont typeface="Wingdings" panose="05000000000000000000" pitchFamily="2" charset="2"/>
              <a:buChar char="v"/>
            </a:pPr>
            <a:r>
              <a:rPr lang="en-US" altLang="en-US"/>
              <a:t>No DOTD well survey (or outdated)</a:t>
            </a:r>
          </a:p>
          <a:p>
            <a:pPr lvl="2">
              <a:buFont typeface="Wingdings" panose="05000000000000000000" pitchFamily="2" charset="2"/>
              <a:buChar char="ü"/>
            </a:pPr>
            <a:endParaRPr lang="en-US" altLang="en-US"/>
          </a:p>
        </p:txBody>
      </p:sp>
    </p:spTree>
  </p:cSld>
  <p:clrMapOvr>
    <a:masterClrMapping/>
  </p:clrMapOvr>
  <p:transition>
    <p:wheel spokes="8"/>
  </p:transition>
</p:sld>
</file>

<file path=ppt/slides/slide2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6546" name="Rectangle 2"/>
          <p:cNvSpPr>
            <a:spLocks noGrp="1" noChangeArrowheads="1"/>
          </p:cNvSpPr>
          <p:nvPr>
            <p:ph type="title"/>
          </p:nvPr>
        </p:nvSpPr>
        <p:spPr>
          <a:xfrm>
            <a:off x="685800" y="228600"/>
            <a:ext cx="7924800" cy="1143000"/>
          </a:xfrm>
        </p:spPr>
        <p:txBody>
          <a:bodyPr/>
          <a:lstStyle/>
          <a:p>
            <a:r>
              <a:rPr lang="en-US" altLang="en-US"/>
              <a:t> Frequent Deficiencies</a:t>
            </a:r>
          </a:p>
        </p:txBody>
      </p:sp>
      <p:sp>
        <p:nvSpPr>
          <p:cNvPr id="876547" name="Rectangle 3"/>
          <p:cNvSpPr>
            <a:spLocks noGrp="1" noChangeArrowheads="1"/>
          </p:cNvSpPr>
          <p:nvPr>
            <p:ph type="body" idx="1"/>
          </p:nvPr>
        </p:nvSpPr>
        <p:spPr>
          <a:xfrm>
            <a:off x="533400" y="1905000"/>
            <a:ext cx="7772400" cy="4114800"/>
          </a:xfrm>
        </p:spPr>
        <p:txBody>
          <a:bodyPr/>
          <a:lstStyle/>
          <a:p>
            <a:pPr>
              <a:buClr>
                <a:schemeClr val="hlink"/>
              </a:buClr>
              <a:buFont typeface="Wingdings" panose="05000000000000000000" pitchFamily="2" charset="2"/>
              <a:buChar char="v"/>
            </a:pPr>
            <a:r>
              <a:rPr lang="en-US" altLang="en-US"/>
              <a:t> Failure to identify input parameters</a:t>
            </a:r>
          </a:p>
          <a:p>
            <a:pPr>
              <a:buClr>
                <a:schemeClr val="hlink"/>
              </a:buClr>
              <a:buFont typeface="Wingdings" panose="05000000000000000000" pitchFamily="2" charset="2"/>
              <a:buChar char="v"/>
            </a:pPr>
            <a:r>
              <a:rPr lang="en-US" altLang="en-US"/>
              <a:t> Calculations not presented</a:t>
            </a:r>
          </a:p>
          <a:p>
            <a:pPr>
              <a:buClr>
                <a:schemeClr val="hlink"/>
              </a:buClr>
              <a:buFont typeface="Wingdings" panose="05000000000000000000" pitchFamily="2" charset="2"/>
              <a:buChar char="v"/>
            </a:pPr>
            <a:r>
              <a:rPr lang="en-US" altLang="en-US"/>
              <a:t> References not given</a:t>
            </a:r>
          </a:p>
          <a:p>
            <a:pPr>
              <a:buClr>
                <a:schemeClr val="hlink"/>
              </a:buClr>
              <a:buFont typeface="Wingdings" panose="05000000000000000000" pitchFamily="2" charset="2"/>
              <a:buChar char="v"/>
            </a:pPr>
            <a:r>
              <a:rPr lang="en-US" altLang="en-US"/>
              <a:t> Toxicity Assessment</a:t>
            </a:r>
          </a:p>
          <a:p>
            <a:pPr lvl="2">
              <a:buFont typeface="Wingdings" panose="05000000000000000000" pitchFamily="2" charset="2"/>
              <a:buChar char="ü"/>
            </a:pPr>
            <a:r>
              <a:rPr lang="en-US" altLang="en-US" sz="2800"/>
              <a:t> Use of incorrect target organs</a:t>
            </a:r>
          </a:p>
          <a:p>
            <a:pPr lvl="2">
              <a:buFont typeface="Wingdings" panose="05000000000000000000" pitchFamily="2" charset="2"/>
              <a:buChar char="ü"/>
            </a:pPr>
            <a:r>
              <a:rPr lang="en-US" altLang="en-US" sz="2800"/>
              <a:t> Use of incorrect toxicity values </a:t>
            </a:r>
          </a:p>
          <a:p>
            <a:pPr lvl="2">
              <a:buFont typeface="Wingdings" panose="05000000000000000000" pitchFamily="2" charset="2"/>
              <a:buChar char="ü"/>
            </a:pPr>
            <a:r>
              <a:rPr lang="en-US" altLang="en-US" sz="2800"/>
              <a:t> References not given</a:t>
            </a:r>
            <a:endParaRPr lang="en-US" altLang="en-US"/>
          </a:p>
          <a:p>
            <a:endParaRPr lang="en-US" altLang="en-US"/>
          </a:p>
        </p:txBody>
      </p:sp>
    </p:spTree>
  </p:cSld>
  <p:clrMapOvr>
    <a:masterClrMapping/>
  </p:clrMapOvr>
  <p:transition>
    <p:wheel spokes="8"/>
  </p:transition>
</p:sld>
</file>

<file path=ppt/slides/slide2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2514" name="Rectangle 2"/>
          <p:cNvSpPr>
            <a:spLocks noGrp="1" noChangeArrowheads="1"/>
          </p:cNvSpPr>
          <p:nvPr>
            <p:ph type="title"/>
          </p:nvPr>
        </p:nvSpPr>
        <p:spPr>
          <a:xfrm>
            <a:off x="685800" y="2438400"/>
            <a:ext cx="7772400" cy="1143000"/>
          </a:xfrm>
        </p:spPr>
        <p:txBody>
          <a:bodyPr/>
          <a:lstStyle/>
          <a:p>
            <a:pPr algn="ctr"/>
            <a:r>
              <a:rPr lang="en-US" altLang="en-US" sz="4800" i="0" dirty="0">
                <a:solidFill>
                  <a:srgbClr val="FFFFFF"/>
                </a:solidFill>
              </a:rPr>
              <a:t>Remediation</a:t>
            </a:r>
            <a:br>
              <a:rPr lang="en-US" altLang="en-US" sz="4800" i="0" dirty="0">
                <a:solidFill>
                  <a:srgbClr val="FFFFFF"/>
                </a:solidFill>
              </a:rPr>
            </a:br>
            <a:endParaRPr lang="en-US" altLang="en-US" sz="4800" i="0" dirty="0"/>
          </a:p>
        </p:txBody>
      </p:sp>
      <p:pic>
        <p:nvPicPr>
          <p:cNvPr id="1472516" name="Picture 4" descr="MCj0279922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3200400"/>
            <a:ext cx="1524000" cy="1822450"/>
          </a:xfrm>
          <a:prstGeom prst="rect">
            <a:avLst/>
          </a:prstGeom>
          <a:solidFill>
            <a:srgbClr val="FF0000"/>
          </a:solidFill>
        </p:spPr>
      </p:pic>
    </p:spTree>
  </p:cSld>
  <p:clrMapOvr>
    <a:masterClrMapping/>
  </p:clrMapOvr>
  <p:transition>
    <p:wheel spokes="8"/>
  </p:transition>
</p:sld>
</file>

<file path=ppt/slides/slide2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4098" name="Text Box 2"/>
          <p:cNvSpPr txBox="1">
            <a:spLocks noChangeArrowheads="1"/>
          </p:cNvSpPr>
          <p:nvPr/>
        </p:nvSpPr>
        <p:spPr bwMode="auto">
          <a:xfrm>
            <a:off x="228600" y="2209800"/>
            <a:ext cx="8915400" cy="600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Font typeface="Wingdings" panose="05000000000000000000" pitchFamily="2" charset="2"/>
              <a:buChar char="n"/>
            </a:pPr>
            <a:r>
              <a:rPr lang="en-US" altLang="en-US" sz="3600"/>
              <a:t> </a:t>
            </a:r>
            <a:r>
              <a:rPr lang="en-US" altLang="en-US" sz="3200"/>
              <a:t>Identification of area of remediation</a:t>
            </a:r>
          </a:p>
          <a:p>
            <a:pPr lvl="1" algn="l"/>
            <a:r>
              <a:rPr lang="en-US" altLang="en-US" sz="3200">
                <a:sym typeface="Wingdings" panose="05000000000000000000" pitchFamily="2" charset="2"/>
              </a:rPr>
              <a:t></a:t>
            </a:r>
            <a:r>
              <a:rPr lang="en-US" altLang="en-US" sz="3200"/>
              <a:t> Use LRS for option being implemented</a:t>
            </a:r>
          </a:p>
          <a:p>
            <a:pPr lvl="1" algn="l"/>
            <a:r>
              <a:rPr lang="en-US" altLang="en-US" sz="3200">
                <a:sym typeface="Wingdings" panose="05000000000000000000" pitchFamily="2" charset="2"/>
              </a:rPr>
              <a:t> Same principles as for id of AOI</a:t>
            </a:r>
          </a:p>
          <a:p>
            <a:pPr lvl="1" algn="l"/>
            <a:endParaRPr lang="en-US" altLang="en-US" sz="3200">
              <a:sym typeface="Wingdings" panose="05000000000000000000" pitchFamily="2" charset="2"/>
            </a:endParaRPr>
          </a:p>
          <a:p>
            <a:pPr algn="l">
              <a:buFont typeface="Wingdings" panose="05000000000000000000" pitchFamily="2" charset="2"/>
              <a:buChar char="n"/>
            </a:pPr>
            <a:r>
              <a:rPr lang="en-US" altLang="en-US" sz="3200">
                <a:sym typeface="Wingdings" panose="05000000000000000000" pitchFamily="2" charset="2"/>
              </a:rPr>
              <a:t> Verification sampling</a:t>
            </a:r>
          </a:p>
          <a:p>
            <a:pPr lvl="1" algn="l">
              <a:buFont typeface="Wingdings" panose="05000000000000000000" pitchFamily="2" charset="2"/>
              <a:buNone/>
            </a:pPr>
            <a:r>
              <a:rPr lang="en-US" altLang="en-US" sz="3200">
                <a:sym typeface="Wingdings" panose="05000000000000000000" pitchFamily="2" charset="2"/>
              </a:rPr>
              <a:t> sufficient number of samples for 95%UCL-AM</a:t>
            </a:r>
          </a:p>
          <a:p>
            <a:pPr lvl="1" algn="l">
              <a:buFont typeface="Wingdings" panose="05000000000000000000" pitchFamily="2" charset="2"/>
              <a:buNone/>
            </a:pPr>
            <a:r>
              <a:rPr lang="en-US" altLang="en-US" sz="3200">
                <a:sym typeface="Wingdings" panose="05000000000000000000" pitchFamily="2" charset="2"/>
              </a:rPr>
              <a:t> samples representative of residual 			concentrations</a:t>
            </a:r>
          </a:p>
          <a:p>
            <a:pPr algn="l"/>
            <a:endParaRPr lang="en-US" altLang="en-US" sz="3200">
              <a:sym typeface="Wingdings" panose="05000000000000000000" pitchFamily="2" charset="2"/>
            </a:endParaRPr>
          </a:p>
          <a:p>
            <a:pPr algn="l">
              <a:buFontTx/>
              <a:buChar char="•"/>
            </a:pPr>
            <a:endParaRPr lang="en-US" altLang="en-US" sz="3200"/>
          </a:p>
          <a:p>
            <a:pPr lvl="1" algn="l"/>
            <a:endParaRPr lang="en-US" altLang="en-US" sz="3200"/>
          </a:p>
          <a:p>
            <a:endParaRPr lang="en-US" altLang="en-US" sz="3200"/>
          </a:p>
        </p:txBody>
      </p:sp>
      <p:sp>
        <p:nvSpPr>
          <p:cNvPr id="2" name="Title 1"/>
          <p:cNvSpPr>
            <a:spLocks noGrp="1"/>
          </p:cNvSpPr>
          <p:nvPr>
            <p:ph type="title"/>
          </p:nvPr>
        </p:nvSpPr>
        <p:spPr/>
        <p:txBody>
          <a:bodyPr/>
          <a:lstStyle/>
          <a:p>
            <a:r>
              <a:rPr lang="en-US" altLang="en-US" sz="6000" dirty="0"/>
              <a:t>Remediation</a:t>
            </a:r>
            <a:endParaRPr lang="en-US" dirty="0"/>
          </a:p>
        </p:txBody>
      </p:sp>
    </p:spTree>
  </p:cSld>
  <p:clrMapOvr>
    <a:masterClrMapping/>
  </p:clrMapOvr>
  <p:transition>
    <p:wheel spokes="8"/>
  </p:transition>
</p:sld>
</file>

<file path=ppt/slides/slide2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6146" name="Text Box 2"/>
          <p:cNvSpPr txBox="1">
            <a:spLocks noChangeArrowheads="1"/>
          </p:cNvSpPr>
          <p:nvPr/>
        </p:nvSpPr>
        <p:spPr bwMode="auto">
          <a:xfrm>
            <a:off x="228600" y="1981200"/>
            <a:ext cx="8915400" cy="521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80000"/>
              </a:lnSpc>
              <a:buFont typeface="Wingdings" panose="05000000000000000000" pitchFamily="2" charset="2"/>
              <a:buChar char="n"/>
            </a:pPr>
            <a:r>
              <a:rPr lang="en-US" altLang="en-US" sz="3600"/>
              <a:t> Demonstration of compliance with LRS</a:t>
            </a:r>
            <a:endParaRPr lang="en-US" altLang="en-US" sz="3200">
              <a:sym typeface="Wingdings" panose="05000000000000000000" pitchFamily="2" charset="2"/>
            </a:endParaRPr>
          </a:p>
          <a:p>
            <a:pPr algn="l">
              <a:lnSpc>
                <a:spcPct val="80000"/>
              </a:lnSpc>
              <a:buFont typeface="Wingdings" panose="05000000000000000000" pitchFamily="2" charset="2"/>
              <a:buNone/>
            </a:pPr>
            <a:endParaRPr lang="en-US" altLang="en-US" sz="3200">
              <a:sym typeface="Wingdings" panose="05000000000000000000" pitchFamily="2" charset="2"/>
            </a:endParaRPr>
          </a:p>
          <a:p>
            <a:pPr lvl="1" algn="l">
              <a:lnSpc>
                <a:spcPct val="80000"/>
              </a:lnSpc>
              <a:buFont typeface="Wingdings" panose="05000000000000000000" pitchFamily="2" charset="2"/>
              <a:buNone/>
            </a:pPr>
            <a:r>
              <a:rPr lang="en-US" altLang="en-US" sz="3200">
                <a:sym typeface="Wingdings" panose="05000000000000000000" pitchFamily="2" charset="2"/>
              </a:rPr>
              <a:t>- Comparison of 95%UCL-AM with LRS</a:t>
            </a:r>
          </a:p>
          <a:p>
            <a:pPr lvl="2" algn="l">
              <a:buFont typeface="Wingdings" panose="05000000000000000000" pitchFamily="2" charset="2"/>
              <a:buNone/>
            </a:pPr>
            <a:r>
              <a:rPr lang="en-US" altLang="en-US" sz="3200">
                <a:sym typeface="Wingdings" panose="05000000000000000000" pitchFamily="2" charset="2"/>
              </a:rPr>
              <a:t>If 95%UCL-AM &gt; LRS  further action</a:t>
            </a:r>
          </a:p>
          <a:p>
            <a:pPr lvl="2" algn="l">
              <a:buFont typeface="Wingdings" panose="05000000000000000000" pitchFamily="2" charset="2"/>
              <a:buNone/>
            </a:pPr>
            <a:r>
              <a:rPr lang="en-US" altLang="en-US" sz="3200">
                <a:sym typeface="Wingdings" panose="05000000000000000000" pitchFamily="2" charset="2"/>
              </a:rPr>
              <a:t>If 95%UCL-AM </a:t>
            </a:r>
            <a:r>
              <a:rPr lang="en-US" altLang="en-US" sz="3200" u="sng">
                <a:sym typeface="Wingdings" panose="05000000000000000000" pitchFamily="2" charset="2"/>
              </a:rPr>
              <a:t>&lt;</a:t>
            </a:r>
            <a:r>
              <a:rPr lang="en-US" altLang="en-US" sz="3200">
                <a:sym typeface="Wingdings" panose="05000000000000000000" pitchFamily="2" charset="2"/>
              </a:rPr>
              <a:t> LRS  NFA</a:t>
            </a:r>
          </a:p>
          <a:p>
            <a:pPr lvl="2" algn="l">
              <a:buFont typeface="Wingdings" panose="05000000000000000000" pitchFamily="2" charset="2"/>
              <a:buNone/>
            </a:pPr>
            <a:endParaRPr lang="en-US" altLang="en-US" sz="3200">
              <a:sym typeface="Wingdings" panose="05000000000000000000" pitchFamily="2" charset="2"/>
            </a:endParaRPr>
          </a:p>
          <a:p>
            <a:pPr lvl="1" algn="l">
              <a:buFont typeface="Wingdings" panose="05000000000000000000" pitchFamily="2" charset="2"/>
              <a:buNone/>
            </a:pPr>
            <a:r>
              <a:rPr lang="en-US" altLang="en-US" sz="3200">
                <a:sym typeface="Wingdings" panose="05000000000000000000" pitchFamily="2" charset="2"/>
              </a:rPr>
              <a:t>- 95%UCL-AM should include all verification 		samples within boundaries of the original area 	identified for remediation</a:t>
            </a:r>
            <a:endParaRPr lang="en-US" altLang="en-US" sz="3200"/>
          </a:p>
          <a:p>
            <a:pPr lvl="1" algn="l"/>
            <a:endParaRPr lang="en-US" altLang="en-US" sz="3200"/>
          </a:p>
          <a:p>
            <a:endParaRPr lang="en-US" altLang="en-US" sz="3200"/>
          </a:p>
        </p:txBody>
      </p:sp>
      <p:sp>
        <p:nvSpPr>
          <p:cNvPr id="2" name="Title 1"/>
          <p:cNvSpPr>
            <a:spLocks noGrp="1"/>
          </p:cNvSpPr>
          <p:nvPr>
            <p:ph type="title"/>
          </p:nvPr>
        </p:nvSpPr>
        <p:spPr>
          <a:xfrm>
            <a:off x="571500" y="1143000"/>
            <a:ext cx="7772400" cy="1143000"/>
          </a:xfrm>
        </p:spPr>
        <p:txBody>
          <a:bodyPr/>
          <a:lstStyle/>
          <a:p>
            <a:r>
              <a:rPr lang="en-US" altLang="en-US" sz="6000" dirty="0"/>
              <a:t>Remediation</a:t>
            </a:r>
            <a:r>
              <a:rPr lang="en-US" altLang="en-US" dirty="0"/>
              <a:t/>
            </a:r>
            <a:br>
              <a:rPr lang="en-US" altLang="en-US" dirty="0"/>
            </a:br>
            <a:endParaRPr lang="en-US" altLang="en-US" dirty="0"/>
          </a:p>
        </p:txBody>
      </p:sp>
    </p:spTree>
  </p:cSld>
  <p:clrMapOvr>
    <a:masterClrMapping/>
  </p:clrMapOvr>
  <p:transition>
    <p:wheel spokes="8"/>
  </p:transition>
</p:sld>
</file>

<file path=ppt/slides/slide2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8194" name="Text Box 2"/>
          <p:cNvSpPr txBox="1">
            <a:spLocks noChangeArrowheads="1"/>
          </p:cNvSpPr>
          <p:nvPr/>
        </p:nvSpPr>
        <p:spPr bwMode="auto">
          <a:xfrm>
            <a:off x="228600" y="1981200"/>
            <a:ext cx="8915400"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80000"/>
              </a:lnSpc>
              <a:buFont typeface="Wingdings" panose="05000000000000000000" pitchFamily="2" charset="2"/>
              <a:buChar char="n"/>
            </a:pPr>
            <a:r>
              <a:rPr lang="en-US" altLang="en-US" sz="3600"/>
              <a:t> Demonstration of compliance with LRS</a:t>
            </a:r>
            <a:endParaRPr lang="en-US" altLang="en-US" sz="3200">
              <a:sym typeface="Wingdings" panose="05000000000000000000" pitchFamily="2" charset="2"/>
            </a:endParaRPr>
          </a:p>
          <a:p>
            <a:pPr lvl="2" algn="l">
              <a:buFont typeface="Wingdings" panose="05000000000000000000" pitchFamily="2" charset="2"/>
              <a:buNone/>
            </a:pPr>
            <a:endParaRPr lang="en-US" altLang="en-US" sz="3200">
              <a:sym typeface="Wingdings" panose="05000000000000000000" pitchFamily="2" charset="2"/>
            </a:endParaRPr>
          </a:p>
          <a:p>
            <a:pPr lvl="1" algn="l">
              <a:lnSpc>
                <a:spcPct val="90000"/>
              </a:lnSpc>
              <a:buFont typeface="Wingdings" panose="05000000000000000000" pitchFamily="2" charset="2"/>
              <a:buNone/>
            </a:pPr>
            <a:r>
              <a:rPr lang="en-US" altLang="en-US" sz="3200">
                <a:sym typeface="Wingdings" panose="05000000000000000000" pitchFamily="2" charset="2"/>
              </a:rPr>
              <a:t>- Too few samples, high variability, or high 		number of ND, then 95%UCL-AM &gt; max</a:t>
            </a:r>
          </a:p>
          <a:p>
            <a:pPr lvl="1" algn="l">
              <a:lnSpc>
                <a:spcPct val="90000"/>
              </a:lnSpc>
              <a:buFont typeface="Wingdings" panose="05000000000000000000" pitchFamily="2" charset="2"/>
              <a:buNone/>
            </a:pPr>
            <a:endParaRPr lang="en-US" altLang="en-US" sz="3200">
              <a:sym typeface="Wingdings" panose="05000000000000000000" pitchFamily="2" charset="2"/>
            </a:endParaRPr>
          </a:p>
          <a:p>
            <a:pPr lvl="1" algn="l">
              <a:lnSpc>
                <a:spcPct val="90000"/>
              </a:lnSpc>
              <a:buFont typeface="Wingdings" panose="05000000000000000000" pitchFamily="2" charset="2"/>
              <a:buNone/>
            </a:pPr>
            <a:r>
              <a:rPr lang="en-US" altLang="en-US" sz="3200">
                <a:sym typeface="Wingdings" panose="05000000000000000000" pitchFamily="2" charset="2"/>
              </a:rPr>
              <a:t>- Excavation/clean fill  volume weighted 		average for 95%UCL-AM</a:t>
            </a:r>
          </a:p>
          <a:p>
            <a:pPr lvl="1" algn="l">
              <a:lnSpc>
                <a:spcPct val="90000"/>
              </a:lnSpc>
              <a:buFont typeface="Wingdings" panose="05000000000000000000" pitchFamily="2" charset="2"/>
              <a:buNone/>
            </a:pPr>
            <a:endParaRPr lang="en-US" altLang="en-US" sz="3200">
              <a:sym typeface="Wingdings" panose="05000000000000000000" pitchFamily="2" charset="2"/>
            </a:endParaRPr>
          </a:p>
          <a:p>
            <a:pPr lvl="1" algn="l">
              <a:lnSpc>
                <a:spcPct val="90000"/>
              </a:lnSpc>
              <a:buFont typeface="Wingdings" panose="05000000000000000000" pitchFamily="2" charset="2"/>
              <a:buNone/>
            </a:pPr>
            <a:r>
              <a:rPr lang="en-US" altLang="en-US" sz="3200">
                <a:sym typeface="Wingdings" panose="05000000000000000000" pitchFamily="2" charset="2"/>
              </a:rPr>
              <a:t>- Nonpermanent structures/barriers - NO</a:t>
            </a:r>
          </a:p>
          <a:p>
            <a:pPr lvl="2" algn="l">
              <a:lnSpc>
                <a:spcPct val="90000"/>
              </a:lnSpc>
              <a:buFont typeface="Wingdings" panose="05000000000000000000" pitchFamily="2" charset="2"/>
              <a:buNone/>
            </a:pPr>
            <a:r>
              <a:rPr lang="en-US" altLang="en-US" sz="3200">
                <a:sym typeface="Wingdings" panose="05000000000000000000" pitchFamily="2" charset="2"/>
              </a:rPr>
              <a:t>asphalt, concrete, etc</a:t>
            </a:r>
          </a:p>
          <a:p>
            <a:pPr lvl="1" algn="l">
              <a:buFont typeface="Wingdings" panose="05000000000000000000" pitchFamily="2" charset="2"/>
              <a:buNone/>
            </a:pPr>
            <a:r>
              <a:rPr lang="en-US" altLang="en-US" sz="3200">
                <a:sym typeface="Wingdings" panose="05000000000000000000" pitchFamily="2" charset="2"/>
              </a:rPr>
              <a:t> </a:t>
            </a:r>
          </a:p>
          <a:p>
            <a:pPr algn="l"/>
            <a:endParaRPr lang="en-US" altLang="en-US" sz="3200">
              <a:sym typeface="Wingdings" panose="05000000000000000000" pitchFamily="2" charset="2"/>
            </a:endParaRPr>
          </a:p>
          <a:p>
            <a:pPr algn="l">
              <a:buFontTx/>
              <a:buChar char="•"/>
            </a:pPr>
            <a:endParaRPr lang="en-US" altLang="en-US" sz="3200"/>
          </a:p>
          <a:p>
            <a:pPr lvl="1" algn="l"/>
            <a:endParaRPr lang="en-US" altLang="en-US" sz="3200"/>
          </a:p>
          <a:p>
            <a:endParaRPr lang="en-US" altLang="en-US" sz="3200"/>
          </a:p>
        </p:txBody>
      </p:sp>
      <p:sp>
        <p:nvSpPr>
          <p:cNvPr id="5" name="Text Box 4"/>
          <p:cNvSpPr txBox="1">
            <a:spLocks noGrp="1" noChangeArrowheads="1"/>
          </p:cNvSpPr>
          <p:nvPr>
            <p:ph type="title"/>
          </p:nvPr>
        </p:nvSpPr>
        <p:spPr bwMode="auto">
          <a:xfrm>
            <a:off x="609600" y="1219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en-US" sz="6000" i="1" dirty="0">
                <a:solidFill>
                  <a:schemeClr val="tx2"/>
                </a:solidFill>
              </a:rPr>
              <a:t>Remediation</a:t>
            </a:r>
            <a:r>
              <a:rPr lang="en-US" altLang="en-US" dirty="0"/>
              <a:t/>
            </a:r>
            <a:br>
              <a:rPr lang="en-US" altLang="en-US" dirty="0"/>
            </a:br>
            <a:endParaRPr lang="en-US" altLang="en-US" dirty="0"/>
          </a:p>
        </p:txBody>
      </p:sp>
    </p:spTree>
  </p:cSld>
  <p:clrMapOvr>
    <a:masterClrMapping/>
  </p:clrMapOvr>
  <p:transition>
    <p:wheel spokes="8"/>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62" name="Rectangle 2"/>
          <p:cNvSpPr>
            <a:spLocks noGrp="1" noChangeArrowheads="1"/>
          </p:cNvSpPr>
          <p:nvPr>
            <p:ph type="title"/>
          </p:nvPr>
        </p:nvSpPr>
        <p:spPr/>
        <p:txBody>
          <a:bodyPr/>
          <a:lstStyle/>
          <a:p>
            <a:r>
              <a:rPr lang="en-US" altLang="en-US"/>
              <a:t>Next step?</a:t>
            </a:r>
          </a:p>
        </p:txBody>
      </p:sp>
      <p:sp>
        <p:nvSpPr>
          <p:cNvPr id="1320963" name="Rectangle 3"/>
          <p:cNvSpPr>
            <a:spLocks noGrp="1" noChangeArrowheads="1"/>
          </p:cNvSpPr>
          <p:nvPr>
            <p:ph type="body" idx="1"/>
          </p:nvPr>
        </p:nvSpPr>
        <p:spPr/>
        <p:txBody>
          <a:bodyPr/>
          <a:lstStyle/>
          <a:p>
            <a:pPr>
              <a:lnSpc>
                <a:spcPct val="90000"/>
              </a:lnSpc>
              <a:buFontTx/>
              <a:buNone/>
            </a:pPr>
            <a:r>
              <a:rPr lang="en-US" altLang="en-US">
                <a:solidFill>
                  <a:schemeClr val="hlink"/>
                </a:solidFill>
              </a:rPr>
              <a:t>AOIC &gt; MO-2 Soil-PEF</a:t>
            </a:r>
            <a:endParaRPr lang="en-US" altLang="en-US" baseline="-25000">
              <a:solidFill>
                <a:schemeClr val="hlink"/>
              </a:solidFill>
            </a:endParaRPr>
          </a:p>
          <a:p>
            <a:pPr lvl="1">
              <a:lnSpc>
                <a:spcPct val="90000"/>
              </a:lnSpc>
              <a:buFont typeface="Wingdings 3" panose="05040102010807070707" pitchFamily="18" charset="2"/>
              <a:buChar char="&quot;"/>
            </a:pPr>
            <a:r>
              <a:rPr lang="en-US" altLang="en-US"/>
              <a:t>MO-2 (collect additional EF&amp;T data)</a:t>
            </a:r>
          </a:p>
          <a:p>
            <a:pPr lvl="1">
              <a:lnSpc>
                <a:spcPct val="90000"/>
              </a:lnSpc>
              <a:buFont typeface="Wingdings 3" panose="05040102010807070707" pitchFamily="18" charset="2"/>
              <a:buChar char="&quot;"/>
            </a:pPr>
            <a:r>
              <a:rPr lang="en-US" altLang="en-US"/>
              <a:t>MO-3 (modeling)</a:t>
            </a:r>
          </a:p>
          <a:p>
            <a:pPr>
              <a:lnSpc>
                <a:spcPct val="90000"/>
              </a:lnSpc>
              <a:buFont typeface="Wingdings 3" panose="05040102010807070707" pitchFamily="18" charset="2"/>
              <a:buNone/>
            </a:pPr>
            <a:r>
              <a:rPr lang="en-US" altLang="en-US">
                <a:solidFill>
                  <a:schemeClr val="hlink"/>
                </a:solidFill>
              </a:rPr>
              <a:t>CC &gt; GW</a:t>
            </a:r>
            <a:r>
              <a:rPr lang="en-US" altLang="en-US" baseline="-25000">
                <a:solidFill>
                  <a:schemeClr val="hlink"/>
                </a:solidFill>
              </a:rPr>
              <a:t>1</a:t>
            </a:r>
          </a:p>
          <a:p>
            <a:pPr lvl="1">
              <a:lnSpc>
                <a:spcPct val="90000"/>
              </a:lnSpc>
              <a:buFont typeface="Wingdings 3" panose="05040102010807070707" pitchFamily="18" charset="2"/>
              <a:buChar char="&quot;"/>
            </a:pPr>
            <a:r>
              <a:rPr lang="en-US" altLang="en-US"/>
              <a:t>Submit CAP</a:t>
            </a:r>
          </a:p>
          <a:p>
            <a:pPr>
              <a:lnSpc>
                <a:spcPct val="90000"/>
              </a:lnSpc>
              <a:buFont typeface="Wingdings 3" panose="05040102010807070707" pitchFamily="18" charset="2"/>
              <a:buNone/>
            </a:pPr>
            <a:r>
              <a:rPr lang="en-US" altLang="en-US">
                <a:solidFill>
                  <a:schemeClr val="hlink"/>
                </a:solidFill>
              </a:rPr>
              <a:t>CC &gt; MO-1 GW</a:t>
            </a:r>
            <a:r>
              <a:rPr lang="en-US" altLang="en-US" baseline="-25000">
                <a:solidFill>
                  <a:schemeClr val="hlink"/>
                </a:solidFill>
              </a:rPr>
              <a:t>2</a:t>
            </a:r>
            <a:r>
              <a:rPr lang="en-US" altLang="en-US">
                <a:solidFill>
                  <a:schemeClr val="hlink"/>
                </a:solidFill>
              </a:rPr>
              <a:t> or GW</a:t>
            </a:r>
            <a:r>
              <a:rPr lang="en-US" altLang="en-US" baseline="-25000">
                <a:solidFill>
                  <a:schemeClr val="hlink"/>
                </a:solidFill>
              </a:rPr>
              <a:t>3</a:t>
            </a:r>
          </a:p>
          <a:p>
            <a:pPr lvl="1">
              <a:lnSpc>
                <a:spcPct val="90000"/>
              </a:lnSpc>
              <a:buFont typeface="Wingdings 3" panose="05040102010807070707" pitchFamily="18" charset="2"/>
              <a:buChar char="&quot;"/>
            </a:pPr>
            <a:r>
              <a:rPr lang="en-US" altLang="en-US"/>
              <a:t>MO-2 (DAF)</a:t>
            </a:r>
          </a:p>
          <a:p>
            <a:pPr lvl="1">
              <a:lnSpc>
                <a:spcPct val="90000"/>
              </a:lnSpc>
              <a:buFont typeface="Wingdings 3" panose="05040102010807070707" pitchFamily="18" charset="2"/>
              <a:buChar char="&quot;"/>
            </a:pPr>
            <a:r>
              <a:rPr lang="en-US" altLang="en-US"/>
              <a:t>MO-3 (DAF)</a:t>
            </a:r>
          </a:p>
        </p:txBody>
      </p:sp>
    </p:spTree>
  </p:cSld>
  <p:clrMapOvr>
    <a:masterClrMapping/>
  </p:clrMapOvr>
  <p:transition>
    <p:wheel spokes="8"/>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1986" name="Rectangle 2"/>
          <p:cNvSpPr>
            <a:spLocks noGrp="1" noChangeArrowheads="1"/>
          </p:cNvSpPr>
          <p:nvPr>
            <p:ph type="title"/>
          </p:nvPr>
        </p:nvSpPr>
        <p:spPr/>
        <p:txBody>
          <a:bodyPr/>
          <a:lstStyle/>
          <a:p>
            <a:r>
              <a:rPr lang="en-US" altLang="en-US"/>
              <a:t>Next step?</a:t>
            </a:r>
          </a:p>
        </p:txBody>
      </p:sp>
      <p:sp>
        <p:nvSpPr>
          <p:cNvPr id="1321987" name="Rectangle 3"/>
          <p:cNvSpPr>
            <a:spLocks noGrp="1" noChangeArrowheads="1"/>
          </p:cNvSpPr>
          <p:nvPr>
            <p:ph type="body" idx="1"/>
          </p:nvPr>
        </p:nvSpPr>
        <p:spPr/>
        <p:txBody>
          <a:bodyPr/>
          <a:lstStyle/>
          <a:p>
            <a:pPr>
              <a:lnSpc>
                <a:spcPct val="90000"/>
              </a:lnSpc>
              <a:buFont typeface="Wingdings 3" panose="05040102010807070707" pitchFamily="18" charset="2"/>
              <a:buNone/>
            </a:pPr>
            <a:r>
              <a:rPr lang="en-US" altLang="en-US">
                <a:solidFill>
                  <a:schemeClr val="hlink"/>
                </a:solidFill>
              </a:rPr>
              <a:t>CC &gt; MO-1 GW</a:t>
            </a:r>
            <a:r>
              <a:rPr lang="en-US" altLang="en-US" baseline="-25000">
                <a:solidFill>
                  <a:schemeClr val="hlink"/>
                </a:solidFill>
              </a:rPr>
              <a:t>es</a:t>
            </a:r>
          </a:p>
          <a:p>
            <a:pPr lvl="1">
              <a:lnSpc>
                <a:spcPct val="90000"/>
              </a:lnSpc>
              <a:buFont typeface="Wingdings 3" panose="05040102010807070707" pitchFamily="18" charset="2"/>
              <a:buChar char="&quot;"/>
            </a:pPr>
            <a:r>
              <a:rPr lang="en-US" altLang="en-US"/>
              <a:t>MO-2 (EF&amp;T; additional sampling)</a:t>
            </a:r>
          </a:p>
          <a:p>
            <a:pPr lvl="1">
              <a:lnSpc>
                <a:spcPct val="90000"/>
              </a:lnSpc>
              <a:buFont typeface="Wingdings 3" panose="05040102010807070707" pitchFamily="18" charset="2"/>
              <a:buChar char="&quot;"/>
            </a:pPr>
            <a:r>
              <a:rPr lang="en-US" altLang="en-US"/>
              <a:t>MO-3 (modeling)</a:t>
            </a:r>
          </a:p>
          <a:p>
            <a:pPr>
              <a:lnSpc>
                <a:spcPct val="90000"/>
              </a:lnSpc>
              <a:buFont typeface="Wingdings 3" panose="05040102010807070707" pitchFamily="18" charset="2"/>
              <a:buNone/>
            </a:pPr>
            <a:r>
              <a:rPr lang="en-US" altLang="en-US">
                <a:solidFill>
                  <a:schemeClr val="hlink"/>
                </a:solidFill>
              </a:rPr>
              <a:t>CC &gt; MO-1 GW</a:t>
            </a:r>
            <a:r>
              <a:rPr lang="en-US" altLang="en-US" baseline="-25000">
                <a:solidFill>
                  <a:schemeClr val="hlink"/>
                </a:solidFill>
              </a:rPr>
              <a:t>air</a:t>
            </a:r>
          </a:p>
          <a:p>
            <a:pPr lvl="1">
              <a:lnSpc>
                <a:spcPct val="90000"/>
              </a:lnSpc>
              <a:buFont typeface="Wingdings 3" panose="05040102010807070707" pitchFamily="18" charset="2"/>
              <a:buChar char="&quot;"/>
            </a:pPr>
            <a:r>
              <a:rPr lang="en-US" altLang="en-US"/>
              <a:t>MO-2 (foc)</a:t>
            </a:r>
          </a:p>
          <a:p>
            <a:pPr lvl="1">
              <a:lnSpc>
                <a:spcPct val="90000"/>
              </a:lnSpc>
              <a:buFont typeface="Wingdings 3" panose="05040102010807070707" pitchFamily="18" charset="2"/>
              <a:buChar char="&quot;"/>
            </a:pPr>
            <a:r>
              <a:rPr lang="en-US" altLang="en-US"/>
              <a:t>MO-3 (modeling)</a:t>
            </a:r>
          </a:p>
          <a:p>
            <a:pPr>
              <a:lnSpc>
                <a:spcPct val="90000"/>
              </a:lnSpc>
              <a:buFont typeface="Wingdings 3" panose="05040102010807070707" pitchFamily="18" charset="2"/>
              <a:buNone/>
            </a:pPr>
            <a:r>
              <a:rPr lang="en-US" altLang="en-US">
                <a:solidFill>
                  <a:schemeClr val="hlink"/>
                </a:solidFill>
              </a:rPr>
              <a:t>Surface water, sediment, biota, etc impacted</a:t>
            </a:r>
          </a:p>
          <a:p>
            <a:pPr lvl="1">
              <a:lnSpc>
                <a:spcPct val="90000"/>
              </a:lnSpc>
              <a:buFont typeface="Wingdings 3" panose="05040102010807070707" pitchFamily="18" charset="2"/>
              <a:buChar char="&quot;"/>
            </a:pPr>
            <a:r>
              <a:rPr lang="en-US" altLang="en-US"/>
              <a:t>MO-3</a:t>
            </a:r>
          </a:p>
          <a:p>
            <a:pPr lvl="1">
              <a:lnSpc>
                <a:spcPct val="90000"/>
              </a:lnSpc>
              <a:buFont typeface="Wingdings 3" panose="05040102010807070707" pitchFamily="18" charset="2"/>
              <a:buChar char="&quot;"/>
            </a:pPr>
            <a:endParaRPr lang="en-US" altLang="en-US"/>
          </a:p>
        </p:txBody>
      </p:sp>
    </p:spTree>
  </p:cSld>
  <p:clrMapOvr>
    <a:masterClrMapping/>
  </p:clrMapOvr>
  <p:transition>
    <p:wheel spokes="8"/>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5746" name="Rectangle 2050"/>
          <p:cNvSpPr>
            <a:spLocks noGrp="1" noChangeArrowheads="1"/>
          </p:cNvSpPr>
          <p:nvPr>
            <p:ph type="title"/>
          </p:nvPr>
        </p:nvSpPr>
        <p:spPr>
          <a:xfrm>
            <a:off x="762000" y="381000"/>
            <a:ext cx="7772400" cy="990600"/>
          </a:xfrm>
          <a:noFill/>
          <a:ln/>
        </p:spPr>
        <p:txBody>
          <a:bodyPr anchor="ctr"/>
          <a:lstStyle/>
          <a:p>
            <a:r>
              <a:rPr lang="en-US" altLang="en-US"/>
              <a:t/>
            </a:r>
            <a:br>
              <a:rPr lang="en-US" altLang="en-US"/>
            </a:br>
            <a:endParaRPr lang="en-US" altLang="en-US"/>
          </a:p>
        </p:txBody>
      </p:sp>
      <p:sp>
        <p:nvSpPr>
          <p:cNvPr id="415747" name="Rectangle 2051"/>
          <p:cNvSpPr>
            <a:spLocks noGrp="1" noChangeArrowheads="1"/>
          </p:cNvSpPr>
          <p:nvPr>
            <p:ph type="body" idx="1"/>
          </p:nvPr>
        </p:nvSpPr>
        <p:spPr>
          <a:xfrm>
            <a:off x="304800" y="1295400"/>
            <a:ext cx="8839200" cy="4114800"/>
          </a:xfrm>
          <a:noFill/>
          <a:ln/>
        </p:spPr>
        <p:txBody>
          <a:bodyPr/>
          <a:lstStyle/>
          <a:p>
            <a:pPr>
              <a:lnSpc>
                <a:spcPct val="90000"/>
              </a:lnSpc>
              <a:buSzPct val="75000"/>
              <a:buFont typeface="Wingdings" panose="05000000000000000000" pitchFamily="2" charset="2"/>
              <a:buNone/>
            </a:pPr>
            <a:r>
              <a:rPr lang="en-US" altLang="en-US" sz="4000" u="sng">
                <a:solidFill>
                  <a:schemeClr val="hlink"/>
                </a:solidFill>
              </a:rPr>
              <a:t>Two fundamental elements of RECAP</a:t>
            </a:r>
            <a:r>
              <a:rPr lang="en-US" altLang="en-US" sz="4000">
                <a:solidFill>
                  <a:schemeClr val="hlink"/>
                </a:solidFill>
              </a:rPr>
              <a:t>:</a:t>
            </a:r>
          </a:p>
          <a:p>
            <a:pPr>
              <a:lnSpc>
                <a:spcPct val="90000"/>
              </a:lnSpc>
              <a:buSzPct val="75000"/>
              <a:buFont typeface="Wingdings" panose="05000000000000000000" pitchFamily="2" charset="2"/>
              <a:buNone/>
            </a:pPr>
            <a:endParaRPr lang="en-US" altLang="en-US" sz="4000">
              <a:solidFill>
                <a:schemeClr val="hlink"/>
              </a:solidFill>
            </a:endParaRPr>
          </a:p>
          <a:p>
            <a:pPr>
              <a:lnSpc>
                <a:spcPct val="90000"/>
              </a:lnSpc>
              <a:buSzPct val="75000"/>
              <a:buFont typeface="Wingdings" panose="05000000000000000000" pitchFamily="2" charset="2"/>
              <a:buNone/>
            </a:pPr>
            <a:r>
              <a:rPr lang="en-US" altLang="en-US" sz="3600"/>
              <a:t>1. Identification of AOI and Calculation of AOIC</a:t>
            </a:r>
          </a:p>
          <a:p>
            <a:pPr>
              <a:lnSpc>
                <a:spcPct val="130000"/>
              </a:lnSpc>
              <a:buSzPct val="75000"/>
              <a:buFont typeface="Wingdings" panose="05000000000000000000" pitchFamily="2" charset="2"/>
              <a:buNone/>
            </a:pPr>
            <a:r>
              <a:rPr lang="en-US" altLang="en-US" sz="3600"/>
              <a:t>2. Identification of the LRS</a:t>
            </a:r>
          </a:p>
          <a:p>
            <a:pPr>
              <a:lnSpc>
                <a:spcPct val="130000"/>
              </a:lnSpc>
              <a:buSzPct val="75000"/>
              <a:buFont typeface="Wingdings" panose="05000000000000000000" pitchFamily="2" charset="2"/>
              <a:buNone/>
            </a:pPr>
            <a:r>
              <a:rPr lang="en-US" altLang="en-US" sz="2800"/>
              <a:t>    </a:t>
            </a:r>
          </a:p>
        </p:txBody>
      </p:sp>
      <p:pic>
        <p:nvPicPr>
          <p:cNvPr id="415751" name="Picture 2055" descr="MCj042982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886200"/>
            <a:ext cx="1600200" cy="195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7794" name="Rectangle 2"/>
          <p:cNvSpPr>
            <a:spLocks noGrp="1" noChangeArrowheads="1"/>
          </p:cNvSpPr>
          <p:nvPr>
            <p:ph type="title"/>
          </p:nvPr>
        </p:nvSpPr>
        <p:spPr>
          <a:xfrm>
            <a:off x="-609600" y="4457700"/>
            <a:ext cx="7772400" cy="1143000"/>
          </a:xfrm>
        </p:spPr>
        <p:txBody>
          <a:bodyPr/>
          <a:lstStyle/>
          <a:p>
            <a:pPr algn="ctr">
              <a:lnSpc>
                <a:spcPct val="90000"/>
              </a:lnSpc>
            </a:pPr>
            <a:r>
              <a:rPr lang="en-US" altLang="en-US" sz="4000" i="0" dirty="0">
                <a:solidFill>
                  <a:schemeClr val="hlink"/>
                </a:solidFill>
              </a:rPr>
              <a:t>Identification of the AOI </a:t>
            </a:r>
            <a:br>
              <a:rPr lang="en-US" altLang="en-US" sz="4000" i="0" dirty="0">
                <a:solidFill>
                  <a:schemeClr val="hlink"/>
                </a:solidFill>
              </a:rPr>
            </a:br>
            <a:r>
              <a:rPr lang="en-US" altLang="en-US" sz="4000" i="0" dirty="0">
                <a:solidFill>
                  <a:schemeClr val="hlink"/>
                </a:solidFill>
              </a:rPr>
              <a:t/>
            </a:r>
            <a:br>
              <a:rPr lang="en-US" altLang="en-US" sz="4000" i="0" dirty="0">
                <a:solidFill>
                  <a:schemeClr val="hlink"/>
                </a:solidFill>
              </a:rPr>
            </a:br>
            <a:r>
              <a:rPr lang="en-US" altLang="en-US" sz="4000" i="0" dirty="0">
                <a:solidFill>
                  <a:schemeClr val="hlink"/>
                </a:solidFill>
              </a:rPr>
              <a:t>and </a:t>
            </a:r>
            <a:br>
              <a:rPr lang="en-US" altLang="en-US" sz="4000" i="0" dirty="0">
                <a:solidFill>
                  <a:schemeClr val="hlink"/>
                </a:solidFill>
              </a:rPr>
            </a:br>
            <a:r>
              <a:rPr lang="en-US" altLang="en-US" sz="4000" i="0" dirty="0">
                <a:solidFill>
                  <a:schemeClr val="hlink"/>
                </a:solidFill>
              </a:rPr>
              <a:t/>
            </a:r>
            <a:br>
              <a:rPr lang="en-US" altLang="en-US" sz="4000" i="0" dirty="0">
                <a:solidFill>
                  <a:schemeClr val="hlink"/>
                </a:solidFill>
              </a:rPr>
            </a:br>
            <a:r>
              <a:rPr lang="en-US" altLang="en-US" sz="4000" i="0" dirty="0">
                <a:solidFill>
                  <a:schemeClr val="hlink"/>
                </a:solidFill>
              </a:rPr>
              <a:t>Estimation of the AOIC</a:t>
            </a:r>
            <a:br>
              <a:rPr lang="en-US" altLang="en-US" sz="4000" i="0" dirty="0">
                <a:solidFill>
                  <a:schemeClr val="hlink"/>
                </a:solidFill>
              </a:rPr>
            </a:br>
            <a:endParaRPr lang="en-US" altLang="en-US" sz="4000" i="0" dirty="0"/>
          </a:p>
        </p:txBody>
      </p:sp>
      <p:pic>
        <p:nvPicPr>
          <p:cNvPr id="1057796" name="Picture 4" descr="j02055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3886200"/>
            <a:ext cx="1776413" cy="1630363"/>
          </a:xfrm>
          <a:prstGeom prst="rect">
            <a:avLst/>
          </a:prstGeom>
          <a:noFill/>
          <a:extLst>
            <a:ext uri="{909E8E84-426E-40DD-AFC4-6F175D3DCCD1}">
              <a14:hiddenFill xmlns:a14="http://schemas.microsoft.com/office/drawing/2010/main">
                <a:solidFill>
                  <a:srgbClr val="FFFFFF"/>
                </a:solidFill>
              </a14:hiddenFill>
            </a:ext>
          </a:extLst>
        </p:spPr>
      </p:pic>
      <p:pic>
        <p:nvPicPr>
          <p:cNvPr id="1057798" name="Picture 6" descr="MCj0404273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1143000"/>
            <a:ext cx="1654175" cy="184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0866" name="Rectangle 2"/>
          <p:cNvSpPr>
            <a:spLocks noGrp="1" noChangeArrowheads="1"/>
          </p:cNvSpPr>
          <p:nvPr>
            <p:ph type="title"/>
          </p:nvPr>
        </p:nvSpPr>
        <p:spPr>
          <a:xfrm>
            <a:off x="914400" y="990600"/>
            <a:ext cx="7848600" cy="990600"/>
          </a:xfrm>
          <a:noFill/>
          <a:ln/>
        </p:spPr>
        <p:txBody>
          <a:bodyPr anchor="ctr"/>
          <a:lstStyle/>
          <a:p>
            <a:r>
              <a:rPr lang="en-US" altLang="en-US"/>
              <a:t/>
            </a:r>
            <a:br>
              <a:rPr lang="en-US" altLang="en-US"/>
            </a:br>
            <a:r>
              <a:rPr lang="en-US" altLang="en-US"/>
              <a:t/>
            </a:r>
            <a:br>
              <a:rPr lang="en-US" altLang="en-US"/>
            </a:br>
            <a:endParaRPr lang="en-US" altLang="en-US"/>
          </a:p>
        </p:txBody>
      </p:sp>
      <p:sp>
        <p:nvSpPr>
          <p:cNvPr id="1060867" name="Rectangle 3"/>
          <p:cNvSpPr>
            <a:spLocks noGrp="1" noChangeArrowheads="1"/>
          </p:cNvSpPr>
          <p:nvPr>
            <p:ph type="body" idx="1"/>
          </p:nvPr>
        </p:nvSpPr>
        <p:spPr>
          <a:xfrm>
            <a:off x="457200" y="533400"/>
            <a:ext cx="8458200" cy="4114800"/>
          </a:xfrm>
          <a:noFill/>
          <a:ln/>
        </p:spPr>
        <p:txBody>
          <a:bodyPr/>
          <a:lstStyle/>
          <a:p>
            <a:pPr>
              <a:lnSpc>
                <a:spcPct val="90000"/>
              </a:lnSpc>
              <a:buSzPct val="75000"/>
              <a:buFont typeface="Wingdings" panose="05000000000000000000" pitchFamily="2" charset="2"/>
              <a:buNone/>
            </a:pPr>
            <a:endParaRPr lang="en-US" altLang="en-US"/>
          </a:p>
          <a:p>
            <a:pPr>
              <a:lnSpc>
                <a:spcPct val="90000"/>
              </a:lnSpc>
              <a:buSzPct val="75000"/>
              <a:buFont typeface="Wingdings" panose="05000000000000000000" pitchFamily="2" charset="2"/>
              <a:buNone/>
            </a:pPr>
            <a:endParaRPr lang="en-US" altLang="en-US"/>
          </a:p>
          <a:p>
            <a:pPr algn="ctr">
              <a:lnSpc>
                <a:spcPct val="90000"/>
              </a:lnSpc>
              <a:buSzPct val="75000"/>
              <a:buFont typeface="Wingdings" panose="05000000000000000000" pitchFamily="2" charset="2"/>
              <a:buNone/>
            </a:pPr>
            <a:r>
              <a:rPr lang="en-US" altLang="en-US" sz="3600">
                <a:solidFill>
                  <a:schemeClr val="hlink"/>
                </a:solidFill>
              </a:rPr>
              <a:t>Identification of the </a:t>
            </a:r>
          </a:p>
          <a:p>
            <a:pPr algn="ctr">
              <a:lnSpc>
                <a:spcPct val="90000"/>
              </a:lnSpc>
              <a:buSzPct val="75000"/>
              <a:buFont typeface="Wingdings" panose="05000000000000000000" pitchFamily="2" charset="2"/>
              <a:buNone/>
            </a:pPr>
            <a:r>
              <a:rPr lang="en-US" altLang="en-US" sz="3600">
                <a:solidFill>
                  <a:schemeClr val="hlink"/>
                </a:solidFill>
              </a:rPr>
              <a:t>Area of Investigation (AOI)</a:t>
            </a:r>
            <a:endParaRPr lang="en-US" altLang="en-US" sz="2800">
              <a:solidFill>
                <a:schemeClr val="hlink"/>
              </a:solidFill>
            </a:endParaRPr>
          </a:p>
          <a:p>
            <a:pPr>
              <a:lnSpc>
                <a:spcPct val="90000"/>
              </a:lnSpc>
              <a:buSzPct val="75000"/>
              <a:buFont typeface="Wingdings" panose="05000000000000000000" pitchFamily="2" charset="2"/>
              <a:buNone/>
            </a:pPr>
            <a:endParaRPr lang="en-US" altLang="en-US" sz="2800">
              <a:solidFill>
                <a:schemeClr val="hlink"/>
              </a:solidFill>
            </a:endParaRPr>
          </a:p>
          <a:p>
            <a:pPr>
              <a:lnSpc>
                <a:spcPct val="130000"/>
              </a:lnSpc>
              <a:buSzPct val="75000"/>
              <a:buFont typeface="Wingdings" panose="05000000000000000000" pitchFamily="2" charset="2"/>
              <a:buNone/>
            </a:pPr>
            <a:endParaRPr lang="en-US" altLang="en-US">
              <a:solidFill>
                <a:schemeClr val="hlink"/>
              </a:solidFill>
            </a:endParaRPr>
          </a:p>
          <a:p>
            <a:pPr>
              <a:lnSpc>
                <a:spcPct val="130000"/>
              </a:lnSpc>
              <a:buSzPct val="75000"/>
              <a:buFont typeface="Wingdings" panose="05000000000000000000" pitchFamily="2" charset="2"/>
              <a:buChar char="n"/>
            </a:pPr>
            <a:endParaRPr lang="en-US" altLang="en-US"/>
          </a:p>
        </p:txBody>
      </p:sp>
      <p:pic>
        <p:nvPicPr>
          <p:cNvPr id="1060868" name="Picture 4" descr="MCj0404273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276600"/>
            <a:ext cx="1654175" cy="184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42" name="Rectangle 2"/>
          <p:cNvSpPr>
            <a:spLocks noGrp="1" noChangeArrowheads="1"/>
          </p:cNvSpPr>
          <p:nvPr>
            <p:ph type="title"/>
          </p:nvPr>
        </p:nvSpPr>
        <p:spPr>
          <a:xfrm>
            <a:off x="457200" y="2222146"/>
            <a:ext cx="8001000" cy="1143000"/>
          </a:xfrm>
        </p:spPr>
        <p:txBody>
          <a:bodyPr/>
          <a:lstStyle/>
          <a:p>
            <a:pPr algn="ctr"/>
            <a:r>
              <a:rPr lang="en-US" altLang="en-US" sz="4800" i="0" dirty="0">
                <a:solidFill>
                  <a:srgbClr val="0066FF"/>
                </a:solidFill>
              </a:rPr>
              <a:t>Comparison of Options</a:t>
            </a:r>
            <a:br>
              <a:rPr lang="en-US" altLang="en-US" sz="4800" i="0" dirty="0">
                <a:solidFill>
                  <a:srgbClr val="0066FF"/>
                </a:solidFill>
              </a:rPr>
            </a:br>
            <a:r>
              <a:rPr lang="en-US" altLang="en-US" sz="4800" i="0" dirty="0">
                <a:solidFill>
                  <a:srgbClr val="0066FF"/>
                </a:solidFill>
              </a:rPr>
              <a:t>Getting the most out of RECAP</a:t>
            </a:r>
            <a:r>
              <a:rPr lang="en-US" altLang="en-US" dirty="0">
                <a:solidFill>
                  <a:srgbClr val="0066FF"/>
                </a:solidFill>
              </a:rPr>
              <a:t/>
            </a:r>
            <a:br>
              <a:rPr lang="en-US" altLang="en-US" dirty="0">
                <a:solidFill>
                  <a:srgbClr val="0066FF"/>
                </a:solidFill>
              </a:rPr>
            </a:br>
            <a:endParaRPr lang="en-US" altLang="en-US" dirty="0"/>
          </a:p>
        </p:txBody>
      </p:sp>
      <p:pic>
        <p:nvPicPr>
          <p:cNvPr id="1034244" name="Picture 4" descr="MCj0351904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657600"/>
            <a:ext cx="1792288" cy="1447800"/>
          </a:xfrm>
          <a:prstGeom prst="rect">
            <a:avLst/>
          </a:prstGeom>
          <a:noFill/>
          <a:extLst>
            <a:ext uri="{909E8E84-426E-40DD-AFC4-6F175D3DCCD1}">
              <a14:hiddenFill xmlns:a14="http://schemas.microsoft.com/office/drawing/2010/main">
                <a:solidFill>
                  <a:srgbClr val="FFFFFF"/>
                </a:solidFill>
              </a14:hiddenFill>
            </a:ext>
          </a:extLst>
        </p:spPr>
      </p:pic>
      <p:sp>
        <p:nvSpPr>
          <p:cNvPr id="1034245" name="Text Box 5"/>
          <p:cNvSpPr txBox="1">
            <a:spLocks noChangeArrowheads="1"/>
          </p:cNvSpPr>
          <p:nvPr/>
        </p:nvSpPr>
        <p:spPr bwMode="auto">
          <a:xfrm>
            <a:off x="3048000" y="4343400"/>
            <a:ext cx="76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a:t>MO-2</a:t>
            </a:r>
          </a:p>
        </p:txBody>
      </p:sp>
      <p:sp>
        <p:nvSpPr>
          <p:cNvPr id="1034246" name="Text Box 6"/>
          <p:cNvSpPr txBox="1">
            <a:spLocks noChangeArrowheads="1"/>
          </p:cNvSpPr>
          <p:nvPr/>
        </p:nvSpPr>
        <p:spPr bwMode="auto">
          <a:xfrm>
            <a:off x="5638800" y="4572000"/>
            <a:ext cx="76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a:t>MO-3</a:t>
            </a:r>
          </a:p>
        </p:txBody>
      </p:sp>
    </p:spTree>
  </p:cSld>
  <p:clrMapOvr>
    <a:masterClrMapping/>
  </p:clrMapOvr>
  <p:transition>
    <p:wheel spokes="8"/>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2914"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br>
              <a:rPr lang="en-US" altLang="en-US"/>
            </a:br>
            <a:r>
              <a:rPr lang="en-US" altLang="en-US"/>
              <a:t>Section 2.6.1</a:t>
            </a:r>
          </a:p>
        </p:txBody>
      </p:sp>
      <p:sp>
        <p:nvSpPr>
          <p:cNvPr id="1062915" name="Rectangle 3"/>
          <p:cNvSpPr>
            <a:spLocks noGrp="1" noChangeArrowheads="1"/>
          </p:cNvSpPr>
          <p:nvPr>
            <p:ph type="body" idx="1"/>
          </p:nvPr>
        </p:nvSpPr>
        <p:spPr>
          <a:xfrm>
            <a:off x="685800" y="2286000"/>
            <a:ext cx="7696200" cy="3733800"/>
          </a:xfrm>
          <a:noFill/>
          <a:ln/>
        </p:spPr>
        <p:txBody>
          <a:bodyPr/>
          <a:lstStyle/>
          <a:p>
            <a:pPr algn="ctr">
              <a:buFontTx/>
              <a:buNone/>
            </a:pPr>
            <a:r>
              <a:rPr lang="en-US" altLang="en-US" sz="3600"/>
              <a:t>The </a:t>
            </a:r>
            <a:r>
              <a:rPr lang="en-US" altLang="en-US" sz="3600" b="1">
                <a:solidFill>
                  <a:schemeClr val="accent1"/>
                </a:solidFill>
              </a:rPr>
              <a:t>AOI</a:t>
            </a:r>
            <a:r>
              <a:rPr lang="en-US" altLang="en-US" sz="3600"/>
              <a:t> is the zone contiguous to, and including, impacted media defined vertically and horizontally by the presence of one or more constituents in concentrations that exceed the limiting standard applicable for the option being implemented.</a:t>
            </a:r>
          </a:p>
          <a:p>
            <a:pPr>
              <a:lnSpc>
                <a:spcPct val="80000"/>
              </a:lnSpc>
              <a:buFontTx/>
              <a:buNone/>
            </a:pPr>
            <a:endParaRPr lang="en-US" altLang="en-US"/>
          </a:p>
        </p:txBody>
      </p:sp>
    </p:spTree>
  </p:cSld>
  <p:clrMapOvr>
    <a:masterClrMapping/>
  </p:clrMapOvr>
  <p:transition>
    <p:wheel spokes="8"/>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62" name="Rectangle 2"/>
          <p:cNvSpPr>
            <a:spLocks noGrp="1" noChangeArrowheads="1"/>
          </p:cNvSpPr>
          <p:nvPr>
            <p:ph type="title"/>
          </p:nvPr>
        </p:nvSpPr>
        <p:spPr>
          <a:xfrm>
            <a:off x="609600" y="304800"/>
            <a:ext cx="7848600" cy="1295400"/>
          </a:xfrm>
          <a:noFill/>
          <a:ln/>
        </p:spPr>
        <p:txBody>
          <a:bodyPr anchor="ctr"/>
          <a:lstStyle/>
          <a:p>
            <a:r>
              <a:rPr lang="en-US" altLang="en-US"/>
              <a:t>AOI Concentration</a:t>
            </a:r>
          </a:p>
        </p:txBody>
      </p:sp>
      <p:sp>
        <p:nvSpPr>
          <p:cNvPr id="1064963" name="Rectangle 3"/>
          <p:cNvSpPr>
            <a:spLocks noGrp="1" noChangeArrowheads="1"/>
          </p:cNvSpPr>
          <p:nvPr>
            <p:ph type="body" idx="1"/>
          </p:nvPr>
        </p:nvSpPr>
        <p:spPr>
          <a:xfrm>
            <a:off x="685800" y="1981200"/>
            <a:ext cx="7772400" cy="4114800"/>
          </a:xfrm>
          <a:noFill/>
          <a:ln/>
        </p:spPr>
        <p:txBody>
          <a:bodyPr/>
          <a:lstStyle/>
          <a:p>
            <a:pPr>
              <a:buSzPct val="75000"/>
              <a:buFont typeface="Wingdings" panose="05000000000000000000" pitchFamily="2" charset="2"/>
              <a:buNone/>
            </a:pPr>
            <a:endParaRPr lang="en-US" altLang="en-US"/>
          </a:p>
          <a:p>
            <a:pPr>
              <a:buSzPct val="75000"/>
              <a:buFont typeface="Wingdings" panose="05000000000000000000" pitchFamily="2" charset="2"/>
              <a:buChar char="n"/>
            </a:pPr>
            <a:r>
              <a:rPr lang="en-US" altLang="en-US"/>
              <a:t>Soil</a:t>
            </a:r>
          </a:p>
          <a:p>
            <a:pPr lvl="1">
              <a:lnSpc>
                <a:spcPct val="80000"/>
              </a:lnSpc>
              <a:buSzPct val="75000"/>
              <a:buFont typeface="Wingdings" panose="05000000000000000000" pitchFamily="2" charset="2"/>
              <a:buChar char="à"/>
            </a:pPr>
            <a:r>
              <a:rPr lang="en-US" altLang="en-US" u="sng"/>
              <a:t> Surface Soil</a:t>
            </a:r>
            <a:r>
              <a:rPr lang="en-US" altLang="en-US"/>
              <a:t>:  0 to 15 ft bgs</a:t>
            </a:r>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Char char="à"/>
            </a:pPr>
            <a:r>
              <a:rPr lang="en-US" altLang="en-US" u="sng"/>
              <a:t> Subsurface Soil</a:t>
            </a:r>
            <a:r>
              <a:rPr lang="en-US" altLang="en-US"/>
              <a:t>:  &gt; 15 ft bgs</a:t>
            </a:r>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None/>
            </a:pPr>
            <a:endParaRPr lang="en-US" altLang="en-US"/>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None/>
            </a:pPr>
            <a:endParaRPr lang="en-US" altLang="en-US"/>
          </a:p>
        </p:txBody>
      </p:sp>
    </p:spTree>
  </p:cSld>
  <p:clrMapOvr>
    <a:masterClrMapping/>
  </p:clrMapOvr>
  <p:transition>
    <p:wheel spokes="8"/>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7010"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p>
        </p:txBody>
      </p:sp>
      <p:sp>
        <p:nvSpPr>
          <p:cNvPr id="1067011" name="Rectangle 3"/>
          <p:cNvSpPr>
            <a:spLocks noGrp="1" noChangeArrowheads="1"/>
          </p:cNvSpPr>
          <p:nvPr>
            <p:ph type="body" idx="1"/>
          </p:nvPr>
        </p:nvSpPr>
        <p:spPr>
          <a:xfrm>
            <a:off x="685800" y="2286000"/>
            <a:ext cx="7696200" cy="3733800"/>
          </a:xfrm>
          <a:noFill/>
          <a:ln/>
        </p:spPr>
        <p:txBody>
          <a:bodyPr/>
          <a:lstStyle/>
          <a:p>
            <a:pPr>
              <a:lnSpc>
                <a:spcPct val="120000"/>
              </a:lnSpc>
              <a:buSzPct val="75000"/>
              <a:buFont typeface="Monotype Sorts" pitchFamily="2" charset="2"/>
              <a:buChar char="n"/>
            </a:pPr>
            <a:r>
              <a:rPr lang="en-US" altLang="en-US"/>
              <a:t>Identify limiting standard for option</a:t>
            </a:r>
          </a:p>
          <a:p>
            <a:pPr>
              <a:lnSpc>
                <a:spcPct val="80000"/>
              </a:lnSpc>
              <a:buFontTx/>
              <a:buNone/>
            </a:pPr>
            <a:endParaRPr lang="en-US" altLang="en-US"/>
          </a:p>
          <a:p>
            <a:pPr>
              <a:lnSpc>
                <a:spcPct val="80000"/>
              </a:lnSpc>
              <a:buFontTx/>
              <a:buNone/>
            </a:pPr>
            <a:r>
              <a:rPr lang="en-US" altLang="en-US"/>
              <a:t>SO </a:t>
            </a:r>
            <a:r>
              <a:rPr lang="en-US" altLang="en-US">
                <a:cs typeface="Times New Roman" panose="02020603050405020304" pitchFamily="18" charset="0"/>
              </a:rPr>
              <a:t>→ SS</a:t>
            </a:r>
          </a:p>
          <a:p>
            <a:pPr>
              <a:lnSpc>
                <a:spcPct val="80000"/>
              </a:lnSpc>
              <a:buFontTx/>
              <a:buNone/>
            </a:pPr>
            <a:r>
              <a:rPr lang="en-US" altLang="en-US">
                <a:cs typeface="Times New Roman" panose="02020603050405020304" pitchFamily="18" charset="0"/>
              </a:rPr>
              <a:t>MO-1 → SS</a:t>
            </a:r>
          </a:p>
          <a:p>
            <a:pPr>
              <a:lnSpc>
                <a:spcPct val="80000"/>
              </a:lnSpc>
              <a:buFontTx/>
              <a:buNone/>
            </a:pPr>
            <a:r>
              <a:rPr lang="en-US" altLang="en-US">
                <a:cs typeface="Times New Roman" panose="02020603050405020304" pitchFamily="18" charset="0"/>
              </a:rPr>
              <a:t>MO-2 → MO-1 RS (Site-specific SS)</a:t>
            </a:r>
          </a:p>
          <a:p>
            <a:pPr>
              <a:lnSpc>
                <a:spcPct val="80000"/>
              </a:lnSpc>
              <a:buFontTx/>
              <a:buNone/>
            </a:pPr>
            <a:r>
              <a:rPr lang="en-US" altLang="en-US">
                <a:cs typeface="Times New Roman" panose="02020603050405020304" pitchFamily="18" charset="0"/>
              </a:rPr>
              <a:t>MO-3 → MO-2 RS</a:t>
            </a:r>
          </a:p>
        </p:txBody>
      </p:sp>
    </p:spTree>
  </p:cSld>
  <p:clrMapOvr>
    <a:masterClrMapping/>
  </p:clrMapOvr>
  <p:transition>
    <p:wheel spokes="8"/>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9058" name="Rectangle 2"/>
          <p:cNvSpPr>
            <a:spLocks noGrp="1" noChangeArrowheads="1"/>
          </p:cNvSpPr>
          <p:nvPr>
            <p:ph type="title"/>
          </p:nvPr>
        </p:nvSpPr>
        <p:spPr>
          <a:xfrm>
            <a:off x="609600" y="304800"/>
            <a:ext cx="7924800" cy="1524000"/>
          </a:xfrm>
          <a:noFill/>
          <a:ln/>
        </p:spPr>
        <p:txBody>
          <a:bodyPr anchor="ctr"/>
          <a:lstStyle/>
          <a:p>
            <a:r>
              <a:rPr lang="en-US" altLang="en-US"/>
              <a:t>Identification of the AOI</a:t>
            </a:r>
          </a:p>
        </p:txBody>
      </p:sp>
      <p:sp>
        <p:nvSpPr>
          <p:cNvPr id="1069059" name="Rectangle 3"/>
          <p:cNvSpPr>
            <a:spLocks noGrp="1" noChangeArrowheads="1"/>
          </p:cNvSpPr>
          <p:nvPr>
            <p:ph type="body" idx="1"/>
          </p:nvPr>
        </p:nvSpPr>
        <p:spPr>
          <a:xfrm>
            <a:off x="685800" y="2286000"/>
            <a:ext cx="7696200" cy="3733800"/>
          </a:xfrm>
          <a:noFill/>
          <a:ln/>
        </p:spPr>
        <p:txBody>
          <a:bodyPr/>
          <a:lstStyle/>
          <a:p>
            <a:pPr>
              <a:buSzPct val="75000"/>
              <a:buFont typeface="Monotype Sorts" pitchFamily="2" charset="2"/>
              <a:buChar char="n"/>
            </a:pPr>
            <a:r>
              <a:rPr lang="en-US" altLang="en-US"/>
              <a:t>Compare limiting standard to concentration detected at each sampling location</a:t>
            </a:r>
          </a:p>
          <a:p>
            <a:pPr>
              <a:buSzPct val="75000"/>
              <a:buFont typeface="Monotype Sorts" pitchFamily="2" charset="2"/>
              <a:buChar char="n"/>
            </a:pPr>
            <a:r>
              <a:rPr lang="en-US" altLang="en-US"/>
              <a:t>Identify each location where the concentration &gt; limiting standard </a:t>
            </a:r>
          </a:p>
          <a:p>
            <a:pPr>
              <a:buSzPct val="75000"/>
              <a:buFont typeface="Monotype Sorts" pitchFamily="2" charset="2"/>
              <a:buChar char="n"/>
            </a:pPr>
            <a:r>
              <a:rPr lang="en-US" altLang="en-US"/>
              <a:t>“Connect the dots” to define the horizontal and vertical boundaries of AOI </a:t>
            </a:r>
          </a:p>
          <a:p>
            <a:pPr>
              <a:lnSpc>
                <a:spcPct val="80000"/>
              </a:lnSpc>
              <a:buFontTx/>
              <a:buNone/>
            </a:pPr>
            <a:endParaRPr lang="en-US" altLang="en-US"/>
          </a:p>
        </p:txBody>
      </p:sp>
    </p:spTree>
  </p:cSld>
  <p:clrMapOvr>
    <a:masterClrMapping/>
  </p:clrMapOvr>
  <p:transition>
    <p:wheel spokes="8"/>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1106" name="Rectangle 2"/>
          <p:cNvSpPr>
            <a:spLocks noGrp="1" noChangeArrowheads="1"/>
          </p:cNvSpPr>
          <p:nvPr>
            <p:ph type="title"/>
          </p:nvPr>
        </p:nvSpPr>
        <p:spPr>
          <a:xfrm>
            <a:off x="609600" y="228600"/>
            <a:ext cx="7696200" cy="1524000"/>
          </a:xfrm>
        </p:spPr>
        <p:txBody>
          <a:bodyPr/>
          <a:lstStyle/>
          <a:p>
            <a:r>
              <a:rPr lang="en-US" altLang="en-US"/>
              <a:t>Identification of the AOI</a:t>
            </a:r>
            <a:br>
              <a:rPr lang="en-US" altLang="en-US"/>
            </a:br>
            <a:r>
              <a:rPr lang="en-US" altLang="en-US"/>
              <a:t> </a:t>
            </a:r>
            <a:r>
              <a:rPr lang="en-US" altLang="en-US" sz="3200"/>
              <a:t>LRS = 10 ppm</a:t>
            </a:r>
          </a:p>
        </p:txBody>
      </p:sp>
      <p:sp>
        <p:nvSpPr>
          <p:cNvPr id="1071107" name="AutoShape 3"/>
          <p:cNvSpPr>
            <a:spLocks noChangeArrowheads="1"/>
          </p:cNvSpPr>
          <p:nvPr/>
        </p:nvSpPr>
        <p:spPr bwMode="auto">
          <a:xfrm>
            <a:off x="1981200" y="2286000"/>
            <a:ext cx="5105400" cy="32766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3200" b="1">
              <a:solidFill>
                <a:schemeClr val="accent1"/>
              </a:solidFill>
            </a:endParaRPr>
          </a:p>
          <a:p>
            <a:pPr eaLnBrk="0" hangingPunct="0"/>
            <a:r>
              <a:rPr lang="en-US" altLang="en-US" sz="3600" b="1">
                <a:solidFill>
                  <a:schemeClr val="bg1"/>
                </a:solidFill>
              </a:rPr>
              <a:t>AOI</a:t>
            </a:r>
            <a:endParaRPr lang="en-US" altLang="en-US" sz="3200" b="1"/>
          </a:p>
          <a:p>
            <a:pPr eaLnBrk="0" hangingPunct="0"/>
            <a:endParaRPr lang="en-US" altLang="en-US"/>
          </a:p>
        </p:txBody>
      </p:sp>
      <p:sp>
        <p:nvSpPr>
          <p:cNvPr id="1071108" name="Text Box 4"/>
          <p:cNvSpPr txBox="1">
            <a:spLocks noChangeArrowheads="1"/>
          </p:cNvSpPr>
          <p:nvPr/>
        </p:nvSpPr>
        <p:spPr bwMode="auto">
          <a:xfrm>
            <a:off x="2057400" y="2606675"/>
            <a:ext cx="1708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B2</a:t>
            </a:r>
            <a:endParaRPr lang="en-US" altLang="en-US">
              <a:solidFill>
                <a:srgbClr val="00FFFF"/>
              </a:solidFill>
            </a:endParaRPr>
          </a:p>
          <a:p>
            <a:pPr eaLnBrk="0" hangingPunct="0"/>
            <a:r>
              <a:rPr lang="en-US" altLang="en-US">
                <a:solidFill>
                  <a:srgbClr val="00FFFF"/>
                </a:solidFill>
              </a:rPr>
              <a:t>16 ppm</a:t>
            </a:r>
          </a:p>
        </p:txBody>
      </p:sp>
      <p:sp>
        <p:nvSpPr>
          <p:cNvPr id="1071109" name="Text Box 5"/>
          <p:cNvSpPr txBox="1">
            <a:spLocks noChangeArrowheads="1"/>
          </p:cNvSpPr>
          <p:nvPr/>
        </p:nvSpPr>
        <p:spPr bwMode="auto">
          <a:xfrm>
            <a:off x="5105400" y="22098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B4</a:t>
            </a:r>
            <a:endParaRPr lang="en-US" altLang="en-US">
              <a:solidFill>
                <a:srgbClr val="00FFFF"/>
              </a:solidFill>
            </a:endParaRPr>
          </a:p>
          <a:p>
            <a:pPr eaLnBrk="0" hangingPunct="0"/>
            <a:r>
              <a:rPr lang="en-US" altLang="en-US">
                <a:solidFill>
                  <a:srgbClr val="00FFFF"/>
                </a:solidFill>
              </a:rPr>
              <a:t>&lt; 0.005</a:t>
            </a:r>
          </a:p>
        </p:txBody>
      </p:sp>
      <p:sp>
        <p:nvSpPr>
          <p:cNvPr id="1071110" name="Text Box 6"/>
          <p:cNvSpPr txBox="1">
            <a:spLocks noChangeArrowheads="1"/>
          </p:cNvSpPr>
          <p:nvPr/>
        </p:nvSpPr>
        <p:spPr bwMode="auto">
          <a:xfrm>
            <a:off x="4572000" y="4419600"/>
            <a:ext cx="16319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B3</a:t>
            </a:r>
          </a:p>
          <a:p>
            <a:pPr eaLnBrk="0" hangingPunct="0"/>
            <a:r>
              <a:rPr lang="en-US" altLang="en-US">
                <a:solidFill>
                  <a:srgbClr val="00FFFF"/>
                </a:solidFill>
              </a:rPr>
              <a:t>32 ppm</a:t>
            </a:r>
          </a:p>
        </p:txBody>
      </p:sp>
      <p:sp>
        <p:nvSpPr>
          <p:cNvPr id="1071111" name="Text Box 7"/>
          <p:cNvSpPr txBox="1">
            <a:spLocks noChangeArrowheads="1"/>
          </p:cNvSpPr>
          <p:nvPr/>
        </p:nvSpPr>
        <p:spPr bwMode="auto">
          <a:xfrm>
            <a:off x="2362200" y="4267200"/>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B7</a:t>
            </a:r>
            <a:endParaRPr lang="en-US" altLang="en-US">
              <a:solidFill>
                <a:srgbClr val="00FFFF"/>
              </a:solidFill>
            </a:endParaRPr>
          </a:p>
          <a:p>
            <a:pPr eaLnBrk="0" hangingPunct="0"/>
            <a:r>
              <a:rPr lang="en-US" altLang="en-US">
                <a:solidFill>
                  <a:srgbClr val="00FFFF"/>
                </a:solidFill>
              </a:rPr>
              <a:t>&lt;0.005</a:t>
            </a:r>
          </a:p>
        </p:txBody>
      </p:sp>
      <p:sp>
        <p:nvSpPr>
          <p:cNvPr id="1071112" name="Text Box 8"/>
          <p:cNvSpPr txBox="1">
            <a:spLocks noChangeArrowheads="1"/>
          </p:cNvSpPr>
          <p:nvPr/>
        </p:nvSpPr>
        <p:spPr bwMode="auto">
          <a:xfrm>
            <a:off x="1447800" y="5181600"/>
            <a:ext cx="1447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B11</a:t>
            </a:r>
            <a:endParaRPr lang="en-US" altLang="en-US">
              <a:solidFill>
                <a:srgbClr val="00FFFF"/>
              </a:solidFill>
            </a:endParaRPr>
          </a:p>
          <a:p>
            <a:pPr eaLnBrk="0" hangingPunct="0"/>
            <a:r>
              <a:rPr lang="en-US" altLang="en-US">
                <a:solidFill>
                  <a:srgbClr val="00FFFF"/>
                </a:solidFill>
              </a:rPr>
              <a:t>18 ppm</a:t>
            </a:r>
          </a:p>
        </p:txBody>
      </p:sp>
      <p:sp>
        <p:nvSpPr>
          <p:cNvPr id="1071113" name="Text Box 9"/>
          <p:cNvSpPr txBox="1">
            <a:spLocks noChangeArrowheads="1"/>
          </p:cNvSpPr>
          <p:nvPr/>
        </p:nvSpPr>
        <p:spPr bwMode="auto">
          <a:xfrm>
            <a:off x="6400800" y="2286000"/>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B5</a:t>
            </a:r>
            <a:endParaRPr lang="en-US" altLang="en-US">
              <a:solidFill>
                <a:srgbClr val="00FFFF"/>
              </a:solidFill>
            </a:endParaRPr>
          </a:p>
          <a:p>
            <a:pPr eaLnBrk="0" hangingPunct="0"/>
            <a:r>
              <a:rPr lang="en-US" altLang="en-US">
                <a:solidFill>
                  <a:srgbClr val="00FFFF"/>
                </a:solidFill>
              </a:rPr>
              <a:t>12 ppm</a:t>
            </a:r>
          </a:p>
        </p:txBody>
      </p:sp>
      <p:sp>
        <p:nvSpPr>
          <p:cNvPr id="1071114" name="Text Box 10"/>
          <p:cNvSpPr txBox="1">
            <a:spLocks noChangeArrowheads="1"/>
          </p:cNvSpPr>
          <p:nvPr/>
        </p:nvSpPr>
        <p:spPr bwMode="auto">
          <a:xfrm>
            <a:off x="6324600" y="3962400"/>
            <a:ext cx="15589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B6</a:t>
            </a:r>
            <a:endParaRPr lang="en-US" altLang="en-US">
              <a:solidFill>
                <a:srgbClr val="00FFFF"/>
              </a:solidFill>
            </a:endParaRPr>
          </a:p>
          <a:p>
            <a:pPr eaLnBrk="0" hangingPunct="0"/>
            <a:r>
              <a:rPr lang="en-US" altLang="en-US">
                <a:solidFill>
                  <a:srgbClr val="00FFFF"/>
                </a:solidFill>
              </a:rPr>
              <a:t>17 ppm</a:t>
            </a:r>
          </a:p>
        </p:txBody>
      </p:sp>
      <p:sp>
        <p:nvSpPr>
          <p:cNvPr id="1071115" name="Text Box 11"/>
          <p:cNvSpPr txBox="1">
            <a:spLocks noChangeArrowheads="1"/>
          </p:cNvSpPr>
          <p:nvPr/>
        </p:nvSpPr>
        <p:spPr bwMode="auto">
          <a:xfrm>
            <a:off x="5302250" y="5334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B9</a:t>
            </a:r>
            <a:endParaRPr lang="en-US" altLang="en-US">
              <a:solidFill>
                <a:srgbClr val="00FFFF"/>
              </a:solidFill>
            </a:endParaRPr>
          </a:p>
          <a:p>
            <a:pPr eaLnBrk="0" hangingPunct="0"/>
            <a:r>
              <a:rPr lang="en-US" altLang="en-US">
                <a:solidFill>
                  <a:srgbClr val="00FFFF"/>
                </a:solidFill>
              </a:rPr>
              <a:t>22 ppm</a:t>
            </a:r>
          </a:p>
        </p:txBody>
      </p:sp>
      <p:sp>
        <p:nvSpPr>
          <p:cNvPr id="1071116" name="Text Box 12"/>
          <p:cNvSpPr txBox="1">
            <a:spLocks noChangeArrowheads="1"/>
          </p:cNvSpPr>
          <p:nvPr/>
        </p:nvSpPr>
        <p:spPr bwMode="auto">
          <a:xfrm>
            <a:off x="6858000" y="5181600"/>
            <a:ext cx="1143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B8</a:t>
            </a:r>
            <a:endParaRPr lang="en-US" altLang="en-US"/>
          </a:p>
          <a:p>
            <a:pPr eaLnBrk="0" hangingPunct="0"/>
            <a:r>
              <a:rPr lang="en-US" altLang="en-US"/>
              <a:t>&lt;0.005</a:t>
            </a:r>
          </a:p>
        </p:txBody>
      </p:sp>
      <p:sp>
        <p:nvSpPr>
          <p:cNvPr id="1071117" name="Text Box 13"/>
          <p:cNvSpPr txBox="1">
            <a:spLocks noChangeArrowheads="1"/>
          </p:cNvSpPr>
          <p:nvPr/>
        </p:nvSpPr>
        <p:spPr bwMode="auto">
          <a:xfrm>
            <a:off x="3117850" y="5715000"/>
            <a:ext cx="1117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B10</a:t>
            </a:r>
          </a:p>
          <a:p>
            <a:pPr eaLnBrk="0" hangingPunct="0"/>
            <a:r>
              <a:rPr lang="en-US" altLang="en-US"/>
              <a:t> &lt;0.005</a:t>
            </a:r>
          </a:p>
        </p:txBody>
      </p:sp>
      <p:sp>
        <p:nvSpPr>
          <p:cNvPr id="1071118" name="Text Box 14"/>
          <p:cNvSpPr txBox="1">
            <a:spLocks noChangeArrowheads="1"/>
          </p:cNvSpPr>
          <p:nvPr/>
        </p:nvSpPr>
        <p:spPr bwMode="auto">
          <a:xfrm>
            <a:off x="7924800" y="5715000"/>
            <a:ext cx="1254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B17</a:t>
            </a:r>
            <a:endParaRPr lang="en-US" altLang="en-US"/>
          </a:p>
          <a:p>
            <a:pPr eaLnBrk="0" hangingPunct="0"/>
            <a:r>
              <a:rPr lang="en-US" altLang="en-US"/>
              <a:t>&lt;0.005</a:t>
            </a:r>
          </a:p>
        </p:txBody>
      </p:sp>
      <p:sp>
        <p:nvSpPr>
          <p:cNvPr id="1071119" name="Text Box 15"/>
          <p:cNvSpPr txBox="1">
            <a:spLocks noChangeArrowheads="1"/>
          </p:cNvSpPr>
          <p:nvPr/>
        </p:nvSpPr>
        <p:spPr bwMode="auto">
          <a:xfrm>
            <a:off x="7848600" y="3200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B12</a:t>
            </a:r>
            <a:endParaRPr lang="en-US" altLang="en-US"/>
          </a:p>
          <a:p>
            <a:pPr eaLnBrk="0" hangingPunct="0"/>
            <a:r>
              <a:rPr lang="en-US" altLang="en-US"/>
              <a:t>&lt;0.005</a:t>
            </a:r>
          </a:p>
        </p:txBody>
      </p:sp>
      <p:sp>
        <p:nvSpPr>
          <p:cNvPr id="1071120" name="Text Box 16"/>
          <p:cNvSpPr txBox="1">
            <a:spLocks noChangeArrowheads="1"/>
          </p:cNvSpPr>
          <p:nvPr/>
        </p:nvSpPr>
        <p:spPr bwMode="auto">
          <a:xfrm>
            <a:off x="1219200" y="34290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B13</a:t>
            </a:r>
            <a:endParaRPr lang="en-US" altLang="en-US">
              <a:solidFill>
                <a:srgbClr val="00FFFF"/>
              </a:solidFill>
            </a:endParaRPr>
          </a:p>
          <a:p>
            <a:pPr eaLnBrk="0" hangingPunct="0"/>
            <a:r>
              <a:rPr lang="en-US" altLang="en-US">
                <a:solidFill>
                  <a:srgbClr val="00FFFF"/>
                </a:solidFill>
              </a:rPr>
              <a:t>29 ppm</a:t>
            </a:r>
          </a:p>
        </p:txBody>
      </p:sp>
      <p:sp>
        <p:nvSpPr>
          <p:cNvPr id="1071121" name="Text Box 17"/>
          <p:cNvSpPr txBox="1">
            <a:spLocks noChangeArrowheads="1"/>
          </p:cNvSpPr>
          <p:nvPr/>
        </p:nvSpPr>
        <p:spPr bwMode="auto">
          <a:xfrm>
            <a:off x="1371600" y="2133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B14</a:t>
            </a:r>
            <a:endParaRPr lang="en-US" altLang="en-US">
              <a:solidFill>
                <a:srgbClr val="00FFFF"/>
              </a:solidFill>
            </a:endParaRPr>
          </a:p>
          <a:p>
            <a:pPr eaLnBrk="0" hangingPunct="0"/>
            <a:r>
              <a:rPr lang="en-US" altLang="en-US">
                <a:solidFill>
                  <a:srgbClr val="00FFFF"/>
                </a:solidFill>
              </a:rPr>
              <a:t>18 ppm</a:t>
            </a:r>
          </a:p>
        </p:txBody>
      </p:sp>
      <p:sp>
        <p:nvSpPr>
          <p:cNvPr id="1071122" name="Text Box 18"/>
          <p:cNvSpPr txBox="1">
            <a:spLocks noChangeArrowheads="1"/>
          </p:cNvSpPr>
          <p:nvPr/>
        </p:nvSpPr>
        <p:spPr bwMode="auto">
          <a:xfrm>
            <a:off x="3886200" y="2057400"/>
            <a:ext cx="1219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B15</a:t>
            </a:r>
          </a:p>
          <a:p>
            <a:pPr eaLnBrk="0" hangingPunct="0"/>
            <a:r>
              <a:rPr lang="en-US" altLang="en-US">
                <a:solidFill>
                  <a:srgbClr val="00FFFF"/>
                </a:solidFill>
              </a:rPr>
              <a:t>15 ppm</a:t>
            </a:r>
            <a:endParaRPr lang="en-US" altLang="en-US" b="1">
              <a:solidFill>
                <a:srgbClr val="00FFFF"/>
              </a:solidFill>
            </a:endParaRPr>
          </a:p>
          <a:p>
            <a:pPr eaLnBrk="0" hangingPunct="0"/>
            <a:endParaRPr lang="en-US" altLang="en-US"/>
          </a:p>
        </p:txBody>
      </p:sp>
      <p:sp>
        <p:nvSpPr>
          <p:cNvPr id="1071123" name="Text Box 19"/>
          <p:cNvSpPr txBox="1">
            <a:spLocks noChangeArrowheads="1"/>
          </p:cNvSpPr>
          <p:nvPr/>
        </p:nvSpPr>
        <p:spPr bwMode="auto">
          <a:xfrm>
            <a:off x="333375" y="2784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B16</a:t>
            </a:r>
            <a:endParaRPr lang="en-US" altLang="en-US"/>
          </a:p>
          <a:p>
            <a:pPr eaLnBrk="0" hangingPunct="0"/>
            <a:r>
              <a:rPr lang="en-US" altLang="en-US"/>
              <a:t>1 ppm</a:t>
            </a:r>
          </a:p>
        </p:txBody>
      </p:sp>
      <p:sp>
        <p:nvSpPr>
          <p:cNvPr id="1071124" name="Text Box 20"/>
          <p:cNvSpPr txBox="1">
            <a:spLocks noChangeArrowheads="1"/>
          </p:cNvSpPr>
          <p:nvPr/>
        </p:nvSpPr>
        <p:spPr bwMode="auto">
          <a:xfrm>
            <a:off x="609600" y="51054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B18</a:t>
            </a:r>
          </a:p>
          <a:p>
            <a:pPr eaLnBrk="0" hangingPunct="0"/>
            <a:r>
              <a:rPr lang="en-US" altLang="en-US"/>
              <a:t>2 ppm</a:t>
            </a:r>
          </a:p>
        </p:txBody>
      </p:sp>
      <p:sp>
        <p:nvSpPr>
          <p:cNvPr id="1071125" name="Text Box 21"/>
          <p:cNvSpPr txBox="1">
            <a:spLocks noChangeArrowheads="1"/>
          </p:cNvSpPr>
          <p:nvPr/>
        </p:nvSpPr>
        <p:spPr bwMode="auto">
          <a:xfrm>
            <a:off x="5105400" y="31242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a:t>
            </a:r>
          </a:p>
          <a:p>
            <a:pPr eaLnBrk="0" hangingPunct="0"/>
            <a:r>
              <a:rPr lang="en-US" altLang="en-US">
                <a:solidFill>
                  <a:srgbClr val="00FFFF"/>
                </a:solidFill>
              </a:rPr>
              <a:t>55 ppm</a:t>
            </a:r>
          </a:p>
        </p:txBody>
      </p:sp>
      <p:sp>
        <p:nvSpPr>
          <p:cNvPr id="1071126" name="Text Box 22"/>
          <p:cNvSpPr txBox="1">
            <a:spLocks noChangeArrowheads="1"/>
          </p:cNvSpPr>
          <p:nvPr/>
        </p:nvSpPr>
        <p:spPr bwMode="auto">
          <a:xfrm>
            <a:off x="228600" y="41148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B19</a:t>
            </a:r>
            <a:endParaRPr lang="en-US" altLang="en-US"/>
          </a:p>
          <a:p>
            <a:pPr algn="l"/>
            <a:r>
              <a:rPr lang="en-US" altLang="en-US"/>
              <a:t>&lt;0.005</a:t>
            </a:r>
          </a:p>
        </p:txBody>
      </p:sp>
      <p:sp>
        <p:nvSpPr>
          <p:cNvPr id="1071127" name="Text Box 23"/>
          <p:cNvSpPr txBox="1">
            <a:spLocks noChangeArrowheads="1"/>
          </p:cNvSpPr>
          <p:nvPr/>
        </p:nvSpPr>
        <p:spPr bwMode="auto">
          <a:xfrm>
            <a:off x="746125" y="15652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B20</a:t>
            </a:r>
            <a:endParaRPr lang="en-US" altLang="en-US"/>
          </a:p>
          <a:p>
            <a:pPr algn="l"/>
            <a:r>
              <a:rPr lang="en-US" altLang="en-US"/>
              <a:t>2 ppm</a:t>
            </a:r>
          </a:p>
        </p:txBody>
      </p:sp>
      <p:sp>
        <p:nvSpPr>
          <p:cNvPr id="1071128" name="Text Box 24"/>
          <p:cNvSpPr txBox="1">
            <a:spLocks noChangeArrowheads="1"/>
          </p:cNvSpPr>
          <p:nvPr/>
        </p:nvSpPr>
        <p:spPr bwMode="auto">
          <a:xfrm>
            <a:off x="8213725" y="2022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B21</a:t>
            </a:r>
            <a:endParaRPr lang="en-US" altLang="en-US"/>
          </a:p>
          <a:p>
            <a:pPr algn="l"/>
            <a:r>
              <a:rPr lang="en-US" altLang="en-US"/>
              <a:t>1 ppm</a:t>
            </a:r>
          </a:p>
        </p:txBody>
      </p:sp>
      <p:sp>
        <p:nvSpPr>
          <p:cNvPr id="1071129" name="Text Box 25"/>
          <p:cNvSpPr txBox="1">
            <a:spLocks noChangeArrowheads="1"/>
          </p:cNvSpPr>
          <p:nvPr/>
        </p:nvSpPr>
        <p:spPr bwMode="auto">
          <a:xfrm>
            <a:off x="8189913" y="4419600"/>
            <a:ext cx="9540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B22</a:t>
            </a:r>
            <a:endParaRPr lang="en-US" altLang="en-US"/>
          </a:p>
          <a:p>
            <a:pPr algn="l"/>
            <a:r>
              <a:rPr lang="en-US" altLang="en-US"/>
              <a:t>2 ppm</a:t>
            </a:r>
          </a:p>
        </p:txBody>
      </p:sp>
      <p:sp>
        <p:nvSpPr>
          <p:cNvPr id="1071131" name="Text Box 27"/>
          <p:cNvSpPr txBox="1">
            <a:spLocks noChangeArrowheads="1"/>
          </p:cNvSpPr>
          <p:nvPr/>
        </p:nvSpPr>
        <p:spPr bwMode="auto">
          <a:xfrm>
            <a:off x="1905000" y="6172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B23</a:t>
            </a:r>
            <a:endParaRPr lang="en-US" altLang="en-US"/>
          </a:p>
          <a:p>
            <a:pPr algn="l"/>
            <a:r>
              <a:rPr lang="en-US" altLang="en-US"/>
              <a:t>&lt;0.005</a:t>
            </a:r>
          </a:p>
        </p:txBody>
      </p:sp>
      <p:sp>
        <p:nvSpPr>
          <p:cNvPr id="1071132" name="Text Box 28"/>
          <p:cNvSpPr txBox="1">
            <a:spLocks noChangeArrowheads="1"/>
          </p:cNvSpPr>
          <p:nvPr/>
        </p:nvSpPr>
        <p:spPr bwMode="auto">
          <a:xfrm>
            <a:off x="3184525" y="14890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B24</a:t>
            </a:r>
            <a:endParaRPr lang="en-US" altLang="en-US"/>
          </a:p>
          <a:p>
            <a:pPr algn="l"/>
            <a:r>
              <a:rPr lang="en-US" altLang="en-US"/>
              <a:t>1 ppm</a:t>
            </a:r>
          </a:p>
        </p:txBody>
      </p:sp>
      <p:sp>
        <p:nvSpPr>
          <p:cNvPr id="1071133" name="Text Box 29"/>
          <p:cNvSpPr txBox="1">
            <a:spLocks noChangeArrowheads="1"/>
          </p:cNvSpPr>
          <p:nvPr/>
        </p:nvSpPr>
        <p:spPr bwMode="auto">
          <a:xfrm>
            <a:off x="6400800" y="60356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B25</a:t>
            </a:r>
            <a:endParaRPr lang="en-US" altLang="en-US"/>
          </a:p>
          <a:p>
            <a:pPr algn="l"/>
            <a:r>
              <a:rPr lang="en-US" altLang="en-US"/>
              <a:t>&lt;0.005</a:t>
            </a:r>
          </a:p>
        </p:txBody>
      </p:sp>
      <p:sp>
        <p:nvSpPr>
          <p:cNvPr id="1071134" name="Text Box 30"/>
          <p:cNvSpPr txBox="1">
            <a:spLocks noChangeArrowheads="1"/>
          </p:cNvSpPr>
          <p:nvPr/>
        </p:nvSpPr>
        <p:spPr bwMode="auto">
          <a:xfrm>
            <a:off x="381000" y="533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B26</a:t>
            </a:r>
            <a:endParaRPr lang="en-US" altLang="en-US"/>
          </a:p>
          <a:p>
            <a:pPr algn="l"/>
            <a:r>
              <a:rPr lang="en-US" altLang="en-US"/>
              <a:t>&lt;0.005</a:t>
            </a:r>
          </a:p>
        </p:txBody>
      </p:sp>
      <p:sp>
        <p:nvSpPr>
          <p:cNvPr id="1071135" name="Text Box 31"/>
          <p:cNvSpPr txBox="1">
            <a:spLocks noChangeArrowheads="1"/>
          </p:cNvSpPr>
          <p:nvPr/>
        </p:nvSpPr>
        <p:spPr bwMode="auto">
          <a:xfrm>
            <a:off x="2057400" y="9906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B27</a:t>
            </a:r>
            <a:endParaRPr lang="en-US" altLang="en-US"/>
          </a:p>
          <a:p>
            <a:pPr algn="l"/>
            <a:r>
              <a:rPr lang="en-US" altLang="en-US"/>
              <a:t>&lt;0.005</a:t>
            </a:r>
          </a:p>
        </p:txBody>
      </p:sp>
      <p:sp>
        <p:nvSpPr>
          <p:cNvPr id="1071136" name="Text Box 32"/>
          <p:cNvSpPr txBox="1">
            <a:spLocks noChangeArrowheads="1"/>
          </p:cNvSpPr>
          <p:nvPr/>
        </p:nvSpPr>
        <p:spPr bwMode="auto">
          <a:xfrm>
            <a:off x="4876800" y="1219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B28</a:t>
            </a:r>
            <a:endParaRPr lang="en-US" altLang="en-US"/>
          </a:p>
          <a:p>
            <a:pPr algn="l"/>
            <a:r>
              <a:rPr lang="en-US" altLang="en-US"/>
              <a:t>&lt;0.005</a:t>
            </a:r>
          </a:p>
        </p:txBody>
      </p:sp>
      <p:sp>
        <p:nvSpPr>
          <p:cNvPr id="1071137" name="Text Box 33"/>
          <p:cNvSpPr txBox="1">
            <a:spLocks noChangeArrowheads="1"/>
          </p:cNvSpPr>
          <p:nvPr/>
        </p:nvSpPr>
        <p:spPr bwMode="auto">
          <a:xfrm>
            <a:off x="4937125" y="61372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B29</a:t>
            </a:r>
            <a:endParaRPr lang="en-US" altLang="en-US"/>
          </a:p>
          <a:p>
            <a:pPr algn="l"/>
            <a:r>
              <a:rPr lang="en-US" altLang="en-US"/>
              <a:t>&lt;0.005</a:t>
            </a:r>
          </a:p>
        </p:txBody>
      </p:sp>
      <p:sp>
        <p:nvSpPr>
          <p:cNvPr id="1071138" name="Text Box 34"/>
          <p:cNvSpPr txBox="1">
            <a:spLocks noChangeArrowheads="1"/>
          </p:cNvSpPr>
          <p:nvPr/>
        </p:nvSpPr>
        <p:spPr bwMode="auto">
          <a:xfrm>
            <a:off x="-304800" y="6035675"/>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B30</a:t>
            </a:r>
            <a:endParaRPr lang="en-US" altLang="en-US"/>
          </a:p>
          <a:p>
            <a:r>
              <a:rPr lang="en-US" altLang="en-US"/>
              <a:t> &lt;0.005</a:t>
            </a:r>
          </a:p>
        </p:txBody>
      </p:sp>
    </p:spTree>
  </p:cSld>
  <p:clrMapOvr>
    <a:masterClrMapping/>
  </p:clrMapOvr>
  <p:transition>
    <p:wheel spokes="8"/>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3154" name="Rectangle 2"/>
          <p:cNvSpPr>
            <a:spLocks noGrp="1" noChangeArrowheads="1"/>
          </p:cNvSpPr>
          <p:nvPr>
            <p:ph type="title"/>
          </p:nvPr>
        </p:nvSpPr>
        <p:spPr/>
        <p:txBody>
          <a:bodyPr/>
          <a:lstStyle/>
          <a:p>
            <a:r>
              <a:rPr lang="en-US" altLang="en-US"/>
              <a:t>Identification of the AOI</a:t>
            </a:r>
            <a:r>
              <a:rPr lang="en-US" altLang="en-US" b="1"/>
              <a:t/>
            </a:r>
            <a:br>
              <a:rPr lang="en-US" altLang="en-US" b="1"/>
            </a:br>
            <a:endParaRPr lang="en-US" altLang="en-US" sz="3200" b="1"/>
          </a:p>
        </p:txBody>
      </p:sp>
      <p:sp>
        <p:nvSpPr>
          <p:cNvPr id="1073155" name="Rectangle 3"/>
          <p:cNvSpPr>
            <a:spLocks noGrp="1" noChangeArrowheads="1"/>
          </p:cNvSpPr>
          <p:nvPr>
            <p:ph type="body" idx="1"/>
          </p:nvPr>
        </p:nvSpPr>
        <p:spPr>
          <a:xfrm>
            <a:off x="609600" y="2133600"/>
            <a:ext cx="7772400" cy="4114800"/>
          </a:xfrm>
        </p:spPr>
        <p:txBody>
          <a:bodyPr/>
          <a:lstStyle/>
          <a:p>
            <a:pPr>
              <a:buFontTx/>
              <a:buNone/>
            </a:pPr>
            <a:endParaRPr lang="en-US" altLang="en-US"/>
          </a:p>
        </p:txBody>
      </p:sp>
      <p:sp>
        <p:nvSpPr>
          <p:cNvPr id="1073156" name="AutoShape 4" descr="Subsurface Cross sections of AOI"/>
          <p:cNvSpPr>
            <a:spLocks noChangeArrowheads="1"/>
          </p:cNvSpPr>
          <p:nvPr/>
        </p:nvSpPr>
        <p:spPr bwMode="auto">
          <a:xfrm>
            <a:off x="2667000" y="3124200"/>
            <a:ext cx="3657600" cy="20574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a:p>
        </p:txBody>
      </p:sp>
      <p:sp>
        <p:nvSpPr>
          <p:cNvPr id="1073157" name="Line 5" descr="Ground surface"/>
          <p:cNvSpPr>
            <a:spLocks noChangeShapeType="1"/>
          </p:cNvSpPr>
          <p:nvPr/>
        </p:nvSpPr>
        <p:spPr bwMode="auto">
          <a:xfrm>
            <a:off x="1219200" y="3124200"/>
            <a:ext cx="6705600" cy="0"/>
          </a:xfrm>
          <a:prstGeom prst="line">
            <a:avLst/>
          </a:prstGeom>
          <a:noFill/>
          <a:ln w="762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158" name="Line 6" descr="15 feet below ground surface"/>
          <p:cNvSpPr>
            <a:spLocks noChangeShapeType="1"/>
          </p:cNvSpPr>
          <p:nvPr/>
        </p:nvSpPr>
        <p:spPr bwMode="auto">
          <a:xfrm>
            <a:off x="1219200" y="5715000"/>
            <a:ext cx="6705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159" name="Text Box 7"/>
          <p:cNvSpPr txBox="1">
            <a:spLocks noChangeArrowheads="1"/>
          </p:cNvSpPr>
          <p:nvPr/>
        </p:nvSpPr>
        <p:spPr bwMode="auto">
          <a:xfrm>
            <a:off x="7848600" y="5410200"/>
            <a:ext cx="1108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b="1"/>
              <a:t>15’ bgs</a:t>
            </a:r>
            <a:endParaRPr lang="en-US" altLang="en-US"/>
          </a:p>
        </p:txBody>
      </p:sp>
      <p:sp>
        <p:nvSpPr>
          <p:cNvPr id="1073160" name="Text Box 8"/>
          <p:cNvSpPr txBox="1">
            <a:spLocks noChangeArrowheads="1"/>
          </p:cNvSpPr>
          <p:nvPr/>
        </p:nvSpPr>
        <p:spPr bwMode="auto">
          <a:xfrm>
            <a:off x="3352800" y="32004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B2</a:t>
            </a:r>
            <a:endParaRPr lang="en-US" altLang="en-US">
              <a:solidFill>
                <a:srgbClr val="00FFFF"/>
              </a:solidFill>
            </a:endParaRPr>
          </a:p>
          <a:p>
            <a:pPr eaLnBrk="0" hangingPunct="0"/>
            <a:r>
              <a:rPr lang="en-US" altLang="en-US">
                <a:solidFill>
                  <a:srgbClr val="00FFFF"/>
                </a:solidFill>
              </a:rPr>
              <a:t>14 ppm</a:t>
            </a:r>
          </a:p>
        </p:txBody>
      </p:sp>
      <p:sp>
        <p:nvSpPr>
          <p:cNvPr id="1073161" name="Text Box 9"/>
          <p:cNvSpPr txBox="1">
            <a:spLocks noChangeArrowheads="1"/>
          </p:cNvSpPr>
          <p:nvPr/>
        </p:nvSpPr>
        <p:spPr bwMode="auto">
          <a:xfrm>
            <a:off x="4953000" y="3429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B1</a:t>
            </a:r>
            <a:endParaRPr lang="en-US" altLang="en-US">
              <a:solidFill>
                <a:srgbClr val="00FFFF"/>
              </a:solidFill>
            </a:endParaRPr>
          </a:p>
          <a:p>
            <a:pPr eaLnBrk="0" hangingPunct="0"/>
            <a:r>
              <a:rPr lang="en-US" altLang="en-US">
                <a:solidFill>
                  <a:srgbClr val="00FFFF"/>
                </a:solidFill>
              </a:rPr>
              <a:t>33 ppm</a:t>
            </a:r>
          </a:p>
        </p:txBody>
      </p:sp>
      <p:sp>
        <p:nvSpPr>
          <p:cNvPr id="1073163" name="Text Box 11"/>
          <p:cNvSpPr txBox="1">
            <a:spLocks noChangeArrowheads="1"/>
          </p:cNvSpPr>
          <p:nvPr/>
        </p:nvSpPr>
        <p:spPr bwMode="auto">
          <a:xfrm>
            <a:off x="4784725" y="4460875"/>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B3</a:t>
            </a:r>
            <a:endParaRPr lang="en-US" altLang="en-US">
              <a:solidFill>
                <a:srgbClr val="00FFFF"/>
              </a:solidFill>
            </a:endParaRPr>
          </a:p>
          <a:p>
            <a:pPr eaLnBrk="0" hangingPunct="0"/>
            <a:r>
              <a:rPr lang="en-US" altLang="en-US">
                <a:solidFill>
                  <a:srgbClr val="00FFFF"/>
                </a:solidFill>
              </a:rPr>
              <a:t>12 ppm</a:t>
            </a:r>
          </a:p>
        </p:txBody>
      </p:sp>
      <p:sp>
        <p:nvSpPr>
          <p:cNvPr id="1073164" name="Text Box 12"/>
          <p:cNvSpPr txBox="1">
            <a:spLocks noChangeArrowheads="1"/>
          </p:cNvSpPr>
          <p:nvPr/>
        </p:nvSpPr>
        <p:spPr bwMode="auto">
          <a:xfrm>
            <a:off x="3200400" y="48768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B11</a:t>
            </a:r>
            <a:endParaRPr lang="en-US" altLang="en-US">
              <a:solidFill>
                <a:srgbClr val="00FFFF"/>
              </a:solidFill>
            </a:endParaRPr>
          </a:p>
          <a:p>
            <a:pPr eaLnBrk="0" hangingPunct="0"/>
            <a:r>
              <a:rPr lang="en-US" altLang="en-US">
                <a:solidFill>
                  <a:srgbClr val="00FFFF"/>
                </a:solidFill>
              </a:rPr>
              <a:t>11 ppm</a:t>
            </a:r>
          </a:p>
        </p:txBody>
      </p:sp>
      <p:sp>
        <p:nvSpPr>
          <p:cNvPr id="1073165" name="Text Box 13"/>
          <p:cNvSpPr txBox="1">
            <a:spLocks noChangeArrowheads="1"/>
          </p:cNvSpPr>
          <p:nvPr/>
        </p:nvSpPr>
        <p:spPr bwMode="auto">
          <a:xfrm>
            <a:off x="3733800" y="4114800"/>
            <a:ext cx="1066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B7</a:t>
            </a:r>
            <a:endParaRPr lang="en-US" altLang="en-US">
              <a:solidFill>
                <a:srgbClr val="00FFFF"/>
              </a:solidFill>
            </a:endParaRPr>
          </a:p>
          <a:p>
            <a:pPr eaLnBrk="0" hangingPunct="0"/>
            <a:r>
              <a:rPr lang="en-US" altLang="en-US">
                <a:solidFill>
                  <a:srgbClr val="00FFFF"/>
                </a:solidFill>
              </a:rPr>
              <a:t>&lt;0.01</a:t>
            </a:r>
          </a:p>
        </p:txBody>
      </p:sp>
      <p:sp>
        <p:nvSpPr>
          <p:cNvPr id="1073166" name="Text Box 14"/>
          <p:cNvSpPr txBox="1">
            <a:spLocks noChangeArrowheads="1"/>
          </p:cNvSpPr>
          <p:nvPr/>
        </p:nvSpPr>
        <p:spPr bwMode="auto">
          <a:xfrm>
            <a:off x="6096000" y="3124200"/>
            <a:ext cx="99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B4</a:t>
            </a:r>
            <a:r>
              <a:rPr lang="en-US" altLang="en-US"/>
              <a:t> </a:t>
            </a:r>
          </a:p>
          <a:p>
            <a:pPr eaLnBrk="0" hangingPunct="0"/>
            <a:r>
              <a:rPr lang="en-US" altLang="en-US"/>
              <a:t>&lt;0.01</a:t>
            </a:r>
          </a:p>
        </p:txBody>
      </p:sp>
      <p:sp>
        <p:nvSpPr>
          <p:cNvPr id="1073167" name="Text Box 15"/>
          <p:cNvSpPr txBox="1">
            <a:spLocks noChangeArrowheads="1"/>
          </p:cNvSpPr>
          <p:nvPr/>
        </p:nvSpPr>
        <p:spPr bwMode="auto">
          <a:xfrm>
            <a:off x="6934200" y="3657600"/>
            <a:ext cx="91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B5</a:t>
            </a:r>
          </a:p>
          <a:p>
            <a:pPr eaLnBrk="0" hangingPunct="0"/>
            <a:r>
              <a:rPr lang="en-US" altLang="en-US"/>
              <a:t>&lt;0.01</a:t>
            </a:r>
          </a:p>
        </p:txBody>
      </p:sp>
      <p:sp>
        <p:nvSpPr>
          <p:cNvPr id="1073168" name="Text Box 16"/>
          <p:cNvSpPr txBox="1">
            <a:spLocks noChangeArrowheads="1"/>
          </p:cNvSpPr>
          <p:nvPr/>
        </p:nvSpPr>
        <p:spPr bwMode="auto">
          <a:xfrm>
            <a:off x="6553200" y="4953000"/>
            <a:ext cx="8778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B8</a:t>
            </a:r>
          </a:p>
          <a:p>
            <a:pPr eaLnBrk="0" hangingPunct="0"/>
            <a:r>
              <a:rPr lang="en-US" altLang="en-US"/>
              <a:t>2ppm</a:t>
            </a:r>
          </a:p>
        </p:txBody>
      </p:sp>
      <p:sp>
        <p:nvSpPr>
          <p:cNvPr id="1073169" name="Text Box 17"/>
          <p:cNvSpPr txBox="1">
            <a:spLocks noChangeArrowheads="1"/>
          </p:cNvSpPr>
          <p:nvPr/>
        </p:nvSpPr>
        <p:spPr bwMode="auto">
          <a:xfrm>
            <a:off x="2743200" y="40386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B13</a:t>
            </a:r>
            <a:endParaRPr lang="en-US" altLang="en-US">
              <a:solidFill>
                <a:srgbClr val="00FFFF"/>
              </a:solidFill>
            </a:endParaRPr>
          </a:p>
          <a:p>
            <a:pPr eaLnBrk="0" hangingPunct="0"/>
            <a:r>
              <a:rPr lang="en-US" altLang="en-US">
                <a:solidFill>
                  <a:srgbClr val="00FFFF"/>
                </a:solidFill>
              </a:rPr>
              <a:t>13 ppm</a:t>
            </a:r>
          </a:p>
        </p:txBody>
      </p:sp>
      <p:sp>
        <p:nvSpPr>
          <p:cNvPr id="1073170" name="Text Box 18"/>
          <p:cNvSpPr txBox="1">
            <a:spLocks noChangeArrowheads="1"/>
          </p:cNvSpPr>
          <p:nvPr/>
        </p:nvSpPr>
        <p:spPr bwMode="auto">
          <a:xfrm>
            <a:off x="1263650" y="40386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B16</a:t>
            </a:r>
            <a:endParaRPr lang="en-US" altLang="en-US"/>
          </a:p>
          <a:p>
            <a:pPr eaLnBrk="0" hangingPunct="0"/>
            <a:r>
              <a:rPr lang="en-US" altLang="en-US"/>
              <a:t>4 ppm</a:t>
            </a:r>
          </a:p>
        </p:txBody>
      </p:sp>
      <p:sp>
        <p:nvSpPr>
          <p:cNvPr id="1073171" name="Text Box 19"/>
          <p:cNvSpPr txBox="1">
            <a:spLocks noChangeArrowheads="1"/>
          </p:cNvSpPr>
          <p:nvPr/>
        </p:nvSpPr>
        <p:spPr bwMode="auto">
          <a:xfrm>
            <a:off x="2193925" y="5562600"/>
            <a:ext cx="889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B18</a:t>
            </a:r>
            <a:endParaRPr lang="en-US" altLang="en-US"/>
          </a:p>
          <a:p>
            <a:pPr eaLnBrk="0" hangingPunct="0"/>
            <a:r>
              <a:rPr lang="en-US" altLang="en-US"/>
              <a:t>&lt;0.01</a:t>
            </a:r>
          </a:p>
          <a:p>
            <a:pPr eaLnBrk="0" hangingPunct="0"/>
            <a:endParaRPr lang="en-US" altLang="en-US"/>
          </a:p>
        </p:txBody>
      </p:sp>
      <p:sp>
        <p:nvSpPr>
          <p:cNvPr id="1073172" name="Text Box 20"/>
          <p:cNvSpPr txBox="1">
            <a:spLocks noChangeArrowheads="1"/>
          </p:cNvSpPr>
          <p:nvPr/>
        </p:nvSpPr>
        <p:spPr bwMode="auto">
          <a:xfrm>
            <a:off x="1981200" y="34290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B14</a:t>
            </a:r>
            <a:endParaRPr lang="en-US" altLang="en-US"/>
          </a:p>
          <a:p>
            <a:pPr eaLnBrk="0" hangingPunct="0"/>
            <a:r>
              <a:rPr lang="en-US" altLang="en-US"/>
              <a:t>6 ppm</a:t>
            </a:r>
          </a:p>
        </p:txBody>
      </p:sp>
    </p:spTree>
  </p:cSld>
  <p:clrMapOvr>
    <a:masterClrMapping/>
  </p:clrMapOvr>
  <p:transition>
    <p:wheel spokes="8"/>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p:txBody>
          <a:bodyPr/>
          <a:lstStyle/>
          <a:p>
            <a:r>
              <a:rPr lang="en-US" altLang="en-US"/>
              <a:t>Identification of the AOI</a:t>
            </a:r>
            <a:br>
              <a:rPr lang="en-US" altLang="en-US"/>
            </a:br>
            <a:r>
              <a:rPr lang="en-US" altLang="en-US"/>
              <a:t>Tiered Approach</a:t>
            </a:r>
          </a:p>
        </p:txBody>
      </p:sp>
      <p:sp>
        <p:nvSpPr>
          <p:cNvPr id="1075203"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75204" name="Oval 4"/>
          <p:cNvSpPr>
            <a:spLocks noChangeArrowheads="1"/>
          </p:cNvSpPr>
          <p:nvPr/>
        </p:nvSpPr>
        <p:spPr bwMode="auto">
          <a:xfrm>
            <a:off x="609600" y="3200400"/>
            <a:ext cx="4648200" cy="23622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3200" b="1"/>
              <a:t>Area &gt; SS</a:t>
            </a:r>
          </a:p>
        </p:txBody>
      </p:sp>
      <p:sp>
        <p:nvSpPr>
          <p:cNvPr id="1075205" name="Text Box 5"/>
          <p:cNvSpPr txBox="1">
            <a:spLocks noChangeArrowheads="1"/>
          </p:cNvSpPr>
          <p:nvPr/>
        </p:nvSpPr>
        <p:spPr bwMode="auto">
          <a:xfrm>
            <a:off x="914400" y="2209800"/>
            <a:ext cx="6934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3200"/>
              <a:t>SO:</a:t>
            </a:r>
            <a:r>
              <a:rPr lang="en-US" altLang="en-US" sz="3200">
                <a:sym typeface="Symbol" panose="05050102010706020507" pitchFamily="18" charset="2"/>
              </a:rPr>
              <a:t> Identify all sampling locations &gt; SS</a:t>
            </a:r>
            <a:endParaRPr lang="en-US" altLang="en-US" sz="3200" b="1"/>
          </a:p>
        </p:txBody>
      </p:sp>
      <p:sp>
        <p:nvSpPr>
          <p:cNvPr id="1075206" name="Line 6" descr="arrow"/>
          <p:cNvSpPr>
            <a:spLocks noChangeShapeType="1"/>
          </p:cNvSpPr>
          <p:nvPr/>
        </p:nvSpPr>
        <p:spPr bwMode="auto">
          <a:xfrm>
            <a:off x="5410200" y="4419600"/>
            <a:ext cx="3810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07" name="Text Box 7"/>
          <p:cNvSpPr txBox="1">
            <a:spLocks noChangeArrowheads="1"/>
          </p:cNvSpPr>
          <p:nvPr/>
        </p:nvSpPr>
        <p:spPr bwMode="auto">
          <a:xfrm>
            <a:off x="5867400" y="4114800"/>
            <a:ext cx="27130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3200" b="1"/>
              <a:t>AOI for MO-1</a:t>
            </a:r>
            <a:endParaRPr lang="en-US" altLang="en-US" b="1"/>
          </a:p>
        </p:txBody>
      </p:sp>
      <p:sp>
        <p:nvSpPr>
          <p:cNvPr id="1075208" name="Text Box 8"/>
          <p:cNvSpPr txBox="1">
            <a:spLocks noChangeArrowheads="1"/>
          </p:cNvSpPr>
          <p:nvPr/>
        </p:nvSpPr>
        <p:spPr bwMode="auto">
          <a:xfrm>
            <a:off x="1219200" y="5791200"/>
            <a:ext cx="48323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3200"/>
              <a:t>If all locations &lt; SS </a:t>
            </a:r>
            <a:r>
              <a:rPr lang="en-US" altLang="en-US" sz="3200">
                <a:sym typeface="Symbol" panose="05050102010706020507" pitchFamily="18" charset="2"/>
              </a:rPr>
              <a:t> NFA</a:t>
            </a:r>
            <a:endParaRPr lang="en-US" altLang="en-US" sz="3200"/>
          </a:p>
        </p:txBody>
      </p:sp>
    </p:spTree>
  </p:cSld>
  <p:clrMapOvr>
    <a:masterClrMapping/>
  </p:clrMapOvr>
  <p:transition>
    <p:wheel spokes="8"/>
  </p:transition>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7250" name="Rectangle 2"/>
          <p:cNvSpPr>
            <a:spLocks noGrp="1" noChangeArrowheads="1"/>
          </p:cNvSpPr>
          <p:nvPr>
            <p:ph type="title"/>
          </p:nvPr>
        </p:nvSpPr>
        <p:spPr/>
        <p:txBody>
          <a:bodyPr/>
          <a:lstStyle/>
          <a:p>
            <a:r>
              <a:rPr lang="en-US" altLang="en-US"/>
              <a:t>Identification of the AOI</a:t>
            </a:r>
            <a:br>
              <a:rPr lang="en-US" altLang="en-US"/>
            </a:br>
            <a:r>
              <a:rPr lang="en-US" altLang="en-US"/>
              <a:t>Tiered Approach</a:t>
            </a:r>
          </a:p>
        </p:txBody>
      </p:sp>
      <p:sp>
        <p:nvSpPr>
          <p:cNvPr id="1077251"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77252" name="Oval 4"/>
          <p:cNvSpPr>
            <a:spLocks noChangeArrowheads="1"/>
          </p:cNvSpPr>
          <p:nvPr/>
        </p:nvSpPr>
        <p:spPr bwMode="auto">
          <a:xfrm>
            <a:off x="381000" y="3962400"/>
            <a:ext cx="4572000" cy="22098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t>MO-1 AOI</a:t>
            </a:r>
          </a:p>
          <a:p>
            <a:pPr eaLnBrk="0" hangingPunct="0"/>
            <a:r>
              <a:rPr lang="en-US" altLang="en-US" sz="2800" b="1"/>
              <a:t>(Area &gt; SS)</a:t>
            </a:r>
          </a:p>
        </p:txBody>
      </p:sp>
      <p:sp>
        <p:nvSpPr>
          <p:cNvPr id="1077253" name="Text Box 5"/>
          <p:cNvSpPr txBox="1">
            <a:spLocks noChangeArrowheads="1"/>
          </p:cNvSpPr>
          <p:nvPr/>
        </p:nvSpPr>
        <p:spPr bwMode="auto">
          <a:xfrm>
            <a:off x="533400" y="2057400"/>
            <a:ext cx="8915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a:t>MO-1: 1) AOI defined by locations &gt; SS</a:t>
            </a:r>
          </a:p>
          <a:p>
            <a:pPr algn="l" eaLnBrk="0" hangingPunct="0"/>
            <a:r>
              <a:rPr lang="en-US" altLang="en-US" sz="2800"/>
              <a:t>	  2) Determine AOIC for AOI</a:t>
            </a:r>
          </a:p>
          <a:p>
            <a:pPr algn="l" eaLnBrk="0" hangingPunct="0"/>
            <a:r>
              <a:rPr lang="en-US" altLang="en-US" sz="2800"/>
              <a:t>	  3) Compare to MO-1 LRS, if &lt; LRS </a:t>
            </a:r>
            <a:r>
              <a:rPr lang="en-US" altLang="en-US" sz="2800">
                <a:sym typeface="Symbol" panose="05050102010706020507" pitchFamily="18" charset="2"/>
              </a:rPr>
              <a:t> NFA</a:t>
            </a:r>
            <a:endParaRPr lang="en-US" altLang="en-US" sz="2800"/>
          </a:p>
          <a:p>
            <a:pPr algn="l" eaLnBrk="0" hangingPunct="0"/>
            <a:r>
              <a:rPr lang="en-US" altLang="en-US" sz="2800"/>
              <a:t>	  4) </a:t>
            </a:r>
            <a:r>
              <a:rPr lang="en-US" altLang="en-US" sz="2800">
                <a:sym typeface="Symbol" panose="05050102010706020507" pitchFamily="18" charset="2"/>
              </a:rPr>
              <a:t>If AOIC &gt; LRS  Id AOI for MO-2</a:t>
            </a:r>
          </a:p>
        </p:txBody>
      </p:sp>
      <p:sp>
        <p:nvSpPr>
          <p:cNvPr id="1077254" name="Oval 6"/>
          <p:cNvSpPr>
            <a:spLocks noChangeArrowheads="1"/>
          </p:cNvSpPr>
          <p:nvPr/>
        </p:nvSpPr>
        <p:spPr bwMode="auto">
          <a:xfrm>
            <a:off x="5638800" y="4267200"/>
            <a:ext cx="3124200" cy="1600200"/>
          </a:xfrm>
          <a:prstGeom prst="ellipse">
            <a:avLst/>
          </a:prstGeom>
          <a:solidFill>
            <a:srgbClr val="3333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t>MO-2 AOI</a:t>
            </a:r>
          </a:p>
          <a:p>
            <a:pPr eaLnBrk="0" hangingPunct="0"/>
            <a:r>
              <a:rPr lang="en-US" altLang="en-US" sz="2800" b="1"/>
              <a:t>(Area &gt; MO-1 RS)</a:t>
            </a:r>
            <a:endParaRPr lang="en-US" altLang="en-US"/>
          </a:p>
        </p:txBody>
      </p:sp>
      <p:sp>
        <p:nvSpPr>
          <p:cNvPr id="1077255" name="Line 7" descr="arrow"/>
          <p:cNvSpPr>
            <a:spLocks noChangeShapeType="1"/>
          </p:cNvSpPr>
          <p:nvPr/>
        </p:nvSpPr>
        <p:spPr bwMode="auto">
          <a:xfrm>
            <a:off x="6781800" y="3810000"/>
            <a:ext cx="22860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9298" name="Rectangle 2"/>
          <p:cNvSpPr>
            <a:spLocks noGrp="1" noChangeArrowheads="1"/>
          </p:cNvSpPr>
          <p:nvPr>
            <p:ph type="title"/>
          </p:nvPr>
        </p:nvSpPr>
        <p:spPr/>
        <p:txBody>
          <a:bodyPr/>
          <a:lstStyle/>
          <a:p>
            <a:r>
              <a:rPr lang="en-US" altLang="en-US"/>
              <a:t>Identification of the AOI</a:t>
            </a:r>
            <a:br>
              <a:rPr lang="en-US" altLang="en-US"/>
            </a:br>
            <a:r>
              <a:rPr lang="en-US" altLang="en-US"/>
              <a:t>Tiered Approach</a:t>
            </a:r>
          </a:p>
        </p:txBody>
      </p:sp>
      <p:sp>
        <p:nvSpPr>
          <p:cNvPr id="1079299"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79300" name="Oval 4"/>
          <p:cNvSpPr>
            <a:spLocks noChangeArrowheads="1"/>
          </p:cNvSpPr>
          <p:nvPr/>
        </p:nvSpPr>
        <p:spPr bwMode="auto">
          <a:xfrm>
            <a:off x="381000" y="4191000"/>
            <a:ext cx="3810000" cy="1905000"/>
          </a:xfrm>
          <a:prstGeom prst="ellipse">
            <a:avLst/>
          </a:prstGeom>
          <a:solidFill>
            <a:srgbClr val="3333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t>MO-2 AOI</a:t>
            </a:r>
          </a:p>
          <a:p>
            <a:pPr eaLnBrk="0" hangingPunct="0"/>
            <a:r>
              <a:rPr lang="en-US" altLang="en-US" sz="2800" b="1"/>
              <a:t>(Area &gt; MO-1 RS)</a:t>
            </a:r>
          </a:p>
        </p:txBody>
      </p:sp>
      <p:sp>
        <p:nvSpPr>
          <p:cNvPr id="1079301" name="Text Box 5"/>
          <p:cNvSpPr txBox="1">
            <a:spLocks noChangeArrowheads="1"/>
          </p:cNvSpPr>
          <p:nvPr/>
        </p:nvSpPr>
        <p:spPr bwMode="auto">
          <a:xfrm>
            <a:off x="533400" y="2133600"/>
            <a:ext cx="8153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a:t>MO-2: 1) AOI defined by locations &gt; MO-1 LRS</a:t>
            </a:r>
          </a:p>
          <a:p>
            <a:pPr algn="l" eaLnBrk="0" hangingPunct="0"/>
            <a:r>
              <a:rPr lang="en-US" altLang="en-US" sz="2800"/>
              <a:t>	  2) Determine AOIC for AOI</a:t>
            </a:r>
          </a:p>
          <a:p>
            <a:pPr algn="l" eaLnBrk="0" hangingPunct="0"/>
            <a:r>
              <a:rPr lang="en-US" altLang="en-US" sz="2800"/>
              <a:t>	  3) Compare to MO-2 LRS; if &lt; LRS </a:t>
            </a:r>
            <a:r>
              <a:rPr lang="en-US" altLang="en-US" sz="2800">
                <a:sym typeface="Symbol" panose="05050102010706020507" pitchFamily="18" charset="2"/>
              </a:rPr>
              <a:t> NFA</a:t>
            </a:r>
            <a:endParaRPr lang="en-US" altLang="en-US" sz="2800"/>
          </a:p>
          <a:p>
            <a:pPr algn="l" eaLnBrk="0" hangingPunct="0"/>
            <a:r>
              <a:rPr lang="en-US" altLang="en-US" sz="2800"/>
              <a:t>	  4) </a:t>
            </a:r>
            <a:r>
              <a:rPr lang="en-US" altLang="en-US" sz="2800">
                <a:sym typeface="Symbol" panose="05050102010706020507" pitchFamily="18" charset="2"/>
              </a:rPr>
              <a:t>If AOIC &gt; LRS  Id AOI for MO-3</a:t>
            </a:r>
          </a:p>
        </p:txBody>
      </p:sp>
      <p:sp>
        <p:nvSpPr>
          <p:cNvPr id="1079302" name="Oval 6"/>
          <p:cNvSpPr>
            <a:spLocks noChangeArrowheads="1"/>
          </p:cNvSpPr>
          <p:nvPr/>
        </p:nvSpPr>
        <p:spPr bwMode="auto">
          <a:xfrm>
            <a:off x="5943600" y="4495800"/>
            <a:ext cx="2743200" cy="137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MO-3 AOI</a:t>
            </a:r>
          </a:p>
          <a:p>
            <a:pPr eaLnBrk="0" hangingPunct="0"/>
            <a:r>
              <a:rPr lang="en-US" altLang="en-US" b="1"/>
              <a:t>(Area &gt; MO-2 RS)</a:t>
            </a:r>
            <a:endParaRPr lang="en-US" altLang="en-US"/>
          </a:p>
        </p:txBody>
      </p:sp>
      <p:sp>
        <p:nvSpPr>
          <p:cNvPr id="1079303" name="Line 7" descr="arrow"/>
          <p:cNvSpPr>
            <a:spLocks noChangeShapeType="1"/>
          </p:cNvSpPr>
          <p:nvPr/>
        </p:nvSpPr>
        <p:spPr bwMode="auto">
          <a:xfrm>
            <a:off x="7010400" y="3962400"/>
            <a:ext cx="152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1346" name="Rectangle 2"/>
          <p:cNvSpPr>
            <a:spLocks noGrp="1" noChangeArrowheads="1"/>
          </p:cNvSpPr>
          <p:nvPr>
            <p:ph type="title"/>
          </p:nvPr>
        </p:nvSpPr>
        <p:spPr/>
        <p:txBody>
          <a:bodyPr/>
          <a:lstStyle/>
          <a:p>
            <a:r>
              <a:rPr lang="en-US" altLang="en-US"/>
              <a:t>Identification of the AOI</a:t>
            </a:r>
            <a:br>
              <a:rPr lang="en-US" altLang="en-US"/>
            </a:br>
            <a:r>
              <a:rPr lang="en-US" altLang="en-US"/>
              <a:t>Tiered Approach</a:t>
            </a:r>
          </a:p>
        </p:txBody>
      </p:sp>
      <p:sp>
        <p:nvSpPr>
          <p:cNvPr id="1081347"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81348" name="Oval 4"/>
          <p:cNvSpPr>
            <a:spLocks noChangeArrowheads="1"/>
          </p:cNvSpPr>
          <p:nvPr/>
        </p:nvSpPr>
        <p:spPr bwMode="auto">
          <a:xfrm>
            <a:off x="5943600" y="4495800"/>
            <a:ext cx="2743200" cy="1066800"/>
          </a:xfrm>
          <a:prstGeom prst="ellipse">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Remediate </a:t>
            </a:r>
          </a:p>
          <a:p>
            <a:pPr eaLnBrk="0" hangingPunct="0"/>
            <a:r>
              <a:rPr lang="en-US" altLang="en-US" b="1"/>
              <a:t>Area &gt; MO-3 RS</a:t>
            </a:r>
          </a:p>
        </p:txBody>
      </p:sp>
      <p:sp>
        <p:nvSpPr>
          <p:cNvPr id="1081349" name="Text Box 5"/>
          <p:cNvSpPr txBox="1">
            <a:spLocks noChangeArrowheads="1"/>
          </p:cNvSpPr>
          <p:nvPr/>
        </p:nvSpPr>
        <p:spPr bwMode="auto">
          <a:xfrm>
            <a:off x="609600" y="2209800"/>
            <a:ext cx="8153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a:t>MO-3: 1) AOI defined by locations &gt; MO-2 LRS 	  </a:t>
            </a:r>
          </a:p>
          <a:p>
            <a:pPr algn="l" eaLnBrk="0" hangingPunct="0"/>
            <a:r>
              <a:rPr lang="en-US" altLang="en-US" sz="2800"/>
              <a:t>	  2) Determine AOIC for AOI</a:t>
            </a:r>
          </a:p>
          <a:p>
            <a:pPr algn="l" eaLnBrk="0" hangingPunct="0"/>
            <a:r>
              <a:rPr lang="en-US" altLang="en-US" sz="2800"/>
              <a:t>	  3) Compare to MO-3 LRS, if &lt; LRS </a:t>
            </a:r>
            <a:r>
              <a:rPr lang="en-US" altLang="en-US" sz="2800">
                <a:sym typeface="Symbol" panose="05050102010706020507" pitchFamily="18" charset="2"/>
              </a:rPr>
              <a:t> NFA</a:t>
            </a:r>
            <a:endParaRPr lang="en-US" altLang="en-US" sz="2800"/>
          </a:p>
          <a:p>
            <a:pPr algn="l" eaLnBrk="0" hangingPunct="0"/>
            <a:r>
              <a:rPr lang="en-US" altLang="en-US" sz="2800"/>
              <a:t>	  4)</a:t>
            </a:r>
            <a:r>
              <a:rPr lang="en-US" altLang="en-US" sz="2800">
                <a:sym typeface="Symbol" panose="05050102010706020507" pitchFamily="18" charset="2"/>
              </a:rPr>
              <a:t> If AOIC &gt; LRS  Id area to be remediated</a:t>
            </a:r>
            <a:endParaRPr lang="en-US" altLang="en-US" sz="2800" b="1">
              <a:sym typeface="Symbol" panose="05050102010706020507" pitchFamily="18" charset="2"/>
            </a:endParaRPr>
          </a:p>
        </p:txBody>
      </p:sp>
      <p:sp>
        <p:nvSpPr>
          <p:cNvPr id="1081350" name="Oval 6"/>
          <p:cNvSpPr>
            <a:spLocks noChangeArrowheads="1"/>
          </p:cNvSpPr>
          <p:nvPr/>
        </p:nvSpPr>
        <p:spPr bwMode="auto">
          <a:xfrm>
            <a:off x="1066800" y="4343400"/>
            <a:ext cx="3124200" cy="1295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MO-3 AOI</a:t>
            </a:r>
          </a:p>
          <a:p>
            <a:pPr eaLnBrk="0" hangingPunct="0"/>
            <a:r>
              <a:rPr lang="en-US" altLang="en-US" b="1"/>
              <a:t>(Area &gt; MO-2 RS)</a:t>
            </a:r>
          </a:p>
        </p:txBody>
      </p:sp>
      <p:sp>
        <p:nvSpPr>
          <p:cNvPr id="1081351" name="Line 7" descr="arrow"/>
          <p:cNvSpPr>
            <a:spLocks noChangeShapeType="1"/>
          </p:cNvSpPr>
          <p:nvPr/>
        </p:nvSpPr>
        <p:spPr bwMode="auto">
          <a:xfrm>
            <a:off x="5562600" y="3962400"/>
            <a:ext cx="6858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5266" name="Rectangle 2"/>
          <p:cNvSpPr>
            <a:spLocks noGrp="1" noChangeArrowheads="1"/>
          </p:cNvSpPr>
          <p:nvPr>
            <p:ph type="title"/>
          </p:nvPr>
        </p:nvSpPr>
        <p:spPr>
          <a:xfrm>
            <a:off x="838200" y="1219200"/>
            <a:ext cx="7086600" cy="1143000"/>
          </a:xfrm>
        </p:spPr>
        <p:txBody>
          <a:bodyPr/>
          <a:lstStyle/>
          <a:p>
            <a:r>
              <a:rPr lang="en-US" altLang="en-US" sz="5400"/>
              <a:t>RECAP: Which Option?</a:t>
            </a:r>
            <a:endParaRPr lang="en-US" altLang="en-US"/>
          </a:p>
        </p:txBody>
      </p:sp>
      <p:sp>
        <p:nvSpPr>
          <p:cNvPr id="1035267" name="Rectangle 3"/>
          <p:cNvSpPr>
            <a:spLocks noGrp="1" noChangeArrowheads="1"/>
          </p:cNvSpPr>
          <p:nvPr>
            <p:ph type="body" idx="1"/>
          </p:nvPr>
        </p:nvSpPr>
        <p:spPr>
          <a:xfrm>
            <a:off x="685800" y="1828800"/>
            <a:ext cx="7772400" cy="4114800"/>
          </a:xfrm>
        </p:spPr>
        <p:txBody>
          <a:bodyPr/>
          <a:lstStyle/>
          <a:p>
            <a:pPr algn="ctr">
              <a:buFontTx/>
              <a:buNone/>
            </a:pPr>
            <a:endParaRPr lang="en-US" altLang="en-US" sz="4400"/>
          </a:p>
          <a:p>
            <a:pPr algn="ctr">
              <a:buFontTx/>
              <a:buNone/>
            </a:pPr>
            <a:endParaRPr lang="en-US" altLang="en-US" sz="4400"/>
          </a:p>
          <a:p>
            <a:pPr algn="ctr">
              <a:buFontTx/>
              <a:buNone/>
            </a:pPr>
            <a:r>
              <a:rPr lang="en-US" altLang="en-US" sz="4400">
                <a:solidFill>
                  <a:srgbClr val="FFCC99"/>
                </a:solidFill>
              </a:rPr>
              <a:t>SO</a:t>
            </a:r>
            <a:r>
              <a:rPr lang="en-US" altLang="en-US" sz="4400"/>
              <a:t> vs </a:t>
            </a:r>
            <a:r>
              <a:rPr lang="en-US" altLang="en-US" sz="4400">
                <a:solidFill>
                  <a:srgbClr val="FFCC66"/>
                </a:solidFill>
              </a:rPr>
              <a:t>MO-1</a:t>
            </a:r>
            <a:r>
              <a:rPr lang="en-US" altLang="en-US" sz="4400"/>
              <a:t> vs </a:t>
            </a:r>
            <a:r>
              <a:rPr lang="en-US" altLang="en-US" sz="4400">
                <a:solidFill>
                  <a:srgbClr val="FFCC00"/>
                </a:solidFill>
              </a:rPr>
              <a:t>MO-2</a:t>
            </a:r>
            <a:r>
              <a:rPr lang="en-US" altLang="en-US" sz="4400"/>
              <a:t> vs </a:t>
            </a:r>
            <a:r>
              <a:rPr lang="en-US" altLang="en-US" sz="4400">
                <a:solidFill>
                  <a:srgbClr val="FF9900"/>
                </a:solidFill>
              </a:rPr>
              <a:t>MO-3</a:t>
            </a:r>
            <a:endParaRPr lang="en-US" altLang="en-US">
              <a:solidFill>
                <a:srgbClr val="FF9900"/>
              </a:solidFill>
            </a:endParaRPr>
          </a:p>
        </p:txBody>
      </p:sp>
    </p:spTree>
  </p:cSld>
  <p:clrMapOvr>
    <a:masterClrMapping/>
  </p:clrMapOvr>
  <p:transition>
    <p:wheel spokes="8"/>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p:txBody>
          <a:bodyPr/>
          <a:lstStyle/>
          <a:p>
            <a:r>
              <a:rPr lang="en-US" altLang="en-US"/>
              <a:t/>
            </a:r>
            <a:br>
              <a:rPr lang="en-US" altLang="en-US"/>
            </a:br>
            <a:r>
              <a:rPr lang="en-US" altLang="en-US"/>
              <a:t/>
            </a:r>
            <a:br>
              <a:rPr lang="en-US" altLang="en-US"/>
            </a:br>
            <a:r>
              <a:rPr lang="en-US" altLang="en-US"/>
              <a:t> Identification of the AOI</a:t>
            </a:r>
            <a:br>
              <a:rPr lang="en-US" altLang="en-US"/>
            </a:br>
            <a:r>
              <a:rPr lang="en-US" altLang="en-US"/>
              <a:t>Site-specific Soil</a:t>
            </a:r>
            <a:r>
              <a:rPr lang="en-US" altLang="en-US" baseline="-25000"/>
              <a:t>SSi/ni</a:t>
            </a:r>
          </a:p>
        </p:txBody>
      </p:sp>
      <p:sp>
        <p:nvSpPr>
          <p:cNvPr id="1083395"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83396" name="Text Box 4"/>
          <p:cNvSpPr txBox="1">
            <a:spLocks noChangeArrowheads="1"/>
          </p:cNvSpPr>
          <p:nvPr/>
        </p:nvSpPr>
        <p:spPr bwMode="auto">
          <a:xfrm>
            <a:off x="685800" y="2057400"/>
            <a:ext cx="7772400"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90000"/>
              </a:lnSpc>
            </a:pPr>
            <a:r>
              <a:rPr lang="en-US" altLang="en-US" sz="3200" b="1" u="sng"/>
              <a:t>If AOC does not qualify for SO</a:t>
            </a:r>
            <a:r>
              <a:rPr lang="en-US" altLang="en-US" sz="3200" b="1"/>
              <a:t>:</a:t>
            </a:r>
            <a:endParaRPr lang="en-US" altLang="en-US" b="1"/>
          </a:p>
          <a:p>
            <a:pPr algn="l" eaLnBrk="0" hangingPunct="0">
              <a:lnSpc>
                <a:spcPct val="90000"/>
              </a:lnSpc>
            </a:pPr>
            <a:endParaRPr lang="en-US" altLang="en-US" sz="3200"/>
          </a:p>
          <a:p>
            <a:pPr algn="l" eaLnBrk="0" hangingPunct="0">
              <a:lnSpc>
                <a:spcPct val="90000"/>
              </a:lnSpc>
              <a:buClr>
                <a:schemeClr val="accent1"/>
              </a:buClr>
              <a:buSzPct val="75000"/>
              <a:buFont typeface="Wingdings" panose="05000000000000000000" pitchFamily="2" charset="2"/>
              <a:buChar char="n"/>
            </a:pPr>
            <a:r>
              <a:rPr lang="en-US" altLang="en-US" sz="3200"/>
              <a:t> Area of impacted soil &gt; 0.5 acre</a:t>
            </a:r>
          </a:p>
          <a:p>
            <a:pPr lvl="1" algn="l" eaLnBrk="0" hangingPunct="0">
              <a:lnSpc>
                <a:spcPct val="130000"/>
              </a:lnSpc>
              <a:buClr>
                <a:schemeClr val="tx2"/>
              </a:buClr>
              <a:buSzPct val="75000"/>
              <a:buFont typeface="Wingdings" panose="05000000000000000000" pitchFamily="2" charset="2"/>
              <a:buChar char="à"/>
            </a:pPr>
            <a:r>
              <a:rPr lang="en-US" altLang="en-US" sz="3200"/>
              <a:t> all other criteria for SO are met</a:t>
            </a:r>
          </a:p>
          <a:p>
            <a:pPr algn="l" eaLnBrk="0" hangingPunct="0">
              <a:lnSpc>
                <a:spcPct val="130000"/>
              </a:lnSpc>
              <a:buClr>
                <a:schemeClr val="accent1"/>
              </a:buClr>
              <a:buSzPct val="75000"/>
              <a:buFont typeface="Wingdings" panose="05000000000000000000" pitchFamily="2" charset="2"/>
              <a:buChar char="n"/>
            </a:pPr>
            <a:r>
              <a:rPr lang="en-US" altLang="en-US" sz="3200"/>
              <a:t> Develop site-specific Soil</a:t>
            </a:r>
            <a:r>
              <a:rPr lang="en-US" altLang="en-US" sz="3200" baseline="-25000"/>
              <a:t>SSi</a:t>
            </a:r>
            <a:r>
              <a:rPr lang="en-US" altLang="en-US" sz="3200"/>
              <a:t> or Soil</a:t>
            </a:r>
            <a:r>
              <a:rPr lang="en-US" altLang="en-US" sz="3200" baseline="-25000"/>
              <a:t>SSni </a:t>
            </a:r>
          </a:p>
          <a:p>
            <a:pPr lvl="1" algn="l" eaLnBrk="0" hangingPunct="0">
              <a:lnSpc>
                <a:spcPct val="130000"/>
              </a:lnSpc>
              <a:buClr>
                <a:schemeClr val="tx2"/>
              </a:buClr>
              <a:buSzPct val="75000"/>
              <a:buFont typeface="Wingdings" panose="05000000000000000000" pitchFamily="2" charset="2"/>
              <a:buChar char="à"/>
            </a:pPr>
            <a:r>
              <a:rPr lang="en-US" altLang="en-US" sz="3200"/>
              <a:t> site-specific area of impacted soil</a:t>
            </a:r>
          </a:p>
          <a:p>
            <a:pPr lvl="1" algn="l" eaLnBrk="0" hangingPunct="0">
              <a:lnSpc>
                <a:spcPct val="130000"/>
              </a:lnSpc>
              <a:buClr>
                <a:schemeClr val="tx2"/>
              </a:buClr>
              <a:buSzPct val="75000"/>
              <a:buFont typeface="Wingdings" panose="05000000000000000000" pitchFamily="2" charset="2"/>
              <a:buChar char="à"/>
            </a:pPr>
            <a:r>
              <a:rPr lang="en-US" altLang="en-US" sz="3200"/>
              <a:t> Appendix H</a:t>
            </a:r>
          </a:p>
          <a:p>
            <a:pPr algn="l" eaLnBrk="0" hangingPunct="0"/>
            <a:r>
              <a:rPr lang="en-US" altLang="en-US" b="1"/>
              <a:t>	</a:t>
            </a:r>
            <a:endParaRPr lang="en-US" altLang="en-US">
              <a:sym typeface="Symbol" panose="05050102010706020507" pitchFamily="18" charset="2"/>
            </a:endParaRPr>
          </a:p>
        </p:txBody>
      </p:sp>
    </p:spTree>
  </p:cSld>
  <p:clrMapOvr>
    <a:masterClrMapping/>
  </p:clrMapOvr>
  <p:transition>
    <p:wheel spokes="8"/>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42" name="Rectangle 2"/>
          <p:cNvSpPr>
            <a:spLocks noGrp="1" noChangeArrowheads="1"/>
          </p:cNvSpPr>
          <p:nvPr>
            <p:ph type="title"/>
          </p:nvPr>
        </p:nvSpPr>
        <p:spPr/>
        <p:txBody>
          <a:bodyPr/>
          <a:lstStyle/>
          <a:p>
            <a:r>
              <a:rPr lang="en-US" altLang="en-US"/>
              <a:t/>
            </a:r>
            <a:br>
              <a:rPr lang="en-US" altLang="en-US"/>
            </a:br>
            <a:r>
              <a:rPr lang="en-US" altLang="en-US"/>
              <a:t/>
            </a:r>
            <a:br>
              <a:rPr lang="en-US" altLang="en-US"/>
            </a:br>
            <a:r>
              <a:rPr lang="en-US" altLang="en-US"/>
              <a:t> Identification of the AOI</a:t>
            </a:r>
            <a:br>
              <a:rPr lang="en-US" altLang="en-US"/>
            </a:br>
            <a:r>
              <a:rPr lang="en-US" altLang="en-US"/>
              <a:t> Site-specific Soil</a:t>
            </a:r>
            <a:r>
              <a:rPr lang="en-US" altLang="en-US" baseline="-25000"/>
              <a:t>SSi/ni</a:t>
            </a:r>
            <a:r>
              <a:rPr lang="en-US" altLang="en-US"/>
              <a:t> </a:t>
            </a:r>
          </a:p>
        </p:txBody>
      </p:sp>
      <p:sp>
        <p:nvSpPr>
          <p:cNvPr id="1085443"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a:p>
            <a:pPr lvl="1" indent="-284163">
              <a:buClr>
                <a:schemeClr val="folHlink"/>
              </a:buClr>
              <a:buFont typeface="Marlett" pitchFamily="2" charset="2"/>
              <a:buNone/>
              <a:tabLst>
                <a:tab pos="565150" algn="l"/>
              </a:tabLst>
            </a:pPr>
            <a:endParaRPr lang="en-US" altLang="en-US"/>
          </a:p>
          <a:p>
            <a:pPr lvl="1" indent="-284163">
              <a:buClr>
                <a:schemeClr val="folHlink"/>
              </a:buClr>
              <a:buFont typeface="Marlett" pitchFamily="2" charset="2"/>
              <a:buNone/>
              <a:tabLst>
                <a:tab pos="565150" algn="l"/>
              </a:tabLst>
            </a:pPr>
            <a:r>
              <a:rPr lang="en-US" altLang="en-US"/>
              <a:t> </a:t>
            </a:r>
          </a:p>
        </p:txBody>
      </p:sp>
      <p:sp>
        <p:nvSpPr>
          <p:cNvPr id="1085444" name="Text Box 4"/>
          <p:cNvSpPr txBox="1">
            <a:spLocks noChangeArrowheads="1"/>
          </p:cNvSpPr>
          <p:nvPr/>
        </p:nvSpPr>
        <p:spPr bwMode="auto">
          <a:xfrm>
            <a:off x="533400" y="2133600"/>
            <a:ext cx="8153400" cy="479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170000"/>
              </a:lnSpc>
              <a:buClr>
                <a:schemeClr val="accent1"/>
              </a:buClr>
              <a:buSzPct val="75000"/>
              <a:buFont typeface="Wingdings" panose="05000000000000000000" pitchFamily="2" charset="2"/>
              <a:buChar char="n"/>
            </a:pPr>
            <a:r>
              <a:rPr lang="en-US" altLang="en-US" sz="3200"/>
              <a:t> Identify limiting SS</a:t>
            </a:r>
          </a:p>
          <a:p>
            <a:pPr lvl="1" algn="l" eaLnBrk="0" hangingPunct="0">
              <a:lnSpc>
                <a:spcPct val="110000"/>
              </a:lnSpc>
              <a:buClr>
                <a:schemeClr val="tx2"/>
              </a:buClr>
              <a:buSzPct val="75000"/>
              <a:buFont typeface="Wingdings" panose="05000000000000000000" pitchFamily="2" charset="2"/>
              <a:buChar char="à"/>
            </a:pPr>
            <a:r>
              <a:rPr lang="en-US" altLang="en-US" sz="3200"/>
              <a:t> site-specific Soil</a:t>
            </a:r>
            <a:r>
              <a:rPr lang="en-US" altLang="en-US" sz="3200" baseline="-25000"/>
              <a:t>SSi</a:t>
            </a:r>
            <a:r>
              <a:rPr lang="en-US" altLang="en-US" sz="3200"/>
              <a:t> or Soil</a:t>
            </a:r>
            <a:r>
              <a:rPr lang="en-US" altLang="en-US" sz="3200" baseline="-25000"/>
              <a:t>SSni</a:t>
            </a:r>
          </a:p>
          <a:p>
            <a:pPr lvl="1" algn="l" eaLnBrk="0" hangingPunct="0">
              <a:lnSpc>
                <a:spcPct val="110000"/>
              </a:lnSpc>
              <a:buClr>
                <a:schemeClr val="tx2"/>
              </a:buClr>
              <a:buSzPct val="75000"/>
              <a:buFont typeface="Wingdings" panose="05000000000000000000" pitchFamily="2" charset="2"/>
              <a:buChar char="à"/>
            </a:pPr>
            <a:r>
              <a:rPr lang="en-US" altLang="en-US" sz="3200" baseline="-25000"/>
              <a:t> </a:t>
            </a:r>
            <a:r>
              <a:rPr lang="en-US" altLang="en-US" sz="3200"/>
              <a:t>Table 1 Soil</a:t>
            </a:r>
            <a:r>
              <a:rPr lang="en-US" altLang="en-US" sz="3200" baseline="-25000"/>
              <a:t>SSGW</a:t>
            </a:r>
            <a:endParaRPr lang="en-US" altLang="en-US" sz="3200"/>
          </a:p>
          <a:p>
            <a:pPr algn="l" eaLnBrk="0" hangingPunct="0">
              <a:lnSpc>
                <a:spcPct val="170000"/>
              </a:lnSpc>
              <a:buClr>
                <a:schemeClr val="accent1"/>
              </a:buClr>
              <a:buSzPct val="75000"/>
              <a:buFont typeface="Wingdings" panose="05000000000000000000" pitchFamily="2" charset="2"/>
              <a:buChar char="n"/>
            </a:pPr>
            <a:r>
              <a:rPr lang="en-US" altLang="en-US" sz="3200"/>
              <a:t> Identify AOI using limiting soil SS</a:t>
            </a:r>
          </a:p>
          <a:p>
            <a:pPr algn="l" eaLnBrk="0" hangingPunct="0">
              <a:lnSpc>
                <a:spcPct val="170000"/>
              </a:lnSpc>
              <a:buClr>
                <a:schemeClr val="accent1"/>
              </a:buClr>
              <a:buSzPct val="75000"/>
              <a:buFont typeface="Wingdings" panose="05000000000000000000" pitchFamily="2" charset="2"/>
              <a:buChar char="n"/>
            </a:pPr>
            <a:r>
              <a:rPr lang="en-US" altLang="en-US" sz="3200"/>
              <a:t> May be re-iterative process</a:t>
            </a:r>
          </a:p>
          <a:p>
            <a:pPr algn="l" eaLnBrk="0" hangingPunct="0">
              <a:lnSpc>
                <a:spcPct val="160000"/>
              </a:lnSpc>
              <a:buClr>
                <a:schemeClr val="accent1"/>
              </a:buClr>
              <a:buFont typeface="Monotype Sorts" pitchFamily="2" charset="2"/>
              <a:buNone/>
            </a:pPr>
            <a:endParaRPr lang="en-US" altLang="en-US" sz="3200"/>
          </a:p>
          <a:p>
            <a:pPr algn="l" eaLnBrk="0" hangingPunct="0"/>
            <a:r>
              <a:rPr lang="en-US" altLang="en-US" b="1"/>
              <a:t>	</a:t>
            </a:r>
          </a:p>
        </p:txBody>
      </p:sp>
    </p:spTree>
  </p:cSld>
  <p:clrMapOvr>
    <a:masterClrMapping/>
  </p:clrMapOvr>
  <p:transition>
    <p:wheel spokes="8"/>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7490" name="Rectangle 2"/>
          <p:cNvSpPr>
            <a:spLocks noGrp="1" noChangeArrowheads="1"/>
          </p:cNvSpPr>
          <p:nvPr>
            <p:ph type="title"/>
          </p:nvPr>
        </p:nvSpPr>
        <p:spPr/>
        <p:txBody>
          <a:bodyPr/>
          <a:lstStyle/>
          <a:p>
            <a:r>
              <a:rPr lang="en-US" altLang="en-US"/>
              <a:t/>
            </a:r>
            <a:br>
              <a:rPr lang="en-US" altLang="en-US"/>
            </a:br>
            <a:r>
              <a:rPr lang="en-US" altLang="en-US"/>
              <a:t>Identification of the AOI</a:t>
            </a:r>
            <a:br>
              <a:rPr lang="en-US" altLang="en-US"/>
            </a:br>
            <a:endParaRPr lang="en-US" altLang="en-US"/>
          </a:p>
        </p:txBody>
      </p:sp>
      <p:sp>
        <p:nvSpPr>
          <p:cNvPr id="1087491" name="Rectangle 3"/>
          <p:cNvSpPr>
            <a:spLocks noGrp="1" noChangeArrowheads="1"/>
          </p:cNvSpPr>
          <p:nvPr>
            <p:ph type="body" idx="1"/>
          </p:nvPr>
        </p:nvSpPr>
        <p:spPr/>
        <p:txBody>
          <a:bodyPr/>
          <a:lstStyle/>
          <a:p>
            <a:pPr marL="0" indent="0">
              <a:buFont typeface="Monotype Sorts" pitchFamily="2" charset="2"/>
              <a:buNone/>
              <a:tabLst>
                <a:tab pos="565150" algn="l"/>
              </a:tabLst>
            </a:pPr>
            <a:r>
              <a:rPr lang="en-US" altLang="en-US"/>
              <a:t> </a:t>
            </a:r>
          </a:p>
        </p:txBody>
      </p:sp>
      <p:sp>
        <p:nvSpPr>
          <p:cNvPr id="1087492" name="Text Box 4"/>
          <p:cNvSpPr txBox="1">
            <a:spLocks noChangeArrowheads="1"/>
          </p:cNvSpPr>
          <p:nvPr/>
        </p:nvSpPr>
        <p:spPr bwMode="auto">
          <a:xfrm>
            <a:off x="381000" y="2209800"/>
            <a:ext cx="8382000" cy="503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3200" b="1" u="sng"/>
              <a:t>If only 1 or 2 sampling locations &gt; SS or LRS</a:t>
            </a:r>
            <a:r>
              <a:rPr lang="en-US" altLang="en-US" sz="3200" b="1"/>
              <a:t>:</a:t>
            </a:r>
          </a:p>
          <a:p>
            <a:pPr algn="l" eaLnBrk="0" hangingPunct="0"/>
            <a:endParaRPr lang="en-US" altLang="en-US" sz="3200" b="1"/>
          </a:p>
          <a:p>
            <a:pPr algn="l" eaLnBrk="0" hangingPunct="0">
              <a:lnSpc>
                <a:spcPct val="70000"/>
              </a:lnSpc>
              <a:buClr>
                <a:schemeClr val="tx2"/>
              </a:buClr>
              <a:buSzPct val="75000"/>
              <a:buFont typeface="Wingdings" panose="05000000000000000000" pitchFamily="2" charset="2"/>
              <a:buChar char="n"/>
            </a:pPr>
            <a:r>
              <a:rPr lang="en-US" altLang="en-US" sz="3200" b="1"/>
              <a:t> </a:t>
            </a:r>
            <a:r>
              <a:rPr lang="en-US" altLang="en-US" sz="3200"/>
              <a:t>Identification of an AOI is not possible</a:t>
            </a:r>
          </a:p>
          <a:p>
            <a:pPr algn="l" eaLnBrk="0" hangingPunct="0">
              <a:lnSpc>
                <a:spcPct val="70000"/>
              </a:lnSpc>
              <a:buClr>
                <a:schemeClr val="tx2"/>
              </a:buClr>
              <a:buSzPct val="75000"/>
              <a:buFont typeface="Wingdings" panose="05000000000000000000" pitchFamily="2" charset="2"/>
              <a:buChar char="n"/>
            </a:pPr>
            <a:endParaRPr lang="en-US" altLang="en-US" sz="3200"/>
          </a:p>
          <a:p>
            <a:pPr algn="l" eaLnBrk="0" hangingPunct="0">
              <a:buClr>
                <a:schemeClr val="tx2"/>
              </a:buClr>
              <a:buSzPct val="75000"/>
              <a:buFont typeface="Wingdings" panose="05000000000000000000" pitchFamily="2" charset="2"/>
              <a:buChar char="n"/>
            </a:pPr>
            <a:r>
              <a:rPr lang="en-US" altLang="en-US" sz="3200"/>
              <a:t> Options:</a:t>
            </a:r>
          </a:p>
          <a:p>
            <a:pPr lvl="1" algn="l" eaLnBrk="0" hangingPunct="0">
              <a:buClr>
                <a:schemeClr val="tx2"/>
              </a:buClr>
              <a:buSzPct val="75000"/>
              <a:buFont typeface="Wingdings" panose="05000000000000000000" pitchFamily="2" charset="2"/>
              <a:buChar char="à"/>
            </a:pPr>
            <a:r>
              <a:rPr lang="en-US" altLang="en-US" sz="3200"/>
              <a:t> Evaluate under higher tier</a:t>
            </a:r>
          </a:p>
          <a:p>
            <a:pPr lvl="1" algn="l" eaLnBrk="0" hangingPunct="0">
              <a:buClr>
                <a:schemeClr val="tx2"/>
              </a:buClr>
              <a:buSzPct val="75000"/>
              <a:buFont typeface="Wingdings" panose="05000000000000000000" pitchFamily="2" charset="2"/>
              <a:buChar char="à"/>
            </a:pPr>
            <a:r>
              <a:rPr lang="en-US" altLang="en-US" sz="3200"/>
              <a:t> If appropriate, re-sample area</a:t>
            </a:r>
          </a:p>
          <a:p>
            <a:pPr lvl="1" algn="l" eaLnBrk="0" hangingPunct="0">
              <a:buClr>
                <a:schemeClr val="tx2"/>
              </a:buClr>
              <a:buSzPct val="75000"/>
              <a:buFont typeface="Wingdings" panose="05000000000000000000" pitchFamily="2" charset="2"/>
              <a:buChar char="à"/>
            </a:pPr>
            <a:r>
              <a:rPr lang="en-US" altLang="en-US" sz="3200"/>
              <a:t> Remediate impacted area(s)</a:t>
            </a:r>
          </a:p>
          <a:p>
            <a:pPr algn="l" eaLnBrk="0" hangingPunct="0"/>
            <a:endParaRPr lang="en-US" altLang="en-US" sz="3200" b="1"/>
          </a:p>
          <a:p>
            <a:pPr algn="l" eaLnBrk="0" hangingPunct="0"/>
            <a:endParaRPr lang="en-US" altLang="en-US" sz="3200" b="1"/>
          </a:p>
          <a:p>
            <a:pPr algn="l" eaLnBrk="0" hangingPunct="0"/>
            <a:r>
              <a:rPr lang="en-US" altLang="en-US" b="1"/>
              <a:t>	</a:t>
            </a:r>
            <a:endParaRPr lang="en-US" altLang="en-US">
              <a:sym typeface="Symbol" panose="05050102010706020507" pitchFamily="18" charset="2"/>
            </a:endParaRPr>
          </a:p>
        </p:txBody>
      </p:sp>
    </p:spTree>
  </p:cSld>
  <p:clrMapOvr>
    <a:masterClrMapping/>
  </p:clrMapOvr>
  <p:transition>
    <p:wheel spokes="8"/>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9538" name="Rectangle 2"/>
          <p:cNvSpPr>
            <a:spLocks noGrp="1" noChangeArrowheads="1"/>
          </p:cNvSpPr>
          <p:nvPr>
            <p:ph type="title"/>
          </p:nvPr>
        </p:nvSpPr>
        <p:spPr/>
        <p:txBody>
          <a:bodyPr/>
          <a:lstStyle/>
          <a:p>
            <a:r>
              <a:rPr lang="en-US" altLang="en-US" b="1"/>
              <a:t>Identification of the AOI</a:t>
            </a:r>
            <a:br>
              <a:rPr lang="en-US" altLang="en-US" b="1"/>
            </a:br>
            <a:r>
              <a:rPr lang="en-US" altLang="en-US" b="1"/>
              <a:t>Based on Land Use</a:t>
            </a:r>
            <a:endParaRPr lang="en-US" altLang="en-US"/>
          </a:p>
        </p:txBody>
      </p:sp>
      <p:sp>
        <p:nvSpPr>
          <p:cNvPr id="1089539" name="Text Box 3"/>
          <p:cNvSpPr txBox="1">
            <a:spLocks noChangeArrowheads="1"/>
          </p:cNvSpPr>
          <p:nvPr/>
        </p:nvSpPr>
        <p:spPr bwMode="auto">
          <a:xfrm>
            <a:off x="5791200" y="4191000"/>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b="1"/>
              <a:t>Industrial Soil AOI</a:t>
            </a:r>
            <a:endParaRPr lang="en-US" altLang="en-US"/>
          </a:p>
        </p:txBody>
      </p:sp>
      <p:sp>
        <p:nvSpPr>
          <p:cNvPr id="1089541" name="Text Box 5"/>
          <p:cNvSpPr txBox="1">
            <a:spLocks noChangeArrowheads="1"/>
          </p:cNvSpPr>
          <p:nvPr/>
        </p:nvSpPr>
        <p:spPr bwMode="auto">
          <a:xfrm>
            <a:off x="6400800" y="4724400"/>
            <a:ext cx="189388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a:t> Soil</a:t>
            </a:r>
            <a:r>
              <a:rPr lang="en-US" altLang="en-US" baseline="-25000"/>
              <a:t>i</a:t>
            </a:r>
            <a:endParaRPr lang="en-US" altLang="en-US"/>
          </a:p>
          <a:p>
            <a:pPr algn="l" eaLnBrk="0" hangingPunct="0">
              <a:buFontTx/>
              <a:buChar char="•"/>
            </a:pPr>
            <a:r>
              <a:rPr lang="en-US" altLang="en-US"/>
              <a:t> Soil</a:t>
            </a:r>
            <a:r>
              <a:rPr lang="en-US" altLang="en-US" baseline="-25000"/>
              <a:t>gw</a:t>
            </a:r>
            <a:endParaRPr lang="en-US" altLang="en-US"/>
          </a:p>
          <a:p>
            <a:pPr algn="l" eaLnBrk="0" hangingPunct="0">
              <a:buFontTx/>
              <a:buChar char="•"/>
            </a:pPr>
            <a:r>
              <a:rPr lang="en-US" altLang="en-US"/>
              <a:t> Soil</a:t>
            </a:r>
            <a:r>
              <a:rPr lang="en-US" altLang="en-US" baseline="-25000"/>
              <a:t>sat</a:t>
            </a:r>
            <a:endParaRPr lang="en-US" altLang="en-US"/>
          </a:p>
          <a:p>
            <a:pPr algn="l" eaLnBrk="0" hangingPunct="0"/>
            <a:endParaRPr lang="en-US" altLang="en-US"/>
          </a:p>
        </p:txBody>
      </p:sp>
      <p:sp>
        <p:nvSpPr>
          <p:cNvPr id="1089542" name="Rectangle 6" descr="Industrial soil AOI"/>
          <p:cNvSpPr>
            <a:spLocks noChangeArrowheads="1"/>
          </p:cNvSpPr>
          <p:nvPr/>
        </p:nvSpPr>
        <p:spPr bwMode="auto">
          <a:xfrm>
            <a:off x="3657600" y="2590800"/>
            <a:ext cx="2362200" cy="16002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44" name="Rectangle 8" descr="Residential or non-industrial AOI"/>
          <p:cNvSpPr>
            <a:spLocks noChangeArrowheads="1"/>
          </p:cNvSpPr>
          <p:nvPr/>
        </p:nvSpPr>
        <p:spPr bwMode="auto">
          <a:xfrm>
            <a:off x="2514600" y="2590800"/>
            <a:ext cx="1143000" cy="160020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a:p>
        </p:txBody>
      </p:sp>
      <p:sp>
        <p:nvSpPr>
          <p:cNvPr id="1089545" name="Line 9" descr="Industrial Property Boundary"/>
          <p:cNvSpPr>
            <a:spLocks noChangeShapeType="1"/>
          </p:cNvSpPr>
          <p:nvPr/>
        </p:nvSpPr>
        <p:spPr bwMode="auto">
          <a:xfrm>
            <a:off x="3657600" y="2590800"/>
            <a:ext cx="0" cy="3657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46" name="Line 10" descr="Industrial Property Boundary"/>
          <p:cNvSpPr>
            <a:spLocks noChangeShapeType="1"/>
          </p:cNvSpPr>
          <p:nvPr/>
        </p:nvSpPr>
        <p:spPr bwMode="auto">
          <a:xfrm>
            <a:off x="3657600" y="6248400"/>
            <a:ext cx="4876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47" name="Line 11" descr="Industrial Property Boundary"/>
          <p:cNvSpPr>
            <a:spLocks noChangeShapeType="1"/>
          </p:cNvSpPr>
          <p:nvPr/>
        </p:nvSpPr>
        <p:spPr bwMode="auto">
          <a:xfrm>
            <a:off x="3657600" y="2590800"/>
            <a:ext cx="4876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48" name="Line 12" descr="Industrial Property Boundary"/>
          <p:cNvSpPr>
            <a:spLocks noChangeShapeType="1"/>
          </p:cNvSpPr>
          <p:nvPr/>
        </p:nvSpPr>
        <p:spPr bwMode="auto">
          <a:xfrm>
            <a:off x="3657600" y="61722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49" name="Line 13" descr="Industrial Property Boundary"/>
          <p:cNvSpPr>
            <a:spLocks noChangeShapeType="1"/>
          </p:cNvSpPr>
          <p:nvPr/>
        </p:nvSpPr>
        <p:spPr bwMode="auto">
          <a:xfrm>
            <a:off x="8534400" y="2590800"/>
            <a:ext cx="0" cy="35052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50" name="Line 14" descr="Industrial Property Boundary"/>
          <p:cNvSpPr>
            <a:spLocks noChangeShapeType="1"/>
          </p:cNvSpPr>
          <p:nvPr/>
        </p:nvSpPr>
        <p:spPr bwMode="auto">
          <a:xfrm>
            <a:off x="8534400" y="60960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51" name="Text Box 15"/>
          <p:cNvSpPr txBox="1">
            <a:spLocks noChangeArrowheads="1"/>
          </p:cNvSpPr>
          <p:nvPr/>
        </p:nvSpPr>
        <p:spPr bwMode="auto">
          <a:xfrm>
            <a:off x="304800" y="5181600"/>
            <a:ext cx="2895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b="1"/>
              <a:t>Industrial property </a:t>
            </a:r>
          </a:p>
          <a:p>
            <a:pPr algn="l" eaLnBrk="0" hangingPunct="0"/>
            <a:r>
              <a:rPr lang="en-US" altLang="en-US" b="1"/>
              <a:t>boundary</a:t>
            </a:r>
            <a:endParaRPr lang="en-US" altLang="en-US"/>
          </a:p>
        </p:txBody>
      </p:sp>
      <p:sp>
        <p:nvSpPr>
          <p:cNvPr id="1089552" name="Line 16" descr="arrow"/>
          <p:cNvSpPr>
            <a:spLocks noChangeShapeType="1"/>
          </p:cNvSpPr>
          <p:nvPr/>
        </p:nvSpPr>
        <p:spPr bwMode="auto">
          <a:xfrm flipV="1">
            <a:off x="1752600" y="5486400"/>
            <a:ext cx="182880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53" name="Line 17" descr="arrow"/>
          <p:cNvSpPr>
            <a:spLocks noChangeShapeType="1"/>
          </p:cNvSpPr>
          <p:nvPr/>
        </p:nvSpPr>
        <p:spPr bwMode="auto">
          <a:xfrm flipH="1" flipV="1">
            <a:off x="4800600" y="3429000"/>
            <a:ext cx="990600" cy="990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54" name="Text Box 18"/>
          <p:cNvSpPr txBox="1">
            <a:spLocks noChangeArrowheads="1"/>
          </p:cNvSpPr>
          <p:nvPr/>
        </p:nvSpPr>
        <p:spPr bwMode="auto">
          <a:xfrm>
            <a:off x="457200" y="2555875"/>
            <a:ext cx="20812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b="1"/>
              <a:t>Residential</a:t>
            </a:r>
          </a:p>
          <a:p>
            <a:pPr algn="l" eaLnBrk="0" hangingPunct="0"/>
            <a:r>
              <a:rPr lang="en-US" altLang="en-US" b="1"/>
              <a:t>AOI</a:t>
            </a:r>
          </a:p>
        </p:txBody>
      </p:sp>
      <p:sp>
        <p:nvSpPr>
          <p:cNvPr id="1089555" name="Line 19" descr="arrow"/>
          <p:cNvSpPr>
            <a:spLocks noChangeShapeType="1"/>
          </p:cNvSpPr>
          <p:nvPr/>
        </p:nvSpPr>
        <p:spPr bwMode="auto">
          <a:xfrm>
            <a:off x="1371600" y="3048000"/>
            <a:ext cx="1828800" cy="381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556" name="Text Box 20"/>
          <p:cNvSpPr txBox="1">
            <a:spLocks noChangeArrowheads="1"/>
          </p:cNvSpPr>
          <p:nvPr/>
        </p:nvSpPr>
        <p:spPr bwMode="auto">
          <a:xfrm>
            <a:off x="381000" y="3429000"/>
            <a:ext cx="13081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buFontTx/>
              <a:buChar char="•"/>
            </a:pPr>
            <a:r>
              <a:rPr lang="en-US" altLang="en-US"/>
              <a:t> Soil</a:t>
            </a:r>
            <a:r>
              <a:rPr lang="en-US" altLang="en-US" baseline="-25000"/>
              <a:t>ni</a:t>
            </a:r>
            <a:endParaRPr lang="en-US" altLang="en-US"/>
          </a:p>
          <a:p>
            <a:pPr algn="l" eaLnBrk="0" hangingPunct="0">
              <a:buFontTx/>
              <a:buChar char="•"/>
            </a:pPr>
            <a:r>
              <a:rPr lang="en-US" altLang="en-US"/>
              <a:t> (Soil</a:t>
            </a:r>
            <a:r>
              <a:rPr lang="en-US" altLang="en-US" baseline="-25000"/>
              <a:t>gw</a:t>
            </a:r>
            <a:r>
              <a:rPr lang="en-US" altLang="en-US"/>
              <a:t>)</a:t>
            </a:r>
          </a:p>
          <a:p>
            <a:pPr algn="l" eaLnBrk="0" hangingPunct="0">
              <a:buFontTx/>
              <a:buChar char="•"/>
            </a:pPr>
            <a:r>
              <a:rPr lang="en-US" altLang="en-US"/>
              <a:t> (Soil</a:t>
            </a:r>
            <a:r>
              <a:rPr lang="en-US" altLang="en-US" baseline="-25000"/>
              <a:t>sat</a:t>
            </a:r>
            <a:r>
              <a:rPr lang="en-US" altLang="en-US"/>
              <a:t>)</a:t>
            </a:r>
          </a:p>
          <a:p>
            <a:pPr algn="l" eaLnBrk="0" hangingPunct="0"/>
            <a:endParaRPr lang="en-US" altLang="en-US"/>
          </a:p>
        </p:txBody>
      </p:sp>
    </p:spTree>
  </p:cSld>
  <p:clrMapOvr>
    <a:masterClrMapping/>
  </p:clrMapOvr>
  <p:transition>
    <p:wheel spokes="8"/>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1586" name="Rectangle 2"/>
          <p:cNvSpPr>
            <a:spLocks noGrp="1" noChangeArrowheads="1"/>
          </p:cNvSpPr>
          <p:nvPr>
            <p:ph type="title"/>
          </p:nvPr>
        </p:nvSpPr>
        <p:spPr/>
        <p:txBody>
          <a:bodyPr/>
          <a:lstStyle/>
          <a:p>
            <a:r>
              <a:rPr lang="en-US" altLang="en-US" b="1"/>
              <a:t>Identification of the AOI</a:t>
            </a:r>
            <a:br>
              <a:rPr lang="en-US" altLang="en-US" b="1"/>
            </a:br>
            <a:r>
              <a:rPr lang="en-US" altLang="en-US" b="1"/>
              <a:t>Based on COC</a:t>
            </a:r>
            <a:endParaRPr lang="en-US" altLang="en-US"/>
          </a:p>
        </p:txBody>
      </p:sp>
      <p:sp>
        <p:nvSpPr>
          <p:cNvPr id="1091587" name="Rectangle 3"/>
          <p:cNvSpPr>
            <a:spLocks noGrp="1" noChangeArrowheads="1"/>
          </p:cNvSpPr>
          <p:nvPr>
            <p:ph type="body" idx="1"/>
          </p:nvPr>
        </p:nvSpPr>
        <p:spPr/>
        <p:txBody>
          <a:bodyPr/>
          <a:lstStyle/>
          <a:p>
            <a:endParaRPr lang="en-US" altLang="en-US"/>
          </a:p>
        </p:txBody>
      </p:sp>
      <p:sp>
        <p:nvSpPr>
          <p:cNvPr id="1091588" name="Oval 4" descr="AOI for COC #1&#10;"/>
          <p:cNvSpPr>
            <a:spLocks noChangeArrowheads="1"/>
          </p:cNvSpPr>
          <p:nvPr/>
        </p:nvSpPr>
        <p:spPr bwMode="auto">
          <a:xfrm>
            <a:off x="1752600" y="2819400"/>
            <a:ext cx="6019800" cy="29718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a:p>
        </p:txBody>
      </p:sp>
      <p:sp>
        <p:nvSpPr>
          <p:cNvPr id="1091589" name="Oval 5"/>
          <p:cNvSpPr>
            <a:spLocks noChangeArrowheads="1"/>
          </p:cNvSpPr>
          <p:nvPr/>
        </p:nvSpPr>
        <p:spPr bwMode="auto">
          <a:xfrm>
            <a:off x="2590800" y="3810000"/>
            <a:ext cx="1676400" cy="1295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solidFill>
                  <a:schemeClr val="bg1"/>
                </a:solidFill>
              </a:rPr>
              <a:t>AOI for</a:t>
            </a:r>
          </a:p>
          <a:p>
            <a:pPr eaLnBrk="0" hangingPunct="0"/>
            <a:r>
              <a:rPr lang="en-US" altLang="en-US" sz="2800" b="1">
                <a:solidFill>
                  <a:schemeClr val="bg1"/>
                </a:solidFill>
              </a:rPr>
              <a:t>COC #2</a:t>
            </a:r>
          </a:p>
        </p:txBody>
      </p:sp>
      <p:sp>
        <p:nvSpPr>
          <p:cNvPr id="1091590" name="Text Box 6" descr="AOI for COC #1&#10;"/>
          <p:cNvSpPr txBox="1">
            <a:spLocks noChangeArrowheads="1"/>
          </p:cNvSpPr>
          <p:nvPr/>
        </p:nvSpPr>
        <p:spPr bwMode="auto">
          <a:xfrm>
            <a:off x="4572000" y="3657600"/>
            <a:ext cx="2743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dirty="0">
                <a:solidFill>
                  <a:schemeClr val="bg1"/>
                </a:solidFill>
              </a:rPr>
              <a:t>AOI for COC #1</a:t>
            </a:r>
            <a:endParaRPr lang="en-US" altLang="en-US" dirty="0"/>
          </a:p>
        </p:txBody>
      </p:sp>
    </p:spTree>
  </p:cSld>
  <p:clrMapOvr>
    <a:masterClrMapping/>
  </p:clrMapOvr>
  <p:transition>
    <p:wheel spokes="8"/>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a:xfrm>
            <a:off x="762000" y="762000"/>
            <a:ext cx="7848600" cy="1371600"/>
          </a:xfrm>
        </p:spPr>
        <p:txBody>
          <a:bodyPr/>
          <a:lstStyle/>
          <a:p>
            <a:r>
              <a:rPr lang="en-US" altLang="en-US" b="1"/>
              <a:t/>
            </a:r>
            <a:br>
              <a:rPr lang="en-US" altLang="en-US" b="1"/>
            </a:br>
            <a:r>
              <a:rPr lang="en-US" altLang="en-US" sz="3600" b="1"/>
              <a:t>Identification of the AOI</a:t>
            </a:r>
            <a:br>
              <a:rPr lang="en-US" altLang="en-US" sz="3600" b="1"/>
            </a:br>
            <a:r>
              <a:rPr lang="en-US" altLang="en-US" sz="3600" b="1"/>
              <a:t>Single vs Multiple</a:t>
            </a:r>
            <a:r>
              <a:rPr lang="en-US" altLang="en-US" b="1"/>
              <a:t/>
            </a:r>
            <a:br>
              <a:rPr lang="en-US" altLang="en-US" b="1"/>
            </a:br>
            <a:endParaRPr lang="en-US" altLang="en-US" b="1"/>
          </a:p>
        </p:txBody>
      </p:sp>
      <p:sp>
        <p:nvSpPr>
          <p:cNvPr id="1093635" name="Rectangle 3"/>
          <p:cNvSpPr>
            <a:spLocks noGrp="1" noChangeArrowheads="1"/>
          </p:cNvSpPr>
          <p:nvPr>
            <p:ph type="body" idx="1"/>
          </p:nvPr>
        </p:nvSpPr>
        <p:spPr/>
        <p:txBody>
          <a:bodyPr/>
          <a:lstStyle/>
          <a:p>
            <a:pPr>
              <a:buFont typeface="Monotype Sorts" pitchFamily="2" charset="2"/>
              <a:buNone/>
            </a:pPr>
            <a:endParaRPr lang="en-US" altLang="en-US"/>
          </a:p>
        </p:txBody>
      </p:sp>
      <p:sp>
        <p:nvSpPr>
          <p:cNvPr id="1093636" name="Oval 4"/>
          <p:cNvSpPr>
            <a:spLocks noChangeArrowheads="1"/>
          </p:cNvSpPr>
          <p:nvPr/>
        </p:nvSpPr>
        <p:spPr bwMode="auto">
          <a:xfrm>
            <a:off x="304800" y="4953000"/>
            <a:ext cx="1600200" cy="1371600"/>
          </a:xfrm>
          <a:prstGeom prst="ellipse">
            <a:avLst/>
          </a:prstGeom>
          <a:solidFill>
            <a:srgbClr val="00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AOI</a:t>
            </a:r>
            <a:endParaRPr lang="en-US" altLang="en-US"/>
          </a:p>
        </p:txBody>
      </p:sp>
      <p:sp>
        <p:nvSpPr>
          <p:cNvPr id="1093637" name="Oval 5"/>
          <p:cNvSpPr>
            <a:spLocks noChangeArrowheads="1"/>
          </p:cNvSpPr>
          <p:nvPr/>
        </p:nvSpPr>
        <p:spPr bwMode="auto">
          <a:xfrm rot="-1450698">
            <a:off x="1752600" y="2286000"/>
            <a:ext cx="19050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AOI</a:t>
            </a:r>
            <a:endParaRPr lang="en-US" altLang="en-US"/>
          </a:p>
        </p:txBody>
      </p:sp>
      <p:sp>
        <p:nvSpPr>
          <p:cNvPr id="1093638" name="Oval 6"/>
          <p:cNvSpPr>
            <a:spLocks noChangeArrowheads="1"/>
          </p:cNvSpPr>
          <p:nvPr/>
        </p:nvSpPr>
        <p:spPr bwMode="auto">
          <a:xfrm>
            <a:off x="7086600" y="4419600"/>
            <a:ext cx="1219200" cy="1143000"/>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b="1"/>
              <a:t>AOI</a:t>
            </a:r>
            <a:endParaRPr lang="en-US" altLang="en-US"/>
          </a:p>
        </p:txBody>
      </p:sp>
      <p:sp>
        <p:nvSpPr>
          <p:cNvPr id="1093639" name="Oval 7"/>
          <p:cNvSpPr>
            <a:spLocks noChangeArrowheads="1"/>
          </p:cNvSpPr>
          <p:nvPr/>
        </p:nvSpPr>
        <p:spPr bwMode="auto">
          <a:xfrm rot="-16200000">
            <a:off x="6172200" y="3200400"/>
            <a:ext cx="1676400" cy="990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eaLnBrk="0" hangingPunct="0"/>
            <a:r>
              <a:rPr lang="en-US" altLang="en-US" b="1"/>
              <a:t>AOI</a:t>
            </a:r>
            <a:endParaRPr lang="en-US" altLang="en-US"/>
          </a:p>
        </p:txBody>
      </p:sp>
      <p:sp>
        <p:nvSpPr>
          <p:cNvPr id="1093640" name="Text Box 8"/>
          <p:cNvSpPr txBox="1">
            <a:spLocks noChangeArrowheads="1"/>
          </p:cNvSpPr>
          <p:nvPr/>
        </p:nvSpPr>
        <p:spPr bwMode="auto">
          <a:xfrm>
            <a:off x="2514600" y="3657600"/>
            <a:ext cx="4572000" cy="218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u="sng"/>
              <a:t>Considerations</a:t>
            </a:r>
            <a:r>
              <a:rPr lang="en-US" altLang="en-US" sz="2800" b="1"/>
              <a:t>:</a:t>
            </a:r>
          </a:p>
          <a:p>
            <a:pPr algn="l" eaLnBrk="0" hangingPunct="0">
              <a:lnSpc>
                <a:spcPct val="130000"/>
              </a:lnSpc>
              <a:buClr>
                <a:schemeClr val="accent1"/>
              </a:buClr>
              <a:buFont typeface="Monotype Sorts" pitchFamily="2" charset="2"/>
              <a:buChar char="n"/>
            </a:pPr>
            <a:r>
              <a:rPr lang="en-US" altLang="en-US" sz="2800"/>
              <a:t> Distance</a:t>
            </a:r>
          </a:p>
          <a:p>
            <a:pPr algn="l" eaLnBrk="0" hangingPunct="0">
              <a:lnSpc>
                <a:spcPct val="130000"/>
              </a:lnSpc>
              <a:buClr>
                <a:schemeClr val="accent1"/>
              </a:buClr>
              <a:buFont typeface="Monotype Sorts" pitchFamily="2" charset="2"/>
              <a:buChar char="n"/>
            </a:pPr>
            <a:r>
              <a:rPr lang="en-US" altLang="en-US" sz="2800"/>
              <a:t> Receptor activity patterns</a:t>
            </a:r>
          </a:p>
          <a:p>
            <a:pPr algn="l" eaLnBrk="0" hangingPunct="0">
              <a:lnSpc>
                <a:spcPct val="130000"/>
              </a:lnSpc>
              <a:buClr>
                <a:schemeClr val="accent1"/>
              </a:buClr>
              <a:buFont typeface="Monotype Sorts" pitchFamily="2" charset="2"/>
              <a:buChar char="n"/>
            </a:pPr>
            <a:r>
              <a:rPr lang="en-US" altLang="en-US" sz="2800"/>
              <a:t> COC</a:t>
            </a:r>
            <a:r>
              <a:rPr lang="en-US" altLang="en-US"/>
              <a:t> </a:t>
            </a:r>
          </a:p>
        </p:txBody>
      </p:sp>
    </p:spTree>
  </p:cSld>
  <p:clrMapOvr>
    <a:masterClrMapping/>
  </p:clrMapOvr>
  <p:transition>
    <p:wheel spokes="8"/>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4658" name="Rectangle 2"/>
          <p:cNvSpPr>
            <a:spLocks noGrp="1" noChangeArrowheads="1"/>
          </p:cNvSpPr>
          <p:nvPr>
            <p:ph type="title"/>
          </p:nvPr>
        </p:nvSpPr>
        <p:spPr/>
        <p:txBody>
          <a:bodyPr/>
          <a:lstStyle/>
          <a:p>
            <a:r>
              <a:rPr lang="en-US" altLang="en-US"/>
              <a:t>Soil</a:t>
            </a:r>
            <a:r>
              <a:rPr lang="en-US" altLang="en-US" baseline="-25000"/>
              <a:t>es</a:t>
            </a:r>
            <a:endParaRPr lang="en-US" altLang="en-US"/>
          </a:p>
        </p:txBody>
      </p:sp>
      <p:sp>
        <p:nvSpPr>
          <p:cNvPr id="1094659" name="Rectangle 3"/>
          <p:cNvSpPr>
            <a:spLocks noGrp="1" noChangeArrowheads="1"/>
          </p:cNvSpPr>
          <p:nvPr>
            <p:ph type="body" idx="1"/>
          </p:nvPr>
        </p:nvSpPr>
        <p:spPr/>
        <p:txBody>
          <a:bodyPr/>
          <a:lstStyle/>
          <a:p>
            <a:pPr>
              <a:buFontTx/>
              <a:buNone/>
            </a:pPr>
            <a:endParaRPr lang="en-US" altLang="en-US"/>
          </a:p>
        </p:txBody>
      </p:sp>
      <p:sp>
        <p:nvSpPr>
          <p:cNvPr id="1094660" name="Rectangle 4"/>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r>
              <a:rPr lang="en-US" altLang="en-US" sz="2800" b="1">
                <a:solidFill>
                  <a:schemeClr val="bg1"/>
                </a:solidFill>
              </a:rPr>
              <a:t>Enclosed </a:t>
            </a:r>
          </a:p>
          <a:p>
            <a:pPr algn="l" eaLnBrk="0" hangingPunct="0"/>
            <a:r>
              <a:rPr lang="en-US" altLang="en-US" sz="2800" b="1">
                <a:solidFill>
                  <a:schemeClr val="bg1"/>
                </a:solidFill>
              </a:rPr>
              <a:t>Structure</a:t>
            </a:r>
            <a:r>
              <a:rPr lang="en-US" altLang="en-US"/>
              <a:t>        </a:t>
            </a:r>
          </a:p>
        </p:txBody>
      </p:sp>
      <p:sp>
        <p:nvSpPr>
          <p:cNvPr id="1094661" name="Oval 5" descr="Soil to ES AOI&#10;"/>
          <p:cNvSpPr>
            <a:spLocks noChangeArrowheads="1"/>
          </p:cNvSpPr>
          <p:nvPr/>
        </p:nvSpPr>
        <p:spPr bwMode="auto">
          <a:xfrm>
            <a:off x="2743200" y="2971800"/>
            <a:ext cx="31242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62" name="Line 6" descr="Wall of 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63" name="Line 7" descr="wall of enclosed structure"/>
          <p:cNvSpPr>
            <a:spLocks noChangeShapeType="1"/>
          </p:cNvSpPr>
          <p:nvPr/>
        </p:nvSpPr>
        <p:spPr bwMode="auto">
          <a:xfrm>
            <a:off x="3429000"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64" name="Line 8" descr="wall of enclosed structure"/>
          <p:cNvSpPr>
            <a:spLocks noChangeShapeType="1"/>
          </p:cNvSpPr>
          <p:nvPr/>
        </p:nvSpPr>
        <p:spPr bwMode="auto">
          <a:xfrm>
            <a:off x="34290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65" name="Line 9" descr="arrow"/>
          <p:cNvSpPr>
            <a:spLocks noChangeShapeType="1"/>
          </p:cNvSpPr>
          <p:nvPr/>
        </p:nvSpPr>
        <p:spPr bwMode="auto">
          <a:xfrm flipV="1">
            <a:off x="2514600" y="3429000"/>
            <a:ext cx="609600" cy="838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66" name="Text Box 10"/>
          <p:cNvSpPr txBox="1">
            <a:spLocks noChangeArrowheads="1"/>
          </p:cNvSpPr>
          <p:nvPr/>
        </p:nvSpPr>
        <p:spPr bwMode="auto">
          <a:xfrm>
            <a:off x="2270125" y="4105275"/>
            <a:ext cx="24272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800" b="1" dirty="0"/>
              <a:t>Soil to ES AOI</a:t>
            </a:r>
            <a:endParaRPr lang="en-US" altLang="en-US" dirty="0"/>
          </a:p>
        </p:txBody>
      </p:sp>
      <p:sp>
        <p:nvSpPr>
          <p:cNvPr id="1094667" name="Text Box 11"/>
          <p:cNvSpPr txBox="1">
            <a:spLocks noChangeArrowheads="1"/>
          </p:cNvSpPr>
          <p:nvPr/>
        </p:nvSpPr>
        <p:spPr bwMode="auto">
          <a:xfrm>
            <a:off x="6248400" y="3733800"/>
            <a:ext cx="23622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Soil</a:t>
            </a:r>
            <a:r>
              <a:rPr lang="en-US" altLang="en-US" sz="2800" baseline="-25000"/>
              <a:t>i</a:t>
            </a:r>
            <a:r>
              <a:rPr lang="en-US" altLang="en-US" sz="2800"/>
              <a:t> or Soil</a:t>
            </a:r>
            <a:r>
              <a:rPr lang="en-US" altLang="en-US" sz="2800" baseline="-25000"/>
              <a:t>ni</a:t>
            </a:r>
            <a:endParaRPr lang="en-US" altLang="en-US" sz="2800"/>
          </a:p>
          <a:p>
            <a:pPr algn="l" eaLnBrk="0" hangingPunct="0">
              <a:buFontTx/>
              <a:buChar char="•"/>
            </a:pPr>
            <a:r>
              <a:rPr lang="en-US" altLang="en-US" sz="2800"/>
              <a:t>Soil</a:t>
            </a:r>
            <a:r>
              <a:rPr lang="en-US" altLang="en-US" sz="2800" baseline="-25000"/>
              <a:t>gw</a:t>
            </a:r>
            <a:endParaRPr lang="en-US" altLang="en-US" sz="2800"/>
          </a:p>
          <a:p>
            <a:pPr algn="l" eaLnBrk="0" hangingPunct="0">
              <a:buFontTx/>
              <a:buChar char="•"/>
            </a:pPr>
            <a:r>
              <a:rPr lang="en-US" altLang="en-US" sz="2800"/>
              <a:t>Soil</a:t>
            </a:r>
            <a:r>
              <a:rPr lang="en-US" altLang="en-US" sz="2800" baseline="-25000"/>
              <a:t>sat</a:t>
            </a:r>
            <a:endParaRPr lang="en-US" altLang="en-US" sz="2800"/>
          </a:p>
        </p:txBody>
      </p:sp>
      <p:sp>
        <p:nvSpPr>
          <p:cNvPr id="1094668" name="Text Box 12"/>
          <p:cNvSpPr txBox="1">
            <a:spLocks noChangeArrowheads="1"/>
          </p:cNvSpPr>
          <p:nvPr/>
        </p:nvSpPr>
        <p:spPr bwMode="auto">
          <a:xfrm>
            <a:off x="6324600" y="32004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Soil AOI</a:t>
            </a:r>
            <a:endParaRPr lang="en-US" altLang="en-US"/>
          </a:p>
        </p:txBody>
      </p:sp>
      <p:sp>
        <p:nvSpPr>
          <p:cNvPr id="1094669" name="Line 13" descr="arrow"/>
          <p:cNvSpPr>
            <a:spLocks noChangeShapeType="1"/>
          </p:cNvSpPr>
          <p:nvPr/>
        </p:nvSpPr>
        <p:spPr bwMode="auto">
          <a:xfrm flipH="1">
            <a:off x="5181600" y="3429000"/>
            <a:ext cx="121920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670" name="Text Box 14"/>
          <p:cNvSpPr txBox="1">
            <a:spLocks noChangeArrowheads="1"/>
          </p:cNvSpPr>
          <p:nvPr/>
        </p:nvSpPr>
        <p:spPr bwMode="auto">
          <a:xfrm>
            <a:off x="2498725" y="4562475"/>
            <a:ext cx="11699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buFontTx/>
              <a:buChar char="•"/>
            </a:pPr>
            <a:r>
              <a:rPr lang="en-US" altLang="en-US" sz="2800"/>
              <a:t> Soil</a:t>
            </a:r>
            <a:r>
              <a:rPr lang="en-US" altLang="en-US" sz="2800" baseline="-25000"/>
              <a:t>es</a:t>
            </a:r>
            <a:endParaRPr lang="en-US" altLang="en-US" baseline="-25000"/>
          </a:p>
        </p:txBody>
      </p:sp>
    </p:spTree>
  </p:cSld>
  <p:clrMapOvr>
    <a:masterClrMapping/>
  </p:clrMapOvr>
  <p:transition>
    <p:wheel spokes="8"/>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p:txBody>
          <a:bodyPr/>
          <a:lstStyle/>
          <a:p>
            <a:r>
              <a:rPr lang="en-US" altLang="en-US"/>
              <a:t>GW</a:t>
            </a:r>
            <a:r>
              <a:rPr lang="en-US" altLang="en-US" baseline="-25000"/>
              <a:t>es</a:t>
            </a:r>
            <a:endParaRPr lang="en-US" altLang="en-US"/>
          </a:p>
        </p:txBody>
      </p:sp>
      <p:sp>
        <p:nvSpPr>
          <p:cNvPr id="1096707" name="Rectangle 3"/>
          <p:cNvSpPr>
            <a:spLocks noGrp="1" noChangeArrowheads="1"/>
          </p:cNvSpPr>
          <p:nvPr>
            <p:ph type="body" idx="1"/>
          </p:nvPr>
        </p:nvSpPr>
        <p:spPr/>
        <p:txBody>
          <a:bodyPr/>
          <a:lstStyle/>
          <a:p>
            <a:pPr>
              <a:buFontTx/>
              <a:buNone/>
            </a:pPr>
            <a:endParaRPr lang="en-US" altLang="en-US"/>
          </a:p>
        </p:txBody>
      </p:sp>
      <p:sp>
        <p:nvSpPr>
          <p:cNvPr id="1096708" name="Rectangle 4"/>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r>
              <a:rPr lang="en-US" altLang="en-US" b="1">
                <a:solidFill>
                  <a:schemeClr val="bg1"/>
                </a:solidFill>
              </a:rPr>
              <a:t>Enclosed </a:t>
            </a:r>
          </a:p>
          <a:p>
            <a:pPr algn="l" eaLnBrk="0" hangingPunct="0"/>
            <a:r>
              <a:rPr lang="en-US" altLang="en-US" b="1">
                <a:solidFill>
                  <a:schemeClr val="bg1"/>
                </a:solidFill>
              </a:rPr>
              <a:t>Structure</a:t>
            </a:r>
            <a:r>
              <a:rPr lang="en-US" altLang="en-US"/>
              <a:t>        </a:t>
            </a:r>
          </a:p>
        </p:txBody>
      </p:sp>
      <p:sp>
        <p:nvSpPr>
          <p:cNvPr id="1096709" name="Oval 5" descr="groundwater AOI"/>
          <p:cNvSpPr>
            <a:spLocks noChangeArrowheads="1"/>
          </p:cNvSpPr>
          <p:nvPr/>
        </p:nvSpPr>
        <p:spPr bwMode="auto">
          <a:xfrm>
            <a:off x="2743200" y="2971800"/>
            <a:ext cx="3124200" cy="1219200"/>
          </a:xfrm>
          <a:prstGeom prst="ellipse">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710" name="Line 6" descr="wall of 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711" name="Line 7" descr="wall of enclosed structure"/>
          <p:cNvSpPr>
            <a:spLocks noChangeShapeType="1"/>
          </p:cNvSpPr>
          <p:nvPr/>
        </p:nvSpPr>
        <p:spPr bwMode="auto">
          <a:xfrm>
            <a:off x="3429000"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712" name="Line 8" descr="wall of enclosed structure"/>
          <p:cNvSpPr>
            <a:spLocks noChangeShapeType="1"/>
          </p:cNvSpPr>
          <p:nvPr/>
        </p:nvSpPr>
        <p:spPr bwMode="auto">
          <a:xfrm>
            <a:off x="34290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713" name="Text Box 9"/>
          <p:cNvSpPr txBox="1">
            <a:spLocks noChangeArrowheads="1"/>
          </p:cNvSpPr>
          <p:nvPr/>
        </p:nvSpPr>
        <p:spPr bwMode="auto">
          <a:xfrm>
            <a:off x="5715000" y="3810000"/>
            <a:ext cx="3429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Groundwater AOI</a:t>
            </a:r>
            <a:endParaRPr lang="en-US" altLang="en-US"/>
          </a:p>
        </p:txBody>
      </p:sp>
      <p:sp>
        <p:nvSpPr>
          <p:cNvPr id="1096714" name="Line 10" descr="arrow"/>
          <p:cNvSpPr>
            <a:spLocks noChangeShapeType="1"/>
          </p:cNvSpPr>
          <p:nvPr/>
        </p:nvSpPr>
        <p:spPr bwMode="auto">
          <a:xfrm flipV="1">
            <a:off x="2514600" y="3429000"/>
            <a:ext cx="609600" cy="838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715" name="Text Box 11"/>
          <p:cNvSpPr txBox="1">
            <a:spLocks noChangeArrowheads="1"/>
          </p:cNvSpPr>
          <p:nvPr/>
        </p:nvSpPr>
        <p:spPr bwMode="auto">
          <a:xfrm>
            <a:off x="2209800" y="4445000"/>
            <a:ext cx="24860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2800" b="1"/>
              <a:t>GW to ES AOI</a:t>
            </a:r>
            <a:endParaRPr lang="en-US" altLang="en-US"/>
          </a:p>
        </p:txBody>
      </p:sp>
      <p:sp>
        <p:nvSpPr>
          <p:cNvPr id="1096716" name="Text Box 12"/>
          <p:cNvSpPr txBox="1">
            <a:spLocks noChangeArrowheads="1"/>
          </p:cNvSpPr>
          <p:nvPr/>
        </p:nvSpPr>
        <p:spPr bwMode="auto">
          <a:xfrm>
            <a:off x="6400800" y="4419600"/>
            <a:ext cx="2057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 GW</a:t>
            </a:r>
            <a:r>
              <a:rPr lang="en-US" altLang="en-US" sz="2800" baseline="-25000"/>
              <a:t>1, 2, or 3</a:t>
            </a:r>
            <a:endParaRPr lang="en-US" altLang="en-US" sz="2800"/>
          </a:p>
          <a:p>
            <a:pPr algn="l" eaLnBrk="0" hangingPunct="0">
              <a:buFontTx/>
              <a:buChar char="•"/>
            </a:pPr>
            <a:r>
              <a:rPr lang="en-US" altLang="en-US" sz="2800"/>
              <a:t> Water</a:t>
            </a:r>
            <a:r>
              <a:rPr lang="en-US" altLang="en-US" sz="2800" baseline="-25000"/>
              <a:t>sol</a:t>
            </a:r>
            <a:endParaRPr lang="en-US" altLang="en-US" sz="2800"/>
          </a:p>
        </p:txBody>
      </p:sp>
      <p:sp>
        <p:nvSpPr>
          <p:cNvPr id="1096717" name="Text Box 13"/>
          <p:cNvSpPr txBox="1">
            <a:spLocks noChangeArrowheads="1"/>
          </p:cNvSpPr>
          <p:nvPr/>
        </p:nvSpPr>
        <p:spPr bwMode="auto">
          <a:xfrm>
            <a:off x="2362200" y="4876800"/>
            <a:ext cx="12573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 GW</a:t>
            </a:r>
            <a:r>
              <a:rPr lang="en-US" altLang="en-US" sz="2800" baseline="-25000"/>
              <a:t>es</a:t>
            </a:r>
          </a:p>
        </p:txBody>
      </p:sp>
      <p:sp>
        <p:nvSpPr>
          <p:cNvPr id="1096718" name="Line 14" descr="arrow"/>
          <p:cNvSpPr>
            <a:spLocks noChangeShapeType="1"/>
          </p:cNvSpPr>
          <p:nvPr/>
        </p:nvSpPr>
        <p:spPr bwMode="auto">
          <a:xfrm flipH="1" flipV="1">
            <a:off x="5181600" y="3733800"/>
            <a:ext cx="60960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0898" name="Rectangle 2"/>
          <p:cNvSpPr>
            <a:spLocks noGrp="1" noChangeArrowheads="1"/>
          </p:cNvSpPr>
          <p:nvPr>
            <p:ph type="title"/>
          </p:nvPr>
        </p:nvSpPr>
        <p:spPr/>
        <p:txBody>
          <a:bodyPr/>
          <a:lstStyle/>
          <a:p>
            <a:r>
              <a:rPr lang="en-US" altLang="en-US"/>
              <a:t>Soil-PEF</a:t>
            </a:r>
          </a:p>
        </p:txBody>
      </p:sp>
      <p:sp>
        <p:nvSpPr>
          <p:cNvPr id="1360899" name="Rectangle 3"/>
          <p:cNvSpPr>
            <a:spLocks noGrp="1" noChangeArrowheads="1"/>
          </p:cNvSpPr>
          <p:nvPr>
            <p:ph type="body" idx="1"/>
          </p:nvPr>
        </p:nvSpPr>
        <p:spPr>
          <a:xfrm>
            <a:off x="1143000" y="2057400"/>
            <a:ext cx="7772400" cy="4114800"/>
          </a:xfrm>
        </p:spPr>
        <p:txBody>
          <a:bodyPr/>
          <a:lstStyle/>
          <a:p>
            <a:pPr>
              <a:buFontTx/>
              <a:buNone/>
            </a:pPr>
            <a:endParaRPr lang="en-US" altLang="en-US"/>
          </a:p>
        </p:txBody>
      </p:sp>
      <p:sp>
        <p:nvSpPr>
          <p:cNvPr id="1360900" name="Text Box 4"/>
          <p:cNvSpPr txBox="1">
            <a:spLocks noChangeArrowheads="1"/>
          </p:cNvSpPr>
          <p:nvPr/>
        </p:nvSpPr>
        <p:spPr bwMode="auto">
          <a:xfrm>
            <a:off x="6400800" y="3657600"/>
            <a:ext cx="2743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b="1"/>
              <a:t> </a:t>
            </a:r>
            <a:r>
              <a:rPr lang="en-US" altLang="en-US" sz="2800" b="1"/>
              <a:t>Soil AOI</a:t>
            </a:r>
            <a:endParaRPr lang="en-US" altLang="en-US" sz="2800"/>
          </a:p>
        </p:txBody>
      </p:sp>
      <p:sp>
        <p:nvSpPr>
          <p:cNvPr id="1360903" name="Text Box 7"/>
          <p:cNvSpPr txBox="1">
            <a:spLocks noChangeArrowheads="1"/>
          </p:cNvSpPr>
          <p:nvPr/>
        </p:nvSpPr>
        <p:spPr bwMode="auto">
          <a:xfrm>
            <a:off x="6553200" y="4191000"/>
            <a:ext cx="2182813" cy="173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buFontTx/>
              <a:buChar char="•"/>
            </a:pPr>
            <a:r>
              <a:rPr lang="en-US" altLang="en-US" sz="2800"/>
              <a:t>Soil</a:t>
            </a:r>
            <a:r>
              <a:rPr lang="en-US" altLang="en-US" sz="2800" baseline="-25000"/>
              <a:t>i</a:t>
            </a:r>
            <a:r>
              <a:rPr lang="en-US" altLang="en-US" sz="2800"/>
              <a:t> or Soil</a:t>
            </a:r>
            <a:r>
              <a:rPr lang="en-US" altLang="en-US" sz="2800" baseline="-25000"/>
              <a:t>ni</a:t>
            </a:r>
            <a:endParaRPr lang="en-US" altLang="en-US" sz="2800"/>
          </a:p>
          <a:p>
            <a:pPr algn="l" eaLnBrk="0" hangingPunct="0">
              <a:buFontTx/>
              <a:buChar char="•"/>
            </a:pPr>
            <a:r>
              <a:rPr lang="en-US" altLang="en-US" sz="2800"/>
              <a:t>Soil</a:t>
            </a:r>
            <a:r>
              <a:rPr lang="en-US" altLang="en-US" sz="2800" baseline="-25000"/>
              <a:t>gw</a:t>
            </a:r>
            <a:endParaRPr lang="en-US" altLang="en-US" sz="2800"/>
          </a:p>
          <a:p>
            <a:pPr algn="l" eaLnBrk="0" hangingPunct="0">
              <a:buFontTx/>
              <a:buChar char="•"/>
            </a:pPr>
            <a:r>
              <a:rPr lang="en-US" altLang="en-US" sz="2800"/>
              <a:t>Soil</a:t>
            </a:r>
            <a:r>
              <a:rPr lang="en-US" altLang="en-US" sz="2800" baseline="-25000"/>
              <a:t>sat</a:t>
            </a:r>
            <a:endParaRPr lang="en-US" altLang="en-US" sz="2800"/>
          </a:p>
          <a:p>
            <a:pPr algn="l" eaLnBrk="0" hangingPunct="0"/>
            <a:endParaRPr lang="en-US" altLang="en-US"/>
          </a:p>
        </p:txBody>
      </p:sp>
      <p:sp>
        <p:nvSpPr>
          <p:cNvPr id="1360904" name="Rectangle 8" descr="Soil AOI"/>
          <p:cNvSpPr>
            <a:spLocks noChangeArrowheads="1"/>
          </p:cNvSpPr>
          <p:nvPr/>
        </p:nvSpPr>
        <p:spPr bwMode="auto">
          <a:xfrm>
            <a:off x="2057400" y="2667000"/>
            <a:ext cx="4267200" cy="13716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05" name="Rectangle 9" descr="Unpaved Road"/>
          <p:cNvSpPr>
            <a:spLocks noChangeArrowheads="1"/>
          </p:cNvSpPr>
          <p:nvPr/>
        </p:nvSpPr>
        <p:spPr bwMode="auto">
          <a:xfrm>
            <a:off x="2514599" y="1828800"/>
            <a:ext cx="762000" cy="4495800"/>
          </a:xfrm>
          <a:prstGeom prst="rect">
            <a:avLst/>
          </a:prstGeom>
          <a:solidFill>
            <a:srgbClr val="66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06" name="Text Box 10"/>
          <p:cNvSpPr txBox="1">
            <a:spLocks noChangeArrowheads="1"/>
          </p:cNvSpPr>
          <p:nvPr/>
        </p:nvSpPr>
        <p:spPr bwMode="auto">
          <a:xfrm>
            <a:off x="533400" y="4648200"/>
            <a:ext cx="1676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Unpaved </a:t>
            </a:r>
          </a:p>
          <a:p>
            <a:pPr algn="l" eaLnBrk="0" hangingPunct="0"/>
            <a:r>
              <a:rPr lang="en-US" altLang="en-US" sz="2800" b="1"/>
              <a:t>Road</a:t>
            </a:r>
            <a:endParaRPr lang="en-US" altLang="en-US" sz="2800"/>
          </a:p>
        </p:txBody>
      </p:sp>
      <p:sp>
        <p:nvSpPr>
          <p:cNvPr id="1360907" name="Line 11" descr="arrow"/>
          <p:cNvSpPr>
            <a:spLocks noChangeShapeType="1"/>
          </p:cNvSpPr>
          <p:nvPr/>
        </p:nvSpPr>
        <p:spPr bwMode="auto">
          <a:xfrm flipV="1">
            <a:off x="1600200" y="5029200"/>
            <a:ext cx="129540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08" name="Line 12" descr="arrow"/>
          <p:cNvSpPr>
            <a:spLocks noChangeShapeType="1"/>
          </p:cNvSpPr>
          <p:nvPr/>
        </p:nvSpPr>
        <p:spPr bwMode="auto">
          <a:xfrm flipH="1" flipV="1">
            <a:off x="4800600" y="3429000"/>
            <a:ext cx="175260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09" name="Text Box 13"/>
          <p:cNvSpPr txBox="1">
            <a:spLocks noChangeArrowheads="1"/>
          </p:cNvSpPr>
          <p:nvPr/>
        </p:nvSpPr>
        <p:spPr bwMode="auto">
          <a:xfrm>
            <a:off x="0" y="2895600"/>
            <a:ext cx="1752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b="1"/>
              <a:t>Soil-PEF</a:t>
            </a:r>
          </a:p>
          <a:p>
            <a:pPr eaLnBrk="0" hangingPunct="0"/>
            <a:r>
              <a:rPr lang="en-US" altLang="en-US" sz="2800" b="1"/>
              <a:t>AOI</a:t>
            </a:r>
            <a:endParaRPr lang="en-US" altLang="en-US"/>
          </a:p>
        </p:txBody>
      </p:sp>
      <p:sp>
        <p:nvSpPr>
          <p:cNvPr id="1360914" name="Line 18" descr="arrow"/>
          <p:cNvSpPr>
            <a:spLocks noChangeShapeType="1"/>
          </p:cNvSpPr>
          <p:nvPr/>
        </p:nvSpPr>
        <p:spPr bwMode="auto">
          <a:xfrm>
            <a:off x="1752600" y="3200400"/>
            <a:ext cx="1066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15" name="Line 19" descr="line"/>
          <p:cNvSpPr>
            <a:spLocks noChangeShapeType="1"/>
          </p:cNvSpPr>
          <p:nvPr/>
        </p:nvSpPr>
        <p:spPr bwMode="auto">
          <a:xfrm>
            <a:off x="2895600" y="2057400"/>
            <a:ext cx="0" cy="42672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16" name="Line 20" descr="Soil-PEF Boundary"/>
          <p:cNvSpPr>
            <a:spLocks noChangeShapeType="1"/>
          </p:cNvSpPr>
          <p:nvPr/>
        </p:nvSpPr>
        <p:spPr bwMode="auto">
          <a:xfrm>
            <a:off x="2514600" y="2667000"/>
            <a:ext cx="0" cy="1371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17" name="Line 21" descr="Soil-PEF Boundary"/>
          <p:cNvSpPr>
            <a:spLocks noChangeShapeType="1"/>
          </p:cNvSpPr>
          <p:nvPr/>
        </p:nvSpPr>
        <p:spPr bwMode="auto">
          <a:xfrm>
            <a:off x="3276600" y="2667000"/>
            <a:ext cx="0" cy="1371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18" name="Line 22" descr="Soil-PEF Boundary"/>
          <p:cNvSpPr>
            <a:spLocks noChangeShapeType="1"/>
          </p:cNvSpPr>
          <p:nvPr/>
        </p:nvSpPr>
        <p:spPr bwMode="auto">
          <a:xfrm>
            <a:off x="2514600" y="2667000"/>
            <a:ext cx="762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0919" name="Line 23" descr="Soil-PEF Boundary"/>
          <p:cNvSpPr>
            <a:spLocks noChangeShapeType="1"/>
          </p:cNvSpPr>
          <p:nvPr/>
        </p:nvSpPr>
        <p:spPr bwMode="auto">
          <a:xfrm>
            <a:off x="2514600" y="4038600"/>
            <a:ext cx="762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02" name="Rectangle 2"/>
          <p:cNvSpPr>
            <a:spLocks noGrp="1" noChangeArrowheads="1"/>
          </p:cNvSpPr>
          <p:nvPr>
            <p:ph type="title"/>
          </p:nvPr>
        </p:nvSpPr>
        <p:spPr>
          <a:xfrm>
            <a:off x="-381000" y="2057400"/>
            <a:ext cx="7772400" cy="1143000"/>
          </a:xfrm>
        </p:spPr>
        <p:txBody>
          <a:bodyPr/>
          <a:lstStyle/>
          <a:p>
            <a:r>
              <a:rPr lang="en-US" altLang="en-US" sz="4000" i="0" dirty="0">
                <a:solidFill>
                  <a:schemeClr val="hlink"/>
                </a:solidFill>
              </a:rPr>
              <a:t>Estimation of the </a:t>
            </a:r>
            <a:r>
              <a:rPr lang="en-US" altLang="en-US" sz="4000" i="0" dirty="0" smtClean="0">
                <a:solidFill>
                  <a:schemeClr val="hlink"/>
                </a:solidFill>
              </a:rPr>
              <a:t>AOIC</a:t>
            </a:r>
            <a:endParaRPr lang="en-US" altLang="en-US" sz="4000" i="0" dirty="0"/>
          </a:p>
        </p:txBody>
      </p:sp>
      <p:pic>
        <p:nvPicPr>
          <p:cNvPr id="1331204" name="Picture 4" descr="j02055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3505200"/>
            <a:ext cx="1776413" cy="16303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2770" name="Rectangle 2"/>
          <p:cNvSpPr>
            <a:spLocks noGrp="1" noChangeArrowheads="1"/>
          </p:cNvSpPr>
          <p:nvPr>
            <p:ph type="title"/>
          </p:nvPr>
        </p:nvSpPr>
        <p:spPr>
          <a:xfrm>
            <a:off x="1143000" y="457200"/>
            <a:ext cx="7772400" cy="1219200"/>
          </a:xfrm>
          <a:noFill/>
          <a:ln/>
        </p:spPr>
        <p:txBody>
          <a:bodyPr anchor="ctr"/>
          <a:lstStyle/>
          <a:p>
            <a:pPr algn="ctr"/>
            <a:r>
              <a:rPr lang="en-US" altLang="en-US"/>
              <a:t>What makes sense for your AOI?</a:t>
            </a:r>
          </a:p>
        </p:txBody>
      </p:sp>
      <p:sp>
        <p:nvSpPr>
          <p:cNvPr id="1312771" name="Rectangle 3"/>
          <p:cNvSpPr>
            <a:spLocks noGrp="1" noChangeArrowheads="1"/>
          </p:cNvSpPr>
          <p:nvPr>
            <p:ph type="body" idx="1"/>
          </p:nvPr>
        </p:nvSpPr>
        <p:spPr>
          <a:xfrm>
            <a:off x="685800" y="2209800"/>
            <a:ext cx="7772400" cy="4114800"/>
          </a:xfrm>
          <a:noFill/>
          <a:ln/>
        </p:spPr>
        <p:txBody>
          <a:bodyPr/>
          <a:lstStyle/>
          <a:p>
            <a:pPr lvl="1">
              <a:buFont typeface="Wingdings" panose="05000000000000000000" pitchFamily="2" charset="2"/>
              <a:buNone/>
            </a:pPr>
            <a:r>
              <a:rPr lang="en-US" altLang="en-US">
                <a:sym typeface="Wingdings" panose="05000000000000000000" pitchFamily="2" charset="2"/>
              </a:rPr>
              <a:t></a:t>
            </a:r>
            <a:r>
              <a:rPr lang="en-US" altLang="en-US"/>
              <a:t>  SO </a:t>
            </a:r>
            <a:r>
              <a:rPr lang="en-US" altLang="en-US">
                <a:sym typeface="Wingdings" panose="05000000000000000000" pitchFamily="2" charset="2"/>
              </a:rPr>
              <a:t> MO-2 or MO-3</a:t>
            </a:r>
            <a:endParaRPr lang="en-US" altLang="en-US"/>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  </a:t>
            </a:r>
            <a:r>
              <a:rPr lang="en-US" altLang="en-US"/>
              <a:t>MO-1 </a:t>
            </a:r>
            <a:r>
              <a:rPr lang="en-US" altLang="en-US">
                <a:sym typeface="Wingdings" panose="05000000000000000000" pitchFamily="2" charset="2"/>
              </a:rPr>
              <a:t> MO-3</a:t>
            </a:r>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 </a:t>
            </a:r>
            <a:r>
              <a:rPr lang="en-US" altLang="en-US"/>
              <a:t> MO-2</a:t>
            </a:r>
          </a:p>
          <a:p>
            <a:pPr lvl="1">
              <a:buFont typeface="Wingdings" panose="05000000000000000000" pitchFamily="2" charset="2"/>
              <a:buNone/>
            </a:pPr>
            <a:r>
              <a:rPr lang="en-US" altLang="en-US">
                <a:sym typeface="Wingdings" panose="05000000000000000000" pitchFamily="2" charset="2"/>
              </a:rPr>
              <a:t>      </a:t>
            </a:r>
            <a:endParaRPr lang="en-US" altLang="en-US"/>
          </a:p>
          <a:p>
            <a:pPr lvl="1">
              <a:buFont typeface="Wingdings" panose="05000000000000000000" pitchFamily="2" charset="2"/>
              <a:buNone/>
            </a:pPr>
            <a:r>
              <a:rPr lang="en-US" altLang="en-US">
                <a:sym typeface="Wingdings" panose="05000000000000000000" pitchFamily="2" charset="2"/>
              </a:rPr>
              <a:t></a:t>
            </a:r>
            <a:r>
              <a:rPr lang="en-US" altLang="en-US"/>
              <a:t> MO-3</a:t>
            </a:r>
          </a:p>
        </p:txBody>
      </p:sp>
    </p:spTree>
  </p:cSld>
  <p:clrMapOvr>
    <a:masterClrMapping/>
  </p:clrMapOvr>
  <p:transition>
    <p:wheel spokes="8"/>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a:xfrm>
            <a:off x="609600" y="304800"/>
            <a:ext cx="7848600" cy="1295400"/>
          </a:xfrm>
          <a:noFill/>
          <a:ln/>
        </p:spPr>
        <p:txBody>
          <a:bodyPr anchor="ctr"/>
          <a:lstStyle/>
          <a:p>
            <a:r>
              <a:rPr lang="en-US" altLang="en-US"/>
              <a:t>AOIC</a:t>
            </a:r>
          </a:p>
        </p:txBody>
      </p:sp>
      <p:sp>
        <p:nvSpPr>
          <p:cNvPr id="1101827" name="Rectangle 3"/>
          <p:cNvSpPr>
            <a:spLocks noGrp="1" noChangeArrowheads="1"/>
          </p:cNvSpPr>
          <p:nvPr>
            <p:ph type="body" idx="1"/>
          </p:nvPr>
        </p:nvSpPr>
        <p:spPr>
          <a:xfrm>
            <a:off x="609600" y="1828800"/>
            <a:ext cx="7772400" cy="4572000"/>
          </a:xfrm>
          <a:noFill/>
          <a:ln/>
        </p:spPr>
        <p:txBody>
          <a:bodyPr/>
          <a:lstStyle/>
          <a:p>
            <a:pPr>
              <a:lnSpc>
                <a:spcPct val="80000"/>
              </a:lnSpc>
              <a:buSzPct val="75000"/>
              <a:buFont typeface="Wingdings" panose="05000000000000000000" pitchFamily="2" charset="2"/>
              <a:buNone/>
            </a:pPr>
            <a:endParaRPr lang="en-US" altLang="en-US" sz="2800"/>
          </a:p>
          <a:p>
            <a:pPr>
              <a:lnSpc>
                <a:spcPct val="80000"/>
              </a:lnSpc>
              <a:buSzPct val="75000"/>
              <a:buFont typeface="Wingdings" panose="05000000000000000000" pitchFamily="2" charset="2"/>
              <a:buChar char="n"/>
            </a:pPr>
            <a:r>
              <a:rPr lang="en-US" altLang="en-US" sz="2800"/>
              <a:t>Soil</a:t>
            </a:r>
          </a:p>
          <a:p>
            <a:pPr lvl="1">
              <a:lnSpc>
                <a:spcPct val="80000"/>
              </a:lnSpc>
              <a:buSzPct val="75000"/>
              <a:buFont typeface="Wingdings" panose="05000000000000000000" pitchFamily="2" charset="2"/>
              <a:buChar char="à"/>
            </a:pPr>
            <a:r>
              <a:rPr lang="en-US" altLang="en-US" u="sng"/>
              <a:t>Surface Soil AOIC</a:t>
            </a:r>
            <a:r>
              <a:rPr lang="en-US" altLang="en-US"/>
              <a:t>:  0 to 15 ft bgs</a:t>
            </a:r>
          </a:p>
          <a:p>
            <a:pPr lvl="2">
              <a:lnSpc>
                <a:spcPct val="80000"/>
              </a:lnSpc>
              <a:buSzPct val="75000"/>
              <a:buFont typeface="Wingdings" panose="05000000000000000000" pitchFamily="2" charset="2"/>
              <a:buChar char="v"/>
            </a:pPr>
            <a:r>
              <a:rPr lang="en-US" altLang="en-US" sz="2800"/>
              <a:t>Soil</a:t>
            </a:r>
            <a:r>
              <a:rPr lang="en-US" altLang="en-US" sz="2800" baseline="-25000"/>
              <a:t>ni</a:t>
            </a:r>
            <a:r>
              <a:rPr lang="en-US" altLang="en-US" sz="2800"/>
              <a:t>, Soil</a:t>
            </a:r>
            <a:r>
              <a:rPr lang="en-US" altLang="en-US" sz="2800" baseline="-25000"/>
              <a:t>i</a:t>
            </a:r>
            <a:r>
              <a:rPr lang="en-US" altLang="en-US" sz="2800"/>
              <a:t>, Soil</a:t>
            </a:r>
            <a:r>
              <a:rPr lang="en-US" altLang="en-US" sz="2800" baseline="-25000"/>
              <a:t>es</a:t>
            </a:r>
            <a:r>
              <a:rPr lang="en-US" altLang="en-US" sz="2800"/>
              <a:t>, Soil-PEF (Soil</a:t>
            </a:r>
            <a:r>
              <a:rPr lang="en-US" altLang="en-US" sz="2800" baseline="-25000"/>
              <a:t>GW</a:t>
            </a:r>
            <a:r>
              <a:rPr lang="en-US" altLang="en-US" sz="2800"/>
              <a:t>, Soil</a:t>
            </a:r>
            <a:r>
              <a:rPr lang="en-US" altLang="en-US" sz="2800" baseline="-25000"/>
              <a:t>sat</a:t>
            </a:r>
            <a:r>
              <a:rPr lang="en-US" altLang="en-US" sz="2800"/>
              <a:t>)</a:t>
            </a:r>
          </a:p>
          <a:p>
            <a:pPr lvl="1">
              <a:lnSpc>
                <a:spcPct val="80000"/>
              </a:lnSpc>
              <a:buSzPct val="75000"/>
              <a:buFont typeface="Wingdings" panose="05000000000000000000" pitchFamily="2" charset="2"/>
              <a:buChar char="à"/>
            </a:pPr>
            <a:endParaRPr lang="en-US" altLang="en-US"/>
          </a:p>
          <a:p>
            <a:pPr lvl="1">
              <a:lnSpc>
                <a:spcPct val="80000"/>
              </a:lnSpc>
              <a:buSzPct val="75000"/>
              <a:buFont typeface="Wingdings" panose="05000000000000000000" pitchFamily="2" charset="2"/>
              <a:buChar char="à"/>
            </a:pPr>
            <a:r>
              <a:rPr lang="en-US" altLang="en-US" u="sng"/>
              <a:t>Subsurface Soil AOIC</a:t>
            </a:r>
            <a:r>
              <a:rPr lang="en-US" altLang="en-US"/>
              <a:t>:  &gt; 15 ft bgs</a:t>
            </a:r>
          </a:p>
          <a:p>
            <a:pPr lvl="2">
              <a:lnSpc>
                <a:spcPct val="80000"/>
              </a:lnSpc>
              <a:buSzPct val="75000"/>
              <a:buFont typeface="Wingdings" panose="05000000000000000000" pitchFamily="2" charset="2"/>
              <a:buChar char="v"/>
            </a:pPr>
            <a:r>
              <a:rPr lang="en-US" altLang="en-US" sz="2800"/>
              <a:t>Soil</a:t>
            </a:r>
            <a:r>
              <a:rPr lang="en-US" altLang="en-US" sz="2800" baseline="-25000"/>
              <a:t>GW</a:t>
            </a:r>
            <a:r>
              <a:rPr lang="en-US" altLang="en-US" sz="2800"/>
              <a:t>, Soil</a:t>
            </a:r>
            <a:r>
              <a:rPr lang="en-US" altLang="en-US" sz="2800" baseline="-25000"/>
              <a:t>sat</a:t>
            </a:r>
            <a:r>
              <a:rPr lang="en-US" altLang="en-US" sz="2800"/>
              <a:t> </a:t>
            </a:r>
          </a:p>
          <a:p>
            <a:pPr lvl="2">
              <a:lnSpc>
                <a:spcPct val="80000"/>
              </a:lnSpc>
              <a:buSzPct val="75000"/>
              <a:buFont typeface="Wingdings" panose="05000000000000000000" pitchFamily="2" charset="2"/>
              <a:buChar char="v"/>
            </a:pPr>
            <a:endParaRPr lang="en-US" altLang="en-US" sz="2800"/>
          </a:p>
          <a:p>
            <a:pPr lvl="1">
              <a:lnSpc>
                <a:spcPct val="80000"/>
              </a:lnSpc>
              <a:buSzPct val="75000"/>
              <a:buFont typeface="Wingdings" panose="05000000000000000000" pitchFamily="2" charset="2"/>
              <a:buNone/>
            </a:pPr>
            <a:r>
              <a:rPr lang="en-US" altLang="en-US" u="sng"/>
              <a:t>(Soil AOIC</a:t>
            </a:r>
            <a:r>
              <a:rPr lang="en-US" altLang="en-US"/>
              <a:t>:  0-depth of impact)</a:t>
            </a:r>
          </a:p>
          <a:p>
            <a:pPr lvl="2">
              <a:lnSpc>
                <a:spcPct val="80000"/>
              </a:lnSpc>
              <a:buSzPct val="75000"/>
              <a:buFont typeface="Wingdings" panose="05000000000000000000" pitchFamily="2" charset="2"/>
              <a:buChar char="v"/>
            </a:pPr>
            <a:r>
              <a:rPr lang="en-US" altLang="en-US" sz="2800"/>
              <a:t>Soil</a:t>
            </a:r>
            <a:r>
              <a:rPr lang="en-US" altLang="en-US" sz="2800" baseline="-25000"/>
              <a:t>GW</a:t>
            </a:r>
            <a:r>
              <a:rPr lang="en-US" altLang="en-US" sz="2800"/>
              <a:t>, Soil</a:t>
            </a:r>
            <a:r>
              <a:rPr lang="en-US" altLang="en-US" sz="2800" baseline="-25000"/>
              <a:t>sat</a:t>
            </a:r>
            <a:r>
              <a:rPr lang="en-US" altLang="en-US" sz="2800"/>
              <a:t> </a:t>
            </a:r>
          </a:p>
          <a:p>
            <a:pPr lvl="1">
              <a:lnSpc>
                <a:spcPct val="80000"/>
              </a:lnSpc>
              <a:buSzPct val="75000"/>
              <a:buFont typeface="Wingdings" panose="05000000000000000000" pitchFamily="2" charset="2"/>
              <a:buNone/>
            </a:pPr>
            <a:endParaRPr lang="en-US" altLang="en-US"/>
          </a:p>
        </p:txBody>
      </p:sp>
    </p:spTree>
  </p:cSld>
  <p:clrMapOvr>
    <a:masterClrMapping/>
  </p:clrMapOvr>
  <p:transition>
    <p:wheel spokes="8"/>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3250" name="Rectangle 2"/>
          <p:cNvSpPr>
            <a:spLocks noGrp="1" noChangeArrowheads="1"/>
          </p:cNvSpPr>
          <p:nvPr>
            <p:ph type="title"/>
          </p:nvPr>
        </p:nvSpPr>
        <p:spPr>
          <a:xfrm>
            <a:off x="685800" y="838200"/>
            <a:ext cx="7924800" cy="685800"/>
          </a:xfrm>
        </p:spPr>
        <p:txBody>
          <a:bodyPr/>
          <a:lstStyle/>
          <a:p>
            <a:r>
              <a:rPr lang="en-US" altLang="en-US"/>
              <a:t>AOI Concentration</a:t>
            </a:r>
            <a:br>
              <a:rPr lang="en-US" altLang="en-US"/>
            </a:br>
            <a:r>
              <a:rPr lang="en-US" altLang="en-US"/>
              <a:t>Sections 2.8.1 and 2.8.2</a:t>
            </a:r>
          </a:p>
        </p:txBody>
      </p:sp>
      <p:sp>
        <p:nvSpPr>
          <p:cNvPr id="1333251" name="Rectangle 3"/>
          <p:cNvSpPr>
            <a:spLocks noGrp="1" noChangeArrowheads="1"/>
          </p:cNvSpPr>
          <p:nvPr>
            <p:ph type="body" idx="1"/>
          </p:nvPr>
        </p:nvSpPr>
        <p:spPr>
          <a:xfrm>
            <a:off x="304800" y="2133600"/>
            <a:ext cx="9067800" cy="4114800"/>
          </a:xfrm>
        </p:spPr>
        <p:txBody>
          <a:bodyPr/>
          <a:lstStyle/>
          <a:p>
            <a:pPr>
              <a:lnSpc>
                <a:spcPct val="130000"/>
              </a:lnSpc>
              <a:buSzPct val="75000"/>
              <a:buFont typeface="Monotype Sorts" pitchFamily="2" charset="2"/>
              <a:buChar char="n"/>
            </a:pPr>
            <a:r>
              <a:rPr lang="en-US" altLang="en-US" sz="3600"/>
              <a:t> AOIC </a:t>
            </a:r>
            <a:r>
              <a:rPr lang="en-US" altLang="en-US" sz="3600">
                <a:cs typeface="Times New Roman" panose="02020603050405020304" pitchFamily="18" charset="0"/>
              </a:rPr>
              <a:t>→ </a:t>
            </a:r>
            <a:r>
              <a:rPr lang="en-US" altLang="en-US" sz="3600"/>
              <a:t>Lower of 95% UCL-AM and Max </a:t>
            </a:r>
          </a:p>
          <a:p>
            <a:pPr>
              <a:lnSpc>
                <a:spcPct val="130000"/>
              </a:lnSpc>
              <a:buSzPct val="75000"/>
              <a:buFont typeface="Monotype Sorts" pitchFamily="2" charset="2"/>
              <a:buChar char="n"/>
            </a:pPr>
            <a:r>
              <a:rPr lang="en-US" altLang="en-US" sz="3600"/>
              <a:t>95% UCL-AM </a:t>
            </a:r>
          </a:p>
          <a:p>
            <a:pPr lvl="1">
              <a:lnSpc>
                <a:spcPct val="130000"/>
              </a:lnSpc>
              <a:buSzPct val="75000"/>
              <a:buFont typeface="Wingdings" panose="05000000000000000000" pitchFamily="2" charset="2"/>
              <a:buChar char="Ø"/>
            </a:pPr>
            <a:r>
              <a:rPr lang="en-US" altLang="en-US" sz="3200"/>
              <a:t>what is it?</a:t>
            </a:r>
          </a:p>
          <a:p>
            <a:pPr lvl="1">
              <a:lnSpc>
                <a:spcPct val="130000"/>
              </a:lnSpc>
              <a:buSzPct val="75000"/>
              <a:buFont typeface="Wingdings" panose="05000000000000000000" pitchFamily="2" charset="2"/>
              <a:buChar char="Ø"/>
            </a:pPr>
            <a:r>
              <a:rPr lang="en-US" altLang="en-US" sz="3200"/>
              <a:t>why is it used?</a:t>
            </a:r>
          </a:p>
          <a:p>
            <a:pPr lvl="1">
              <a:lnSpc>
                <a:spcPct val="130000"/>
              </a:lnSpc>
              <a:buSzPct val="75000"/>
              <a:buFont typeface="Wingdings" panose="05000000000000000000" pitchFamily="2" charset="2"/>
              <a:buChar char="Ø"/>
            </a:pPr>
            <a:r>
              <a:rPr lang="en-US" altLang="en-US" sz="3200"/>
              <a:t>other upper bound estimates of mean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3010" name="Rectangle 2"/>
          <p:cNvSpPr>
            <a:spLocks noGrp="1" noChangeArrowheads="1"/>
          </p:cNvSpPr>
          <p:nvPr>
            <p:ph type="title"/>
          </p:nvPr>
        </p:nvSpPr>
        <p:spPr>
          <a:xfrm>
            <a:off x="685800" y="838200"/>
            <a:ext cx="7924800" cy="685800"/>
          </a:xfrm>
        </p:spPr>
        <p:txBody>
          <a:bodyPr/>
          <a:lstStyle/>
          <a:p>
            <a:r>
              <a:rPr lang="en-US" altLang="en-US"/>
              <a:t>AOI Concentration</a:t>
            </a:r>
            <a:br>
              <a:rPr lang="en-US" altLang="en-US"/>
            </a:br>
            <a:r>
              <a:rPr lang="en-US" altLang="en-US"/>
              <a:t>Sections 2.8.1 and 2.8.2</a:t>
            </a:r>
          </a:p>
        </p:txBody>
      </p:sp>
      <p:sp>
        <p:nvSpPr>
          <p:cNvPr id="1323011" name="Rectangle 3"/>
          <p:cNvSpPr>
            <a:spLocks noGrp="1" noChangeArrowheads="1"/>
          </p:cNvSpPr>
          <p:nvPr>
            <p:ph type="body" idx="1"/>
          </p:nvPr>
        </p:nvSpPr>
        <p:spPr>
          <a:xfrm>
            <a:off x="0" y="2133600"/>
            <a:ext cx="9372600" cy="4114800"/>
          </a:xfrm>
        </p:spPr>
        <p:txBody>
          <a:bodyPr/>
          <a:lstStyle/>
          <a:p>
            <a:pPr>
              <a:lnSpc>
                <a:spcPct val="130000"/>
              </a:lnSpc>
              <a:buSzPct val="75000"/>
              <a:buFont typeface="Monotype Sorts" pitchFamily="2" charset="2"/>
              <a:buNone/>
            </a:pPr>
            <a:r>
              <a:rPr lang="en-US" altLang="en-US" sz="3600"/>
              <a:t> </a:t>
            </a:r>
            <a:r>
              <a:rPr lang="en-US" altLang="en-US" sz="3600">
                <a:solidFill>
                  <a:schemeClr val="hlink"/>
                </a:solidFill>
              </a:rPr>
              <a:t>Soil AOIC</a:t>
            </a:r>
          </a:p>
          <a:p>
            <a:pPr lvl="1">
              <a:lnSpc>
                <a:spcPct val="130000"/>
              </a:lnSpc>
              <a:buSzPct val="75000"/>
              <a:buFont typeface="Wingdings" panose="05000000000000000000" pitchFamily="2" charset="2"/>
              <a:buChar char="Ø"/>
            </a:pPr>
            <a:r>
              <a:rPr lang="en-US" altLang="en-US" sz="3200"/>
              <a:t>Based on all data points </a:t>
            </a:r>
            <a:r>
              <a:rPr lang="en-US" altLang="en-US" sz="3200" u="sng"/>
              <a:t>on</a:t>
            </a:r>
            <a:r>
              <a:rPr lang="en-US" altLang="en-US" sz="3200"/>
              <a:t> or </a:t>
            </a:r>
            <a:r>
              <a:rPr lang="en-US" altLang="en-US" sz="3200" u="sng"/>
              <a:t>within</a:t>
            </a:r>
            <a:r>
              <a:rPr lang="en-US" altLang="en-US" sz="3200"/>
              <a:t> the AOI</a:t>
            </a:r>
          </a:p>
          <a:p>
            <a:pPr lvl="1">
              <a:lnSpc>
                <a:spcPct val="130000"/>
              </a:lnSpc>
              <a:buSzPct val="75000"/>
              <a:buFont typeface="Wingdings" panose="05000000000000000000" pitchFamily="2" charset="2"/>
              <a:buChar char="Ø"/>
            </a:pPr>
            <a:r>
              <a:rPr lang="en-US" altLang="en-US" sz="3200"/>
              <a:t>Includes ND on or within the AOI</a:t>
            </a:r>
          </a:p>
          <a:p>
            <a:pPr lvl="1">
              <a:lnSpc>
                <a:spcPct val="130000"/>
              </a:lnSpc>
              <a:buSzPct val="75000"/>
              <a:buFont typeface="Wingdings" panose="05000000000000000000" pitchFamily="2" charset="2"/>
              <a:buChar char="Ø"/>
            </a:pPr>
            <a:r>
              <a:rPr lang="en-US" altLang="en-US" sz="3200"/>
              <a:t>Does not include data points outside the AOI</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a:xfrm>
            <a:off x="685800" y="304800"/>
            <a:ext cx="8001000" cy="1143000"/>
          </a:xfrm>
        </p:spPr>
        <p:txBody>
          <a:bodyPr/>
          <a:lstStyle/>
          <a:p>
            <a:r>
              <a:rPr lang="en-US" altLang="en-US"/>
              <a:t>AOIC</a:t>
            </a:r>
            <a:br>
              <a:rPr lang="en-US" altLang="en-US"/>
            </a:br>
            <a:r>
              <a:rPr lang="en-US" altLang="en-US"/>
              <a:t>95% UCL-AM</a:t>
            </a:r>
          </a:p>
        </p:txBody>
      </p:sp>
      <p:sp>
        <p:nvSpPr>
          <p:cNvPr id="1098755" name="Rectangle 3"/>
          <p:cNvSpPr>
            <a:spLocks noGrp="1" noChangeArrowheads="1"/>
          </p:cNvSpPr>
          <p:nvPr>
            <p:ph type="body" idx="1"/>
          </p:nvPr>
        </p:nvSpPr>
        <p:spPr>
          <a:xfrm>
            <a:off x="457200" y="2133600"/>
            <a:ext cx="8686800" cy="4114800"/>
          </a:xfrm>
        </p:spPr>
        <p:txBody>
          <a:bodyPr/>
          <a:lstStyle/>
          <a:p>
            <a:pPr>
              <a:lnSpc>
                <a:spcPct val="160000"/>
              </a:lnSpc>
              <a:buSzPct val="75000"/>
              <a:buFont typeface="Wingdings" panose="05000000000000000000" pitchFamily="2" charset="2"/>
              <a:buChar char="Ø"/>
            </a:pPr>
            <a:r>
              <a:rPr lang="en-US" altLang="en-US"/>
              <a:t> Determine constituent distribution</a:t>
            </a:r>
            <a:r>
              <a:rPr lang="en-US" altLang="en-US">
                <a:solidFill>
                  <a:schemeClr val="hlink"/>
                </a:solidFill>
              </a:rPr>
              <a:t>*</a:t>
            </a:r>
          </a:p>
          <a:p>
            <a:pPr lvl="1">
              <a:lnSpc>
                <a:spcPct val="160000"/>
              </a:lnSpc>
              <a:buSzPct val="75000"/>
              <a:buFont typeface="Wingdings" panose="05000000000000000000" pitchFamily="2" charset="2"/>
              <a:buChar char="à"/>
            </a:pPr>
            <a:r>
              <a:rPr lang="en-US" altLang="en-US" sz="3200"/>
              <a:t> LogNormal</a:t>
            </a:r>
          </a:p>
          <a:p>
            <a:pPr lvl="1">
              <a:lnSpc>
                <a:spcPct val="160000"/>
              </a:lnSpc>
              <a:buSzPct val="75000"/>
              <a:buFont typeface="Wingdings" panose="05000000000000000000" pitchFamily="2" charset="2"/>
              <a:buChar char="à"/>
            </a:pPr>
            <a:r>
              <a:rPr lang="en-US" altLang="en-US" sz="3200"/>
              <a:t> Normal</a:t>
            </a:r>
          </a:p>
          <a:p>
            <a:pPr lvl="1">
              <a:lnSpc>
                <a:spcPct val="160000"/>
              </a:lnSpc>
              <a:buSzPct val="75000"/>
              <a:buFont typeface="Wingdings" panose="05000000000000000000" pitchFamily="2" charset="2"/>
              <a:buChar char="à"/>
            </a:pPr>
            <a:r>
              <a:rPr lang="en-US" altLang="en-US" sz="3200"/>
              <a:t> Non-Normal</a:t>
            </a:r>
          </a:p>
        </p:txBody>
      </p:sp>
    </p:spTree>
  </p:cSld>
  <p:clrMapOvr>
    <a:masterClrMapping/>
  </p:clrMapOvr>
  <p:transition>
    <p:wheel spokes="8"/>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6322" name="Rectangle 2"/>
          <p:cNvSpPr>
            <a:spLocks noGrp="1" noChangeArrowheads="1"/>
          </p:cNvSpPr>
          <p:nvPr>
            <p:ph type="title"/>
          </p:nvPr>
        </p:nvSpPr>
        <p:spPr>
          <a:xfrm>
            <a:off x="685800" y="1066800"/>
            <a:ext cx="7086600" cy="762000"/>
          </a:xfrm>
        </p:spPr>
        <p:txBody>
          <a:bodyPr/>
          <a:lstStyle/>
          <a:p>
            <a:r>
              <a:rPr lang="en-US" altLang="en-US"/>
              <a:t/>
            </a:r>
            <a:br>
              <a:rPr lang="en-US" altLang="en-US"/>
            </a:br>
            <a:r>
              <a:rPr lang="en-US" altLang="en-US"/>
              <a:t>AOIC</a:t>
            </a:r>
            <a:br>
              <a:rPr lang="en-US" altLang="en-US"/>
            </a:br>
            <a:endParaRPr lang="en-US" altLang="en-US"/>
          </a:p>
        </p:txBody>
      </p:sp>
      <p:sp>
        <p:nvSpPr>
          <p:cNvPr id="1336323" name="Rectangle 3"/>
          <p:cNvSpPr>
            <a:spLocks noGrp="1" noChangeArrowheads="1"/>
          </p:cNvSpPr>
          <p:nvPr>
            <p:ph type="body" idx="1"/>
          </p:nvPr>
        </p:nvSpPr>
        <p:spPr>
          <a:xfrm>
            <a:off x="0" y="1752600"/>
            <a:ext cx="9144000" cy="4876800"/>
          </a:xfrm>
        </p:spPr>
        <p:txBody>
          <a:bodyPr/>
          <a:lstStyle/>
          <a:p>
            <a:pPr>
              <a:lnSpc>
                <a:spcPct val="160000"/>
              </a:lnSpc>
              <a:buSzPct val="75000"/>
              <a:buFont typeface="Wingdings" panose="05000000000000000000" pitchFamily="2" charset="2"/>
              <a:buChar char="Ø"/>
            </a:pPr>
            <a:r>
              <a:rPr lang="en-US" altLang="en-US" sz="2800"/>
              <a:t> </a:t>
            </a:r>
            <a:r>
              <a:rPr lang="en-US" altLang="en-US" sz="2800" b="1"/>
              <a:t>Calculate 95%UCL-AM </a:t>
            </a:r>
            <a:endParaRPr lang="en-US" altLang="en-US" b="1"/>
          </a:p>
          <a:p>
            <a:pPr lvl="1">
              <a:lnSpc>
                <a:spcPct val="160000"/>
              </a:lnSpc>
              <a:buSzPct val="75000"/>
              <a:buFont typeface="Wingdings" panose="05000000000000000000" pitchFamily="2" charset="2"/>
              <a:buChar char="à"/>
            </a:pPr>
            <a:r>
              <a:rPr lang="en-US" altLang="en-US"/>
              <a:t>RECAP spreadsheet</a:t>
            </a:r>
            <a:r>
              <a:rPr lang="en-US" altLang="en-US" b="1"/>
              <a:t> </a:t>
            </a:r>
            <a:r>
              <a:rPr lang="en-US" altLang="en-US"/>
              <a:t>(lognormal only)</a:t>
            </a:r>
          </a:p>
          <a:p>
            <a:pPr lvl="2">
              <a:lnSpc>
                <a:spcPct val="160000"/>
              </a:lnSpc>
              <a:buSzPct val="75000"/>
              <a:buFont typeface="Wingdings" panose="05000000000000000000" pitchFamily="2" charset="2"/>
              <a:buNone/>
            </a:pPr>
            <a:r>
              <a:rPr lang="en-US" altLang="en-US" sz="1800" b="1">
                <a:hlinkClick r:id="rId3"/>
              </a:rPr>
              <a:t>http://www.deq.louisiana.gov/portal/Portals/0/technology/recap/LognormalA5.xls</a:t>
            </a:r>
            <a:endParaRPr lang="en-US" altLang="en-US" sz="1800" b="1"/>
          </a:p>
          <a:p>
            <a:pPr lvl="1">
              <a:lnSpc>
                <a:spcPct val="160000"/>
              </a:lnSpc>
              <a:buSzPct val="75000"/>
              <a:buFont typeface="Wingdings" panose="05000000000000000000" pitchFamily="2" charset="2"/>
              <a:buChar char="à"/>
            </a:pPr>
            <a:r>
              <a:rPr lang="en-US" altLang="en-US" b="1"/>
              <a:t> </a:t>
            </a:r>
            <a:r>
              <a:rPr lang="en-US" altLang="en-US"/>
              <a:t>ProUCL 4.0</a:t>
            </a:r>
          </a:p>
          <a:p>
            <a:pPr lvl="2">
              <a:lnSpc>
                <a:spcPct val="160000"/>
              </a:lnSpc>
              <a:buSzPct val="75000"/>
              <a:buFont typeface="Wingdings" panose="05000000000000000000" pitchFamily="2" charset="2"/>
              <a:buNone/>
            </a:pPr>
            <a:r>
              <a:rPr lang="en-US" altLang="en-US" b="1"/>
              <a:t> </a:t>
            </a:r>
            <a:r>
              <a:rPr lang="en-US" altLang="en-US" b="1">
                <a:hlinkClick r:id="rId4"/>
              </a:rPr>
              <a:t>http://www.epa.gov/nerlesd1/tsc/form.htm</a:t>
            </a:r>
            <a:endParaRPr lang="en-US" altLang="en-US" b="1"/>
          </a:p>
          <a:p>
            <a:pPr lvl="1">
              <a:lnSpc>
                <a:spcPct val="160000"/>
              </a:lnSpc>
              <a:buSzPct val="75000"/>
              <a:buFont typeface="Wingdings" panose="05000000000000000000" pitchFamily="2" charset="2"/>
              <a:buNone/>
            </a:pPr>
            <a:endParaRPr lang="en-US" altLang="en-US" b="1"/>
          </a:p>
          <a:p>
            <a:pPr lvl="1">
              <a:lnSpc>
                <a:spcPct val="160000"/>
              </a:lnSpc>
              <a:buSzPct val="75000"/>
              <a:buFont typeface="Wingdings" panose="05000000000000000000" pitchFamily="2" charset="2"/>
              <a:buNone/>
            </a:pPr>
            <a:endParaRPr lang="en-US" altLang="en-US" b="1"/>
          </a:p>
          <a:p>
            <a:pPr lvl="1">
              <a:lnSpc>
                <a:spcPct val="160000"/>
              </a:lnSpc>
              <a:buSzPct val="75000"/>
              <a:buFont typeface="Wingdings" panose="05000000000000000000" pitchFamily="2" charset="2"/>
              <a:buChar char="à"/>
            </a:pPr>
            <a:endParaRPr lang="en-US" altLang="en-US" b="1"/>
          </a:p>
          <a:p>
            <a:pPr lvl="1">
              <a:lnSpc>
                <a:spcPct val="160000"/>
              </a:lnSpc>
              <a:buSzPct val="75000"/>
              <a:buFont typeface="Wingdings" panose="05000000000000000000" pitchFamily="2" charset="2"/>
              <a:buNone/>
            </a:pPr>
            <a:endParaRPr lang="en-US" altLang="en-US" b="1"/>
          </a:p>
          <a:p>
            <a:pPr lvl="1">
              <a:lnSpc>
                <a:spcPct val="160000"/>
              </a:lnSpc>
              <a:buSzPct val="75000"/>
              <a:buFont typeface="Wingdings" panose="05000000000000000000" pitchFamily="2" charset="2"/>
              <a:buChar char="à"/>
            </a:pPr>
            <a:endParaRPr lang="en-US" altLang="en-US" b="1"/>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3490" name="Rectangle 2"/>
          <p:cNvSpPr>
            <a:spLocks noGrp="1" noChangeArrowheads="1"/>
          </p:cNvSpPr>
          <p:nvPr>
            <p:ph type="title"/>
          </p:nvPr>
        </p:nvSpPr>
        <p:spPr>
          <a:xfrm>
            <a:off x="685800" y="1066800"/>
            <a:ext cx="7086600" cy="762000"/>
          </a:xfrm>
        </p:spPr>
        <p:txBody>
          <a:bodyPr/>
          <a:lstStyle/>
          <a:p>
            <a:r>
              <a:rPr lang="en-US" altLang="en-US"/>
              <a:t/>
            </a:r>
            <a:br>
              <a:rPr lang="en-US" altLang="en-US"/>
            </a:br>
            <a:r>
              <a:rPr lang="en-US" altLang="en-US"/>
              <a:t>AOIC</a:t>
            </a:r>
            <a:br>
              <a:rPr lang="en-US" altLang="en-US"/>
            </a:br>
            <a:endParaRPr lang="en-US" altLang="en-US"/>
          </a:p>
        </p:txBody>
      </p:sp>
      <p:sp>
        <p:nvSpPr>
          <p:cNvPr id="1343491" name="Rectangle 3"/>
          <p:cNvSpPr>
            <a:spLocks noGrp="1" noChangeArrowheads="1"/>
          </p:cNvSpPr>
          <p:nvPr>
            <p:ph type="body" idx="1"/>
          </p:nvPr>
        </p:nvSpPr>
        <p:spPr>
          <a:xfrm>
            <a:off x="228600" y="1828800"/>
            <a:ext cx="8915400" cy="4876800"/>
          </a:xfrm>
        </p:spPr>
        <p:txBody>
          <a:bodyPr/>
          <a:lstStyle/>
          <a:p>
            <a:pPr>
              <a:lnSpc>
                <a:spcPct val="160000"/>
              </a:lnSpc>
              <a:buSzPct val="75000"/>
              <a:buFont typeface="Monotype Sorts" pitchFamily="2" charset="2"/>
              <a:buNone/>
            </a:pPr>
            <a:r>
              <a:rPr lang="en-US" altLang="en-US" b="1"/>
              <a:t>ProUCL and RECAP:</a:t>
            </a:r>
          </a:p>
          <a:p>
            <a:pPr lvl="1">
              <a:lnSpc>
                <a:spcPct val="110000"/>
              </a:lnSpc>
              <a:buSzPct val="75000"/>
              <a:buFont typeface="Wingdings" panose="05000000000000000000" pitchFamily="2" charset="2"/>
              <a:buChar char="à"/>
            </a:pPr>
            <a:r>
              <a:rPr lang="en-US" altLang="en-US"/>
              <a:t> Log-normal distribution:  H-Statistic</a:t>
            </a:r>
          </a:p>
          <a:p>
            <a:pPr lvl="1">
              <a:lnSpc>
                <a:spcPct val="110000"/>
              </a:lnSpc>
              <a:buSzPct val="75000"/>
              <a:buFont typeface="Wingdings" panose="05000000000000000000" pitchFamily="2" charset="2"/>
              <a:buChar char="à"/>
            </a:pPr>
            <a:r>
              <a:rPr lang="en-US" altLang="en-US"/>
              <a:t> Normal distribution:  Student-t Statistic</a:t>
            </a:r>
          </a:p>
          <a:p>
            <a:pPr lvl="1">
              <a:lnSpc>
                <a:spcPct val="110000"/>
              </a:lnSpc>
              <a:buSzPct val="75000"/>
              <a:buFont typeface="Wingdings" panose="05000000000000000000" pitchFamily="2" charset="2"/>
              <a:buChar char="à"/>
            </a:pPr>
            <a:r>
              <a:rPr lang="en-US" altLang="en-US"/>
              <a:t> Non-normal distribution:  ProUCL recommendation</a:t>
            </a:r>
            <a:r>
              <a:rPr lang="en-US" altLang="en-US" b="1"/>
              <a:t> </a:t>
            </a:r>
          </a:p>
          <a:p>
            <a:pPr lvl="2">
              <a:lnSpc>
                <a:spcPct val="110000"/>
              </a:lnSpc>
              <a:buClr>
                <a:schemeClr val="hlink"/>
              </a:buClr>
              <a:buSzPct val="75000"/>
              <a:buFont typeface="Wingdings" panose="05000000000000000000" pitchFamily="2" charset="2"/>
              <a:buChar char="v"/>
            </a:pPr>
            <a:r>
              <a:rPr lang="en-US" altLang="en-US"/>
              <a:t>99%UCL-AM vs 95%UCL-AM</a:t>
            </a:r>
          </a:p>
          <a:p>
            <a:pPr lvl="1">
              <a:lnSpc>
                <a:spcPct val="160000"/>
              </a:lnSpc>
              <a:buSzPct val="75000"/>
              <a:buFont typeface="Wingdings" panose="05000000000000000000" pitchFamily="2" charset="2"/>
              <a:buChar char="à"/>
            </a:pPr>
            <a:endParaRPr lang="en-US"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5058" name="Rectangle 2"/>
          <p:cNvSpPr>
            <a:spLocks noGrp="1" noChangeArrowheads="1"/>
          </p:cNvSpPr>
          <p:nvPr>
            <p:ph type="title"/>
          </p:nvPr>
        </p:nvSpPr>
        <p:spPr>
          <a:xfrm>
            <a:off x="609600" y="228600"/>
            <a:ext cx="7696200" cy="1524000"/>
          </a:xfrm>
        </p:spPr>
        <p:txBody>
          <a:bodyPr/>
          <a:lstStyle/>
          <a:p>
            <a:r>
              <a:rPr lang="en-US" altLang="en-US"/>
              <a:t>Identification of the AOI</a:t>
            </a:r>
            <a:br>
              <a:rPr lang="en-US" altLang="en-US"/>
            </a:br>
            <a:r>
              <a:rPr lang="en-US" altLang="en-US"/>
              <a:t> </a:t>
            </a:r>
            <a:r>
              <a:rPr lang="en-US" altLang="en-US" sz="3200"/>
              <a:t>LRS = 10 ppm</a:t>
            </a:r>
          </a:p>
        </p:txBody>
      </p:sp>
      <p:sp>
        <p:nvSpPr>
          <p:cNvPr id="1325059" name="AutoShape 3"/>
          <p:cNvSpPr>
            <a:spLocks noChangeArrowheads="1"/>
          </p:cNvSpPr>
          <p:nvPr/>
        </p:nvSpPr>
        <p:spPr bwMode="auto">
          <a:xfrm>
            <a:off x="1981200" y="2286000"/>
            <a:ext cx="5105400" cy="32766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sz="3200" b="1">
              <a:solidFill>
                <a:schemeClr val="accent1"/>
              </a:solidFill>
            </a:endParaRPr>
          </a:p>
          <a:p>
            <a:pPr eaLnBrk="0" hangingPunct="0"/>
            <a:r>
              <a:rPr lang="en-US" altLang="en-US" sz="3600" b="1">
                <a:solidFill>
                  <a:schemeClr val="bg1"/>
                </a:solidFill>
              </a:rPr>
              <a:t>AOI</a:t>
            </a:r>
            <a:endParaRPr lang="en-US" altLang="en-US" sz="3200" b="1"/>
          </a:p>
          <a:p>
            <a:pPr eaLnBrk="0" hangingPunct="0"/>
            <a:endParaRPr lang="en-US" altLang="en-US"/>
          </a:p>
        </p:txBody>
      </p:sp>
      <p:sp>
        <p:nvSpPr>
          <p:cNvPr id="1325060" name="Text Box 4"/>
          <p:cNvSpPr txBox="1">
            <a:spLocks noChangeArrowheads="1"/>
          </p:cNvSpPr>
          <p:nvPr/>
        </p:nvSpPr>
        <p:spPr bwMode="auto">
          <a:xfrm>
            <a:off x="2057400" y="2606675"/>
            <a:ext cx="1708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B2</a:t>
            </a:r>
            <a:endParaRPr lang="en-US" altLang="en-US">
              <a:solidFill>
                <a:srgbClr val="00FFFF"/>
              </a:solidFill>
            </a:endParaRPr>
          </a:p>
          <a:p>
            <a:pPr eaLnBrk="0" hangingPunct="0"/>
            <a:r>
              <a:rPr lang="en-US" altLang="en-US">
                <a:solidFill>
                  <a:srgbClr val="00FFFF"/>
                </a:solidFill>
              </a:rPr>
              <a:t>16 ppm</a:t>
            </a:r>
          </a:p>
        </p:txBody>
      </p:sp>
      <p:sp>
        <p:nvSpPr>
          <p:cNvPr id="1325061" name="Text Box 5"/>
          <p:cNvSpPr txBox="1">
            <a:spLocks noChangeArrowheads="1"/>
          </p:cNvSpPr>
          <p:nvPr/>
        </p:nvSpPr>
        <p:spPr bwMode="auto">
          <a:xfrm>
            <a:off x="5105400" y="22098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B4</a:t>
            </a:r>
            <a:endParaRPr lang="en-US" altLang="en-US">
              <a:solidFill>
                <a:srgbClr val="00FFFF"/>
              </a:solidFill>
            </a:endParaRPr>
          </a:p>
          <a:p>
            <a:pPr eaLnBrk="0" hangingPunct="0"/>
            <a:r>
              <a:rPr lang="en-US" altLang="en-US">
                <a:solidFill>
                  <a:srgbClr val="00FFFF"/>
                </a:solidFill>
              </a:rPr>
              <a:t>&lt; 0.005</a:t>
            </a:r>
          </a:p>
        </p:txBody>
      </p:sp>
      <p:sp>
        <p:nvSpPr>
          <p:cNvPr id="1325062" name="Text Box 6"/>
          <p:cNvSpPr txBox="1">
            <a:spLocks noChangeArrowheads="1"/>
          </p:cNvSpPr>
          <p:nvPr/>
        </p:nvSpPr>
        <p:spPr bwMode="auto">
          <a:xfrm>
            <a:off x="4572000" y="4419600"/>
            <a:ext cx="16319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B3</a:t>
            </a:r>
          </a:p>
          <a:p>
            <a:pPr eaLnBrk="0" hangingPunct="0"/>
            <a:r>
              <a:rPr lang="en-US" altLang="en-US">
                <a:solidFill>
                  <a:srgbClr val="00FFFF"/>
                </a:solidFill>
              </a:rPr>
              <a:t>32 ppm</a:t>
            </a:r>
          </a:p>
        </p:txBody>
      </p:sp>
      <p:sp>
        <p:nvSpPr>
          <p:cNvPr id="1325063" name="Text Box 7"/>
          <p:cNvSpPr txBox="1">
            <a:spLocks noChangeArrowheads="1"/>
          </p:cNvSpPr>
          <p:nvPr/>
        </p:nvSpPr>
        <p:spPr bwMode="auto">
          <a:xfrm>
            <a:off x="2362200" y="4267200"/>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B7</a:t>
            </a:r>
            <a:endParaRPr lang="en-US" altLang="en-US">
              <a:solidFill>
                <a:srgbClr val="00FFFF"/>
              </a:solidFill>
            </a:endParaRPr>
          </a:p>
          <a:p>
            <a:pPr eaLnBrk="0" hangingPunct="0"/>
            <a:r>
              <a:rPr lang="en-US" altLang="en-US">
                <a:solidFill>
                  <a:srgbClr val="00FFFF"/>
                </a:solidFill>
              </a:rPr>
              <a:t>&lt;0.005</a:t>
            </a:r>
          </a:p>
        </p:txBody>
      </p:sp>
      <p:sp>
        <p:nvSpPr>
          <p:cNvPr id="1325064" name="Text Box 8"/>
          <p:cNvSpPr txBox="1">
            <a:spLocks noChangeArrowheads="1"/>
          </p:cNvSpPr>
          <p:nvPr/>
        </p:nvSpPr>
        <p:spPr bwMode="auto">
          <a:xfrm>
            <a:off x="1447800" y="5181600"/>
            <a:ext cx="1447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B11</a:t>
            </a:r>
            <a:endParaRPr lang="en-US" altLang="en-US">
              <a:solidFill>
                <a:srgbClr val="00FFFF"/>
              </a:solidFill>
            </a:endParaRPr>
          </a:p>
          <a:p>
            <a:pPr eaLnBrk="0" hangingPunct="0"/>
            <a:r>
              <a:rPr lang="en-US" altLang="en-US">
                <a:solidFill>
                  <a:srgbClr val="00FFFF"/>
                </a:solidFill>
              </a:rPr>
              <a:t>18 ppm</a:t>
            </a:r>
          </a:p>
        </p:txBody>
      </p:sp>
      <p:sp>
        <p:nvSpPr>
          <p:cNvPr id="1325065" name="Text Box 9"/>
          <p:cNvSpPr txBox="1">
            <a:spLocks noChangeArrowheads="1"/>
          </p:cNvSpPr>
          <p:nvPr/>
        </p:nvSpPr>
        <p:spPr bwMode="auto">
          <a:xfrm>
            <a:off x="6400800" y="2286000"/>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B5</a:t>
            </a:r>
            <a:endParaRPr lang="en-US" altLang="en-US">
              <a:solidFill>
                <a:srgbClr val="00FFFF"/>
              </a:solidFill>
            </a:endParaRPr>
          </a:p>
          <a:p>
            <a:pPr eaLnBrk="0" hangingPunct="0"/>
            <a:r>
              <a:rPr lang="en-US" altLang="en-US">
                <a:solidFill>
                  <a:srgbClr val="00FFFF"/>
                </a:solidFill>
              </a:rPr>
              <a:t>12 ppm</a:t>
            </a:r>
          </a:p>
        </p:txBody>
      </p:sp>
      <p:sp>
        <p:nvSpPr>
          <p:cNvPr id="1325066" name="Text Box 10"/>
          <p:cNvSpPr txBox="1">
            <a:spLocks noChangeArrowheads="1"/>
          </p:cNvSpPr>
          <p:nvPr/>
        </p:nvSpPr>
        <p:spPr bwMode="auto">
          <a:xfrm>
            <a:off x="6324600" y="3962400"/>
            <a:ext cx="15589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B6</a:t>
            </a:r>
            <a:endParaRPr lang="en-US" altLang="en-US">
              <a:solidFill>
                <a:srgbClr val="00FFFF"/>
              </a:solidFill>
            </a:endParaRPr>
          </a:p>
          <a:p>
            <a:pPr eaLnBrk="0" hangingPunct="0"/>
            <a:r>
              <a:rPr lang="en-US" altLang="en-US">
                <a:solidFill>
                  <a:srgbClr val="00FFFF"/>
                </a:solidFill>
              </a:rPr>
              <a:t>17 ppm</a:t>
            </a:r>
          </a:p>
        </p:txBody>
      </p:sp>
      <p:sp>
        <p:nvSpPr>
          <p:cNvPr id="1325067" name="Text Box 11"/>
          <p:cNvSpPr txBox="1">
            <a:spLocks noChangeArrowheads="1"/>
          </p:cNvSpPr>
          <p:nvPr/>
        </p:nvSpPr>
        <p:spPr bwMode="auto">
          <a:xfrm>
            <a:off x="5302250" y="53340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solidFill>
                  <a:srgbClr val="00FFFF"/>
                </a:solidFill>
              </a:rPr>
              <a:t>B9</a:t>
            </a:r>
            <a:endParaRPr lang="en-US" altLang="en-US">
              <a:solidFill>
                <a:srgbClr val="00FFFF"/>
              </a:solidFill>
            </a:endParaRPr>
          </a:p>
          <a:p>
            <a:pPr eaLnBrk="0" hangingPunct="0"/>
            <a:r>
              <a:rPr lang="en-US" altLang="en-US">
                <a:solidFill>
                  <a:srgbClr val="00FFFF"/>
                </a:solidFill>
              </a:rPr>
              <a:t>22 ppm</a:t>
            </a:r>
          </a:p>
        </p:txBody>
      </p:sp>
      <p:sp>
        <p:nvSpPr>
          <p:cNvPr id="1325068" name="Text Box 12"/>
          <p:cNvSpPr txBox="1">
            <a:spLocks noChangeArrowheads="1"/>
          </p:cNvSpPr>
          <p:nvPr/>
        </p:nvSpPr>
        <p:spPr bwMode="auto">
          <a:xfrm>
            <a:off x="6858000" y="5181600"/>
            <a:ext cx="1143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B8</a:t>
            </a:r>
            <a:endParaRPr lang="en-US" altLang="en-US"/>
          </a:p>
          <a:p>
            <a:pPr eaLnBrk="0" hangingPunct="0"/>
            <a:r>
              <a:rPr lang="en-US" altLang="en-US"/>
              <a:t>&lt;0.005</a:t>
            </a:r>
          </a:p>
        </p:txBody>
      </p:sp>
      <p:sp>
        <p:nvSpPr>
          <p:cNvPr id="1325069" name="Text Box 13"/>
          <p:cNvSpPr txBox="1">
            <a:spLocks noChangeArrowheads="1"/>
          </p:cNvSpPr>
          <p:nvPr/>
        </p:nvSpPr>
        <p:spPr bwMode="auto">
          <a:xfrm>
            <a:off x="3117850" y="5715000"/>
            <a:ext cx="1117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B10</a:t>
            </a:r>
          </a:p>
          <a:p>
            <a:pPr eaLnBrk="0" hangingPunct="0"/>
            <a:r>
              <a:rPr lang="en-US" altLang="en-US"/>
              <a:t> &lt;0.005</a:t>
            </a:r>
          </a:p>
        </p:txBody>
      </p:sp>
      <p:sp>
        <p:nvSpPr>
          <p:cNvPr id="1325070" name="Text Box 14"/>
          <p:cNvSpPr txBox="1">
            <a:spLocks noChangeArrowheads="1"/>
          </p:cNvSpPr>
          <p:nvPr/>
        </p:nvSpPr>
        <p:spPr bwMode="auto">
          <a:xfrm>
            <a:off x="7924800" y="5715000"/>
            <a:ext cx="12541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B17</a:t>
            </a:r>
            <a:endParaRPr lang="en-US" altLang="en-US"/>
          </a:p>
          <a:p>
            <a:pPr eaLnBrk="0" hangingPunct="0"/>
            <a:r>
              <a:rPr lang="en-US" altLang="en-US"/>
              <a:t>&lt;0.005</a:t>
            </a:r>
          </a:p>
        </p:txBody>
      </p:sp>
      <p:sp>
        <p:nvSpPr>
          <p:cNvPr id="1325071" name="Text Box 15"/>
          <p:cNvSpPr txBox="1">
            <a:spLocks noChangeArrowheads="1"/>
          </p:cNvSpPr>
          <p:nvPr/>
        </p:nvSpPr>
        <p:spPr bwMode="auto">
          <a:xfrm>
            <a:off x="7848600" y="3200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t>B12</a:t>
            </a:r>
            <a:endParaRPr lang="en-US" altLang="en-US"/>
          </a:p>
          <a:p>
            <a:pPr eaLnBrk="0" hangingPunct="0"/>
            <a:r>
              <a:rPr lang="en-US" altLang="en-US"/>
              <a:t>&lt;0.005</a:t>
            </a:r>
          </a:p>
        </p:txBody>
      </p:sp>
      <p:sp>
        <p:nvSpPr>
          <p:cNvPr id="1325072" name="Text Box 16"/>
          <p:cNvSpPr txBox="1">
            <a:spLocks noChangeArrowheads="1"/>
          </p:cNvSpPr>
          <p:nvPr/>
        </p:nvSpPr>
        <p:spPr bwMode="auto">
          <a:xfrm>
            <a:off x="1219200" y="3429000"/>
            <a:ext cx="1371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B13</a:t>
            </a:r>
            <a:endParaRPr lang="en-US" altLang="en-US">
              <a:solidFill>
                <a:srgbClr val="00FFFF"/>
              </a:solidFill>
            </a:endParaRPr>
          </a:p>
          <a:p>
            <a:pPr eaLnBrk="0" hangingPunct="0"/>
            <a:r>
              <a:rPr lang="en-US" altLang="en-US">
                <a:solidFill>
                  <a:srgbClr val="00FFFF"/>
                </a:solidFill>
              </a:rPr>
              <a:t>29 ppm</a:t>
            </a:r>
          </a:p>
        </p:txBody>
      </p:sp>
      <p:sp>
        <p:nvSpPr>
          <p:cNvPr id="1325073" name="Text Box 17"/>
          <p:cNvSpPr txBox="1">
            <a:spLocks noChangeArrowheads="1"/>
          </p:cNvSpPr>
          <p:nvPr/>
        </p:nvSpPr>
        <p:spPr bwMode="auto">
          <a:xfrm>
            <a:off x="1371600" y="2133600"/>
            <a:ext cx="160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B14</a:t>
            </a:r>
            <a:endParaRPr lang="en-US" altLang="en-US">
              <a:solidFill>
                <a:srgbClr val="00FFFF"/>
              </a:solidFill>
            </a:endParaRPr>
          </a:p>
          <a:p>
            <a:pPr eaLnBrk="0" hangingPunct="0"/>
            <a:r>
              <a:rPr lang="en-US" altLang="en-US">
                <a:solidFill>
                  <a:srgbClr val="00FFFF"/>
                </a:solidFill>
              </a:rPr>
              <a:t>18 ppm</a:t>
            </a:r>
          </a:p>
        </p:txBody>
      </p:sp>
      <p:sp>
        <p:nvSpPr>
          <p:cNvPr id="1325074" name="Text Box 18"/>
          <p:cNvSpPr txBox="1">
            <a:spLocks noChangeArrowheads="1"/>
          </p:cNvSpPr>
          <p:nvPr/>
        </p:nvSpPr>
        <p:spPr bwMode="auto">
          <a:xfrm>
            <a:off x="3886200" y="2057400"/>
            <a:ext cx="1219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B15</a:t>
            </a:r>
          </a:p>
          <a:p>
            <a:pPr eaLnBrk="0" hangingPunct="0"/>
            <a:r>
              <a:rPr lang="en-US" altLang="en-US">
                <a:solidFill>
                  <a:srgbClr val="00FFFF"/>
                </a:solidFill>
              </a:rPr>
              <a:t>15 ppm</a:t>
            </a:r>
            <a:endParaRPr lang="en-US" altLang="en-US" b="1">
              <a:solidFill>
                <a:srgbClr val="00FFFF"/>
              </a:solidFill>
            </a:endParaRPr>
          </a:p>
          <a:p>
            <a:pPr eaLnBrk="0" hangingPunct="0"/>
            <a:endParaRPr lang="en-US" altLang="en-US"/>
          </a:p>
        </p:txBody>
      </p:sp>
      <p:sp>
        <p:nvSpPr>
          <p:cNvPr id="1325075" name="Text Box 19"/>
          <p:cNvSpPr txBox="1">
            <a:spLocks noChangeArrowheads="1"/>
          </p:cNvSpPr>
          <p:nvPr/>
        </p:nvSpPr>
        <p:spPr bwMode="auto">
          <a:xfrm>
            <a:off x="333375" y="2784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B16</a:t>
            </a:r>
            <a:endParaRPr lang="en-US" altLang="en-US"/>
          </a:p>
          <a:p>
            <a:pPr eaLnBrk="0" hangingPunct="0"/>
            <a:r>
              <a:rPr lang="en-US" altLang="en-US"/>
              <a:t>1 ppm</a:t>
            </a:r>
          </a:p>
        </p:txBody>
      </p:sp>
      <p:sp>
        <p:nvSpPr>
          <p:cNvPr id="1325076" name="Text Box 20"/>
          <p:cNvSpPr txBox="1">
            <a:spLocks noChangeArrowheads="1"/>
          </p:cNvSpPr>
          <p:nvPr/>
        </p:nvSpPr>
        <p:spPr bwMode="auto">
          <a:xfrm>
            <a:off x="609600" y="5105400"/>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b="1"/>
              <a:t>B18</a:t>
            </a:r>
          </a:p>
          <a:p>
            <a:pPr eaLnBrk="0" hangingPunct="0"/>
            <a:r>
              <a:rPr lang="en-US" altLang="en-US"/>
              <a:t>2 ppm</a:t>
            </a:r>
          </a:p>
        </p:txBody>
      </p:sp>
      <p:sp>
        <p:nvSpPr>
          <p:cNvPr id="1325077" name="Text Box 21"/>
          <p:cNvSpPr txBox="1">
            <a:spLocks noChangeArrowheads="1"/>
          </p:cNvSpPr>
          <p:nvPr/>
        </p:nvSpPr>
        <p:spPr bwMode="auto">
          <a:xfrm>
            <a:off x="5105400" y="3124200"/>
            <a:ext cx="1106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b="1">
                <a:solidFill>
                  <a:srgbClr val="00FFFF"/>
                </a:solidFill>
              </a:rPr>
              <a:t>B1</a:t>
            </a:r>
          </a:p>
          <a:p>
            <a:pPr eaLnBrk="0" hangingPunct="0"/>
            <a:r>
              <a:rPr lang="en-US" altLang="en-US">
                <a:solidFill>
                  <a:srgbClr val="00FFFF"/>
                </a:solidFill>
              </a:rPr>
              <a:t>55 ppm</a:t>
            </a:r>
          </a:p>
        </p:txBody>
      </p:sp>
      <p:sp>
        <p:nvSpPr>
          <p:cNvPr id="1325078" name="Text Box 22"/>
          <p:cNvSpPr txBox="1">
            <a:spLocks noChangeArrowheads="1"/>
          </p:cNvSpPr>
          <p:nvPr/>
        </p:nvSpPr>
        <p:spPr bwMode="auto">
          <a:xfrm>
            <a:off x="228600" y="41148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B19</a:t>
            </a:r>
            <a:endParaRPr lang="en-US" altLang="en-US"/>
          </a:p>
          <a:p>
            <a:pPr algn="l"/>
            <a:r>
              <a:rPr lang="en-US" altLang="en-US"/>
              <a:t>&lt;0.005</a:t>
            </a:r>
          </a:p>
        </p:txBody>
      </p:sp>
      <p:sp>
        <p:nvSpPr>
          <p:cNvPr id="1325079" name="Text Box 23"/>
          <p:cNvSpPr txBox="1">
            <a:spLocks noChangeArrowheads="1"/>
          </p:cNvSpPr>
          <p:nvPr/>
        </p:nvSpPr>
        <p:spPr bwMode="auto">
          <a:xfrm>
            <a:off x="746125" y="15652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B20</a:t>
            </a:r>
            <a:endParaRPr lang="en-US" altLang="en-US"/>
          </a:p>
          <a:p>
            <a:pPr algn="l"/>
            <a:r>
              <a:rPr lang="en-US" altLang="en-US"/>
              <a:t>2 ppm</a:t>
            </a:r>
          </a:p>
        </p:txBody>
      </p:sp>
      <p:sp>
        <p:nvSpPr>
          <p:cNvPr id="1325080" name="Text Box 24"/>
          <p:cNvSpPr txBox="1">
            <a:spLocks noChangeArrowheads="1"/>
          </p:cNvSpPr>
          <p:nvPr/>
        </p:nvSpPr>
        <p:spPr bwMode="auto">
          <a:xfrm>
            <a:off x="8213725" y="20224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B21</a:t>
            </a:r>
            <a:endParaRPr lang="en-US" altLang="en-US"/>
          </a:p>
          <a:p>
            <a:pPr algn="l"/>
            <a:r>
              <a:rPr lang="en-US" altLang="en-US"/>
              <a:t>1 ppm</a:t>
            </a:r>
          </a:p>
        </p:txBody>
      </p:sp>
      <p:sp>
        <p:nvSpPr>
          <p:cNvPr id="1325081" name="Text Box 25"/>
          <p:cNvSpPr txBox="1">
            <a:spLocks noChangeArrowheads="1"/>
          </p:cNvSpPr>
          <p:nvPr/>
        </p:nvSpPr>
        <p:spPr bwMode="auto">
          <a:xfrm>
            <a:off x="8189913" y="4419600"/>
            <a:ext cx="9540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B22</a:t>
            </a:r>
            <a:endParaRPr lang="en-US" altLang="en-US"/>
          </a:p>
          <a:p>
            <a:pPr algn="l"/>
            <a:r>
              <a:rPr lang="en-US" altLang="en-US"/>
              <a:t>2 ppm</a:t>
            </a:r>
          </a:p>
        </p:txBody>
      </p:sp>
      <p:sp>
        <p:nvSpPr>
          <p:cNvPr id="1325083" name="Text Box 27"/>
          <p:cNvSpPr txBox="1">
            <a:spLocks noChangeArrowheads="1"/>
          </p:cNvSpPr>
          <p:nvPr/>
        </p:nvSpPr>
        <p:spPr bwMode="auto">
          <a:xfrm>
            <a:off x="1905000" y="6172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B23</a:t>
            </a:r>
            <a:endParaRPr lang="en-US" altLang="en-US"/>
          </a:p>
          <a:p>
            <a:pPr algn="l"/>
            <a:r>
              <a:rPr lang="en-US" altLang="en-US"/>
              <a:t>&lt;0.005</a:t>
            </a:r>
          </a:p>
        </p:txBody>
      </p:sp>
      <p:sp>
        <p:nvSpPr>
          <p:cNvPr id="1325084" name="Text Box 28"/>
          <p:cNvSpPr txBox="1">
            <a:spLocks noChangeArrowheads="1"/>
          </p:cNvSpPr>
          <p:nvPr/>
        </p:nvSpPr>
        <p:spPr bwMode="auto">
          <a:xfrm>
            <a:off x="3184525" y="1489075"/>
            <a:ext cx="9540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B24</a:t>
            </a:r>
            <a:endParaRPr lang="en-US" altLang="en-US"/>
          </a:p>
          <a:p>
            <a:pPr algn="l"/>
            <a:r>
              <a:rPr lang="en-US" altLang="en-US"/>
              <a:t>1 ppm</a:t>
            </a:r>
          </a:p>
        </p:txBody>
      </p:sp>
      <p:sp>
        <p:nvSpPr>
          <p:cNvPr id="1325085" name="Text Box 29"/>
          <p:cNvSpPr txBox="1">
            <a:spLocks noChangeArrowheads="1"/>
          </p:cNvSpPr>
          <p:nvPr/>
        </p:nvSpPr>
        <p:spPr bwMode="auto">
          <a:xfrm>
            <a:off x="6400800" y="60356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B25</a:t>
            </a:r>
            <a:endParaRPr lang="en-US" altLang="en-US"/>
          </a:p>
          <a:p>
            <a:pPr algn="l"/>
            <a:r>
              <a:rPr lang="en-US" altLang="en-US"/>
              <a:t>&lt;0.005</a:t>
            </a:r>
          </a:p>
        </p:txBody>
      </p:sp>
      <p:sp>
        <p:nvSpPr>
          <p:cNvPr id="1325086" name="Text Box 30"/>
          <p:cNvSpPr txBox="1">
            <a:spLocks noChangeArrowheads="1"/>
          </p:cNvSpPr>
          <p:nvPr/>
        </p:nvSpPr>
        <p:spPr bwMode="auto">
          <a:xfrm>
            <a:off x="381000" y="5334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B26</a:t>
            </a:r>
            <a:endParaRPr lang="en-US" altLang="en-US"/>
          </a:p>
          <a:p>
            <a:pPr algn="l"/>
            <a:r>
              <a:rPr lang="en-US" altLang="en-US"/>
              <a:t>&lt;0.005</a:t>
            </a:r>
          </a:p>
        </p:txBody>
      </p:sp>
      <p:sp>
        <p:nvSpPr>
          <p:cNvPr id="1325087" name="Text Box 31"/>
          <p:cNvSpPr txBox="1">
            <a:spLocks noChangeArrowheads="1"/>
          </p:cNvSpPr>
          <p:nvPr/>
        </p:nvSpPr>
        <p:spPr bwMode="auto">
          <a:xfrm>
            <a:off x="2057400" y="9906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B27</a:t>
            </a:r>
            <a:endParaRPr lang="en-US" altLang="en-US"/>
          </a:p>
          <a:p>
            <a:pPr algn="l"/>
            <a:r>
              <a:rPr lang="en-US" altLang="en-US"/>
              <a:t>&lt;0.005</a:t>
            </a:r>
          </a:p>
        </p:txBody>
      </p:sp>
      <p:sp>
        <p:nvSpPr>
          <p:cNvPr id="1325088" name="Text Box 32"/>
          <p:cNvSpPr txBox="1">
            <a:spLocks noChangeArrowheads="1"/>
          </p:cNvSpPr>
          <p:nvPr/>
        </p:nvSpPr>
        <p:spPr bwMode="auto">
          <a:xfrm>
            <a:off x="4876800" y="1219200"/>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B28</a:t>
            </a:r>
            <a:endParaRPr lang="en-US" altLang="en-US"/>
          </a:p>
          <a:p>
            <a:pPr algn="l"/>
            <a:r>
              <a:rPr lang="en-US" altLang="en-US"/>
              <a:t>&lt;0.005</a:t>
            </a:r>
          </a:p>
        </p:txBody>
      </p:sp>
      <p:sp>
        <p:nvSpPr>
          <p:cNvPr id="1325089" name="Text Box 33"/>
          <p:cNvSpPr txBox="1">
            <a:spLocks noChangeArrowheads="1"/>
          </p:cNvSpPr>
          <p:nvPr/>
        </p:nvSpPr>
        <p:spPr bwMode="auto">
          <a:xfrm>
            <a:off x="4937125" y="6137275"/>
            <a:ext cx="104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t>B29</a:t>
            </a:r>
            <a:endParaRPr lang="en-US" altLang="en-US"/>
          </a:p>
          <a:p>
            <a:pPr algn="l"/>
            <a:r>
              <a:rPr lang="en-US" altLang="en-US"/>
              <a:t>&lt;0.005</a:t>
            </a:r>
          </a:p>
        </p:txBody>
      </p:sp>
      <p:sp>
        <p:nvSpPr>
          <p:cNvPr id="1325090" name="Text Box 34"/>
          <p:cNvSpPr txBox="1">
            <a:spLocks noChangeArrowheads="1"/>
          </p:cNvSpPr>
          <p:nvPr/>
        </p:nvSpPr>
        <p:spPr bwMode="auto">
          <a:xfrm>
            <a:off x="-304800" y="6035675"/>
            <a:ext cx="167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B30</a:t>
            </a:r>
            <a:endParaRPr lang="en-US" altLang="en-US"/>
          </a:p>
          <a:p>
            <a:r>
              <a:rPr lang="en-US" altLang="en-US"/>
              <a:t> &lt;0.005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7106" name="Rectangle 2"/>
          <p:cNvSpPr>
            <a:spLocks noGrp="1" noChangeArrowheads="1"/>
          </p:cNvSpPr>
          <p:nvPr>
            <p:ph type="title"/>
          </p:nvPr>
        </p:nvSpPr>
        <p:spPr>
          <a:xfrm>
            <a:off x="685800" y="304800"/>
            <a:ext cx="7924800" cy="1143000"/>
          </a:xfrm>
        </p:spPr>
        <p:txBody>
          <a:bodyPr/>
          <a:lstStyle/>
          <a:p>
            <a:r>
              <a:rPr lang="en-US" altLang="en-US"/>
              <a:t>AOI Concentration </a:t>
            </a:r>
            <a:br>
              <a:rPr lang="en-US" altLang="en-US"/>
            </a:br>
            <a:r>
              <a:rPr lang="en-US" altLang="en-US"/>
              <a:t>95% UCL-AM</a:t>
            </a:r>
            <a:endParaRPr lang="en-US" altLang="en-US" b="1"/>
          </a:p>
        </p:txBody>
      </p:sp>
      <p:sp>
        <p:nvSpPr>
          <p:cNvPr id="1327107" name="Rectangle 3"/>
          <p:cNvSpPr>
            <a:spLocks noGrp="1" noChangeArrowheads="1"/>
          </p:cNvSpPr>
          <p:nvPr>
            <p:ph type="body" idx="1"/>
          </p:nvPr>
        </p:nvSpPr>
        <p:spPr>
          <a:xfrm>
            <a:off x="457200" y="2133600"/>
            <a:ext cx="8686800" cy="4114800"/>
          </a:xfrm>
        </p:spPr>
        <p:txBody>
          <a:bodyPr/>
          <a:lstStyle/>
          <a:p>
            <a:pPr>
              <a:lnSpc>
                <a:spcPct val="110000"/>
              </a:lnSpc>
              <a:buFont typeface="Monotype Sorts" pitchFamily="2" charset="2"/>
              <a:buNone/>
            </a:pPr>
            <a:r>
              <a:rPr lang="en-US" altLang="en-US" u="sng"/>
              <a:t>Dataset for the upper bound estimate of the mean</a:t>
            </a:r>
            <a:r>
              <a:rPr lang="en-US" altLang="en-US"/>
              <a:t>:</a:t>
            </a:r>
          </a:p>
          <a:p>
            <a:pPr>
              <a:buFont typeface="Monotype Sorts" pitchFamily="2" charset="2"/>
              <a:buNone/>
            </a:pPr>
            <a:r>
              <a:rPr lang="en-US" altLang="en-US" b="1">
                <a:solidFill>
                  <a:srgbClr val="00FFFF"/>
                </a:solidFill>
              </a:rPr>
              <a:t>B1</a:t>
            </a:r>
            <a:r>
              <a:rPr lang="en-US" altLang="en-US">
                <a:solidFill>
                  <a:srgbClr val="00FFFF"/>
                </a:solidFill>
              </a:rPr>
              <a:t>   55 ppm		 </a:t>
            </a:r>
            <a:r>
              <a:rPr lang="en-US" altLang="en-US" b="1">
                <a:solidFill>
                  <a:srgbClr val="00FFFF"/>
                </a:solidFill>
              </a:rPr>
              <a:t>B7</a:t>
            </a:r>
            <a:r>
              <a:rPr lang="en-US" altLang="en-US">
                <a:solidFill>
                  <a:srgbClr val="00FFFF"/>
                </a:solidFill>
              </a:rPr>
              <a:t>     0.01 ppm</a:t>
            </a:r>
          </a:p>
          <a:p>
            <a:pPr>
              <a:buFont typeface="Monotype Sorts" pitchFamily="2" charset="2"/>
              <a:buNone/>
            </a:pPr>
            <a:r>
              <a:rPr lang="en-US" altLang="en-US" b="1">
                <a:solidFill>
                  <a:srgbClr val="00FFFF"/>
                </a:solidFill>
              </a:rPr>
              <a:t>B2</a:t>
            </a:r>
            <a:r>
              <a:rPr lang="en-US" altLang="en-US">
                <a:solidFill>
                  <a:srgbClr val="00FFFF"/>
                </a:solidFill>
              </a:rPr>
              <a:t>   16 ppm		 </a:t>
            </a:r>
            <a:r>
              <a:rPr lang="en-US" altLang="en-US" b="1">
                <a:solidFill>
                  <a:srgbClr val="00FFFF"/>
                </a:solidFill>
              </a:rPr>
              <a:t>B9</a:t>
            </a:r>
            <a:r>
              <a:rPr lang="en-US" altLang="en-US">
                <a:solidFill>
                  <a:srgbClr val="00FFFF"/>
                </a:solidFill>
              </a:rPr>
              <a:t>     22 ppm</a:t>
            </a:r>
          </a:p>
          <a:p>
            <a:pPr>
              <a:buFont typeface="Monotype Sorts" pitchFamily="2" charset="2"/>
              <a:buNone/>
            </a:pPr>
            <a:r>
              <a:rPr lang="en-US" altLang="en-US" b="1">
                <a:solidFill>
                  <a:srgbClr val="00FFFF"/>
                </a:solidFill>
              </a:rPr>
              <a:t>B3 </a:t>
            </a:r>
            <a:r>
              <a:rPr lang="en-US" altLang="en-US">
                <a:solidFill>
                  <a:srgbClr val="00FFFF"/>
                </a:solidFill>
              </a:rPr>
              <a:t>  32 ppm		 </a:t>
            </a:r>
            <a:r>
              <a:rPr lang="en-US" altLang="en-US" b="1">
                <a:solidFill>
                  <a:srgbClr val="00FFFF"/>
                </a:solidFill>
              </a:rPr>
              <a:t>B11</a:t>
            </a:r>
            <a:r>
              <a:rPr lang="en-US" altLang="en-US">
                <a:solidFill>
                  <a:srgbClr val="00FFFF"/>
                </a:solidFill>
              </a:rPr>
              <a:t>   18 ppm</a:t>
            </a:r>
          </a:p>
          <a:p>
            <a:pPr>
              <a:buFont typeface="Monotype Sorts" pitchFamily="2" charset="2"/>
              <a:buNone/>
            </a:pPr>
            <a:r>
              <a:rPr lang="en-US" altLang="en-US" b="1">
                <a:solidFill>
                  <a:srgbClr val="00FFFF"/>
                </a:solidFill>
              </a:rPr>
              <a:t>B4</a:t>
            </a:r>
            <a:r>
              <a:rPr lang="en-US" altLang="en-US">
                <a:solidFill>
                  <a:srgbClr val="00FFFF"/>
                </a:solidFill>
              </a:rPr>
              <a:t>   0.005 ppm		 </a:t>
            </a:r>
            <a:r>
              <a:rPr lang="en-US" altLang="en-US" b="1">
                <a:solidFill>
                  <a:srgbClr val="00FFFF"/>
                </a:solidFill>
              </a:rPr>
              <a:t>B13	  </a:t>
            </a:r>
            <a:r>
              <a:rPr lang="en-US" altLang="en-US">
                <a:solidFill>
                  <a:srgbClr val="00FFFF"/>
                </a:solidFill>
              </a:rPr>
              <a:t>29 ppm</a:t>
            </a:r>
          </a:p>
          <a:p>
            <a:pPr>
              <a:buFont typeface="Monotype Sorts" pitchFamily="2" charset="2"/>
              <a:buNone/>
            </a:pPr>
            <a:r>
              <a:rPr lang="en-US" altLang="en-US" b="1">
                <a:solidFill>
                  <a:srgbClr val="00FFFF"/>
                </a:solidFill>
              </a:rPr>
              <a:t>B5</a:t>
            </a:r>
            <a:r>
              <a:rPr lang="en-US" altLang="en-US">
                <a:solidFill>
                  <a:srgbClr val="00FFFF"/>
                </a:solidFill>
              </a:rPr>
              <a:t>   12 ppm		</a:t>
            </a:r>
            <a:r>
              <a:rPr lang="en-US" altLang="en-US" b="1">
                <a:solidFill>
                  <a:srgbClr val="00FFFF"/>
                </a:solidFill>
              </a:rPr>
              <a:t> B14</a:t>
            </a:r>
            <a:r>
              <a:rPr lang="en-US" altLang="en-US">
                <a:solidFill>
                  <a:srgbClr val="00FFFF"/>
                </a:solidFill>
              </a:rPr>
              <a:t>	  18 ppm</a:t>
            </a:r>
          </a:p>
          <a:p>
            <a:pPr>
              <a:buFont typeface="Monotype Sorts" pitchFamily="2" charset="2"/>
              <a:buNone/>
            </a:pPr>
            <a:r>
              <a:rPr lang="en-US" altLang="en-US" b="1">
                <a:solidFill>
                  <a:srgbClr val="00FFFF"/>
                </a:solidFill>
              </a:rPr>
              <a:t>B6</a:t>
            </a:r>
            <a:r>
              <a:rPr lang="en-US" altLang="en-US">
                <a:solidFill>
                  <a:srgbClr val="00FFFF"/>
                </a:solidFill>
              </a:rPr>
              <a:t>   17 ppm		 </a:t>
            </a:r>
            <a:r>
              <a:rPr lang="en-US" altLang="en-US" b="1">
                <a:solidFill>
                  <a:srgbClr val="00FFFF"/>
                </a:solidFill>
              </a:rPr>
              <a:t>B15</a:t>
            </a:r>
            <a:r>
              <a:rPr lang="en-US" altLang="en-US">
                <a:solidFill>
                  <a:srgbClr val="00FFFF"/>
                </a:solidFill>
              </a:rPr>
              <a:t>    15 ppm</a:t>
            </a:r>
          </a:p>
          <a:p>
            <a:pPr>
              <a:lnSpc>
                <a:spcPct val="140000"/>
              </a:lnSpc>
              <a:buFont typeface="Monotype Sorts" pitchFamily="2" charset="2"/>
              <a:buChar char="n"/>
            </a:pPr>
            <a:endParaRPr lang="en-US"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8370" name="Rectangle 2"/>
          <p:cNvSpPr>
            <a:spLocks noGrp="1" noChangeArrowheads="1"/>
          </p:cNvSpPr>
          <p:nvPr>
            <p:ph type="title"/>
          </p:nvPr>
        </p:nvSpPr>
        <p:spPr/>
        <p:txBody>
          <a:bodyPr/>
          <a:lstStyle/>
          <a:p>
            <a:r>
              <a:rPr lang="en-US" altLang="en-US"/>
              <a:t>ProUCL</a:t>
            </a:r>
          </a:p>
        </p:txBody>
      </p:sp>
      <p:sp>
        <p:nvSpPr>
          <p:cNvPr id="1338371" name="Rectangle 3"/>
          <p:cNvSpPr>
            <a:spLocks noGrp="1" noChangeArrowheads="1"/>
          </p:cNvSpPr>
          <p:nvPr>
            <p:ph type="body" idx="1"/>
          </p:nvPr>
        </p:nvSpPr>
        <p:spPr/>
        <p:txBody>
          <a:bodyPr/>
          <a:lstStyle/>
          <a:p>
            <a:pPr>
              <a:buFontTx/>
              <a:buNone/>
            </a:pPr>
            <a:r>
              <a:rPr lang="en-US" altLang="en-US"/>
              <a:t>ProUCL Output for example AOI:</a:t>
            </a:r>
          </a:p>
          <a:p>
            <a:r>
              <a:rPr lang="en-US" altLang="en-US"/>
              <a:t>12 samples</a:t>
            </a:r>
          </a:p>
          <a:p>
            <a:r>
              <a:rPr lang="en-US" altLang="en-US"/>
              <a:t>Data are normally distributed</a:t>
            </a:r>
          </a:p>
          <a:p>
            <a:r>
              <a:rPr lang="en-US" altLang="en-US"/>
              <a:t>Statistical recommendation is Student’s t UCL of  </a:t>
            </a:r>
            <a:r>
              <a:rPr lang="en-US" altLang="en-US">
                <a:solidFill>
                  <a:srgbClr val="00FFFF"/>
                </a:solidFill>
              </a:rPr>
              <a:t>27.1 ppm</a:t>
            </a:r>
          </a:p>
          <a:p>
            <a:r>
              <a:rPr lang="en-US" altLang="en-US"/>
              <a:t>Max concentration is 55 ppm</a:t>
            </a:r>
          </a:p>
          <a:p>
            <a:r>
              <a:rPr lang="en-US" altLang="en-US"/>
              <a:t>AOIC = </a:t>
            </a:r>
            <a:r>
              <a:rPr lang="en-US" altLang="en-US">
                <a:solidFill>
                  <a:srgbClr val="00FFFF"/>
                </a:solidFill>
              </a:rPr>
              <a:t>27.1 ppm</a:t>
            </a:r>
          </a:p>
        </p:txBody>
      </p:sp>
    </p:spTree>
  </p:cSld>
  <p:clrMapOvr>
    <a:masterClrMapping/>
  </p:clrMapOvr>
  <p:transition>
    <p:wheel spokes="8"/>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0418" name="Rectangle 2"/>
          <p:cNvSpPr>
            <a:spLocks noGrp="1" noChangeArrowheads="1"/>
          </p:cNvSpPr>
          <p:nvPr>
            <p:ph type="title"/>
          </p:nvPr>
        </p:nvSpPr>
        <p:spPr>
          <a:xfrm>
            <a:off x="685800" y="533400"/>
            <a:ext cx="7924800" cy="1143000"/>
          </a:xfrm>
        </p:spPr>
        <p:txBody>
          <a:bodyPr/>
          <a:lstStyle/>
          <a:p>
            <a:r>
              <a:rPr lang="en-US" altLang="en-US"/>
              <a:t>AOI C </a:t>
            </a:r>
            <a:br>
              <a:rPr lang="en-US" altLang="en-US"/>
            </a:br>
            <a:endParaRPr lang="en-US" altLang="en-US" b="1"/>
          </a:p>
        </p:txBody>
      </p:sp>
      <p:sp>
        <p:nvSpPr>
          <p:cNvPr id="1340419" name="Rectangle 3"/>
          <p:cNvSpPr>
            <a:spLocks noGrp="1" noChangeArrowheads="1"/>
          </p:cNvSpPr>
          <p:nvPr>
            <p:ph type="body" idx="1"/>
          </p:nvPr>
        </p:nvSpPr>
        <p:spPr>
          <a:xfrm>
            <a:off x="304800" y="1905000"/>
            <a:ext cx="8839200" cy="4114800"/>
          </a:xfrm>
        </p:spPr>
        <p:txBody>
          <a:bodyPr/>
          <a:lstStyle/>
          <a:p>
            <a:pPr>
              <a:buSzPct val="75000"/>
              <a:buFont typeface="Wingdings" panose="05000000000000000000" pitchFamily="2" charset="2"/>
              <a:buNone/>
            </a:pPr>
            <a:r>
              <a:rPr lang="en-US" altLang="en-US" sz="2800">
                <a:solidFill>
                  <a:schemeClr val="hlink"/>
                </a:solidFill>
              </a:rPr>
              <a:t>Other considerations:</a:t>
            </a:r>
          </a:p>
          <a:p>
            <a:pPr>
              <a:buSzPct val="75000"/>
              <a:buFont typeface="Wingdings" panose="05000000000000000000" pitchFamily="2" charset="2"/>
              <a:buNone/>
            </a:pPr>
            <a:endParaRPr lang="en-US" altLang="en-US" sz="2800">
              <a:solidFill>
                <a:schemeClr val="hlink"/>
              </a:solidFill>
            </a:endParaRPr>
          </a:p>
          <a:p>
            <a:pPr>
              <a:spcBef>
                <a:spcPct val="0"/>
              </a:spcBef>
              <a:buSzPct val="75000"/>
              <a:buFont typeface="Wingdings" panose="05000000000000000000" pitchFamily="2" charset="2"/>
              <a:buChar char="Ø"/>
            </a:pPr>
            <a:r>
              <a:rPr lang="en-US" altLang="en-US" sz="2400"/>
              <a:t>If max &gt; LRS </a:t>
            </a:r>
            <a:r>
              <a:rPr lang="en-US" altLang="en-US" sz="2400">
                <a:cs typeface="Times New Roman" panose="02020603050405020304" pitchFamily="18" charset="0"/>
              </a:rPr>
              <a:t>→ calculate 95%UCL-AM </a:t>
            </a:r>
            <a:r>
              <a:rPr lang="en-US" altLang="en-US" sz="2400" u="sng">
                <a:solidFill>
                  <a:schemeClr val="hlink"/>
                </a:solidFill>
                <a:cs typeface="Times New Roman" panose="02020603050405020304" pitchFamily="18" charset="0"/>
              </a:rPr>
              <a:t>BEFORE</a:t>
            </a:r>
            <a:r>
              <a:rPr lang="en-US" altLang="en-US" sz="2400">
                <a:cs typeface="Times New Roman" panose="02020603050405020304" pitchFamily="18" charset="0"/>
              </a:rPr>
              <a:t> assessing AOI under higher tier</a:t>
            </a:r>
          </a:p>
          <a:p>
            <a:pPr>
              <a:lnSpc>
                <a:spcPct val="90000"/>
              </a:lnSpc>
              <a:spcBef>
                <a:spcPct val="0"/>
              </a:spcBef>
              <a:buSzPct val="75000"/>
              <a:buFont typeface="Wingdings" panose="05000000000000000000" pitchFamily="2" charset="2"/>
              <a:buNone/>
            </a:pPr>
            <a:endParaRPr lang="en-US" altLang="en-US" sz="2400">
              <a:solidFill>
                <a:schemeClr val="hlink"/>
              </a:solidFill>
              <a:cs typeface="Times New Roman" panose="02020603050405020304" pitchFamily="18" charset="0"/>
            </a:endParaRPr>
          </a:p>
          <a:p>
            <a:pPr>
              <a:lnSpc>
                <a:spcPct val="90000"/>
              </a:lnSpc>
              <a:spcBef>
                <a:spcPct val="0"/>
              </a:spcBef>
              <a:buSzPct val="75000"/>
              <a:buFont typeface="Wingdings" panose="05000000000000000000" pitchFamily="2" charset="2"/>
              <a:buChar char="Ø"/>
            </a:pPr>
            <a:r>
              <a:rPr lang="en-US" altLang="en-US" sz="2400"/>
              <a:t>If dataset is small or has high variability, the 95%UCL-AM  &gt; Max </a:t>
            </a:r>
          </a:p>
          <a:p>
            <a:pPr lvl="1">
              <a:lnSpc>
                <a:spcPct val="160000"/>
              </a:lnSpc>
              <a:buSzPct val="75000"/>
              <a:buFont typeface="Wingdings" panose="05000000000000000000" pitchFamily="2" charset="2"/>
              <a:buNone/>
            </a:pPr>
            <a:r>
              <a:rPr lang="en-US" altLang="en-US" sz="2000">
                <a:sym typeface="Wingdings" panose="05000000000000000000" pitchFamily="2" charset="2"/>
              </a:rPr>
              <a:t> Use Max Concentration as the AOIC</a:t>
            </a:r>
          </a:p>
          <a:p>
            <a:pPr>
              <a:lnSpc>
                <a:spcPct val="160000"/>
              </a:lnSpc>
              <a:buSzPct val="75000"/>
              <a:buFont typeface="Wingdings" panose="05000000000000000000" pitchFamily="2" charset="2"/>
              <a:buChar char="Ø"/>
            </a:pPr>
            <a:r>
              <a:rPr lang="en-US" altLang="en-US" sz="2400"/>
              <a:t>Nondetects:  SQL vs ½ SQL</a:t>
            </a:r>
          </a:p>
          <a:p>
            <a:pPr>
              <a:lnSpc>
                <a:spcPct val="160000"/>
              </a:lnSpc>
              <a:buSzPct val="75000"/>
              <a:buFont typeface="Wingdings" panose="05000000000000000000" pitchFamily="2" charset="2"/>
              <a:buNone/>
            </a:pPr>
            <a:r>
              <a:rPr lang="en-US" altLang="en-US" sz="9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8674" name="Rectangle 2"/>
          <p:cNvSpPr>
            <a:spLocks noGrp="1" noChangeArrowheads="1"/>
          </p:cNvSpPr>
          <p:nvPr>
            <p:ph type="title"/>
          </p:nvPr>
        </p:nvSpPr>
        <p:spPr/>
        <p:txBody>
          <a:bodyPr/>
          <a:lstStyle/>
          <a:p>
            <a:r>
              <a:rPr lang="en-US" altLang="en-US"/>
              <a:t>SO vs MO-1 </a:t>
            </a:r>
          </a:p>
        </p:txBody>
      </p:sp>
      <p:sp>
        <p:nvSpPr>
          <p:cNvPr id="1308675" name="Rectangle 3"/>
          <p:cNvSpPr>
            <a:spLocks noGrp="1" noChangeArrowheads="1"/>
          </p:cNvSpPr>
          <p:nvPr>
            <p:ph type="body" idx="1"/>
          </p:nvPr>
        </p:nvSpPr>
        <p:spPr>
          <a:xfrm>
            <a:off x="228600" y="1981200"/>
            <a:ext cx="8686800" cy="4114800"/>
          </a:xfrm>
        </p:spPr>
        <p:txBody>
          <a:bodyPr/>
          <a:lstStyle/>
          <a:p>
            <a:pPr>
              <a:buFontTx/>
              <a:buNone/>
            </a:pPr>
            <a:r>
              <a:rPr lang="en-US" altLang="en-US">
                <a:solidFill>
                  <a:schemeClr val="hlink"/>
                </a:solidFill>
              </a:rPr>
              <a:t>Soil</a:t>
            </a:r>
            <a:r>
              <a:rPr lang="en-US" altLang="en-US" baseline="-25000">
                <a:solidFill>
                  <a:schemeClr val="hlink"/>
                </a:solidFill>
              </a:rPr>
              <a:t>ni</a:t>
            </a:r>
            <a:r>
              <a:rPr lang="en-US" altLang="en-US">
                <a:solidFill>
                  <a:schemeClr val="hlink"/>
                </a:solidFill>
              </a:rPr>
              <a:t> and Soil</a:t>
            </a:r>
            <a:r>
              <a:rPr lang="en-US" altLang="en-US" baseline="-25000">
                <a:solidFill>
                  <a:schemeClr val="hlink"/>
                </a:solidFill>
              </a:rPr>
              <a:t>i</a:t>
            </a:r>
          </a:p>
          <a:p>
            <a:pPr>
              <a:buFont typeface="Wingdings" panose="05000000000000000000" pitchFamily="2" charset="2"/>
              <a:buChar char="Ø"/>
            </a:pPr>
            <a:r>
              <a:rPr lang="en-US" altLang="en-US"/>
              <a:t>Carcinogens: SS = MO-1 RS</a:t>
            </a:r>
          </a:p>
          <a:p>
            <a:pPr>
              <a:buFont typeface="Wingdings" panose="05000000000000000000" pitchFamily="2" charset="2"/>
              <a:buChar char="Ø"/>
            </a:pPr>
            <a:r>
              <a:rPr lang="en-US" altLang="en-US"/>
              <a:t>Noncarcinogens: SS = MO-1 RS/10</a:t>
            </a:r>
          </a:p>
          <a:p>
            <a:pPr>
              <a:buFont typeface="Wingdings" panose="05000000000000000000" pitchFamily="2" charset="2"/>
              <a:buChar char="Ø"/>
            </a:pPr>
            <a:endParaRPr lang="en-US" altLang="en-US"/>
          </a:p>
          <a:p>
            <a:pPr>
              <a:buFont typeface="Wingdings" panose="05000000000000000000" pitchFamily="2" charset="2"/>
              <a:buNone/>
            </a:pPr>
            <a:r>
              <a:rPr lang="en-US" altLang="en-US">
                <a:solidFill>
                  <a:schemeClr val="hlink"/>
                </a:solidFill>
              </a:rPr>
              <a:t>Soil</a:t>
            </a:r>
            <a:r>
              <a:rPr lang="en-US" altLang="en-US" baseline="-25000">
                <a:solidFill>
                  <a:schemeClr val="hlink"/>
                </a:solidFill>
              </a:rPr>
              <a:t>GW</a:t>
            </a:r>
          </a:p>
          <a:p>
            <a:pPr>
              <a:buFont typeface="Wingdings" panose="05000000000000000000" pitchFamily="2" charset="2"/>
              <a:buChar char="Ø"/>
            </a:pPr>
            <a:r>
              <a:rPr lang="en-US" altLang="en-US"/>
              <a:t>SS: based on groundwater 1 zone</a:t>
            </a:r>
          </a:p>
          <a:p>
            <a:pPr>
              <a:buFont typeface="Wingdings" panose="05000000000000000000" pitchFamily="2" charset="2"/>
              <a:buChar char="Ø"/>
            </a:pPr>
            <a:r>
              <a:rPr lang="en-US" altLang="en-US"/>
              <a:t>MO-1: site-specific</a:t>
            </a:r>
          </a:p>
        </p:txBody>
      </p:sp>
    </p:spTree>
  </p:cSld>
  <p:clrMapOvr>
    <a:masterClrMapping/>
  </p:clrMapOvr>
  <p:transition>
    <p:wheel spokes="8"/>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p:txBody>
          <a:bodyPr/>
          <a:lstStyle/>
          <a:p>
            <a:r>
              <a:rPr lang="en-US" altLang="en-US"/>
              <a:t>AOIC</a:t>
            </a:r>
          </a:p>
        </p:txBody>
      </p:sp>
      <p:sp>
        <p:nvSpPr>
          <p:cNvPr id="1345539" name="Rectangle 3"/>
          <p:cNvSpPr>
            <a:spLocks noGrp="1" noChangeArrowheads="1"/>
          </p:cNvSpPr>
          <p:nvPr>
            <p:ph type="body" idx="1"/>
          </p:nvPr>
        </p:nvSpPr>
        <p:spPr/>
        <p:txBody>
          <a:bodyPr/>
          <a:lstStyle/>
          <a:p>
            <a:pPr>
              <a:buFont typeface="WP TypographicSymbols" pitchFamily="2" charset="0"/>
              <a:buChar char="O"/>
            </a:pPr>
            <a:r>
              <a:rPr lang="en-US" altLang="en-US"/>
              <a:t> </a:t>
            </a:r>
            <a:r>
              <a:rPr lang="en-US" altLang="en-US">
                <a:solidFill>
                  <a:schemeClr val="hlink"/>
                </a:solidFill>
              </a:rPr>
              <a:t>Background</a:t>
            </a:r>
            <a:endParaRPr lang="en-US" altLang="en-US"/>
          </a:p>
          <a:p>
            <a:pPr lvl="1">
              <a:buFont typeface="Wingdings" panose="05000000000000000000" pitchFamily="2" charset="2"/>
              <a:buChar char="ü"/>
            </a:pPr>
            <a:r>
              <a:rPr lang="en-US" altLang="en-US"/>
              <a:t>Background RS are based on mean values</a:t>
            </a:r>
          </a:p>
          <a:p>
            <a:pPr lvl="1">
              <a:buFont typeface="Wingdings" panose="05000000000000000000" pitchFamily="2" charset="2"/>
              <a:buChar char="ü"/>
            </a:pPr>
            <a:r>
              <a:rPr lang="en-US" altLang="en-US"/>
              <a:t>AOIC should also be based on the mean </a:t>
            </a:r>
            <a:r>
              <a:rPr lang="en-US" altLang="en-US" u="sng"/>
              <a:t>not</a:t>
            </a:r>
            <a:r>
              <a:rPr lang="en-US" altLang="en-US"/>
              <a:t> 95%UCL-AM</a:t>
            </a:r>
          </a:p>
          <a:p>
            <a:pPr eaLnBrk="1" hangingPunct="1">
              <a:spcBef>
                <a:spcPct val="0"/>
              </a:spcBef>
              <a:buFont typeface="WP TypographicSymbols" pitchFamily="2" charset="0"/>
              <a:buChar char="O"/>
            </a:pPr>
            <a:r>
              <a:rPr lang="en-US" altLang="en-US"/>
              <a:t> </a:t>
            </a:r>
            <a:r>
              <a:rPr lang="en-US" altLang="en-US">
                <a:solidFill>
                  <a:schemeClr val="hlink"/>
                </a:solidFill>
              </a:rPr>
              <a:t>Other measures</a:t>
            </a:r>
          </a:p>
          <a:p>
            <a:pPr lvl="1" eaLnBrk="1" hangingPunct="1">
              <a:spcBef>
                <a:spcPct val="0"/>
              </a:spcBef>
              <a:buFont typeface="Wingdings" panose="05000000000000000000" pitchFamily="2" charset="2"/>
              <a:buChar char="ü"/>
            </a:pPr>
            <a:r>
              <a:rPr lang="en-US" altLang="en-US"/>
              <a:t>Surface-weighted average (polygons)</a:t>
            </a:r>
          </a:p>
          <a:p>
            <a:pPr lvl="1" eaLnBrk="1" hangingPunct="1">
              <a:spcBef>
                <a:spcPct val="0"/>
              </a:spcBef>
              <a:buFont typeface="Wingdings" panose="05000000000000000000" pitchFamily="2" charset="2"/>
              <a:buChar char="ü"/>
            </a:pPr>
            <a:r>
              <a:rPr lang="en-US" altLang="en-US"/>
              <a:t>Volume-weighted average</a:t>
            </a:r>
          </a:p>
          <a:p>
            <a:pPr eaLnBrk="1" hangingPunct="1">
              <a:spcBef>
                <a:spcPct val="0"/>
              </a:spcBef>
              <a:buFont typeface="WP TypographicSymbols" pitchFamily="2" charset="0"/>
              <a:buNone/>
            </a:pPr>
            <a:endParaRPr lang="en-US" altLang="en-US"/>
          </a:p>
          <a:p>
            <a:pPr eaLnBrk="1" hangingPunct="1">
              <a:spcBef>
                <a:spcPct val="0"/>
              </a:spcBef>
              <a:buClrTx/>
              <a:buFontTx/>
              <a:buNone/>
            </a:pPr>
            <a:endParaRPr lang="en-US" altLang="en-US">
              <a:solidFill>
                <a:schemeClr val="hlink"/>
              </a:solidFill>
            </a:endParaRPr>
          </a:p>
        </p:txBody>
      </p:sp>
    </p:spTree>
  </p:cSld>
  <p:clrMapOvr>
    <a:masterClrMapping/>
  </p:clrMapOvr>
  <p:transition>
    <p:wheel spokes="8"/>
  </p:transition>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4754" name="Rectangle 2"/>
          <p:cNvSpPr>
            <a:spLocks noGrp="1" noChangeArrowheads="1"/>
          </p:cNvSpPr>
          <p:nvPr>
            <p:ph type="title"/>
          </p:nvPr>
        </p:nvSpPr>
        <p:spPr/>
        <p:txBody>
          <a:bodyPr/>
          <a:lstStyle/>
          <a:p>
            <a:r>
              <a:rPr lang="en-US" altLang="en-US"/>
              <a:t>Soil</a:t>
            </a:r>
            <a:r>
              <a:rPr lang="en-US" altLang="en-US" baseline="-25000"/>
              <a:t>es </a:t>
            </a:r>
            <a:r>
              <a:rPr lang="en-US" altLang="en-US"/>
              <a:t>AOIC</a:t>
            </a:r>
          </a:p>
        </p:txBody>
      </p:sp>
      <p:sp>
        <p:nvSpPr>
          <p:cNvPr id="1354755" name="Rectangle 3"/>
          <p:cNvSpPr>
            <a:spLocks noGrp="1" noChangeArrowheads="1"/>
          </p:cNvSpPr>
          <p:nvPr>
            <p:ph type="body" idx="1"/>
          </p:nvPr>
        </p:nvSpPr>
        <p:spPr/>
        <p:txBody>
          <a:bodyPr/>
          <a:lstStyle/>
          <a:p>
            <a:pPr>
              <a:buFontTx/>
              <a:buNone/>
            </a:pPr>
            <a:endParaRPr lang="en-US" altLang="en-US"/>
          </a:p>
        </p:txBody>
      </p:sp>
      <p:sp>
        <p:nvSpPr>
          <p:cNvPr id="1354756" name="Rectangle 4"/>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r>
              <a:rPr lang="en-US" altLang="en-US" sz="2800" b="1">
                <a:solidFill>
                  <a:schemeClr val="bg1"/>
                </a:solidFill>
              </a:rPr>
              <a:t>Enclosed </a:t>
            </a:r>
          </a:p>
          <a:p>
            <a:pPr algn="l" eaLnBrk="0" hangingPunct="0"/>
            <a:r>
              <a:rPr lang="en-US" altLang="en-US" sz="2800" b="1">
                <a:solidFill>
                  <a:schemeClr val="bg1"/>
                </a:solidFill>
              </a:rPr>
              <a:t>Structure</a:t>
            </a:r>
            <a:r>
              <a:rPr lang="en-US" altLang="en-US"/>
              <a:t>        </a:t>
            </a:r>
          </a:p>
        </p:txBody>
      </p:sp>
      <p:sp>
        <p:nvSpPr>
          <p:cNvPr id="1354757" name="Oval 5" descr="Soil AOI"/>
          <p:cNvSpPr>
            <a:spLocks noChangeArrowheads="1"/>
          </p:cNvSpPr>
          <p:nvPr/>
        </p:nvSpPr>
        <p:spPr bwMode="auto">
          <a:xfrm>
            <a:off x="2743200" y="2971800"/>
            <a:ext cx="31242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4758" name="Line 6" descr="wall of 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4759" name="Line 7" descr="wall of enclosed structure"/>
          <p:cNvSpPr>
            <a:spLocks noChangeShapeType="1"/>
          </p:cNvSpPr>
          <p:nvPr/>
        </p:nvSpPr>
        <p:spPr bwMode="auto">
          <a:xfrm>
            <a:off x="3429000"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4760" name="Line 8" descr="wall of enclosed structure"/>
          <p:cNvSpPr>
            <a:spLocks noChangeShapeType="1"/>
          </p:cNvSpPr>
          <p:nvPr/>
        </p:nvSpPr>
        <p:spPr bwMode="auto">
          <a:xfrm>
            <a:off x="34290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4767" name="Text Box 15"/>
          <p:cNvSpPr txBox="1">
            <a:spLocks noChangeArrowheads="1"/>
          </p:cNvSpPr>
          <p:nvPr/>
        </p:nvSpPr>
        <p:spPr bwMode="auto">
          <a:xfrm>
            <a:off x="3429000" y="32004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rgbClr val="00FFFF"/>
                </a:solidFill>
              </a:rPr>
              <a:t>X</a:t>
            </a:r>
          </a:p>
        </p:txBody>
      </p:sp>
      <p:sp>
        <p:nvSpPr>
          <p:cNvPr id="1354770" name="Text Box 18"/>
          <p:cNvSpPr txBox="1">
            <a:spLocks noChangeArrowheads="1"/>
          </p:cNvSpPr>
          <p:nvPr/>
        </p:nvSpPr>
        <p:spPr bwMode="auto">
          <a:xfrm>
            <a:off x="2895600" y="373380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solidFill>
                  <a:srgbClr val="00FFFF"/>
                </a:solidFill>
              </a:rPr>
              <a:t>X</a:t>
            </a:r>
          </a:p>
        </p:txBody>
      </p:sp>
      <p:sp>
        <p:nvSpPr>
          <p:cNvPr id="1354771" name="Text Box 19"/>
          <p:cNvSpPr txBox="1">
            <a:spLocks noChangeArrowheads="1"/>
          </p:cNvSpPr>
          <p:nvPr/>
        </p:nvSpPr>
        <p:spPr bwMode="auto">
          <a:xfrm>
            <a:off x="4191000" y="32004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2" name="Text Box 20"/>
          <p:cNvSpPr txBox="1">
            <a:spLocks noChangeArrowheads="1"/>
          </p:cNvSpPr>
          <p:nvPr/>
        </p:nvSpPr>
        <p:spPr bwMode="auto">
          <a:xfrm>
            <a:off x="3429000" y="25908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rgbClr val="00FFFF"/>
                </a:solidFill>
              </a:rPr>
              <a:t>X</a:t>
            </a:r>
          </a:p>
        </p:txBody>
      </p:sp>
      <p:sp>
        <p:nvSpPr>
          <p:cNvPr id="1354773" name="Text Box 21"/>
          <p:cNvSpPr txBox="1">
            <a:spLocks noChangeArrowheads="1"/>
          </p:cNvSpPr>
          <p:nvPr/>
        </p:nvSpPr>
        <p:spPr bwMode="auto">
          <a:xfrm>
            <a:off x="5029200" y="32004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4" name="Text Box 22"/>
          <p:cNvSpPr txBox="1">
            <a:spLocks noChangeArrowheads="1"/>
          </p:cNvSpPr>
          <p:nvPr/>
        </p:nvSpPr>
        <p:spPr bwMode="auto">
          <a:xfrm>
            <a:off x="5791200" y="32004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5" name="Text Box 23"/>
          <p:cNvSpPr txBox="1">
            <a:spLocks noChangeArrowheads="1"/>
          </p:cNvSpPr>
          <p:nvPr/>
        </p:nvSpPr>
        <p:spPr bwMode="auto">
          <a:xfrm>
            <a:off x="4191000" y="37338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6" name="Text Box 24"/>
          <p:cNvSpPr txBox="1">
            <a:spLocks noChangeArrowheads="1"/>
          </p:cNvSpPr>
          <p:nvPr/>
        </p:nvSpPr>
        <p:spPr bwMode="auto">
          <a:xfrm>
            <a:off x="5105400" y="37338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7" name="Text Box 25"/>
          <p:cNvSpPr txBox="1">
            <a:spLocks noChangeArrowheads="1"/>
          </p:cNvSpPr>
          <p:nvPr/>
        </p:nvSpPr>
        <p:spPr bwMode="auto">
          <a:xfrm>
            <a:off x="4648200" y="25146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78" name="Text Box 26"/>
          <p:cNvSpPr txBox="1">
            <a:spLocks noChangeArrowheads="1"/>
          </p:cNvSpPr>
          <p:nvPr/>
        </p:nvSpPr>
        <p:spPr bwMode="auto">
          <a:xfrm>
            <a:off x="4191000" y="44196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X</a:t>
            </a:r>
          </a:p>
        </p:txBody>
      </p:sp>
      <p:sp>
        <p:nvSpPr>
          <p:cNvPr id="1354779" name="Text Box 27"/>
          <p:cNvSpPr txBox="1">
            <a:spLocks noChangeArrowheads="1"/>
          </p:cNvSpPr>
          <p:nvPr/>
        </p:nvSpPr>
        <p:spPr bwMode="auto">
          <a:xfrm>
            <a:off x="5513388" y="4156075"/>
            <a:ext cx="404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a:t>
            </a:r>
          </a:p>
        </p:txBody>
      </p:sp>
      <p:sp>
        <p:nvSpPr>
          <p:cNvPr id="1354782" name="Line 30" descr="arrow"/>
          <p:cNvSpPr>
            <a:spLocks noChangeShapeType="1"/>
          </p:cNvSpPr>
          <p:nvPr/>
        </p:nvSpPr>
        <p:spPr bwMode="auto">
          <a:xfrm flipH="1" flipV="1">
            <a:off x="4953000" y="4191000"/>
            <a:ext cx="609600" cy="1143000"/>
          </a:xfrm>
          <a:prstGeom prst="line">
            <a:avLst/>
          </a:prstGeom>
          <a:noFill/>
          <a:ln w="127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54783" name="Text Box 31"/>
          <p:cNvSpPr txBox="1">
            <a:spLocks noChangeArrowheads="1"/>
          </p:cNvSpPr>
          <p:nvPr/>
        </p:nvSpPr>
        <p:spPr bwMode="auto">
          <a:xfrm>
            <a:off x="4995863" y="5222875"/>
            <a:ext cx="1293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Soil AOI</a:t>
            </a:r>
          </a:p>
        </p:txBody>
      </p:sp>
    </p:spTree>
  </p:cSld>
  <p:clrMapOvr>
    <a:masterClrMapping/>
  </p:clrMapOvr>
  <p:transition>
    <p:wheel spokes="8"/>
  </p:transition>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02" name="Rectangle 2"/>
          <p:cNvSpPr>
            <a:spLocks noGrp="1" noChangeArrowheads="1"/>
          </p:cNvSpPr>
          <p:nvPr>
            <p:ph type="title"/>
          </p:nvPr>
        </p:nvSpPr>
        <p:spPr/>
        <p:txBody>
          <a:bodyPr/>
          <a:lstStyle/>
          <a:p>
            <a:r>
              <a:rPr lang="en-US" altLang="en-US"/>
              <a:t>Soil</a:t>
            </a:r>
            <a:r>
              <a:rPr lang="en-US" altLang="en-US" baseline="-25000"/>
              <a:t>es </a:t>
            </a:r>
            <a:r>
              <a:rPr lang="en-US" altLang="en-US"/>
              <a:t>AOIC</a:t>
            </a:r>
          </a:p>
        </p:txBody>
      </p:sp>
      <p:sp>
        <p:nvSpPr>
          <p:cNvPr id="1382403" name="Rectangle 3" descr="enclosed structure"/>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endParaRPr lang="en-US" altLang="en-US"/>
          </a:p>
        </p:txBody>
      </p:sp>
      <p:sp>
        <p:nvSpPr>
          <p:cNvPr id="1382404" name="Oval 4" descr="Soil AOI"/>
          <p:cNvSpPr>
            <a:spLocks noChangeArrowheads="1"/>
          </p:cNvSpPr>
          <p:nvPr/>
        </p:nvSpPr>
        <p:spPr bwMode="auto">
          <a:xfrm>
            <a:off x="1219200" y="2590800"/>
            <a:ext cx="2667000" cy="1219200"/>
          </a:xfrm>
          <a:prstGeom prst="ellipse">
            <a:avLst/>
          </a:prstGeom>
          <a:solidFill>
            <a:srgbClr val="FF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405" name="Line 5" descr="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406" name="Line 6" descr="arrow"/>
          <p:cNvSpPr>
            <a:spLocks noChangeShapeType="1"/>
          </p:cNvSpPr>
          <p:nvPr/>
        </p:nvSpPr>
        <p:spPr bwMode="auto">
          <a:xfrm flipV="1">
            <a:off x="838200" y="3657600"/>
            <a:ext cx="609600" cy="838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407" name="Text Box 7"/>
          <p:cNvSpPr txBox="1">
            <a:spLocks noChangeArrowheads="1"/>
          </p:cNvSpPr>
          <p:nvPr/>
        </p:nvSpPr>
        <p:spPr bwMode="auto">
          <a:xfrm>
            <a:off x="4876800" y="3124200"/>
            <a:ext cx="23622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Soil</a:t>
            </a:r>
            <a:r>
              <a:rPr lang="en-US" altLang="en-US" sz="2800" baseline="-25000"/>
              <a:t>i</a:t>
            </a:r>
            <a:r>
              <a:rPr lang="en-US" altLang="en-US" sz="2800"/>
              <a:t> or Soil</a:t>
            </a:r>
            <a:r>
              <a:rPr lang="en-US" altLang="en-US" sz="2800" baseline="-25000"/>
              <a:t>ni</a:t>
            </a:r>
            <a:endParaRPr lang="en-US" altLang="en-US" sz="2800"/>
          </a:p>
          <a:p>
            <a:pPr algn="l" eaLnBrk="0" hangingPunct="0">
              <a:buFontTx/>
              <a:buChar char="•"/>
            </a:pPr>
            <a:r>
              <a:rPr lang="en-US" altLang="en-US" sz="2800"/>
              <a:t>Soil</a:t>
            </a:r>
            <a:r>
              <a:rPr lang="en-US" altLang="en-US" sz="2800" baseline="-25000"/>
              <a:t>gw</a:t>
            </a:r>
            <a:endParaRPr lang="en-US" altLang="en-US" sz="2800"/>
          </a:p>
          <a:p>
            <a:pPr algn="l" eaLnBrk="0" hangingPunct="0">
              <a:buFontTx/>
              <a:buChar char="•"/>
            </a:pPr>
            <a:r>
              <a:rPr lang="en-US" altLang="en-US" sz="2800"/>
              <a:t>Soil</a:t>
            </a:r>
            <a:r>
              <a:rPr lang="en-US" altLang="en-US" sz="2800" baseline="-25000"/>
              <a:t>sat</a:t>
            </a:r>
            <a:endParaRPr lang="en-US" altLang="en-US" sz="2800"/>
          </a:p>
        </p:txBody>
      </p:sp>
      <p:sp>
        <p:nvSpPr>
          <p:cNvPr id="1382408" name="Text Box 8"/>
          <p:cNvSpPr txBox="1">
            <a:spLocks noChangeArrowheads="1"/>
          </p:cNvSpPr>
          <p:nvPr/>
        </p:nvSpPr>
        <p:spPr bwMode="auto">
          <a:xfrm>
            <a:off x="4800600" y="25908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Soil AOI</a:t>
            </a:r>
            <a:endParaRPr lang="en-US" altLang="en-US"/>
          </a:p>
        </p:txBody>
      </p:sp>
      <p:sp>
        <p:nvSpPr>
          <p:cNvPr id="1382409" name="Line 9" descr="arrow"/>
          <p:cNvSpPr>
            <a:spLocks noChangeShapeType="1"/>
          </p:cNvSpPr>
          <p:nvPr/>
        </p:nvSpPr>
        <p:spPr bwMode="auto">
          <a:xfrm flipH="1">
            <a:off x="3505200" y="2895600"/>
            <a:ext cx="121920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410" name="Text Box 10"/>
          <p:cNvSpPr txBox="1">
            <a:spLocks noChangeArrowheads="1"/>
          </p:cNvSpPr>
          <p:nvPr/>
        </p:nvSpPr>
        <p:spPr bwMode="auto">
          <a:xfrm>
            <a:off x="4849813" y="4419600"/>
            <a:ext cx="116998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 Soil</a:t>
            </a:r>
            <a:r>
              <a:rPr lang="en-US" altLang="en-US" sz="2800" baseline="-25000"/>
              <a:t>es</a:t>
            </a:r>
            <a:endParaRPr lang="en-US" altLang="en-US" baseline="-25000"/>
          </a:p>
        </p:txBody>
      </p:sp>
      <p:sp>
        <p:nvSpPr>
          <p:cNvPr id="1382411" name="Text Box 11"/>
          <p:cNvSpPr txBox="1">
            <a:spLocks noChangeArrowheads="1"/>
          </p:cNvSpPr>
          <p:nvPr/>
        </p:nvSpPr>
        <p:spPr bwMode="auto">
          <a:xfrm>
            <a:off x="228600" y="4495800"/>
            <a:ext cx="1646238"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lnSpc>
                <a:spcPct val="70000"/>
              </a:lnSpc>
            </a:pPr>
            <a:r>
              <a:rPr lang="en-US" altLang="en-US" sz="2800" b="1"/>
              <a:t>Enclosed </a:t>
            </a:r>
          </a:p>
          <a:p>
            <a:pPr algn="l" eaLnBrk="0" hangingPunct="0">
              <a:lnSpc>
                <a:spcPct val="70000"/>
              </a:lnSpc>
            </a:pPr>
            <a:r>
              <a:rPr lang="en-US" altLang="en-US" sz="2800" b="1"/>
              <a:t>Structure</a:t>
            </a:r>
          </a:p>
        </p:txBody>
      </p:sp>
    </p:spTree>
  </p:cSld>
  <p:clrMapOvr>
    <a:masterClrMapping/>
  </p:clrMapOvr>
  <p:transition>
    <p:wheel spokes="8"/>
  </p:transition>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8850" name="Rectangle 2"/>
          <p:cNvSpPr>
            <a:spLocks noGrp="1" noChangeArrowheads="1"/>
          </p:cNvSpPr>
          <p:nvPr>
            <p:ph type="title"/>
          </p:nvPr>
        </p:nvSpPr>
        <p:spPr/>
        <p:txBody>
          <a:bodyPr/>
          <a:lstStyle/>
          <a:p>
            <a:r>
              <a:rPr lang="en-US" altLang="en-US"/>
              <a:t>GW</a:t>
            </a:r>
            <a:r>
              <a:rPr lang="en-US" altLang="en-US" baseline="-25000"/>
              <a:t>es </a:t>
            </a:r>
            <a:r>
              <a:rPr lang="en-US" altLang="en-US"/>
              <a:t>AOIC</a:t>
            </a:r>
          </a:p>
        </p:txBody>
      </p:sp>
      <p:sp>
        <p:nvSpPr>
          <p:cNvPr id="1358851" name="Rectangle 3"/>
          <p:cNvSpPr>
            <a:spLocks noGrp="1" noChangeArrowheads="1"/>
          </p:cNvSpPr>
          <p:nvPr>
            <p:ph type="body" idx="1"/>
          </p:nvPr>
        </p:nvSpPr>
        <p:spPr/>
        <p:txBody>
          <a:bodyPr/>
          <a:lstStyle/>
          <a:p>
            <a:pPr>
              <a:buFontTx/>
              <a:buNone/>
            </a:pPr>
            <a:endParaRPr lang="en-US" altLang="en-US"/>
          </a:p>
        </p:txBody>
      </p:sp>
      <p:sp>
        <p:nvSpPr>
          <p:cNvPr id="1358852" name="Rectangle 4"/>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r>
              <a:rPr lang="en-US" altLang="en-US" sz="2800" b="1">
                <a:solidFill>
                  <a:schemeClr val="bg1"/>
                </a:solidFill>
              </a:rPr>
              <a:t>Enclosed </a:t>
            </a:r>
          </a:p>
          <a:p>
            <a:pPr algn="l" eaLnBrk="0" hangingPunct="0"/>
            <a:r>
              <a:rPr lang="en-US" altLang="en-US" sz="2800" b="1">
                <a:solidFill>
                  <a:schemeClr val="bg1"/>
                </a:solidFill>
              </a:rPr>
              <a:t>Structure</a:t>
            </a:r>
            <a:r>
              <a:rPr lang="en-US" altLang="en-US"/>
              <a:t>        </a:t>
            </a:r>
          </a:p>
        </p:txBody>
      </p:sp>
      <p:sp>
        <p:nvSpPr>
          <p:cNvPr id="1358853" name="Oval 5" descr="Groundwater AOI"/>
          <p:cNvSpPr>
            <a:spLocks noChangeArrowheads="1"/>
          </p:cNvSpPr>
          <p:nvPr/>
        </p:nvSpPr>
        <p:spPr bwMode="auto">
          <a:xfrm>
            <a:off x="2743200" y="2971800"/>
            <a:ext cx="3124200" cy="1219200"/>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8854" name="Line 6" descr="wall of 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8855" name="Line 7" descr="wall of enclosed structure"/>
          <p:cNvSpPr>
            <a:spLocks noChangeShapeType="1"/>
          </p:cNvSpPr>
          <p:nvPr/>
        </p:nvSpPr>
        <p:spPr bwMode="auto">
          <a:xfrm>
            <a:off x="3429000"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8856" name="Line 8" descr="wall of enclosed structure"/>
          <p:cNvSpPr>
            <a:spLocks noChangeShapeType="1"/>
          </p:cNvSpPr>
          <p:nvPr/>
        </p:nvSpPr>
        <p:spPr bwMode="auto">
          <a:xfrm>
            <a:off x="3429000" y="3429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58857" name="Text Box 9"/>
          <p:cNvSpPr txBox="1">
            <a:spLocks noChangeArrowheads="1"/>
          </p:cNvSpPr>
          <p:nvPr/>
        </p:nvSpPr>
        <p:spPr bwMode="auto">
          <a:xfrm>
            <a:off x="3352800" y="3276600"/>
            <a:ext cx="328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solidFill>
                  <a:srgbClr val="FF0000"/>
                </a:solidFill>
              </a:rPr>
              <a:t>X</a:t>
            </a:r>
          </a:p>
        </p:txBody>
      </p:sp>
      <p:sp>
        <p:nvSpPr>
          <p:cNvPr id="1358868" name="Line 20" descr="arrow"/>
          <p:cNvSpPr>
            <a:spLocks noChangeShapeType="1"/>
          </p:cNvSpPr>
          <p:nvPr/>
        </p:nvSpPr>
        <p:spPr bwMode="auto">
          <a:xfrm flipH="1" flipV="1">
            <a:off x="4953000" y="4191000"/>
            <a:ext cx="609600" cy="1143000"/>
          </a:xfrm>
          <a:prstGeom prst="line">
            <a:avLst/>
          </a:prstGeom>
          <a:noFill/>
          <a:ln w="127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58869" name="Text Box 21"/>
          <p:cNvSpPr txBox="1">
            <a:spLocks noChangeArrowheads="1"/>
          </p:cNvSpPr>
          <p:nvPr/>
        </p:nvSpPr>
        <p:spPr bwMode="auto">
          <a:xfrm>
            <a:off x="4438650" y="5222875"/>
            <a:ext cx="2411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Groundwater AOI</a:t>
            </a:r>
          </a:p>
        </p:txBody>
      </p:sp>
      <p:sp>
        <p:nvSpPr>
          <p:cNvPr id="1358870" name="Text Box 22"/>
          <p:cNvSpPr txBox="1">
            <a:spLocks noChangeArrowheads="1"/>
          </p:cNvSpPr>
          <p:nvPr/>
        </p:nvSpPr>
        <p:spPr bwMode="auto">
          <a:xfrm>
            <a:off x="4038600" y="3276600"/>
            <a:ext cx="679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solidFill>
                  <a:schemeClr val="bg1"/>
                </a:solidFill>
              </a:rPr>
              <a:t>POC</a:t>
            </a:r>
          </a:p>
        </p:txBody>
      </p:sp>
      <p:sp>
        <p:nvSpPr>
          <p:cNvPr id="1358871" name="Line 23" descr="groundwater flow direction"/>
          <p:cNvSpPr>
            <a:spLocks noChangeShapeType="1"/>
          </p:cNvSpPr>
          <p:nvPr/>
        </p:nvSpPr>
        <p:spPr bwMode="auto">
          <a:xfrm>
            <a:off x="6400800" y="3581400"/>
            <a:ext cx="1447800" cy="0"/>
          </a:xfrm>
          <a:prstGeom prst="line">
            <a:avLst/>
          </a:prstGeom>
          <a:noFill/>
          <a:ln w="12700">
            <a:solidFill>
              <a:schemeClr val="tx1"/>
            </a:solidFill>
            <a:round/>
            <a:headEnd type="none" w="sm" len="sm"/>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58872" name="Text Box 24"/>
          <p:cNvSpPr txBox="1">
            <a:spLocks noChangeArrowheads="1"/>
          </p:cNvSpPr>
          <p:nvPr/>
        </p:nvSpPr>
        <p:spPr bwMode="auto">
          <a:xfrm>
            <a:off x="6705600" y="3048000"/>
            <a:ext cx="811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Flow</a:t>
            </a:r>
          </a:p>
        </p:txBody>
      </p:sp>
    </p:spTree>
  </p:cSld>
  <p:clrMapOvr>
    <a:masterClrMapping/>
  </p:clrMapOvr>
  <p:transition>
    <p:wheel spokes="8"/>
  </p:transition>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3426" name="Rectangle 2"/>
          <p:cNvSpPr>
            <a:spLocks noGrp="1" noChangeArrowheads="1"/>
          </p:cNvSpPr>
          <p:nvPr>
            <p:ph type="title"/>
          </p:nvPr>
        </p:nvSpPr>
        <p:spPr/>
        <p:txBody>
          <a:bodyPr/>
          <a:lstStyle/>
          <a:p>
            <a:r>
              <a:rPr lang="en-US" altLang="en-US"/>
              <a:t>GW</a:t>
            </a:r>
            <a:r>
              <a:rPr lang="en-US" altLang="en-US" baseline="-25000"/>
              <a:t>es </a:t>
            </a:r>
            <a:r>
              <a:rPr lang="en-US" altLang="en-US"/>
              <a:t>AOIC</a:t>
            </a:r>
          </a:p>
        </p:txBody>
      </p:sp>
      <p:sp>
        <p:nvSpPr>
          <p:cNvPr id="1383427" name="Rectangle 3"/>
          <p:cNvSpPr>
            <a:spLocks noGrp="1" noChangeArrowheads="1"/>
          </p:cNvSpPr>
          <p:nvPr>
            <p:ph type="body" idx="1"/>
          </p:nvPr>
        </p:nvSpPr>
        <p:spPr/>
        <p:txBody>
          <a:bodyPr/>
          <a:lstStyle/>
          <a:p>
            <a:pPr>
              <a:buFontTx/>
              <a:buNone/>
            </a:pPr>
            <a:endParaRPr lang="en-US" altLang="en-US"/>
          </a:p>
        </p:txBody>
      </p:sp>
      <p:sp>
        <p:nvSpPr>
          <p:cNvPr id="1383428" name="Rectangle 4" descr="enclosed structure"/>
          <p:cNvSpPr>
            <a:spLocks noChangeArrowheads="1"/>
          </p:cNvSpPr>
          <p:nvPr/>
        </p:nvSpPr>
        <p:spPr bwMode="auto">
          <a:xfrm>
            <a:off x="1219200" y="2590800"/>
            <a:ext cx="2209800" cy="1219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0" hangingPunct="0"/>
            <a:endParaRPr lang="en-US" altLang="en-US"/>
          </a:p>
        </p:txBody>
      </p:sp>
      <p:sp>
        <p:nvSpPr>
          <p:cNvPr id="1383429" name="Oval 5" descr="groundwater AOI"/>
          <p:cNvSpPr>
            <a:spLocks noChangeArrowheads="1"/>
          </p:cNvSpPr>
          <p:nvPr/>
        </p:nvSpPr>
        <p:spPr bwMode="auto">
          <a:xfrm>
            <a:off x="1219200" y="2590800"/>
            <a:ext cx="2438400" cy="1219200"/>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430" name="Line 6" descr="wall of enclosed structure"/>
          <p:cNvSpPr>
            <a:spLocks noChangeShapeType="1"/>
          </p:cNvSpPr>
          <p:nvPr/>
        </p:nvSpPr>
        <p:spPr bwMode="auto">
          <a:xfrm>
            <a:off x="2819400" y="38100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431" name="Text Box 7"/>
          <p:cNvSpPr txBox="1">
            <a:spLocks noChangeArrowheads="1"/>
          </p:cNvSpPr>
          <p:nvPr/>
        </p:nvSpPr>
        <p:spPr bwMode="auto">
          <a:xfrm>
            <a:off x="4267200" y="3581400"/>
            <a:ext cx="327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Groundwater AOI</a:t>
            </a:r>
            <a:endParaRPr lang="en-US" altLang="en-US"/>
          </a:p>
        </p:txBody>
      </p:sp>
      <p:sp>
        <p:nvSpPr>
          <p:cNvPr id="1383432" name="Line 8" descr="arrow"/>
          <p:cNvSpPr>
            <a:spLocks noChangeShapeType="1"/>
          </p:cNvSpPr>
          <p:nvPr/>
        </p:nvSpPr>
        <p:spPr bwMode="auto">
          <a:xfrm flipV="1">
            <a:off x="838200" y="3581400"/>
            <a:ext cx="609600" cy="838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433" name="Text Box 9"/>
          <p:cNvSpPr txBox="1">
            <a:spLocks noChangeArrowheads="1"/>
          </p:cNvSpPr>
          <p:nvPr/>
        </p:nvSpPr>
        <p:spPr bwMode="auto">
          <a:xfrm>
            <a:off x="4495800" y="4038600"/>
            <a:ext cx="20574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buFontTx/>
              <a:buChar char="•"/>
            </a:pPr>
            <a:r>
              <a:rPr lang="en-US" altLang="en-US" sz="2800"/>
              <a:t> GW</a:t>
            </a:r>
            <a:r>
              <a:rPr lang="en-US" altLang="en-US" sz="2800" baseline="-25000"/>
              <a:t>1, 2, or 3</a:t>
            </a:r>
            <a:endParaRPr lang="en-US" altLang="en-US" sz="2800"/>
          </a:p>
          <a:p>
            <a:pPr algn="l" eaLnBrk="0" hangingPunct="0">
              <a:buFontTx/>
              <a:buChar char="•"/>
            </a:pPr>
            <a:r>
              <a:rPr lang="en-US" altLang="en-US" sz="2800"/>
              <a:t> Water</a:t>
            </a:r>
            <a:r>
              <a:rPr lang="en-US" altLang="en-US" sz="2800" baseline="-25000"/>
              <a:t>sol</a:t>
            </a:r>
          </a:p>
          <a:p>
            <a:pPr algn="l" eaLnBrk="0" hangingPunct="0">
              <a:buFontTx/>
              <a:buChar char="•"/>
            </a:pPr>
            <a:r>
              <a:rPr lang="en-US" altLang="en-US" sz="2800"/>
              <a:t> GW</a:t>
            </a:r>
            <a:r>
              <a:rPr lang="en-US" altLang="en-US" sz="2800" baseline="-25000"/>
              <a:t>es</a:t>
            </a:r>
          </a:p>
        </p:txBody>
      </p:sp>
      <p:sp>
        <p:nvSpPr>
          <p:cNvPr id="1383434" name="Line 10" descr="arrow"/>
          <p:cNvSpPr>
            <a:spLocks noChangeShapeType="1"/>
          </p:cNvSpPr>
          <p:nvPr/>
        </p:nvSpPr>
        <p:spPr bwMode="auto">
          <a:xfrm flipH="1" flipV="1">
            <a:off x="3048000" y="3352800"/>
            <a:ext cx="1295400" cy="3810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435" name="Text Box 11"/>
          <p:cNvSpPr txBox="1">
            <a:spLocks noChangeArrowheads="1"/>
          </p:cNvSpPr>
          <p:nvPr/>
        </p:nvSpPr>
        <p:spPr bwMode="auto">
          <a:xfrm>
            <a:off x="228600" y="4419600"/>
            <a:ext cx="1436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b="1"/>
              <a:t>Enclosed </a:t>
            </a:r>
          </a:p>
          <a:p>
            <a:pPr algn="l" eaLnBrk="0" hangingPunct="0"/>
            <a:r>
              <a:rPr lang="en-US" altLang="en-US" b="1"/>
              <a:t>Structure</a:t>
            </a:r>
          </a:p>
        </p:txBody>
      </p:sp>
    </p:spTree>
  </p:cSld>
  <p:clrMapOvr>
    <a:masterClrMapping/>
  </p:clrMapOvr>
  <p:transition>
    <p:wheel spokes="8"/>
  </p:transition>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22" name="Rectangle 2"/>
          <p:cNvSpPr>
            <a:spLocks noGrp="1" noChangeArrowheads="1"/>
          </p:cNvSpPr>
          <p:nvPr>
            <p:ph type="title"/>
          </p:nvPr>
        </p:nvSpPr>
        <p:spPr/>
        <p:txBody>
          <a:bodyPr/>
          <a:lstStyle/>
          <a:p>
            <a:r>
              <a:rPr lang="en-US" altLang="en-US"/>
              <a:t>Soil-PEF AOIC</a:t>
            </a:r>
          </a:p>
        </p:txBody>
      </p:sp>
      <p:sp>
        <p:nvSpPr>
          <p:cNvPr id="1361923" name="Rectangle 3"/>
          <p:cNvSpPr>
            <a:spLocks noGrp="1" noChangeArrowheads="1"/>
          </p:cNvSpPr>
          <p:nvPr>
            <p:ph type="body" idx="1"/>
          </p:nvPr>
        </p:nvSpPr>
        <p:spPr>
          <a:xfrm>
            <a:off x="1143000" y="2057400"/>
            <a:ext cx="7772400" cy="4114800"/>
          </a:xfrm>
        </p:spPr>
        <p:txBody>
          <a:bodyPr/>
          <a:lstStyle/>
          <a:p>
            <a:pPr>
              <a:buFontTx/>
              <a:buNone/>
            </a:pPr>
            <a:endParaRPr lang="en-US" altLang="en-US"/>
          </a:p>
        </p:txBody>
      </p:sp>
      <p:sp>
        <p:nvSpPr>
          <p:cNvPr id="1361928" name="Rectangle 8" descr="soil AOI"/>
          <p:cNvSpPr>
            <a:spLocks noChangeArrowheads="1"/>
          </p:cNvSpPr>
          <p:nvPr/>
        </p:nvSpPr>
        <p:spPr bwMode="auto">
          <a:xfrm>
            <a:off x="2057400" y="2667000"/>
            <a:ext cx="4267200" cy="13716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29" name="Rectangle 9" descr="unpaved road"/>
          <p:cNvSpPr>
            <a:spLocks noChangeArrowheads="1"/>
          </p:cNvSpPr>
          <p:nvPr/>
        </p:nvSpPr>
        <p:spPr bwMode="auto">
          <a:xfrm>
            <a:off x="2514600" y="1981200"/>
            <a:ext cx="762000" cy="4495800"/>
          </a:xfrm>
          <a:prstGeom prst="rect">
            <a:avLst/>
          </a:prstGeom>
          <a:solidFill>
            <a:srgbClr val="66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30" name="Text Box 10"/>
          <p:cNvSpPr txBox="1">
            <a:spLocks noChangeArrowheads="1"/>
          </p:cNvSpPr>
          <p:nvPr/>
        </p:nvSpPr>
        <p:spPr bwMode="auto">
          <a:xfrm>
            <a:off x="533400" y="4648200"/>
            <a:ext cx="1676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sz="2800" b="1"/>
              <a:t>Unpaved </a:t>
            </a:r>
          </a:p>
          <a:p>
            <a:pPr algn="l" eaLnBrk="0" hangingPunct="0"/>
            <a:r>
              <a:rPr lang="en-US" altLang="en-US" sz="2800" b="1"/>
              <a:t>Road</a:t>
            </a:r>
            <a:endParaRPr lang="en-US" altLang="en-US" sz="2800"/>
          </a:p>
        </p:txBody>
      </p:sp>
      <p:sp>
        <p:nvSpPr>
          <p:cNvPr id="1361931" name="Line 11" descr="arrow"/>
          <p:cNvSpPr>
            <a:spLocks noChangeShapeType="1"/>
          </p:cNvSpPr>
          <p:nvPr/>
        </p:nvSpPr>
        <p:spPr bwMode="auto">
          <a:xfrm flipV="1">
            <a:off x="1600200" y="5029200"/>
            <a:ext cx="129540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33" name="Text Box 13" descr="Soil-PEF AOI boundary"/>
          <p:cNvSpPr txBox="1">
            <a:spLocks noChangeArrowheads="1"/>
          </p:cNvSpPr>
          <p:nvPr/>
        </p:nvSpPr>
        <p:spPr bwMode="auto">
          <a:xfrm>
            <a:off x="0" y="2895600"/>
            <a:ext cx="1752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b="1" dirty="0"/>
              <a:t>Soil-PEF</a:t>
            </a:r>
          </a:p>
          <a:p>
            <a:pPr eaLnBrk="0" hangingPunct="0"/>
            <a:r>
              <a:rPr lang="en-US" altLang="en-US" sz="2800" b="1" dirty="0"/>
              <a:t>AOI</a:t>
            </a:r>
            <a:endParaRPr lang="en-US" altLang="en-US" dirty="0"/>
          </a:p>
        </p:txBody>
      </p:sp>
      <p:sp>
        <p:nvSpPr>
          <p:cNvPr id="1361938" name="Line 18" descr="arrow"/>
          <p:cNvSpPr>
            <a:spLocks noChangeShapeType="1"/>
          </p:cNvSpPr>
          <p:nvPr/>
        </p:nvSpPr>
        <p:spPr bwMode="auto">
          <a:xfrm>
            <a:off x="1752600" y="3200400"/>
            <a:ext cx="1066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39" name="Line 19" descr="line"/>
          <p:cNvSpPr>
            <a:spLocks noChangeShapeType="1"/>
          </p:cNvSpPr>
          <p:nvPr/>
        </p:nvSpPr>
        <p:spPr bwMode="auto">
          <a:xfrm>
            <a:off x="2895600" y="2057400"/>
            <a:ext cx="0" cy="42672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40" name="Line 20" descr="Soil-PEF AOI boundary"/>
          <p:cNvSpPr>
            <a:spLocks noChangeShapeType="1"/>
          </p:cNvSpPr>
          <p:nvPr/>
        </p:nvSpPr>
        <p:spPr bwMode="auto">
          <a:xfrm>
            <a:off x="2514600" y="2667000"/>
            <a:ext cx="0" cy="1371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41" name="Line 21" descr="Soil-PEF AOI boundary"/>
          <p:cNvSpPr>
            <a:spLocks noChangeShapeType="1"/>
          </p:cNvSpPr>
          <p:nvPr/>
        </p:nvSpPr>
        <p:spPr bwMode="auto">
          <a:xfrm>
            <a:off x="3276600" y="2667000"/>
            <a:ext cx="0" cy="1371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42" name="Line 22" descr="Soil-PEF AOI boundary"/>
          <p:cNvSpPr>
            <a:spLocks noChangeShapeType="1"/>
          </p:cNvSpPr>
          <p:nvPr/>
        </p:nvSpPr>
        <p:spPr bwMode="auto">
          <a:xfrm>
            <a:off x="2514600" y="2667000"/>
            <a:ext cx="762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43" name="Line 23" descr="Soil-PEF AOI boundary"/>
          <p:cNvSpPr>
            <a:spLocks noChangeShapeType="1"/>
          </p:cNvSpPr>
          <p:nvPr/>
        </p:nvSpPr>
        <p:spPr bwMode="auto">
          <a:xfrm>
            <a:off x="2514600" y="4038600"/>
            <a:ext cx="762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61946" name="AutoShape 26" descr="bracket"/>
          <p:cNvSpPr>
            <a:spLocks/>
          </p:cNvSpPr>
          <p:nvPr/>
        </p:nvSpPr>
        <p:spPr bwMode="auto">
          <a:xfrm>
            <a:off x="3352800" y="2667000"/>
            <a:ext cx="76200" cy="1371600"/>
          </a:xfrm>
          <a:prstGeom prst="rightBrace">
            <a:avLst>
              <a:gd name="adj1" fmla="val 150000"/>
              <a:gd name="adj2" fmla="val 50000"/>
            </a:avLst>
          </a:prstGeom>
          <a:noFill/>
          <a:ln w="31750">
            <a:solidFill>
              <a:schemeClr val="bg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n-US">
              <a:solidFill>
                <a:schemeClr val="bg1"/>
              </a:solidFill>
            </a:endParaRPr>
          </a:p>
        </p:txBody>
      </p:sp>
      <p:sp>
        <p:nvSpPr>
          <p:cNvPr id="1361947" name="Text Box 27"/>
          <p:cNvSpPr txBox="1">
            <a:spLocks noChangeArrowheads="1"/>
          </p:cNvSpPr>
          <p:nvPr/>
        </p:nvSpPr>
        <p:spPr bwMode="auto">
          <a:xfrm>
            <a:off x="3581400" y="2895600"/>
            <a:ext cx="16637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a:solidFill>
                  <a:schemeClr val="bg1"/>
                </a:solidFill>
              </a:rPr>
              <a:t>AOIC based on </a:t>
            </a:r>
          </a:p>
          <a:p>
            <a:r>
              <a:rPr lang="en-US" altLang="en-US" sz="1800">
                <a:solidFill>
                  <a:schemeClr val="bg1"/>
                </a:solidFill>
              </a:rPr>
              <a:t>data points</a:t>
            </a:r>
          </a:p>
          <a:p>
            <a:r>
              <a:rPr lang="en-US" altLang="en-US" sz="1800">
                <a:solidFill>
                  <a:schemeClr val="bg1"/>
                </a:solidFill>
              </a:rPr>
              <a:t>in this area</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4450" name="Rectangle 2"/>
          <p:cNvSpPr>
            <a:spLocks noGrp="1" noChangeArrowheads="1"/>
          </p:cNvSpPr>
          <p:nvPr>
            <p:ph type="title"/>
          </p:nvPr>
        </p:nvSpPr>
        <p:spPr>
          <a:xfrm>
            <a:off x="4498975" y="1482571"/>
            <a:ext cx="3657600" cy="1143000"/>
          </a:xfrm>
        </p:spPr>
        <p:txBody>
          <a:bodyPr/>
          <a:lstStyle/>
          <a:p>
            <a:pPr algn="ctr"/>
            <a:r>
              <a:rPr lang="en-US" altLang="en-US" sz="2800" b="1" i="0" dirty="0">
                <a:solidFill>
                  <a:schemeClr val="tx1"/>
                </a:solidFill>
              </a:rPr>
              <a:t>Soil-PEF </a:t>
            </a:r>
            <a:r>
              <a:rPr lang="en-US" altLang="en-US" sz="2800" b="1" i="0" dirty="0" smtClean="0">
                <a:solidFill>
                  <a:schemeClr val="tx1"/>
                </a:solidFill>
              </a:rPr>
              <a:t>AOI</a:t>
            </a:r>
            <a:endParaRPr lang="en-US" altLang="en-US" sz="2800" b="1" dirty="0">
              <a:solidFill>
                <a:schemeClr val="tx1"/>
              </a:solidFill>
            </a:endParaRPr>
          </a:p>
        </p:txBody>
      </p:sp>
      <p:sp>
        <p:nvSpPr>
          <p:cNvPr id="1384451" name="AutoShape 3" descr="Soil-PEF AOI"/>
          <p:cNvSpPr>
            <a:spLocks noChangeArrowheads="1"/>
          </p:cNvSpPr>
          <p:nvPr/>
        </p:nvSpPr>
        <p:spPr bwMode="auto">
          <a:xfrm rot="-13152132">
            <a:off x="2514600" y="3581400"/>
            <a:ext cx="1936750" cy="1592263"/>
          </a:xfrm>
          <a:prstGeom prst="rtTriangle">
            <a:avLst/>
          </a:prstGeom>
          <a:solidFill>
            <a:srgbClr val="993300"/>
          </a:solidFill>
          <a:ln w="57150">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4452" name="Line 4" descr="line"/>
          <p:cNvSpPr>
            <a:spLocks noChangeShapeType="1"/>
          </p:cNvSpPr>
          <p:nvPr/>
        </p:nvSpPr>
        <p:spPr bwMode="auto">
          <a:xfrm>
            <a:off x="838200" y="4419600"/>
            <a:ext cx="7696200" cy="0"/>
          </a:xfrm>
          <a:prstGeom prst="line">
            <a:avLst/>
          </a:prstGeom>
          <a:noFill/>
          <a:ln w="476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4454" name="Line 6" descr="arrow"/>
          <p:cNvSpPr>
            <a:spLocks noChangeShapeType="1"/>
          </p:cNvSpPr>
          <p:nvPr/>
        </p:nvSpPr>
        <p:spPr bwMode="auto">
          <a:xfrm flipH="1">
            <a:off x="3733800" y="2514600"/>
            <a:ext cx="1447800" cy="11430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4455" name="Text Box 7"/>
          <p:cNvSpPr txBox="1">
            <a:spLocks noChangeArrowheads="1"/>
          </p:cNvSpPr>
          <p:nvPr/>
        </p:nvSpPr>
        <p:spPr bwMode="auto">
          <a:xfrm>
            <a:off x="5257800" y="2590800"/>
            <a:ext cx="3738563" cy="173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buFontTx/>
              <a:buChar char="•"/>
            </a:pPr>
            <a:r>
              <a:rPr lang="en-US" altLang="en-US" sz="2800" dirty="0" err="1"/>
              <a:t>Soil</a:t>
            </a:r>
            <a:r>
              <a:rPr lang="en-US" altLang="en-US" sz="2800" baseline="-25000" dirty="0" err="1"/>
              <a:t>i</a:t>
            </a:r>
            <a:r>
              <a:rPr lang="en-US" altLang="en-US" sz="2800" dirty="0"/>
              <a:t>-PEF or </a:t>
            </a:r>
            <a:r>
              <a:rPr lang="en-US" altLang="en-US" sz="2800" dirty="0" err="1"/>
              <a:t>Soil</a:t>
            </a:r>
            <a:r>
              <a:rPr lang="en-US" altLang="en-US" sz="2800" baseline="-25000" dirty="0" err="1"/>
              <a:t>ni</a:t>
            </a:r>
            <a:r>
              <a:rPr lang="en-US" altLang="en-US" sz="2800" dirty="0"/>
              <a:t>- PEF</a:t>
            </a:r>
          </a:p>
          <a:p>
            <a:pPr algn="l" eaLnBrk="0" hangingPunct="0">
              <a:buFontTx/>
              <a:buChar char="•"/>
            </a:pPr>
            <a:r>
              <a:rPr lang="en-US" altLang="en-US" sz="2800" dirty="0" err="1"/>
              <a:t>Soil</a:t>
            </a:r>
            <a:r>
              <a:rPr lang="en-US" altLang="en-US" sz="2800" baseline="-25000" dirty="0" err="1"/>
              <a:t>gw</a:t>
            </a:r>
            <a:endParaRPr lang="en-US" altLang="en-US" sz="2800" dirty="0"/>
          </a:p>
          <a:p>
            <a:pPr algn="l" eaLnBrk="0" hangingPunct="0">
              <a:buFontTx/>
              <a:buChar char="•"/>
            </a:pPr>
            <a:r>
              <a:rPr lang="en-US" altLang="en-US" sz="2800" dirty="0" err="1"/>
              <a:t>Soil</a:t>
            </a:r>
            <a:r>
              <a:rPr lang="en-US" altLang="en-US" sz="2800" baseline="-25000" dirty="0" err="1"/>
              <a:t>sat</a:t>
            </a:r>
            <a:endParaRPr lang="en-US" altLang="en-US" sz="2800" dirty="0"/>
          </a:p>
          <a:p>
            <a:pPr algn="l" eaLnBrk="0" hangingPunct="0"/>
            <a:endParaRPr lang="en-US" altLang="en-US" dirty="0"/>
          </a:p>
        </p:txBody>
      </p:sp>
    </p:spTree>
  </p:cSld>
  <p:clrMapOvr>
    <a:masterClrMapping/>
  </p:clrMapOvr>
  <p:transition>
    <p:wheel spokes="8"/>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6498" name="Rectangle 2"/>
          <p:cNvSpPr>
            <a:spLocks noGrp="1" noChangeArrowheads="1"/>
          </p:cNvSpPr>
          <p:nvPr>
            <p:ph type="title"/>
          </p:nvPr>
        </p:nvSpPr>
        <p:spPr/>
        <p:txBody>
          <a:bodyPr/>
          <a:lstStyle/>
          <a:p>
            <a:r>
              <a:rPr lang="en-US" altLang="en-US" b="1"/>
              <a:t>Identification of the AOI</a:t>
            </a:r>
            <a:br>
              <a:rPr lang="en-US" altLang="en-US" b="1"/>
            </a:br>
            <a:r>
              <a:rPr lang="en-US" altLang="en-US" b="1"/>
              <a:t>Remediation Verification</a:t>
            </a:r>
            <a:endParaRPr lang="en-US" altLang="en-US"/>
          </a:p>
        </p:txBody>
      </p:sp>
      <p:sp>
        <p:nvSpPr>
          <p:cNvPr id="1386499" name="Rectangle 3"/>
          <p:cNvSpPr>
            <a:spLocks noGrp="1" noChangeArrowheads="1"/>
          </p:cNvSpPr>
          <p:nvPr>
            <p:ph type="body" idx="1"/>
          </p:nvPr>
        </p:nvSpPr>
        <p:spPr/>
        <p:txBody>
          <a:bodyPr/>
          <a:lstStyle/>
          <a:p>
            <a:endParaRPr lang="en-US" altLang="en-US"/>
          </a:p>
        </p:txBody>
      </p:sp>
      <p:sp>
        <p:nvSpPr>
          <p:cNvPr id="1386500" name="Oval 4"/>
          <p:cNvSpPr>
            <a:spLocks noChangeArrowheads="1"/>
          </p:cNvSpPr>
          <p:nvPr/>
        </p:nvSpPr>
        <p:spPr bwMode="auto">
          <a:xfrm>
            <a:off x="762000" y="3200400"/>
            <a:ext cx="3429000" cy="2286000"/>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t>Area Identified for </a:t>
            </a:r>
          </a:p>
          <a:p>
            <a:pPr eaLnBrk="0" hangingPunct="0"/>
            <a:r>
              <a:rPr lang="en-US" altLang="en-US" sz="2800" b="1"/>
              <a:t>Remediation</a:t>
            </a:r>
          </a:p>
          <a:p>
            <a:pPr eaLnBrk="0" hangingPunct="0"/>
            <a:r>
              <a:rPr lang="en-US" altLang="en-US" sz="2800" b="1"/>
              <a:t>(Area &gt; LRS)</a:t>
            </a:r>
            <a:endParaRPr lang="en-US" altLang="en-US"/>
          </a:p>
        </p:txBody>
      </p:sp>
      <p:sp>
        <p:nvSpPr>
          <p:cNvPr id="1386501" name="Oval 5"/>
          <p:cNvSpPr>
            <a:spLocks noChangeArrowheads="1"/>
          </p:cNvSpPr>
          <p:nvPr/>
        </p:nvSpPr>
        <p:spPr bwMode="auto">
          <a:xfrm>
            <a:off x="5029200" y="3124200"/>
            <a:ext cx="3429000" cy="22098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800" b="1"/>
              <a:t>Post-Remediation</a:t>
            </a:r>
          </a:p>
          <a:p>
            <a:pPr eaLnBrk="0" hangingPunct="0"/>
            <a:r>
              <a:rPr lang="en-US" altLang="en-US" sz="2800" b="1"/>
              <a:t>AOI</a:t>
            </a:r>
            <a:endParaRPr lang="en-US" altLang="en-US"/>
          </a:p>
        </p:txBody>
      </p:sp>
      <p:sp>
        <p:nvSpPr>
          <p:cNvPr id="1386502" name="Line 6" descr="arrow"/>
          <p:cNvSpPr>
            <a:spLocks noChangeShapeType="1"/>
          </p:cNvSpPr>
          <p:nvPr/>
        </p:nvSpPr>
        <p:spPr bwMode="auto">
          <a:xfrm>
            <a:off x="4419600" y="4191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9154" name="Rectangle 2"/>
          <p:cNvSpPr>
            <a:spLocks noGrp="1" noChangeArrowheads="1"/>
          </p:cNvSpPr>
          <p:nvPr>
            <p:ph type="title"/>
          </p:nvPr>
        </p:nvSpPr>
        <p:spPr>
          <a:xfrm>
            <a:off x="685800" y="304800"/>
            <a:ext cx="7924800" cy="1143000"/>
          </a:xfrm>
        </p:spPr>
        <p:txBody>
          <a:bodyPr/>
          <a:lstStyle/>
          <a:p>
            <a:r>
              <a:rPr lang="en-US" altLang="en-US"/>
              <a:t/>
            </a:r>
            <a:br>
              <a:rPr lang="en-US" altLang="en-US"/>
            </a:br>
            <a:r>
              <a:rPr lang="en-US" altLang="en-US"/>
              <a:t> AOI Concentration </a:t>
            </a:r>
          </a:p>
        </p:txBody>
      </p:sp>
      <p:sp>
        <p:nvSpPr>
          <p:cNvPr id="1329155" name="Rectangle 3"/>
          <p:cNvSpPr>
            <a:spLocks noGrp="1" noChangeArrowheads="1"/>
          </p:cNvSpPr>
          <p:nvPr>
            <p:ph type="body" idx="1"/>
          </p:nvPr>
        </p:nvSpPr>
        <p:spPr>
          <a:xfrm>
            <a:off x="152400" y="2133600"/>
            <a:ext cx="9220200" cy="4419600"/>
          </a:xfrm>
        </p:spPr>
        <p:txBody>
          <a:bodyPr/>
          <a:lstStyle/>
          <a:p>
            <a:pPr>
              <a:lnSpc>
                <a:spcPct val="160000"/>
              </a:lnSpc>
              <a:buSzPct val="75000"/>
              <a:buFont typeface="Wingdings" panose="05000000000000000000" pitchFamily="2" charset="2"/>
              <a:buNone/>
            </a:pPr>
            <a:r>
              <a:rPr lang="en-US" altLang="en-US" sz="2400" u="sng">
                <a:solidFill>
                  <a:schemeClr val="accent2"/>
                </a:solidFill>
              </a:rPr>
              <a:t>RECAP submittal should</a:t>
            </a:r>
            <a:r>
              <a:rPr lang="en-US" altLang="en-US" sz="2400">
                <a:solidFill>
                  <a:schemeClr val="accent2"/>
                </a:solidFill>
              </a:rPr>
              <a:t>:</a:t>
            </a:r>
            <a:r>
              <a:rPr lang="en-US" altLang="en-US" sz="2400"/>
              <a:t> </a:t>
            </a:r>
          </a:p>
          <a:p>
            <a:pPr>
              <a:lnSpc>
                <a:spcPct val="160000"/>
              </a:lnSpc>
              <a:buSzPct val="75000"/>
              <a:buFont typeface="Wingdings" panose="05000000000000000000" pitchFamily="2" charset="2"/>
              <a:buChar char="n"/>
            </a:pPr>
            <a:r>
              <a:rPr lang="en-US" altLang="en-US" sz="2400"/>
              <a:t>Identify the standards used to delineate the AOI</a:t>
            </a:r>
          </a:p>
          <a:p>
            <a:pPr>
              <a:lnSpc>
                <a:spcPct val="160000"/>
              </a:lnSpc>
              <a:buSzPct val="75000"/>
              <a:buFont typeface="Wingdings" panose="05000000000000000000" pitchFamily="2" charset="2"/>
              <a:buChar char="n"/>
            </a:pPr>
            <a:r>
              <a:rPr lang="en-US" altLang="en-US" sz="2400"/>
              <a:t>Illustrate the boundaries of the AOI</a:t>
            </a:r>
          </a:p>
          <a:p>
            <a:pPr>
              <a:lnSpc>
                <a:spcPct val="160000"/>
              </a:lnSpc>
              <a:buSzPct val="75000"/>
              <a:buFont typeface="Wingdings" panose="05000000000000000000" pitchFamily="2" charset="2"/>
              <a:buChar char="n"/>
            </a:pPr>
            <a:r>
              <a:rPr lang="en-US" altLang="en-US" sz="2400"/>
              <a:t>Identify data points used to calculate 95%UCL-AM</a:t>
            </a:r>
          </a:p>
          <a:p>
            <a:pPr>
              <a:lnSpc>
                <a:spcPct val="160000"/>
              </a:lnSpc>
              <a:buSzPct val="75000"/>
              <a:buFont typeface="Wingdings" panose="05000000000000000000" pitchFamily="2" charset="2"/>
              <a:buChar char="n"/>
            </a:pPr>
            <a:r>
              <a:rPr lang="en-US" altLang="en-US" sz="2400"/>
              <a:t> Present spreadsheet/output of software</a:t>
            </a:r>
          </a:p>
          <a:p>
            <a:pPr>
              <a:lnSpc>
                <a:spcPct val="160000"/>
              </a:lnSpc>
              <a:buSzPct val="75000"/>
              <a:buFont typeface="Wingdings" panose="05000000000000000000" pitchFamily="2" charset="2"/>
              <a:buChar char="n"/>
            </a:pPr>
            <a:r>
              <a:rPr lang="en-US" altLang="en-US" sz="2400"/>
              <a:t> Identify the value to be used as the AOIC for comparison to RS</a:t>
            </a:r>
          </a:p>
          <a:p>
            <a:pPr>
              <a:lnSpc>
                <a:spcPct val="160000"/>
              </a:lnSpc>
              <a:buSzPct val="75000"/>
              <a:buFont typeface="Wingdings" panose="05000000000000000000" pitchFamily="2" charset="2"/>
              <a:buNone/>
            </a:pPr>
            <a:r>
              <a:rPr lang="en-US" altLang="en-US" sz="1200"/>
              <a:t>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3698" name="Rectangle 1026"/>
          <p:cNvSpPr>
            <a:spLocks noGrp="1" noChangeArrowheads="1"/>
          </p:cNvSpPr>
          <p:nvPr>
            <p:ph type="title"/>
          </p:nvPr>
        </p:nvSpPr>
        <p:spPr>
          <a:xfrm>
            <a:off x="723900" y="3352800"/>
            <a:ext cx="7772400" cy="990600"/>
          </a:xfrm>
          <a:ln/>
        </p:spPr>
        <p:txBody>
          <a:bodyPr anchor="ctr"/>
          <a:lstStyle/>
          <a:p>
            <a:pPr algn="ctr">
              <a:lnSpc>
                <a:spcPct val="90000"/>
              </a:lnSpc>
            </a:pPr>
            <a:r>
              <a:rPr lang="en-US" altLang="en-US" sz="4000" b="1" i="0" dirty="0">
                <a:solidFill>
                  <a:schemeClr val="hlink"/>
                </a:solidFill>
              </a:rPr>
              <a:t>Identification of the</a:t>
            </a:r>
            <a:br>
              <a:rPr lang="en-US" altLang="en-US" sz="4000" b="1" i="0" dirty="0">
                <a:solidFill>
                  <a:schemeClr val="hlink"/>
                </a:solidFill>
              </a:rPr>
            </a:br>
            <a:r>
              <a:rPr lang="en-US" altLang="en-US" sz="4000" b="1" i="0" dirty="0">
                <a:solidFill>
                  <a:schemeClr val="hlink"/>
                </a:solidFill>
              </a:rPr>
              <a:t>Limiting </a:t>
            </a:r>
            <a:br>
              <a:rPr lang="en-US" altLang="en-US" sz="4000" b="1" i="0" dirty="0">
                <a:solidFill>
                  <a:schemeClr val="hlink"/>
                </a:solidFill>
              </a:rPr>
            </a:br>
            <a:r>
              <a:rPr lang="en-US" altLang="en-US" sz="4000" b="1" i="0" dirty="0">
                <a:solidFill>
                  <a:schemeClr val="hlink"/>
                </a:solidFill>
              </a:rPr>
              <a:t>RECAP Standard</a:t>
            </a:r>
            <a:r>
              <a:rPr lang="en-US" altLang="en-US" b="1" dirty="0">
                <a:solidFill>
                  <a:schemeClr val="hlink"/>
                </a:solidFill>
              </a:rPr>
              <a:t/>
            </a:r>
            <a:br>
              <a:rPr lang="en-US" altLang="en-US" b="1" dirty="0">
                <a:solidFill>
                  <a:schemeClr val="hlink"/>
                </a:solidFill>
              </a:rPr>
            </a:br>
            <a:endParaRPr lang="en-US" altLang="en-US" dirty="0"/>
          </a:p>
        </p:txBody>
      </p:sp>
      <p:pic>
        <p:nvPicPr>
          <p:cNvPr id="413700" name="Picture 1028" descr="MCj0340136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4800600"/>
            <a:ext cx="1849438" cy="127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9698" name="Rectangle 2"/>
          <p:cNvSpPr>
            <a:spLocks noGrp="1" noChangeArrowheads="1"/>
          </p:cNvSpPr>
          <p:nvPr>
            <p:ph type="title"/>
          </p:nvPr>
        </p:nvSpPr>
        <p:spPr/>
        <p:txBody>
          <a:bodyPr/>
          <a:lstStyle/>
          <a:p>
            <a:r>
              <a:rPr lang="en-US" altLang="en-US"/>
              <a:t>SO vs MO-1 </a:t>
            </a:r>
          </a:p>
        </p:txBody>
      </p:sp>
      <p:sp>
        <p:nvSpPr>
          <p:cNvPr id="1309699" name="Rectangle 3"/>
          <p:cNvSpPr>
            <a:spLocks noGrp="1" noChangeArrowheads="1"/>
          </p:cNvSpPr>
          <p:nvPr>
            <p:ph type="body" idx="1"/>
          </p:nvPr>
        </p:nvSpPr>
        <p:spPr>
          <a:xfrm>
            <a:off x="228600" y="1981200"/>
            <a:ext cx="8686800" cy="4114800"/>
          </a:xfrm>
        </p:spPr>
        <p:txBody>
          <a:bodyPr/>
          <a:lstStyle/>
          <a:p>
            <a:pPr>
              <a:buFontTx/>
              <a:buNone/>
            </a:pPr>
            <a:r>
              <a:rPr lang="en-US" altLang="en-US">
                <a:solidFill>
                  <a:schemeClr val="hlink"/>
                </a:solidFill>
              </a:rPr>
              <a:t>Soil</a:t>
            </a:r>
            <a:r>
              <a:rPr lang="en-US" altLang="en-US" baseline="-25000">
                <a:solidFill>
                  <a:schemeClr val="hlink"/>
                </a:solidFill>
              </a:rPr>
              <a:t>es, </a:t>
            </a:r>
            <a:r>
              <a:rPr lang="en-US" altLang="en-US">
                <a:solidFill>
                  <a:schemeClr val="hlink"/>
                </a:solidFill>
              </a:rPr>
              <a:t>GW</a:t>
            </a:r>
            <a:r>
              <a:rPr lang="en-US" altLang="en-US" baseline="-25000">
                <a:solidFill>
                  <a:schemeClr val="hlink"/>
                </a:solidFill>
              </a:rPr>
              <a:t>es</a:t>
            </a:r>
            <a:r>
              <a:rPr lang="en-US" altLang="en-US">
                <a:solidFill>
                  <a:schemeClr val="hlink"/>
                </a:solidFill>
              </a:rPr>
              <a:t>, GW</a:t>
            </a:r>
            <a:r>
              <a:rPr lang="en-US" altLang="en-US" baseline="-25000">
                <a:solidFill>
                  <a:schemeClr val="hlink"/>
                </a:solidFill>
              </a:rPr>
              <a:t>air</a:t>
            </a:r>
          </a:p>
          <a:p>
            <a:pPr>
              <a:buFont typeface="Wingdings" panose="05000000000000000000" pitchFamily="2" charset="2"/>
              <a:buChar char="Ø"/>
            </a:pPr>
            <a:r>
              <a:rPr lang="en-US" altLang="en-US"/>
              <a:t>SS: not addressed</a:t>
            </a:r>
          </a:p>
          <a:p>
            <a:pPr>
              <a:buFont typeface="Wingdings" panose="05000000000000000000" pitchFamily="2" charset="2"/>
              <a:buChar char="Ø"/>
            </a:pPr>
            <a:r>
              <a:rPr lang="en-US" altLang="en-US"/>
              <a:t>MO-1: default RS available</a:t>
            </a:r>
          </a:p>
          <a:p>
            <a:pPr>
              <a:buFont typeface="Wingdings" panose="05000000000000000000" pitchFamily="2" charset="2"/>
              <a:buNone/>
            </a:pPr>
            <a:endParaRPr lang="en-US" altLang="en-US"/>
          </a:p>
        </p:txBody>
      </p:sp>
    </p:spTree>
  </p:cSld>
  <p:clrMapOvr>
    <a:masterClrMapping/>
  </p:clrMapOvr>
  <p:transition>
    <p:wheel spokes="8"/>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1650" name="Rectangle 1026"/>
          <p:cNvSpPr>
            <a:spLocks noGrp="1" noChangeArrowheads="1"/>
          </p:cNvSpPr>
          <p:nvPr>
            <p:ph type="title"/>
          </p:nvPr>
        </p:nvSpPr>
        <p:spPr>
          <a:xfrm>
            <a:off x="304800" y="990600"/>
            <a:ext cx="8839200" cy="990600"/>
          </a:xfrm>
          <a:noFill/>
          <a:ln/>
        </p:spPr>
        <p:txBody>
          <a:bodyPr anchor="ctr"/>
          <a:lstStyle/>
          <a:p>
            <a:r>
              <a:rPr lang="en-US" altLang="en-US" sz="3600"/>
              <a:t>Identification of the limiting RECAP Standard</a:t>
            </a:r>
            <a:r>
              <a:rPr lang="en-US" altLang="en-US"/>
              <a:t/>
            </a:r>
            <a:br>
              <a:rPr lang="en-US" altLang="en-US"/>
            </a:br>
            <a:r>
              <a:rPr lang="en-US" altLang="en-US"/>
              <a:t/>
            </a:r>
            <a:br>
              <a:rPr lang="en-US" altLang="en-US"/>
            </a:br>
            <a:endParaRPr lang="en-US" altLang="en-US"/>
          </a:p>
        </p:txBody>
      </p:sp>
      <p:sp>
        <p:nvSpPr>
          <p:cNvPr id="411651" name="Rectangle 1027"/>
          <p:cNvSpPr>
            <a:spLocks noGrp="1" noChangeArrowheads="1"/>
          </p:cNvSpPr>
          <p:nvPr>
            <p:ph type="body" idx="1"/>
          </p:nvPr>
        </p:nvSpPr>
        <p:spPr>
          <a:xfrm>
            <a:off x="457200" y="2362200"/>
            <a:ext cx="8458200" cy="4114800"/>
          </a:xfrm>
          <a:noFill/>
          <a:ln/>
        </p:spPr>
        <p:txBody>
          <a:bodyPr/>
          <a:lstStyle/>
          <a:p>
            <a:pPr>
              <a:lnSpc>
                <a:spcPct val="90000"/>
              </a:lnSpc>
              <a:buSzPct val="75000"/>
              <a:buFont typeface="Wingdings" panose="05000000000000000000" pitchFamily="2" charset="2"/>
              <a:buNone/>
            </a:pPr>
            <a:r>
              <a:rPr lang="en-US" altLang="en-US"/>
              <a:t>RECAP Standards are developed for:</a:t>
            </a:r>
          </a:p>
          <a:p>
            <a:pPr>
              <a:lnSpc>
                <a:spcPct val="90000"/>
              </a:lnSpc>
              <a:buSzPct val="75000"/>
              <a:buFont typeface="Wingdings" panose="05000000000000000000" pitchFamily="2" charset="2"/>
              <a:buChar char="n"/>
            </a:pPr>
            <a:r>
              <a:rPr lang="en-US" altLang="en-US"/>
              <a:t>protection of human health </a:t>
            </a:r>
            <a:r>
              <a:rPr lang="en-US" altLang="en-US">
                <a:sym typeface="Wingdings" panose="05000000000000000000" pitchFamily="2" charset="2"/>
              </a:rPr>
              <a:t> RS</a:t>
            </a:r>
            <a:endParaRPr lang="en-US" altLang="en-US"/>
          </a:p>
          <a:p>
            <a:pPr>
              <a:lnSpc>
                <a:spcPct val="90000"/>
              </a:lnSpc>
              <a:buSzPct val="75000"/>
              <a:buFont typeface="Wingdings" panose="05000000000000000000" pitchFamily="2" charset="2"/>
              <a:buChar char="n"/>
            </a:pPr>
            <a:r>
              <a:rPr lang="en-US" altLang="en-US"/>
              <a:t>prevention of cross-media transfer </a:t>
            </a:r>
            <a:r>
              <a:rPr lang="en-US" altLang="en-US">
                <a:sym typeface="Wingdings" panose="05000000000000000000" pitchFamily="2" charset="2"/>
              </a:rPr>
              <a:t> RS</a:t>
            </a:r>
            <a:endParaRPr lang="en-US" altLang="en-US"/>
          </a:p>
          <a:p>
            <a:pPr>
              <a:lnSpc>
                <a:spcPct val="80000"/>
              </a:lnSpc>
              <a:buSzPct val="75000"/>
              <a:buFont typeface="Wingdings" panose="05000000000000000000" pitchFamily="2" charset="2"/>
              <a:buChar char="n"/>
            </a:pPr>
            <a:r>
              <a:rPr lang="en-US" altLang="en-US"/>
              <a:t>protection of resource aesthetics </a:t>
            </a:r>
            <a:r>
              <a:rPr lang="en-US" altLang="en-US">
                <a:sym typeface="Wingdings" panose="05000000000000000000" pitchFamily="2" charset="2"/>
              </a:rPr>
              <a:t> RS</a:t>
            </a:r>
            <a:endParaRPr lang="en-US" altLang="en-US"/>
          </a:p>
          <a:p>
            <a:pPr>
              <a:lnSpc>
                <a:spcPct val="80000"/>
              </a:lnSpc>
              <a:buSzPct val="75000"/>
              <a:buFont typeface="Wingdings" panose="05000000000000000000" pitchFamily="2" charset="2"/>
              <a:buChar char="n"/>
            </a:pPr>
            <a:endParaRPr lang="en-US" altLang="en-US"/>
          </a:p>
          <a:p>
            <a:pPr>
              <a:lnSpc>
                <a:spcPct val="80000"/>
              </a:lnSpc>
              <a:buSzPct val="75000"/>
              <a:buFont typeface="Wingdings" panose="05000000000000000000" pitchFamily="2" charset="2"/>
              <a:buNone/>
            </a:pPr>
            <a:r>
              <a:rPr lang="en-US" altLang="en-US"/>
              <a:t>These standards are compared and the lowest is identified as the </a:t>
            </a:r>
            <a:r>
              <a:rPr lang="en-US" altLang="en-US" b="1">
                <a:solidFill>
                  <a:schemeClr val="hlink"/>
                </a:solidFill>
              </a:rPr>
              <a:t>Limiting Standard</a:t>
            </a:r>
          </a:p>
          <a:p>
            <a:pPr>
              <a:lnSpc>
                <a:spcPct val="90000"/>
              </a:lnSpc>
              <a:buSzPct val="75000"/>
              <a:buFont typeface="Wingdings" panose="05000000000000000000" pitchFamily="2" charset="2"/>
              <a:buNone/>
            </a:pPr>
            <a:endParaRPr lang="en-US" altLang="en-US" sz="2800">
              <a:solidFill>
                <a:schemeClr val="hlink"/>
              </a:solidFill>
            </a:endParaRPr>
          </a:p>
        </p:txBody>
      </p:sp>
    </p:spTree>
  </p:cSld>
  <p:clrMapOvr>
    <a:masterClrMapping/>
  </p:clrMapOvr>
  <p:transition>
    <p:wheel spokes="8"/>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1026"/>
          <p:cNvSpPr>
            <a:spLocks noGrp="1" noChangeArrowheads="1"/>
          </p:cNvSpPr>
          <p:nvPr>
            <p:ph type="title"/>
          </p:nvPr>
        </p:nvSpPr>
        <p:spPr>
          <a:xfrm>
            <a:off x="914400" y="990600"/>
            <a:ext cx="7772400" cy="990600"/>
          </a:xfrm>
          <a:noFill/>
          <a:ln/>
        </p:spPr>
        <p:txBody>
          <a:bodyPr anchor="ctr"/>
          <a:lstStyle/>
          <a:p>
            <a:r>
              <a:rPr lang="en-US" altLang="en-US" sz="3600"/>
              <a:t>Identification of the RECAP Standard</a:t>
            </a:r>
            <a:r>
              <a:rPr lang="en-US" altLang="en-US"/>
              <a:t/>
            </a:r>
            <a:br>
              <a:rPr lang="en-US" altLang="en-US"/>
            </a:br>
            <a:r>
              <a:rPr lang="en-US" altLang="en-US"/>
              <a:t/>
            </a:r>
            <a:br>
              <a:rPr lang="en-US" altLang="en-US"/>
            </a:br>
            <a:endParaRPr lang="en-US" altLang="en-US"/>
          </a:p>
        </p:txBody>
      </p:sp>
      <p:sp>
        <p:nvSpPr>
          <p:cNvPr id="409603" name="Rectangle 1027"/>
          <p:cNvSpPr>
            <a:spLocks noGrp="1" noChangeArrowheads="1"/>
          </p:cNvSpPr>
          <p:nvPr>
            <p:ph type="body" idx="1"/>
          </p:nvPr>
        </p:nvSpPr>
        <p:spPr>
          <a:xfrm>
            <a:off x="533400" y="2743200"/>
            <a:ext cx="8458200" cy="4114800"/>
          </a:xfrm>
          <a:noFill/>
          <a:ln/>
        </p:spPr>
        <p:txBody>
          <a:bodyPr/>
          <a:lstStyle/>
          <a:p>
            <a:pPr algn="ctr">
              <a:lnSpc>
                <a:spcPct val="90000"/>
              </a:lnSpc>
              <a:buSzPct val="75000"/>
              <a:buFont typeface="Wingdings" panose="05000000000000000000" pitchFamily="2" charset="2"/>
              <a:buNone/>
            </a:pPr>
            <a:r>
              <a:rPr lang="en-US" altLang="en-US" sz="4000"/>
              <a:t>The </a:t>
            </a:r>
          </a:p>
          <a:p>
            <a:pPr algn="ctr">
              <a:lnSpc>
                <a:spcPct val="90000"/>
              </a:lnSpc>
              <a:buSzPct val="75000"/>
              <a:buFont typeface="Wingdings" panose="05000000000000000000" pitchFamily="2" charset="2"/>
              <a:buNone/>
            </a:pPr>
            <a:r>
              <a:rPr lang="en-US" altLang="en-US" sz="4000" b="1">
                <a:solidFill>
                  <a:schemeClr val="hlink"/>
                </a:solidFill>
              </a:rPr>
              <a:t>Limiting Standard</a:t>
            </a:r>
            <a:r>
              <a:rPr lang="en-US" altLang="en-US" sz="4000" b="1"/>
              <a:t> </a:t>
            </a:r>
          </a:p>
          <a:p>
            <a:pPr algn="ctr">
              <a:lnSpc>
                <a:spcPct val="90000"/>
              </a:lnSpc>
              <a:buSzPct val="75000"/>
              <a:buFont typeface="Wingdings" panose="05000000000000000000" pitchFamily="2" charset="2"/>
              <a:buNone/>
            </a:pPr>
            <a:r>
              <a:rPr lang="en-US" altLang="en-US" sz="4000"/>
              <a:t>is the standard that is compared to the AOIC or CC</a:t>
            </a:r>
            <a:endParaRPr lang="en-US" altLang="en-US"/>
          </a:p>
          <a:p>
            <a:pPr>
              <a:lnSpc>
                <a:spcPct val="90000"/>
              </a:lnSpc>
              <a:buSzPct val="75000"/>
              <a:buFont typeface="Wingdings" panose="05000000000000000000" pitchFamily="2" charset="2"/>
              <a:buNone/>
            </a:pPr>
            <a:endParaRPr lang="en-US" altLang="en-US"/>
          </a:p>
          <a:p>
            <a:pPr>
              <a:lnSpc>
                <a:spcPct val="90000"/>
              </a:lnSpc>
              <a:buSzPct val="75000"/>
              <a:buFont typeface="Wingdings" panose="05000000000000000000" pitchFamily="2" charset="2"/>
              <a:buNone/>
            </a:pPr>
            <a:endParaRPr lang="en-US" altLang="en-US" sz="2800"/>
          </a:p>
        </p:txBody>
      </p:sp>
    </p:spTree>
  </p:cSld>
  <p:clrMapOvr>
    <a:masterClrMapping/>
  </p:clrMapOvr>
  <p:transition>
    <p:wheel spokes="8"/>
  </p:transition>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6866" name="Rectangle 2"/>
          <p:cNvSpPr>
            <a:spLocks noGrp="1" noChangeArrowheads="1"/>
          </p:cNvSpPr>
          <p:nvPr>
            <p:ph type="title"/>
          </p:nvPr>
        </p:nvSpPr>
        <p:spPr/>
        <p:txBody>
          <a:bodyPr/>
          <a:lstStyle/>
          <a:p>
            <a:r>
              <a:rPr lang="en-US" altLang="en-US"/>
              <a:t>Management Option 1</a:t>
            </a:r>
          </a:p>
        </p:txBody>
      </p:sp>
      <p:sp>
        <p:nvSpPr>
          <p:cNvPr id="676867" name="Rectangle 3"/>
          <p:cNvSpPr>
            <a:spLocks noGrp="1" noChangeArrowheads="1"/>
          </p:cNvSpPr>
          <p:nvPr>
            <p:ph type="body" idx="1"/>
          </p:nvPr>
        </p:nvSpPr>
        <p:spPr>
          <a:xfrm>
            <a:off x="685800" y="2362200"/>
            <a:ext cx="7772400" cy="3810000"/>
          </a:xfrm>
        </p:spPr>
        <p:txBody>
          <a:bodyPr/>
          <a:lstStyle/>
          <a:p>
            <a:pPr algn="r">
              <a:buFontTx/>
              <a:buNone/>
            </a:pPr>
            <a:r>
              <a:rPr lang="en-US" altLang="en-US" sz="4000">
                <a:solidFill>
                  <a:schemeClr val="tx2"/>
                </a:solidFill>
              </a:rPr>
              <a:t>Identification and Application of the </a:t>
            </a:r>
          </a:p>
          <a:p>
            <a:pPr algn="r">
              <a:buFontTx/>
              <a:buNone/>
            </a:pPr>
            <a:r>
              <a:rPr lang="en-US" altLang="en-US" sz="4000">
                <a:solidFill>
                  <a:schemeClr val="tx2"/>
                </a:solidFill>
              </a:rPr>
              <a:t>Limiting Soil RECAP Standard</a:t>
            </a:r>
            <a:endParaRPr lang="en-US" altLang="en-US" sz="4000"/>
          </a:p>
          <a:p>
            <a:pPr algn="r">
              <a:buFontTx/>
              <a:buNone/>
            </a:pPr>
            <a:r>
              <a:rPr lang="en-US" altLang="en-US" sz="4000"/>
              <a:t>Table 2  </a:t>
            </a:r>
          </a:p>
          <a:p>
            <a:pPr algn="r">
              <a:buFontTx/>
              <a:buNone/>
            </a:pPr>
            <a:r>
              <a:rPr lang="en-US" altLang="en-US" sz="4000"/>
              <a:t>Appendix H  </a:t>
            </a:r>
          </a:p>
          <a:p>
            <a:pPr algn="r">
              <a:buFontTx/>
              <a:buNone/>
            </a:pPr>
            <a:endParaRPr lang="en-US" altLang="en-US" sz="4000"/>
          </a:p>
        </p:txBody>
      </p:sp>
    </p:spTree>
  </p:cSld>
  <p:clrMapOvr>
    <a:masterClrMapping/>
  </p:clrMapOvr>
  <p:transition>
    <p:wheel spokes="8"/>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a:xfrm>
            <a:off x="0" y="381000"/>
            <a:ext cx="8915400" cy="1143000"/>
          </a:xfrm>
          <a:noFill/>
          <a:ln/>
        </p:spPr>
        <p:txBody>
          <a:bodyPr anchor="ctr"/>
          <a:lstStyle/>
          <a:p>
            <a:r>
              <a:rPr lang="en-US" altLang="en-US"/>
              <a:t/>
            </a:r>
            <a:br>
              <a:rPr lang="en-US" altLang="en-US"/>
            </a:br>
            <a:r>
              <a:rPr lang="en-US" altLang="en-US"/>
              <a:t>Id of the MO-1 Soil LRS</a:t>
            </a:r>
            <a:br>
              <a:rPr lang="en-US" altLang="en-US"/>
            </a:br>
            <a:r>
              <a:rPr lang="en-US" altLang="en-US"/>
              <a:t>Table 2</a:t>
            </a:r>
            <a:br>
              <a:rPr lang="en-US" altLang="en-US"/>
            </a:br>
            <a:endParaRPr lang="en-US" altLang="en-US"/>
          </a:p>
        </p:txBody>
      </p:sp>
      <p:sp>
        <p:nvSpPr>
          <p:cNvPr id="678915" name="Rectangle 3"/>
          <p:cNvSpPr>
            <a:spLocks noGrp="1" noChangeArrowheads="1"/>
          </p:cNvSpPr>
          <p:nvPr>
            <p:ph type="body" idx="1"/>
          </p:nvPr>
        </p:nvSpPr>
        <p:spPr>
          <a:xfrm>
            <a:off x="685800" y="1905000"/>
            <a:ext cx="7924800" cy="4953000"/>
          </a:xfrm>
          <a:noFill/>
          <a:ln/>
        </p:spPr>
        <p:txBody>
          <a:bodyPr/>
          <a:lstStyle/>
          <a:p>
            <a:pPr marL="114300" lvl="1" indent="0">
              <a:lnSpc>
                <a:spcPct val="90000"/>
              </a:lnSpc>
              <a:buFont typeface="Marlett" pitchFamily="2" charset="2"/>
              <a:buNone/>
            </a:pPr>
            <a:r>
              <a:rPr lang="en-US" altLang="en-US"/>
              <a:t>Soil</a:t>
            </a:r>
            <a:r>
              <a:rPr lang="en-US" altLang="en-US" baseline="-25000"/>
              <a:t>i</a:t>
            </a:r>
            <a:r>
              <a:rPr lang="en-US" altLang="en-US"/>
              <a:t>  (Footnote N)</a:t>
            </a:r>
          </a:p>
          <a:p>
            <a:pPr marL="114300" lvl="1" indent="0">
              <a:lnSpc>
                <a:spcPct val="90000"/>
              </a:lnSpc>
              <a:buFont typeface="Marlett" pitchFamily="2" charset="2"/>
              <a:buNone/>
            </a:pPr>
            <a:r>
              <a:rPr lang="en-US" altLang="en-US"/>
              <a:t>Soil</a:t>
            </a:r>
            <a:r>
              <a:rPr lang="en-US" altLang="en-US" baseline="-25000"/>
              <a:t>ni</a:t>
            </a:r>
            <a:r>
              <a:rPr lang="en-US" altLang="en-US"/>
              <a:t> (Footnote N)</a:t>
            </a:r>
          </a:p>
          <a:p>
            <a:pPr marL="114300" lvl="1" indent="0">
              <a:lnSpc>
                <a:spcPct val="90000"/>
              </a:lnSpc>
              <a:buFont typeface="Marlett" pitchFamily="2" charset="2"/>
              <a:buNone/>
            </a:pPr>
            <a:endParaRPr lang="en-US" altLang="en-US"/>
          </a:p>
          <a:p>
            <a:pPr marL="114300" lvl="1" indent="0">
              <a:lnSpc>
                <a:spcPct val="90000"/>
              </a:lnSpc>
              <a:buFont typeface="Marlett" pitchFamily="2" charset="2"/>
              <a:buNone/>
            </a:pPr>
            <a:r>
              <a:rPr lang="en-US" altLang="en-US"/>
              <a:t>Soil</a:t>
            </a:r>
            <a:r>
              <a:rPr lang="en-US" altLang="en-US" baseline="-25000"/>
              <a:t>GW1</a:t>
            </a:r>
            <a:endParaRPr lang="en-US" altLang="en-US"/>
          </a:p>
          <a:p>
            <a:pPr marL="114300" lvl="1" indent="0">
              <a:lnSpc>
                <a:spcPct val="90000"/>
              </a:lnSpc>
              <a:buFont typeface="Marlett" pitchFamily="2" charset="2"/>
              <a:buNone/>
            </a:pPr>
            <a:r>
              <a:rPr lang="en-US" altLang="en-US"/>
              <a:t>Soil</a:t>
            </a:r>
            <a:r>
              <a:rPr lang="en-US" altLang="en-US" baseline="-25000"/>
              <a:t>GW2</a:t>
            </a:r>
            <a:r>
              <a:rPr lang="en-US" altLang="en-US"/>
              <a:t>  (Footnote x DF2)</a:t>
            </a:r>
          </a:p>
          <a:p>
            <a:pPr marL="114300" lvl="1" indent="0">
              <a:lnSpc>
                <a:spcPct val="90000"/>
              </a:lnSpc>
              <a:buFont typeface="Marlett" pitchFamily="2" charset="2"/>
              <a:buNone/>
            </a:pPr>
            <a:r>
              <a:rPr lang="en-US" altLang="en-US"/>
              <a:t>Soil</a:t>
            </a:r>
            <a:r>
              <a:rPr lang="en-US" altLang="en-US" baseline="-25000"/>
              <a:t>GW3</a:t>
            </a:r>
            <a:r>
              <a:rPr lang="en-US" altLang="en-US"/>
              <a:t>  (Footnote x DF3)</a:t>
            </a:r>
          </a:p>
          <a:p>
            <a:pPr marL="114300" lvl="1" indent="0">
              <a:lnSpc>
                <a:spcPct val="90000"/>
              </a:lnSpc>
              <a:buFont typeface="Marlett" pitchFamily="2" charset="2"/>
              <a:buNone/>
            </a:pPr>
            <a:endParaRPr lang="en-US" altLang="en-US"/>
          </a:p>
          <a:p>
            <a:pPr marL="114300" lvl="1" indent="0">
              <a:lnSpc>
                <a:spcPct val="90000"/>
              </a:lnSpc>
              <a:buFont typeface="Marlett" pitchFamily="2" charset="2"/>
              <a:buNone/>
            </a:pPr>
            <a:r>
              <a:rPr lang="en-US" altLang="en-US"/>
              <a:t>Soil</a:t>
            </a:r>
            <a:r>
              <a:rPr lang="en-US" altLang="en-US" baseline="-25000"/>
              <a:t>sat </a:t>
            </a:r>
          </a:p>
          <a:p>
            <a:pPr marL="114300" lvl="1" indent="0">
              <a:lnSpc>
                <a:spcPct val="90000"/>
              </a:lnSpc>
              <a:buFontTx/>
              <a:buNone/>
            </a:pPr>
            <a:endParaRPr lang="en-US" altLang="en-US" baseline="-25000"/>
          </a:p>
          <a:p>
            <a:pPr marL="0" indent="0">
              <a:lnSpc>
                <a:spcPct val="90000"/>
              </a:lnSpc>
              <a:buFont typeface="Monotype Sorts" pitchFamily="2" charset="2"/>
              <a:buNone/>
            </a:pPr>
            <a:r>
              <a:rPr lang="en-US" altLang="en-US">
                <a:solidFill>
                  <a:schemeClr val="hlink"/>
                </a:solidFill>
              </a:rPr>
              <a:t>Limiting RS = lower of these 3 RS</a:t>
            </a:r>
          </a:p>
        </p:txBody>
      </p:sp>
      <p:sp>
        <p:nvSpPr>
          <p:cNvPr id="678916" name="AutoShape 4" descr="bracket"/>
          <p:cNvSpPr>
            <a:spLocks/>
          </p:cNvSpPr>
          <p:nvPr/>
        </p:nvSpPr>
        <p:spPr bwMode="auto">
          <a:xfrm>
            <a:off x="4724400" y="3810000"/>
            <a:ext cx="152400" cy="914400"/>
          </a:xfrm>
          <a:prstGeom prst="rightBrace">
            <a:avLst>
              <a:gd name="adj1" fmla="val 50000"/>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8917" name="AutoShape 5" descr="bracket"/>
          <p:cNvSpPr>
            <a:spLocks/>
          </p:cNvSpPr>
          <p:nvPr/>
        </p:nvSpPr>
        <p:spPr bwMode="auto">
          <a:xfrm>
            <a:off x="3733800" y="1828800"/>
            <a:ext cx="228600" cy="990600"/>
          </a:xfrm>
          <a:prstGeom prst="rightBrace">
            <a:avLst>
              <a:gd name="adj1" fmla="val 36111"/>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8918" name="Text Box 6"/>
          <p:cNvSpPr txBox="1">
            <a:spLocks noChangeArrowheads="1"/>
          </p:cNvSpPr>
          <p:nvPr/>
        </p:nvSpPr>
        <p:spPr bwMode="auto">
          <a:xfrm>
            <a:off x="4191000" y="2057400"/>
            <a:ext cx="21986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Additivity</a:t>
            </a:r>
          </a:p>
          <a:p>
            <a:endParaRPr lang="en-US" altLang="en-US"/>
          </a:p>
        </p:txBody>
      </p:sp>
      <p:sp>
        <p:nvSpPr>
          <p:cNvPr id="678919" name="Text Box 7"/>
          <p:cNvSpPr txBox="1">
            <a:spLocks noChangeArrowheads="1"/>
          </p:cNvSpPr>
          <p:nvPr/>
        </p:nvSpPr>
        <p:spPr bwMode="auto">
          <a:xfrm>
            <a:off x="4953000" y="3886200"/>
            <a:ext cx="2293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See Appendix H</a:t>
            </a:r>
          </a:p>
          <a:p>
            <a:r>
              <a:rPr lang="en-US" altLang="en-US"/>
              <a:t>for DF2 and DF3</a:t>
            </a:r>
          </a:p>
        </p:txBody>
      </p:sp>
      <p:sp>
        <p:nvSpPr>
          <p:cNvPr id="678920" name="AutoShape 8" descr="bracket"/>
          <p:cNvSpPr>
            <a:spLocks/>
          </p:cNvSpPr>
          <p:nvPr/>
        </p:nvSpPr>
        <p:spPr bwMode="auto">
          <a:xfrm>
            <a:off x="1828800" y="5257800"/>
            <a:ext cx="152400" cy="381000"/>
          </a:xfrm>
          <a:prstGeom prst="rightBrace">
            <a:avLst>
              <a:gd name="adj1" fmla="val 20833"/>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8921" name="Text Box 9"/>
          <p:cNvSpPr txBox="1">
            <a:spLocks noChangeArrowheads="1"/>
          </p:cNvSpPr>
          <p:nvPr/>
        </p:nvSpPr>
        <p:spPr bwMode="auto">
          <a:xfrm>
            <a:off x="2057400" y="5257800"/>
            <a:ext cx="2736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a:t>Applicable to liquids</a:t>
            </a:r>
          </a:p>
        </p:txBody>
      </p:sp>
    </p:spTree>
  </p:cSld>
  <p:clrMapOvr>
    <a:masterClrMapping/>
  </p:clrMapOvr>
  <p:transition>
    <p:wheel spokes="8"/>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p:txBody>
          <a:bodyPr/>
          <a:lstStyle/>
          <a:p>
            <a:r>
              <a:rPr lang="en-US" altLang="en-US"/>
              <a:t>Surface Soil</a:t>
            </a:r>
            <a:br>
              <a:rPr lang="en-US" altLang="en-US"/>
            </a:br>
            <a:r>
              <a:rPr lang="en-US" altLang="en-US"/>
              <a:t>0-</a:t>
            </a:r>
            <a:r>
              <a:rPr lang="en-US" altLang="en-US">
                <a:sym typeface="Symbol" panose="05050102010706020507" pitchFamily="18" charset="2"/>
              </a:rPr>
              <a:t>15 ft bgs</a:t>
            </a:r>
            <a:endParaRPr lang="en-US" altLang="en-US"/>
          </a:p>
        </p:txBody>
      </p:sp>
      <p:sp>
        <p:nvSpPr>
          <p:cNvPr id="689155" name="Line 3" descr="ground surface"/>
          <p:cNvSpPr>
            <a:spLocks noChangeShapeType="1"/>
          </p:cNvSpPr>
          <p:nvPr/>
        </p:nvSpPr>
        <p:spPr bwMode="auto">
          <a:xfrm>
            <a:off x="838200" y="2971800"/>
            <a:ext cx="7467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9156" name="Line 4" descr="15 feet below ground surface"/>
          <p:cNvSpPr>
            <a:spLocks noChangeShapeType="1"/>
          </p:cNvSpPr>
          <p:nvPr/>
        </p:nvSpPr>
        <p:spPr bwMode="auto">
          <a:xfrm>
            <a:off x="838200" y="5486400"/>
            <a:ext cx="7467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9157" name="Freeform 5" descr="subsurface cross section of soil AOI"/>
          <p:cNvSpPr>
            <a:spLocks/>
          </p:cNvSpPr>
          <p:nvPr/>
        </p:nvSpPr>
        <p:spPr bwMode="auto">
          <a:xfrm>
            <a:off x="1828800" y="2971800"/>
            <a:ext cx="4114800" cy="2281238"/>
          </a:xfrm>
          <a:custGeom>
            <a:avLst/>
            <a:gdLst>
              <a:gd name="T0" fmla="*/ 0 w 2592"/>
              <a:gd name="T1" fmla="*/ 0 h 1437"/>
              <a:gd name="T2" fmla="*/ 47 w 2592"/>
              <a:gd name="T3" fmla="*/ 196 h 1437"/>
              <a:gd name="T4" fmla="*/ 63 w 2592"/>
              <a:gd name="T5" fmla="*/ 391 h 1437"/>
              <a:gd name="T6" fmla="*/ 94 w 2592"/>
              <a:gd name="T7" fmla="*/ 489 h 1437"/>
              <a:gd name="T8" fmla="*/ 109 w 2592"/>
              <a:gd name="T9" fmla="*/ 539 h 1437"/>
              <a:gd name="T10" fmla="*/ 125 w 2592"/>
              <a:gd name="T11" fmla="*/ 783 h 1437"/>
              <a:gd name="T12" fmla="*/ 172 w 2592"/>
              <a:gd name="T13" fmla="*/ 833 h 1437"/>
              <a:gd name="T14" fmla="*/ 204 w 2592"/>
              <a:gd name="T15" fmla="*/ 930 h 1437"/>
              <a:gd name="T16" fmla="*/ 267 w 2592"/>
              <a:gd name="T17" fmla="*/ 1028 h 1437"/>
              <a:gd name="T18" fmla="*/ 283 w 2592"/>
              <a:gd name="T19" fmla="*/ 1110 h 1437"/>
              <a:gd name="T20" fmla="*/ 299 w 2592"/>
              <a:gd name="T21" fmla="*/ 1159 h 1437"/>
              <a:gd name="T22" fmla="*/ 392 w 2592"/>
              <a:gd name="T23" fmla="*/ 1192 h 1437"/>
              <a:gd name="T24" fmla="*/ 440 w 2592"/>
              <a:gd name="T25" fmla="*/ 1208 h 1437"/>
              <a:gd name="T26" fmla="*/ 565 w 2592"/>
              <a:gd name="T27" fmla="*/ 1355 h 1437"/>
              <a:gd name="T28" fmla="*/ 612 w 2592"/>
              <a:gd name="T29" fmla="*/ 1372 h 1437"/>
              <a:gd name="T30" fmla="*/ 660 w 2592"/>
              <a:gd name="T31" fmla="*/ 1404 h 1437"/>
              <a:gd name="T32" fmla="*/ 753 w 2592"/>
              <a:gd name="T33" fmla="*/ 1437 h 1437"/>
              <a:gd name="T34" fmla="*/ 817 w 2592"/>
              <a:gd name="T35" fmla="*/ 1420 h 1437"/>
              <a:gd name="T36" fmla="*/ 864 w 2592"/>
              <a:gd name="T37" fmla="*/ 1404 h 1437"/>
              <a:gd name="T38" fmla="*/ 910 w 2592"/>
              <a:gd name="T39" fmla="*/ 1437 h 1437"/>
              <a:gd name="T40" fmla="*/ 1602 w 2592"/>
              <a:gd name="T41" fmla="*/ 1420 h 1437"/>
              <a:gd name="T42" fmla="*/ 1649 w 2592"/>
              <a:gd name="T43" fmla="*/ 1387 h 1437"/>
              <a:gd name="T44" fmla="*/ 1743 w 2592"/>
              <a:gd name="T45" fmla="*/ 1355 h 1437"/>
              <a:gd name="T46" fmla="*/ 1775 w 2592"/>
              <a:gd name="T47" fmla="*/ 1306 h 1437"/>
              <a:gd name="T48" fmla="*/ 1822 w 2592"/>
              <a:gd name="T49" fmla="*/ 1290 h 1437"/>
              <a:gd name="T50" fmla="*/ 1916 w 2592"/>
              <a:gd name="T51" fmla="*/ 1208 h 1437"/>
              <a:gd name="T52" fmla="*/ 1963 w 2592"/>
              <a:gd name="T53" fmla="*/ 1110 h 1437"/>
              <a:gd name="T54" fmla="*/ 2058 w 2592"/>
              <a:gd name="T55" fmla="*/ 1012 h 1437"/>
              <a:gd name="T56" fmla="*/ 2230 w 2592"/>
              <a:gd name="T57" fmla="*/ 669 h 1437"/>
              <a:gd name="T58" fmla="*/ 2356 w 2592"/>
              <a:gd name="T59" fmla="*/ 473 h 1437"/>
              <a:gd name="T60" fmla="*/ 2387 w 2592"/>
              <a:gd name="T61" fmla="*/ 376 h 1437"/>
              <a:gd name="T62" fmla="*/ 2419 w 2592"/>
              <a:gd name="T63" fmla="*/ 326 h 1437"/>
              <a:gd name="T64" fmla="*/ 2450 w 2592"/>
              <a:gd name="T65" fmla="*/ 212 h 1437"/>
              <a:gd name="T66" fmla="*/ 2497 w 2592"/>
              <a:gd name="T67" fmla="*/ 179 h 1437"/>
              <a:gd name="T68" fmla="*/ 2592 w 2592"/>
              <a:gd name="T69" fmla="*/ 0 h 1437"/>
              <a:gd name="T70" fmla="*/ 0 w 2592"/>
              <a:gd name="T71" fmla="*/ 0 h 1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92" h="1437">
                <a:moveTo>
                  <a:pt x="0" y="0"/>
                </a:moveTo>
                <a:cubicBezTo>
                  <a:pt x="20" y="65"/>
                  <a:pt x="26" y="131"/>
                  <a:pt x="47" y="196"/>
                </a:cubicBezTo>
                <a:cubicBezTo>
                  <a:pt x="52" y="261"/>
                  <a:pt x="53" y="327"/>
                  <a:pt x="63" y="391"/>
                </a:cubicBezTo>
                <a:cubicBezTo>
                  <a:pt x="68" y="425"/>
                  <a:pt x="84" y="456"/>
                  <a:pt x="94" y="489"/>
                </a:cubicBezTo>
                <a:cubicBezTo>
                  <a:pt x="99" y="506"/>
                  <a:pt x="109" y="539"/>
                  <a:pt x="109" y="539"/>
                </a:cubicBezTo>
                <a:cubicBezTo>
                  <a:pt x="114" y="621"/>
                  <a:pt x="108" y="703"/>
                  <a:pt x="125" y="783"/>
                </a:cubicBezTo>
                <a:cubicBezTo>
                  <a:pt x="130" y="806"/>
                  <a:pt x="161" y="812"/>
                  <a:pt x="172" y="833"/>
                </a:cubicBezTo>
                <a:cubicBezTo>
                  <a:pt x="188" y="863"/>
                  <a:pt x="193" y="898"/>
                  <a:pt x="204" y="930"/>
                </a:cubicBezTo>
                <a:cubicBezTo>
                  <a:pt x="216" y="967"/>
                  <a:pt x="267" y="1028"/>
                  <a:pt x="267" y="1028"/>
                </a:cubicBezTo>
                <a:cubicBezTo>
                  <a:pt x="272" y="1055"/>
                  <a:pt x="276" y="1083"/>
                  <a:pt x="283" y="1110"/>
                </a:cubicBezTo>
                <a:cubicBezTo>
                  <a:pt x="287" y="1127"/>
                  <a:pt x="286" y="1148"/>
                  <a:pt x="299" y="1159"/>
                </a:cubicBezTo>
                <a:cubicBezTo>
                  <a:pt x="325" y="1178"/>
                  <a:pt x="361" y="1180"/>
                  <a:pt x="392" y="1192"/>
                </a:cubicBezTo>
                <a:cubicBezTo>
                  <a:pt x="408" y="1197"/>
                  <a:pt x="440" y="1208"/>
                  <a:pt x="440" y="1208"/>
                </a:cubicBezTo>
                <a:cubicBezTo>
                  <a:pt x="482" y="1252"/>
                  <a:pt x="516" y="1320"/>
                  <a:pt x="565" y="1355"/>
                </a:cubicBezTo>
                <a:cubicBezTo>
                  <a:pt x="579" y="1365"/>
                  <a:pt x="597" y="1365"/>
                  <a:pt x="612" y="1372"/>
                </a:cubicBezTo>
                <a:cubicBezTo>
                  <a:pt x="629" y="1380"/>
                  <a:pt x="643" y="1396"/>
                  <a:pt x="660" y="1404"/>
                </a:cubicBezTo>
                <a:cubicBezTo>
                  <a:pt x="690" y="1417"/>
                  <a:pt x="753" y="1437"/>
                  <a:pt x="753" y="1437"/>
                </a:cubicBezTo>
                <a:cubicBezTo>
                  <a:pt x="774" y="1432"/>
                  <a:pt x="796" y="1427"/>
                  <a:pt x="817" y="1420"/>
                </a:cubicBezTo>
                <a:cubicBezTo>
                  <a:pt x="833" y="1415"/>
                  <a:pt x="848" y="1401"/>
                  <a:pt x="864" y="1404"/>
                </a:cubicBezTo>
                <a:cubicBezTo>
                  <a:pt x="883" y="1407"/>
                  <a:pt x="895" y="1426"/>
                  <a:pt x="910" y="1437"/>
                </a:cubicBezTo>
                <a:cubicBezTo>
                  <a:pt x="1132" y="1411"/>
                  <a:pt x="1385" y="1428"/>
                  <a:pt x="1602" y="1420"/>
                </a:cubicBezTo>
                <a:cubicBezTo>
                  <a:pt x="1618" y="1409"/>
                  <a:pt x="1632" y="1396"/>
                  <a:pt x="1649" y="1387"/>
                </a:cubicBezTo>
                <a:cubicBezTo>
                  <a:pt x="1679" y="1373"/>
                  <a:pt x="1743" y="1355"/>
                  <a:pt x="1743" y="1355"/>
                </a:cubicBezTo>
                <a:cubicBezTo>
                  <a:pt x="1754" y="1339"/>
                  <a:pt x="1760" y="1318"/>
                  <a:pt x="1775" y="1306"/>
                </a:cubicBezTo>
                <a:cubicBezTo>
                  <a:pt x="1788" y="1295"/>
                  <a:pt x="1807" y="1297"/>
                  <a:pt x="1822" y="1290"/>
                </a:cubicBezTo>
                <a:cubicBezTo>
                  <a:pt x="1863" y="1269"/>
                  <a:pt x="1885" y="1241"/>
                  <a:pt x="1916" y="1208"/>
                </a:cubicBezTo>
                <a:cubicBezTo>
                  <a:pt x="1930" y="1161"/>
                  <a:pt x="1929" y="1150"/>
                  <a:pt x="1963" y="1110"/>
                </a:cubicBezTo>
                <a:cubicBezTo>
                  <a:pt x="1993" y="1076"/>
                  <a:pt x="2058" y="1012"/>
                  <a:pt x="2058" y="1012"/>
                </a:cubicBezTo>
                <a:cubicBezTo>
                  <a:pt x="2103" y="868"/>
                  <a:pt x="2123" y="780"/>
                  <a:pt x="2230" y="669"/>
                </a:cubicBezTo>
                <a:cubicBezTo>
                  <a:pt x="2261" y="573"/>
                  <a:pt x="2322" y="551"/>
                  <a:pt x="2356" y="473"/>
                </a:cubicBezTo>
                <a:cubicBezTo>
                  <a:pt x="2369" y="442"/>
                  <a:pt x="2369" y="403"/>
                  <a:pt x="2387" y="376"/>
                </a:cubicBezTo>
                <a:cubicBezTo>
                  <a:pt x="2398" y="359"/>
                  <a:pt x="2410" y="343"/>
                  <a:pt x="2419" y="326"/>
                </a:cubicBezTo>
                <a:cubicBezTo>
                  <a:pt x="2436" y="291"/>
                  <a:pt x="2429" y="245"/>
                  <a:pt x="2450" y="212"/>
                </a:cubicBezTo>
                <a:cubicBezTo>
                  <a:pt x="2461" y="196"/>
                  <a:pt x="2482" y="190"/>
                  <a:pt x="2497" y="179"/>
                </a:cubicBezTo>
                <a:cubicBezTo>
                  <a:pt x="2536" y="118"/>
                  <a:pt x="2541" y="52"/>
                  <a:pt x="2592" y="0"/>
                </a:cubicBezTo>
                <a:lnTo>
                  <a:pt x="0" y="0"/>
                </a:lnTo>
                <a:close/>
              </a:path>
            </a:pathLst>
          </a:cu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9158" name="Text Box 6"/>
          <p:cNvSpPr txBox="1">
            <a:spLocks noChangeArrowheads="1"/>
          </p:cNvSpPr>
          <p:nvPr/>
        </p:nvSpPr>
        <p:spPr bwMode="auto">
          <a:xfrm>
            <a:off x="762000" y="2590800"/>
            <a:ext cx="1235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latin typeface="Arial" panose="020B0604020202020204" pitchFamily="34" charset="0"/>
              </a:rPr>
              <a:t>Surface</a:t>
            </a:r>
            <a:endParaRPr lang="en-US" altLang="en-US"/>
          </a:p>
        </p:txBody>
      </p:sp>
      <p:sp>
        <p:nvSpPr>
          <p:cNvPr id="689159" name="Text Box 7"/>
          <p:cNvSpPr txBox="1">
            <a:spLocks noChangeArrowheads="1"/>
          </p:cNvSpPr>
          <p:nvPr/>
        </p:nvSpPr>
        <p:spPr bwMode="auto">
          <a:xfrm>
            <a:off x="3429000" y="3733800"/>
            <a:ext cx="906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3200" b="1">
                <a:solidFill>
                  <a:schemeClr val="bg1"/>
                </a:solidFill>
                <a:latin typeface="Arial" panose="020B0604020202020204" pitchFamily="34" charset="0"/>
              </a:rPr>
              <a:t>AOI</a:t>
            </a:r>
            <a:endParaRPr lang="en-US" altLang="en-US"/>
          </a:p>
        </p:txBody>
      </p:sp>
      <p:sp>
        <p:nvSpPr>
          <p:cNvPr id="689160" name="Text Box 8"/>
          <p:cNvSpPr txBox="1">
            <a:spLocks noChangeArrowheads="1"/>
          </p:cNvSpPr>
          <p:nvPr/>
        </p:nvSpPr>
        <p:spPr bwMode="auto">
          <a:xfrm>
            <a:off x="838200" y="5029200"/>
            <a:ext cx="111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latin typeface="Arial" panose="020B0604020202020204" pitchFamily="34" charset="0"/>
              </a:rPr>
              <a:t>15 feet</a:t>
            </a:r>
          </a:p>
        </p:txBody>
      </p:sp>
      <p:sp>
        <p:nvSpPr>
          <p:cNvPr id="689161" name="Text Box 9"/>
          <p:cNvSpPr txBox="1">
            <a:spLocks noChangeArrowheads="1"/>
          </p:cNvSpPr>
          <p:nvPr/>
        </p:nvSpPr>
        <p:spPr bwMode="auto">
          <a:xfrm>
            <a:off x="6553200" y="3352800"/>
            <a:ext cx="2182813"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altLang="en-US">
                <a:latin typeface="Arial" panose="020B0604020202020204" pitchFamily="34" charset="0"/>
              </a:rPr>
              <a:t>Concerns:</a:t>
            </a:r>
          </a:p>
          <a:p>
            <a:pPr algn="l" eaLnBrk="0" hangingPunct="0"/>
            <a:r>
              <a:rPr lang="en-US" altLang="en-US">
                <a:latin typeface="Arial" panose="020B0604020202020204" pitchFamily="34" charset="0"/>
              </a:rPr>
              <a:t>1. Soil</a:t>
            </a:r>
            <a:r>
              <a:rPr lang="en-US" altLang="en-US" baseline="-25000">
                <a:latin typeface="Arial" panose="020B0604020202020204" pitchFamily="34" charset="0"/>
              </a:rPr>
              <a:t>i</a:t>
            </a:r>
            <a:r>
              <a:rPr lang="en-US" altLang="en-US">
                <a:latin typeface="Arial" panose="020B0604020202020204" pitchFamily="34" charset="0"/>
              </a:rPr>
              <a:t> or Soil</a:t>
            </a:r>
            <a:r>
              <a:rPr lang="en-US" altLang="en-US" baseline="-25000">
                <a:latin typeface="Arial" panose="020B0604020202020204" pitchFamily="34" charset="0"/>
              </a:rPr>
              <a:t>ni</a:t>
            </a:r>
            <a:endParaRPr lang="en-US" altLang="en-US">
              <a:latin typeface="Arial" panose="020B0604020202020204" pitchFamily="34" charset="0"/>
            </a:endParaRPr>
          </a:p>
          <a:p>
            <a:pPr algn="l" eaLnBrk="0" hangingPunct="0"/>
            <a:r>
              <a:rPr lang="en-US" altLang="en-US">
                <a:latin typeface="Arial" panose="020B0604020202020204" pitchFamily="34" charset="0"/>
              </a:rPr>
              <a:t>2. Soil</a:t>
            </a:r>
            <a:r>
              <a:rPr lang="en-US" altLang="en-US" baseline="-25000">
                <a:latin typeface="Arial" panose="020B0604020202020204" pitchFamily="34" charset="0"/>
              </a:rPr>
              <a:t>GW</a:t>
            </a:r>
            <a:endParaRPr lang="en-US" altLang="en-US">
              <a:latin typeface="Arial" panose="020B0604020202020204" pitchFamily="34" charset="0"/>
            </a:endParaRPr>
          </a:p>
          <a:p>
            <a:pPr algn="l" eaLnBrk="0" hangingPunct="0"/>
            <a:r>
              <a:rPr lang="en-US" altLang="en-US">
                <a:latin typeface="Arial" panose="020B0604020202020204" pitchFamily="34" charset="0"/>
              </a:rPr>
              <a:t>3. Soil</a:t>
            </a:r>
            <a:r>
              <a:rPr lang="en-US" altLang="en-US" baseline="-25000">
                <a:latin typeface="Arial" panose="020B0604020202020204" pitchFamily="34" charset="0"/>
              </a:rPr>
              <a:t>sat</a:t>
            </a:r>
          </a:p>
          <a:p>
            <a:pPr algn="l" eaLnBrk="0" hangingPunct="0"/>
            <a:r>
              <a:rPr lang="en-US" altLang="en-US">
                <a:latin typeface="Arial" panose="020B0604020202020204" pitchFamily="34" charset="0"/>
              </a:rPr>
              <a:t>4. +/- Soil</a:t>
            </a:r>
            <a:r>
              <a:rPr lang="en-US" altLang="en-US" baseline="-25000">
                <a:latin typeface="Arial" panose="020B0604020202020204" pitchFamily="34" charset="0"/>
              </a:rPr>
              <a:t>es</a:t>
            </a:r>
            <a:endParaRPr lang="en-US" altLang="en-US">
              <a:latin typeface="Arial" panose="020B0604020202020204" pitchFamily="34" charset="0"/>
            </a:endParaRPr>
          </a:p>
        </p:txBody>
      </p:sp>
      <p:sp>
        <p:nvSpPr>
          <p:cNvPr id="689162" name="AutoShape 10" descr="bracket"/>
          <p:cNvSpPr>
            <a:spLocks/>
          </p:cNvSpPr>
          <p:nvPr/>
        </p:nvSpPr>
        <p:spPr bwMode="auto">
          <a:xfrm>
            <a:off x="6019800" y="2971800"/>
            <a:ext cx="381000" cy="2514600"/>
          </a:xfrm>
          <a:prstGeom prst="rightBrace">
            <a:avLst>
              <a:gd name="adj1" fmla="val 5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3250" name="Rectangle 2"/>
          <p:cNvSpPr>
            <a:spLocks noGrp="1" noChangeArrowheads="1"/>
          </p:cNvSpPr>
          <p:nvPr>
            <p:ph type="title"/>
          </p:nvPr>
        </p:nvSpPr>
        <p:spPr>
          <a:noFill/>
          <a:ln/>
        </p:spPr>
        <p:txBody>
          <a:bodyPr anchor="ctr"/>
          <a:lstStyle/>
          <a:p>
            <a:r>
              <a:rPr lang="en-US" altLang="en-US"/>
              <a:t/>
            </a:r>
            <a:br>
              <a:rPr lang="en-US" altLang="en-US"/>
            </a:br>
            <a:r>
              <a:rPr lang="en-US" altLang="en-US"/>
              <a:t>Id of the MO-1 Limiting Soil RS</a:t>
            </a:r>
            <a:br>
              <a:rPr lang="en-US" altLang="en-US"/>
            </a:br>
            <a:endParaRPr lang="en-US" altLang="en-US"/>
          </a:p>
        </p:txBody>
      </p:sp>
      <p:sp>
        <p:nvSpPr>
          <p:cNvPr id="693251" name="Rectangle 3"/>
          <p:cNvSpPr>
            <a:spLocks noGrp="1" noChangeArrowheads="1"/>
          </p:cNvSpPr>
          <p:nvPr>
            <p:ph type="body" idx="1"/>
          </p:nvPr>
        </p:nvSpPr>
        <p:spPr>
          <a:xfrm>
            <a:off x="685800" y="2133600"/>
            <a:ext cx="7772400" cy="4114800"/>
          </a:xfrm>
          <a:noFill/>
          <a:ln/>
        </p:spPr>
        <p:txBody>
          <a:bodyPr/>
          <a:lstStyle/>
          <a:p>
            <a:pPr>
              <a:lnSpc>
                <a:spcPct val="120000"/>
              </a:lnSpc>
              <a:buFontTx/>
              <a:buNone/>
            </a:pPr>
            <a:r>
              <a:rPr lang="en-US" altLang="en-US" u="sng"/>
              <a:t>Depth of Impact &lt; 15 ft bgs</a:t>
            </a:r>
            <a:endParaRPr lang="en-US" altLang="en-US"/>
          </a:p>
          <a:p>
            <a:pPr lvl="1">
              <a:lnSpc>
                <a:spcPct val="120000"/>
              </a:lnSpc>
              <a:buSzPct val="75000"/>
              <a:buFont typeface="Wingdings" panose="05000000000000000000" pitchFamily="2" charset="2"/>
              <a:buChar char="à"/>
            </a:pPr>
            <a:r>
              <a:rPr lang="en-US" altLang="en-US" u="sng"/>
              <a:t> 0 - depth of impact</a:t>
            </a:r>
            <a:r>
              <a:rPr lang="en-US" altLang="en-US"/>
              <a:t>: lower of the Soil</a:t>
            </a:r>
            <a:r>
              <a:rPr lang="en-US" altLang="en-US" baseline="-25000"/>
              <a:t>i/ni</a:t>
            </a:r>
            <a:r>
              <a:rPr lang="en-US" altLang="en-US"/>
              <a:t>, Soil</a:t>
            </a:r>
            <a:r>
              <a:rPr lang="en-US" altLang="en-US" baseline="-25000"/>
              <a:t>GW</a:t>
            </a:r>
            <a:r>
              <a:rPr lang="en-US" altLang="en-US"/>
              <a:t>,  Soil</a:t>
            </a:r>
            <a:r>
              <a:rPr lang="en-US" altLang="en-US" baseline="-25000"/>
              <a:t>sat</a:t>
            </a:r>
          </a:p>
          <a:p>
            <a:pPr>
              <a:buFontTx/>
              <a:buNone/>
            </a:pPr>
            <a:endParaRPr lang="en-US" altLang="en-US" sz="2800" baseline="-25000"/>
          </a:p>
        </p:txBody>
      </p:sp>
    </p:spTree>
  </p:cSld>
  <p:clrMapOvr>
    <a:masterClrMapping/>
  </p:clrMapOvr>
  <p:transition>
    <p:wheel spokes="8"/>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1202" name="Rectangle 2"/>
          <p:cNvSpPr>
            <a:spLocks noGrp="1" noChangeArrowheads="1"/>
          </p:cNvSpPr>
          <p:nvPr>
            <p:ph type="title"/>
          </p:nvPr>
        </p:nvSpPr>
        <p:spPr/>
        <p:txBody>
          <a:bodyPr/>
          <a:lstStyle/>
          <a:p>
            <a:r>
              <a:rPr lang="en-US" altLang="en-US" sz="4000"/>
              <a:t>Subsurface Soil</a:t>
            </a:r>
            <a:br>
              <a:rPr lang="en-US" altLang="en-US" sz="4000"/>
            </a:br>
            <a:r>
              <a:rPr lang="en-US" altLang="en-US" sz="4000"/>
              <a:t>&gt; </a:t>
            </a:r>
            <a:r>
              <a:rPr lang="en-US" altLang="en-US" sz="4000">
                <a:sym typeface="Symbol" panose="05050102010706020507" pitchFamily="18" charset="2"/>
              </a:rPr>
              <a:t>15 ft bgs</a:t>
            </a:r>
            <a:endParaRPr lang="en-US" altLang="en-US"/>
          </a:p>
        </p:txBody>
      </p:sp>
      <p:sp>
        <p:nvSpPr>
          <p:cNvPr id="691203" name="Line 3" descr="ground surface"/>
          <p:cNvSpPr>
            <a:spLocks noChangeShapeType="1"/>
          </p:cNvSpPr>
          <p:nvPr/>
        </p:nvSpPr>
        <p:spPr bwMode="auto">
          <a:xfrm>
            <a:off x="457200" y="22860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1204" name="Text Box 4"/>
          <p:cNvSpPr txBox="1">
            <a:spLocks noChangeArrowheads="1"/>
          </p:cNvSpPr>
          <p:nvPr/>
        </p:nvSpPr>
        <p:spPr bwMode="auto">
          <a:xfrm>
            <a:off x="381000" y="1828800"/>
            <a:ext cx="1235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latin typeface="Arial" panose="020B0604020202020204" pitchFamily="34" charset="0"/>
              </a:rPr>
              <a:t>Surface</a:t>
            </a:r>
            <a:endParaRPr lang="en-US" altLang="en-US"/>
          </a:p>
        </p:txBody>
      </p:sp>
      <p:sp>
        <p:nvSpPr>
          <p:cNvPr id="691205" name="Line 5" descr="15 feet below ground surface"/>
          <p:cNvSpPr>
            <a:spLocks noChangeShapeType="1"/>
          </p:cNvSpPr>
          <p:nvPr/>
        </p:nvSpPr>
        <p:spPr bwMode="auto">
          <a:xfrm>
            <a:off x="457200" y="54864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1206" name="Rectangle 6"/>
          <p:cNvSpPr>
            <a:spLocks noChangeArrowheads="1"/>
          </p:cNvSpPr>
          <p:nvPr/>
        </p:nvSpPr>
        <p:spPr bwMode="auto">
          <a:xfrm>
            <a:off x="5943600" y="5105400"/>
            <a:ext cx="157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latin typeface="Arial" panose="020B0604020202020204" pitchFamily="34" charset="0"/>
              </a:rPr>
              <a:t>Concerns:</a:t>
            </a:r>
          </a:p>
          <a:p>
            <a:pPr algn="l" eaLnBrk="0" hangingPunct="0"/>
            <a:r>
              <a:rPr lang="en-US" altLang="en-US">
                <a:latin typeface="Arial" panose="020B0604020202020204" pitchFamily="34" charset="0"/>
              </a:rPr>
              <a:t>1. Soil</a:t>
            </a:r>
            <a:r>
              <a:rPr lang="en-US" altLang="en-US" baseline="-25000">
                <a:latin typeface="Arial" panose="020B0604020202020204" pitchFamily="34" charset="0"/>
              </a:rPr>
              <a:t>GW</a:t>
            </a:r>
            <a:endParaRPr lang="en-US" altLang="en-US">
              <a:latin typeface="Arial" panose="020B0604020202020204" pitchFamily="34" charset="0"/>
            </a:endParaRPr>
          </a:p>
          <a:p>
            <a:pPr algn="l" eaLnBrk="0" hangingPunct="0"/>
            <a:r>
              <a:rPr lang="en-US" altLang="en-US">
                <a:latin typeface="Arial" panose="020B0604020202020204" pitchFamily="34" charset="0"/>
              </a:rPr>
              <a:t>2. Soil</a:t>
            </a:r>
            <a:r>
              <a:rPr lang="en-US" altLang="en-US" baseline="-25000">
                <a:latin typeface="Arial" panose="020B0604020202020204" pitchFamily="34" charset="0"/>
              </a:rPr>
              <a:t>sat</a:t>
            </a:r>
          </a:p>
        </p:txBody>
      </p:sp>
      <p:sp>
        <p:nvSpPr>
          <p:cNvPr id="691207" name="Text Box 7"/>
          <p:cNvSpPr txBox="1">
            <a:spLocks noChangeArrowheads="1"/>
          </p:cNvSpPr>
          <p:nvPr/>
        </p:nvSpPr>
        <p:spPr bwMode="auto">
          <a:xfrm>
            <a:off x="381000" y="5105400"/>
            <a:ext cx="111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latin typeface="Arial" panose="020B0604020202020204" pitchFamily="34" charset="0"/>
              </a:rPr>
              <a:t>15 feet</a:t>
            </a:r>
          </a:p>
        </p:txBody>
      </p:sp>
      <p:sp>
        <p:nvSpPr>
          <p:cNvPr id="691208" name="Freeform 8" descr="subsurface cross section of Soil AOI"/>
          <p:cNvSpPr>
            <a:spLocks/>
          </p:cNvSpPr>
          <p:nvPr/>
        </p:nvSpPr>
        <p:spPr bwMode="auto">
          <a:xfrm>
            <a:off x="3124200" y="2286000"/>
            <a:ext cx="3074988" cy="3800475"/>
          </a:xfrm>
          <a:custGeom>
            <a:avLst/>
            <a:gdLst>
              <a:gd name="T0" fmla="*/ 19 w 1937"/>
              <a:gd name="T1" fmla="*/ 0 h 2394"/>
              <a:gd name="T2" fmla="*/ 55 w 1937"/>
              <a:gd name="T3" fmla="*/ 139 h 2394"/>
              <a:gd name="T4" fmla="*/ 102 w 1937"/>
              <a:gd name="T5" fmla="*/ 423 h 2394"/>
              <a:gd name="T6" fmla="*/ 150 w 1937"/>
              <a:gd name="T7" fmla="*/ 707 h 2394"/>
              <a:gd name="T8" fmla="*/ 181 w 1937"/>
              <a:gd name="T9" fmla="*/ 1117 h 2394"/>
              <a:gd name="T10" fmla="*/ 244 w 1937"/>
              <a:gd name="T11" fmla="*/ 1528 h 2394"/>
              <a:gd name="T12" fmla="*/ 355 w 1937"/>
              <a:gd name="T13" fmla="*/ 2143 h 2394"/>
              <a:gd name="T14" fmla="*/ 481 w 1937"/>
              <a:gd name="T15" fmla="*/ 2238 h 2394"/>
              <a:gd name="T16" fmla="*/ 576 w 1937"/>
              <a:gd name="T17" fmla="*/ 2270 h 2394"/>
              <a:gd name="T18" fmla="*/ 876 w 1937"/>
              <a:gd name="T19" fmla="*/ 2333 h 2394"/>
              <a:gd name="T20" fmla="*/ 1065 w 1937"/>
              <a:gd name="T21" fmla="*/ 2317 h 2394"/>
              <a:gd name="T22" fmla="*/ 1223 w 1937"/>
              <a:gd name="T23" fmla="*/ 2143 h 2394"/>
              <a:gd name="T24" fmla="*/ 1255 w 1937"/>
              <a:gd name="T25" fmla="*/ 2049 h 2394"/>
              <a:gd name="T26" fmla="*/ 1270 w 1937"/>
              <a:gd name="T27" fmla="*/ 1954 h 2394"/>
              <a:gd name="T28" fmla="*/ 1349 w 1937"/>
              <a:gd name="T29" fmla="*/ 1843 h 2394"/>
              <a:gd name="T30" fmla="*/ 1428 w 1937"/>
              <a:gd name="T31" fmla="*/ 1528 h 2394"/>
              <a:gd name="T32" fmla="*/ 1444 w 1937"/>
              <a:gd name="T33" fmla="*/ 1386 h 2394"/>
              <a:gd name="T34" fmla="*/ 1492 w 1937"/>
              <a:gd name="T35" fmla="*/ 1275 h 2394"/>
              <a:gd name="T36" fmla="*/ 1570 w 1937"/>
              <a:gd name="T37" fmla="*/ 1023 h 2394"/>
              <a:gd name="T38" fmla="*/ 1713 w 1937"/>
              <a:gd name="T39" fmla="*/ 644 h 2394"/>
              <a:gd name="T40" fmla="*/ 1855 w 1937"/>
              <a:gd name="T41" fmla="*/ 217 h 2394"/>
              <a:gd name="T42" fmla="*/ 1902 w 1937"/>
              <a:gd name="T43" fmla="*/ 75 h 2394"/>
              <a:gd name="T44" fmla="*/ 1934 w 1937"/>
              <a:gd name="T45" fmla="*/ 12 h 2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37" h="2394">
                <a:moveTo>
                  <a:pt x="19" y="0"/>
                </a:moveTo>
                <a:cubicBezTo>
                  <a:pt x="0" y="69"/>
                  <a:pt x="16" y="80"/>
                  <a:pt x="55" y="139"/>
                </a:cubicBezTo>
                <a:cubicBezTo>
                  <a:pt x="66" y="235"/>
                  <a:pt x="71" y="331"/>
                  <a:pt x="102" y="423"/>
                </a:cubicBezTo>
                <a:cubicBezTo>
                  <a:pt x="112" y="534"/>
                  <a:pt x="117" y="608"/>
                  <a:pt x="150" y="707"/>
                </a:cubicBezTo>
                <a:cubicBezTo>
                  <a:pt x="157" y="834"/>
                  <a:pt x="161" y="986"/>
                  <a:pt x="181" y="1117"/>
                </a:cubicBezTo>
                <a:cubicBezTo>
                  <a:pt x="203" y="1255"/>
                  <a:pt x="230" y="1388"/>
                  <a:pt x="244" y="1528"/>
                </a:cubicBezTo>
                <a:cubicBezTo>
                  <a:pt x="252" y="1710"/>
                  <a:pt x="240" y="1974"/>
                  <a:pt x="355" y="2143"/>
                </a:cubicBezTo>
                <a:cubicBezTo>
                  <a:pt x="382" y="2225"/>
                  <a:pt x="403" y="2214"/>
                  <a:pt x="481" y="2238"/>
                </a:cubicBezTo>
                <a:cubicBezTo>
                  <a:pt x="513" y="2248"/>
                  <a:pt x="576" y="2270"/>
                  <a:pt x="576" y="2270"/>
                </a:cubicBezTo>
                <a:cubicBezTo>
                  <a:pt x="658" y="2394"/>
                  <a:pt x="700" y="2347"/>
                  <a:pt x="876" y="2333"/>
                </a:cubicBezTo>
                <a:cubicBezTo>
                  <a:pt x="939" y="2328"/>
                  <a:pt x="1002" y="2322"/>
                  <a:pt x="1065" y="2317"/>
                </a:cubicBezTo>
                <a:cubicBezTo>
                  <a:pt x="1154" y="2258"/>
                  <a:pt x="1183" y="2242"/>
                  <a:pt x="1223" y="2143"/>
                </a:cubicBezTo>
                <a:cubicBezTo>
                  <a:pt x="1235" y="2112"/>
                  <a:pt x="1255" y="2049"/>
                  <a:pt x="1255" y="2049"/>
                </a:cubicBezTo>
                <a:cubicBezTo>
                  <a:pt x="1260" y="2017"/>
                  <a:pt x="1257" y="1983"/>
                  <a:pt x="1270" y="1954"/>
                </a:cubicBezTo>
                <a:cubicBezTo>
                  <a:pt x="1289" y="1913"/>
                  <a:pt x="1349" y="1843"/>
                  <a:pt x="1349" y="1843"/>
                </a:cubicBezTo>
                <a:cubicBezTo>
                  <a:pt x="1376" y="1738"/>
                  <a:pt x="1395" y="1631"/>
                  <a:pt x="1428" y="1528"/>
                </a:cubicBezTo>
                <a:cubicBezTo>
                  <a:pt x="1433" y="1481"/>
                  <a:pt x="1436" y="1433"/>
                  <a:pt x="1444" y="1386"/>
                </a:cubicBezTo>
                <a:cubicBezTo>
                  <a:pt x="1451" y="1343"/>
                  <a:pt x="1475" y="1315"/>
                  <a:pt x="1492" y="1275"/>
                </a:cubicBezTo>
                <a:cubicBezTo>
                  <a:pt x="1526" y="1196"/>
                  <a:pt x="1544" y="1105"/>
                  <a:pt x="1570" y="1023"/>
                </a:cubicBezTo>
                <a:cubicBezTo>
                  <a:pt x="1611" y="893"/>
                  <a:pt x="1635" y="758"/>
                  <a:pt x="1713" y="644"/>
                </a:cubicBezTo>
                <a:cubicBezTo>
                  <a:pt x="1758" y="507"/>
                  <a:pt x="1775" y="337"/>
                  <a:pt x="1855" y="217"/>
                </a:cubicBezTo>
                <a:cubicBezTo>
                  <a:pt x="1871" y="170"/>
                  <a:pt x="1874" y="116"/>
                  <a:pt x="1902" y="75"/>
                </a:cubicBezTo>
                <a:cubicBezTo>
                  <a:pt x="1937" y="24"/>
                  <a:pt x="1934" y="47"/>
                  <a:pt x="1934" y="12"/>
                </a:cubicBezTo>
              </a:path>
            </a:pathLst>
          </a:cu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1209" name="Text Box 9"/>
          <p:cNvSpPr txBox="1">
            <a:spLocks noChangeArrowheads="1"/>
          </p:cNvSpPr>
          <p:nvPr/>
        </p:nvSpPr>
        <p:spPr bwMode="auto">
          <a:xfrm>
            <a:off x="4038600" y="3581400"/>
            <a:ext cx="906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3200" b="1">
                <a:solidFill>
                  <a:schemeClr val="bg1"/>
                </a:solidFill>
                <a:latin typeface="Arial" panose="020B0604020202020204" pitchFamily="34" charset="0"/>
              </a:rPr>
              <a:t>AOI</a:t>
            </a:r>
            <a:endParaRPr lang="en-US" altLang="en-US" sz="3200">
              <a:latin typeface="Arial" panose="020B0604020202020204" pitchFamily="34" charset="0"/>
            </a:endParaRPr>
          </a:p>
        </p:txBody>
      </p:sp>
      <p:sp>
        <p:nvSpPr>
          <p:cNvPr id="691210" name="AutoShape 10" descr="bracket"/>
          <p:cNvSpPr>
            <a:spLocks/>
          </p:cNvSpPr>
          <p:nvPr/>
        </p:nvSpPr>
        <p:spPr bwMode="auto">
          <a:xfrm>
            <a:off x="5334000" y="5486400"/>
            <a:ext cx="228600" cy="533400"/>
          </a:xfrm>
          <a:prstGeom prst="rightBrace">
            <a:avLst>
              <a:gd name="adj1" fmla="val 19444"/>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685800" y="609600"/>
            <a:ext cx="7772400" cy="1143000"/>
          </a:xfrm>
          <a:noFill/>
          <a:ln/>
        </p:spPr>
        <p:txBody>
          <a:bodyPr anchor="ctr"/>
          <a:lstStyle/>
          <a:p>
            <a:r>
              <a:rPr lang="en-US" altLang="en-US"/>
              <a:t>Identification of the MO-1 </a:t>
            </a:r>
            <a:br>
              <a:rPr lang="en-US" altLang="en-US"/>
            </a:br>
            <a:r>
              <a:rPr lang="en-US" altLang="en-US"/>
              <a:t>Limiting Soil RS</a:t>
            </a:r>
            <a:br>
              <a:rPr lang="en-US" altLang="en-US"/>
            </a:br>
            <a:endParaRPr lang="en-US" altLang="en-US"/>
          </a:p>
        </p:txBody>
      </p:sp>
      <p:sp>
        <p:nvSpPr>
          <p:cNvPr id="695299" name="Rectangle 3"/>
          <p:cNvSpPr>
            <a:spLocks noGrp="1" noChangeArrowheads="1"/>
          </p:cNvSpPr>
          <p:nvPr>
            <p:ph type="body" idx="1"/>
          </p:nvPr>
        </p:nvSpPr>
        <p:spPr>
          <a:xfrm>
            <a:off x="304800" y="2362200"/>
            <a:ext cx="8610600" cy="4114800"/>
          </a:xfrm>
          <a:noFill/>
          <a:ln/>
        </p:spPr>
        <p:txBody>
          <a:bodyPr/>
          <a:lstStyle/>
          <a:p>
            <a:pPr>
              <a:lnSpc>
                <a:spcPct val="170000"/>
              </a:lnSpc>
              <a:buFontTx/>
              <a:buNone/>
            </a:pPr>
            <a:r>
              <a:rPr lang="en-US" altLang="en-US" u="sng"/>
              <a:t>Depth of Impact &gt; 15 ft bgs</a:t>
            </a:r>
          </a:p>
          <a:p>
            <a:pPr lvl="1">
              <a:lnSpc>
                <a:spcPct val="170000"/>
              </a:lnSpc>
              <a:buSzPct val="75000"/>
              <a:buFont typeface="Wingdings" panose="05000000000000000000" pitchFamily="2" charset="2"/>
              <a:buChar char="à"/>
            </a:pPr>
            <a:r>
              <a:rPr lang="en-US" altLang="en-US" u="sng"/>
              <a:t>0 to 15 ft bgs</a:t>
            </a:r>
            <a:r>
              <a:rPr lang="en-US" altLang="en-US"/>
              <a:t>: lower of Soil</a:t>
            </a:r>
            <a:r>
              <a:rPr lang="en-US" altLang="en-US" baseline="-25000"/>
              <a:t>i/ni</a:t>
            </a:r>
            <a:r>
              <a:rPr lang="en-US" altLang="en-US"/>
              <a:t>, Soil</a:t>
            </a:r>
            <a:r>
              <a:rPr lang="en-US" altLang="en-US" baseline="-25000"/>
              <a:t>GW</a:t>
            </a:r>
            <a:r>
              <a:rPr lang="en-US" altLang="en-US"/>
              <a:t>, Soil</a:t>
            </a:r>
            <a:r>
              <a:rPr lang="en-US" altLang="en-US" baseline="-25000"/>
              <a:t>sat</a:t>
            </a:r>
            <a:r>
              <a:rPr lang="en-US" altLang="en-US"/>
              <a:t>, (Soil</a:t>
            </a:r>
            <a:r>
              <a:rPr lang="en-US" altLang="en-US" baseline="-25000"/>
              <a:t>es</a:t>
            </a:r>
            <a:r>
              <a:rPr lang="en-US" altLang="en-US"/>
              <a:t>)</a:t>
            </a:r>
            <a:endParaRPr lang="en-US" altLang="en-US" baseline="-25000"/>
          </a:p>
          <a:p>
            <a:pPr lvl="1">
              <a:lnSpc>
                <a:spcPct val="170000"/>
              </a:lnSpc>
              <a:buSzPct val="75000"/>
              <a:buFont typeface="Wingdings" panose="05000000000000000000" pitchFamily="2" charset="2"/>
              <a:buChar char="à"/>
            </a:pPr>
            <a:r>
              <a:rPr lang="en-US" altLang="en-US" u="sng"/>
              <a:t>0 to depth of impact</a:t>
            </a:r>
            <a:r>
              <a:rPr lang="en-US" altLang="en-US"/>
              <a:t>: lower of Soil</a:t>
            </a:r>
            <a:r>
              <a:rPr lang="en-US" altLang="en-US" baseline="-25000"/>
              <a:t>GW</a:t>
            </a:r>
            <a:r>
              <a:rPr lang="en-US" altLang="en-US"/>
              <a:t>, Soil</a:t>
            </a:r>
            <a:r>
              <a:rPr lang="en-US" altLang="en-US" baseline="-25000"/>
              <a:t>sat</a:t>
            </a:r>
          </a:p>
          <a:p>
            <a:pPr>
              <a:lnSpc>
                <a:spcPct val="170000"/>
              </a:lnSpc>
              <a:buFontTx/>
              <a:buNone/>
            </a:pPr>
            <a:endParaRPr lang="en-US" altLang="en-US"/>
          </a:p>
          <a:p>
            <a:pPr>
              <a:buFontTx/>
              <a:buNone/>
            </a:pPr>
            <a:endParaRPr lang="en-US" altLang="en-US"/>
          </a:p>
          <a:p>
            <a:pPr>
              <a:buFontTx/>
              <a:buNone/>
            </a:pPr>
            <a:endParaRPr lang="en-US" altLang="en-US" sz="2800"/>
          </a:p>
        </p:txBody>
      </p:sp>
    </p:spTree>
  </p:cSld>
  <p:clrMapOvr>
    <a:masterClrMapping/>
  </p:clrMapOvr>
  <p:transition>
    <p:wheel spokes="8"/>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3730" name="Rectangle 2"/>
          <p:cNvSpPr>
            <a:spLocks noGrp="1" noChangeArrowheads="1"/>
          </p:cNvSpPr>
          <p:nvPr>
            <p:ph type="title"/>
          </p:nvPr>
        </p:nvSpPr>
        <p:spPr/>
        <p:txBody>
          <a:bodyPr/>
          <a:lstStyle/>
          <a:p>
            <a:r>
              <a:rPr lang="en-US" altLang="en-US" sz="4000"/>
              <a:t/>
            </a:r>
            <a:br>
              <a:rPr lang="en-US" altLang="en-US" sz="4000"/>
            </a:br>
            <a:r>
              <a:rPr lang="en-US" altLang="en-US" sz="4000"/>
              <a:t/>
            </a:r>
            <a:br>
              <a:rPr lang="en-US" altLang="en-US" sz="4000"/>
            </a:br>
            <a:r>
              <a:rPr lang="en-US" altLang="en-US" sz="4000"/>
              <a:t>MO-1 Soil LRS</a:t>
            </a:r>
            <a:br>
              <a:rPr lang="en-US" altLang="en-US" sz="4000"/>
            </a:br>
            <a:endParaRPr lang="en-US" altLang="en-US" sz="4000"/>
          </a:p>
        </p:txBody>
      </p:sp>
      <p:sp>
        <p:nvSpPr>
          <p:cNvPr id="1353731" name="Rectangle 3"/>
          <p:cNvSpPr>
            <a:spLocks noGrp="1" noChangeArrowheads="1"/>
          </p:cNvSpPr>
          <p:nvPr>
            <p:ph type="body" idx="1"/>
          </p:nvPr>
        </p:nvSpPr>
        <p:spPr>
          <a:xfrm>
            <a:off x="381000" y="2057400"/>
            <a:ext cx="8382000" cy="4114800"/>
          </a:xfrm>
        </p:spPr>
        <p:txBody>
          <a:bodyPr/>
          <a:lstStyle/>
          <a:p>
            <a:pPr marL="609600" indent="-609600">
              <a:buFontTx/>
              <a:buAutoNum type="arabicPeriod"/>
            </a:pPr>
            <a:r>
              <a:rPr lang="en-US" altLang="en-US"/>
              <a:t>Identify the Soil</a:t>
            </a:r>
            <a:r>
              <a:rPr lang="en-US" altLang="en-US" baseline="-25000"/>
              <a:t>ni</a:t>
            </a:r>
            <a:r>
              <a:rPr lang="en-US" altLang="en-US"/>
              <a:t> or Soil</a:t>
            </a:r>
            <a:r>
              <a:rPr lang="en-US" altLang="en-US" baseline="-25000"/>
              <a:t>i</a:t>
            </a:r>
            <a:r>
              <a:rPr lang="en-US" altLang="en-US"/>
              <a:t> and adjust for additivity</a:t>
            </a:r>
          </a:p>
          <a:p>
            <a:pPr marL="609600" indent="-609600">
              <a:buFontTx/>
              <a:buAutoNum type="arabicPeriod"/>
            </a:pPr>
            <a:r>
              <a:rPr lang="en-US" altLang="en-US"/>
              <a:t>Identify the Soil</a:t>
            </a:r>
            <a:r>
              <a:rPr lang="en-US" altLang="en-US" baseline="-25000"/>
              <a:t>GW</a:t>
            </a:r>
            <a:r>
              <a:rPr lang="en-US" altLang="en-US"/>
              <a:t> and multiply by DF</a:t>
            </a:r>
          </a:p>
          <a:p>
            <a:pPr marL="609600" indent="-609600">
              <a:buFontTx/>
              <a:buAutoNum type="arabicPeriod"/>
            </a:pPr>
            <a:r>
              <a:rPr lang="en-US" altLang="en-US"/>
              <a:t>Identify the Soil</a:t>
            </a:r>
            <a:r>
              <a:rPr lang="en-US" altLang="en-US" baseline="-25000"/>
              <a:t>sat</a:t>
            </a:r>
          </a:p>
          <a:p>
            <a:pPr marL="609600" indent="-609600">
              <a:buFontTx/>
              <a:buAutoNum type="arabicPeriod"/>
            </a:pPr>
            <a:endParaRPr lang="en-US" altLang="en-US"/>
          </a:p>
          <a:p>
            <a:pPr marL="609600" indent="-609600">
              <a:buFontTx/>
              <a:buAutoNum type="arabicPeriod"/>
            </a:pPr>
            <a:r>
              <a:rPr lang="en-US" altLang="en-US"/>
              <a:t>Identify the lower of these 3 values </a:t>
            </a:r>
            <a:r>
              <a:rPr lang="en-US" altLang="en-US">
                <a:cs typeface="Times New Roman" panose="02020603050405020304" pitchFamily="18" charset="0"/>
              </a:rPr>
              <a:t>→ </a:t>
            </a:r>
            <a:r>
              <a:rPr lang="en-US" altLang="en-US">
                <a:solidFill>
                  <a:schemeClr val="hlink"/>
                </a:solidFill>
                <a:cs typeface="Times New Roman" panose="02020603050405020304" pitchFamily="18" charset="0"/>
              </a:rPr>
              <a:t>LRS</a:t>
            </a:r>
          </a:p>
        </p:txBody>
      </p:sp>
    </p:spTree>
  </p:cSld>
  <p:clrMapOvr>
    <a:masterClrMapping/>
  </p:clrMapOvr>
  <p:transition>
    <p:wheel spokes="8"/>
  </p:transition>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7042" name="Rectangle 2"/>
          <p:cNvSpPr>
            <a:spLocks noGrp="1" noChangeArrowheads="1"/>
          </p:cNvSpPr>
          <p:nvPr>
            <p:ph type="title"/>
          </p:nvPr>
        </p:nvSpPr>
        <p:spPr/>
        <p:txBody>
          <a:bodyPr/>
          <a:lstStyle/>
          <a:p>
            <a:r>
              <a:rPr lang="en-US" altLang="en-US" sz="4000"/>
              <a:t/>
            </a:r>
            <a:br>
              <a:rPr lang="en-US" altLang="en-US" sz="4000"/>
            </a:br>
            <a:r>
              <a:rPr lang="en-US" altLang="en-US" sz="4000"/>
              <a:t/>
            </a:r>
            <a:br>
              <a:rPr lang="en-US" altLang="en-US" sz="4000"/>
            </a:br>
            <a:r>
              <a:rPr lang="en-US" altLang="en-US" sz="4000"/>
              <a:t> Soil</a:t>
            </a:r>
            <a:r>
              <a:rPr lang="en-US" altLang="en-US" sz="4000" baseline="-25000"/>
              <a:t>es</a:t>
            </a:r>
            <a:r>
              <a:rPr lang="en-US" altLang="en-US" sz="4000"/>
              <a:t/>
            </a:r>
            <a:br>
              <a:rPr lang="en-US" altLang="en-US" sz="4000"/>
            </a:br>
            <a:endParaRPr lang="en-US" altLang="en-US" sz="4000"/>
          </a:p>
        </p:txBody>
      </p:sp>
      <p:sp>
        <p:nvSpPr>
          <p:cNvPr id="1367043" name="Rectangle 3"/>
          <p:cNvSpPr>
            <a:spLocks noGrp="1" noChangeArrowheads="1"/>
          </p:cNvSpPr>
          <p:nvPr>
            <p:ph type="body" idx="1"/>
          </p:nvPr>
        </p:nvSpPr>
        <p:spPr>
          <a:xfrm>
            <a:off x="381000" y="2057400"/>
            <a:ext cx="8382000" cy="4114800"/>
          </a:xfrm>
        </p:spPr>
        <p:txBody>
          <a:bodyPr/>
          <a:lstStyle/>
          <a:p>
            <a:pPr marL="609600" indent="-609600">
              <a:buFontTx/>
              <a:buAutoNum type="arabicPeriod"/>
            </a:pPr>
            <a:r>
              <a:rPr lang="en-US" altLang="en-US"/>
              <a:t>Identify the Soil</a:t>
            </a:r>
            <a:r>
              <a:rPr lang="en-US" altLang="en-US" baseline="-25000"/>
              <a:t>es</a:t>
            </a:r>
            <a:r>
              <a:rPr lang="en-US" altLang="en-US"/>
              <a:t> adjust for additivity</a:t>
            </a:r>
          </a:p>
          <a:p>
            <a:pPr marL="609600" indent="-609600">
              <a:buFontTx/>
              <a:buAutoNum type="arabicPeriod"/>
            </a:pPr>
            <a:r>
              <a:rPr lang="en-US" altLang="en-US"/>
              <a:t>Identify the Soil</a:t>
            </a:r>
            <a:r>
              <a:rPr lang="en-US" altLang="en-US" baseline="-25000"/>
              <a:t>GW</a:t>
            </a:r>
            <a:r>
              <a:rPr lang="en-US" altLang="en-US"/>
              <a:t> and multiply by DF</a:t>
            </a:r>
          </a:p>
          <a:p>
            <a:pPr marL="609600" indent="-609600">
              <a:buFontTx/>
              <a:buAutoNum type="arabicPeriod"/>
            </a:pPr>
            <a:r>
              <a:rPr lang="en-US" altLang="en-US"/>
              <a:t>Identify the Soil</a:t>
            </a:r>
            <a:r>
              <a:rPr lang="en-US" altLang="en-US" baseline="-25000"/>
              <a:t>sat</a:t>
            </a:r>
          </a:p>
          <a:p>
            <a:pPr marL="609600" indent="-609600">
              <a:buFontTx/>
              <a:buAutoNum type="arabicPeriod"/>
            </a:pPr>
            <a:endParaRPr lang="en-US" altLang="en-US"/>
          </a:p>
          <a:p>
            <a:pPr marL="609600" indent="-609600">
              <a:buFontTx/>
              <a:buAutoNum type="arabicPeriod"/>
            </a:pPr>
            <a:r>
              <a:rPr lang="en-US" altLang="en-US"/>
              <a:t>Identify the lower of these 3 values </a:t>
            </a:r>
            <a:r>
              <a:rPr lang="en-US" altLang="en-US">
                <a:cs typeface="Times New Roman" panose="02020603050405020304" pitchFamily="18" charset="0"/>
              </a:rPr>
              <a:t>→ </a:t>
            </a:r>
            <a:r>
              <a:rPr lang="en-US" altLang="en-US">
                <a:solidFill>
                  <a:schemeClr val="hlink"/>
                </a:solidFill>
                <a:cs typeface="Times New Roman" panose="02020603050405020304" pitchFamily="18" charset="0"/>
              </a:rPr>
              <a:t>LRS</a:t>
            </a:r>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22" name="Rectangle 2"/>
          <p:cNvSpPr>
            <a:spLocks noGrp="1" noChangeArrowheads="1"/>
          </p:cNvSpPr>
          <p:nvPr>
            <p:ph type="title"/>
          </p:nvPr>
        </p:nvSpPr>
        <p:spPr/>
        <p:txBody>
          <a:bodyPr/>
          <a:lstStyle/>
          <a:p>
            <a:r>
              <a:rPr lang="en-US" altLang="en-US"/>
              <a:t>SO vs MO-1 </a:t>
            </a:r>
          </a:p>
        </p:txBody>
      </p:sp>
      <p:sp>
        <p:nvSpPr>
          <p:cNvPr id="1310723" name="Rectangle 3"/>
          <p:cNvSpPr>
            <a:spLocks noGrp="1" noChangeArrowheads="1"/>
          </p:cNvSpPr>
          <p:nvPr>
            <p:ph type="body" idx="1"/>
          </p:nvPr>
        </p:nvSpPr>
        <p:spPr>
          <a:xfrm>
            <a:off x="228600" y="1981200"/>
            <a:ext cx="8686800" cy="4114800"/>
          </a:xfrm>
        </p:spPr>
        <p:txBody>
          <a:bodyPr/>
          <a:lstStyle/>
          <a:p>
            <a:pPr>
              <a:lnSpc>
                <a:spcPct val="80000"/>
              </a:lnSpc>
              <a:buFont typeface="Wingdings" panose="05000000000000000000" pitchFamily="2" charset="2"/>
              <a:buNone/>
            </a:pPr>
            <a:r>
              <a:rPr lang="en-US" altLang="en-US" sz="2400">
                <a:solidFill>
                  <a:schemeClr val="hlink"/>
                </a:solidFill>
              </a:rPr>
              <a:t>Advantages of SO:</a:t>
            </a:r>
          </a:p>
          <a:p>
            <a:pPr>
              <a:lnSpc>
                <a:spcPct val="80000"/>
              </a:lnSpc>
              <a:buFont typeface="Wingdings" panose="05000000000000000000" pitchFamily="2" charset="2"/>
              <a:buChar char="Ø"/>
            </a:pPr>
            <a:r>
              <a:rPr lang="en-US" altLang="en-US" sz="2400"/>
              <a:t>Quick screen with minimal effort</a:t>
            </a:r>
          </a:p>
          <a:p>
            <a:pPr>
              <a:lnSpc>
                <a:spcPct val="80000"/>
              </a:lnSpc>
              <a:buFont typeface="Wingdings" panose="05000000000000000000" pitchFamily="2" charset="2"/>
              <a:buChar char="Ø"/>
            </a:pPr>
            <a:r>
              <a:rPr lang="en-US" altLang="en-US" sz="2400"/>
              <a:t>Site-specific SS based on areal extent of soil source area can be developed</a:t>
            </a:r>
          </a:p>
          <a:p>
            <a:pPr>
              <a:lnSpc>
                <a:spcPct val="80000"/>
              </a:lnSpc>
              <a:buFont typeface="Wingdings" panose="05000000000000000000" pitchFamily="2" charset="2"/>
              <a:buChar char="Ø"/>
            </a:pPr>
            <a:r>
              <a:rPr lang="en-US" altLang="en-US" sz="2400"/>
              <a:t>Helps to focus further assessment</a:t>
            </a:r>
          </a:p>
          <a:p>
            <a:pPr>
              <a:lnSpc>
                <a:spcPct val="80000"/>
              </a:lnSpc>
              <a:buFont typeface="Wingdings" panose="05000000000000000000" pitchFamily="2" charset="2"/>
              <a:buNone/>
            </a:pPr>
            <a:endParaRPr lang="en-US" altLang="en-US" sz="2400">
              <a:solidFill>
                <a:schemeClr val="hlink"/>
              </a:solidFill>
            </a:endParaRPr>
          </a:p>
          <a:p>
            <a:pPr>
              <a:lnSpc>
                <a:spcPct val="80000"/>
              </a:lnSpc>
              <a:buFont typeface="Wingdings" panose="05000000000000000000" pitchFamily="2" charset="2"/>
              <a:buNone/>
            </a:pPr>
            <a:r>
              <a:rPr lang="en-US" altLang="en-US" sz="2400">
                <a:solidFill>
                  <a:schemeClr val="hlink"/>
                </a:solidFill>
              </a:rPr>
              <a:t>Disadvantages of SO:</a:t>
            </a:r>
          </a:p>
          <a:p>
            <a:pPr>
              <a:lnSpc>
                <a:spcPct val="80000"/>
              </a:lnSpc>
              <a:buFont typeface="Wingdings" panose="05000000000000000000" pitchFamily="2" charset="2"/>
              <a:buChar char="Ø"/>
            </a:pPr>
            <a:r>
              <a:rPr lang="en-US" altLang="en-US" sz="2400"/>
              <a:t>Cannot tailor assessment to site-specific conditions (GW, DF, etc)</a:t>
            </a:r>
          </a:p>
          <a:p>
            <a:pPr>
              <a:lnSpc>
                <a:spcPct val="80000"/>
              </a:lnSpc>
              <a:buFont typeface="Wingdings" panose="05000000000000000000" pitchFamily="2" charset="2"/>
              <a:buChar char="Ø"/>
            </a:pPr>
            <a:r>
              <a:rPr lang="en-US" altLang="en-US" sz="2400"/>
              <a:t>Most conservative, limited option </a:t>
            </a:r>
          </a:p>
          <a:p>
            <a:pPr>
              <a:lnSpc>
                <a:spcPct val="80000"/>
              </a:lnSpc>
              <a:buFont typeface="Wingdings" panose="05000000000000000000" pitchFamily="2" charset="2"/>
              <a:buChar char="Ø"/>
            </a:pPr>
            <a:r>
              <a:rPr lang="en-US" altLang="en-US" sz="2400"/>
              <a:t>Frequently leads to higher tier</a:t>
            </a:r>
          </a:p>
          <a:p>
            <a:pPr>
              <a:lnSpc>
                <a:spcPct val="80000"/>
              </a:lnSpc>
              <a:buFont typeface="Wingdings" panose="05000000000000000000" pitchFamily="2" charset="2"/>
              <a:buChar char="Ø"/>
            </a:pPr>
            <a:r>
              <a:rPr lang="en-US" altLang="en-US" sz="2400"/>
              <a:t>AOIC based on max detect</a:t>
            </a:r>
          </a:p>
        </p:txBody>
      </p:sp>
    </p:spTree>
  </p:cSld>
  <p:clrMapOvr>
    <a:masterClrMapping/>
  </p:clrMapOvr>
  <p:transition>
    <p:wheel spokes="8"/>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a:noFill/>
          <a:ln/>
        </p:spPr>
        <p:txBody>
          <a:bodyPr anchor="ctr"/>
          <a:lstStyle/>
          <a:p>
            <a:r>
              <a:rPr lang="en-US" altLang="en-US"/>
              <a:t/>
            </a:r>
            <a:br>
              <a:rPr lang="en-US" altLang="en-US"/>
            </a:br>
            <a:r>
              <a:rPr lang="en-US" altLang="en-US"/>
              <a:t>Id of the MO-1 Limiting Soil RS</a:t>
            </a:r>
            <a:br>
              <a:rPr lang="en-US" altLang="en-US"/>
            </a:br>
            <a:r>
              <a:rPr lang="en-US" altLang="en-US"/>
              <a:t>Example</a:t>
            </a:r>
            <a:br>
              <a:rPr lang="en-US" altLang="en-US"/>
            </a:br>
            <a:endParaRPr lang="en-US" altLang="en-US"/>
          </a:p>
        </p:txBody>
      </p:sp>
      <p:sp>
        <p:nvSpPr>
          <p:cNvPr id="680963" name="Rectangle 3"/>
          <p:cNvSpPr>
            <a:spLocks noGrp="1" noChangeArrowheads="1"/>
          </p:cNvSpPr>
          <p:nvPr>
            <p:ph type="body" idx="1"/>
          </p:nvPr>
        </p:nvSpPr>
        <p:spPr>
          <a:xfrm>
            <a:off x="457200" y="2209800"/>
            <a:ext cx="8458200" cy="4114800"/>
          </a:xfrm>
          <a:noFill/>
          <a:ln/>
        </p:spPr>
        <p:txBody>
          <a:bodyPr/>
          <a:lstStyle/>
          <a:p>
            <a:pPr>
              <a:lnSpc>
                <a:spcPct val="70000"/>
              </a:lnSpc>
              <a:buFontTx/>
              <a:buNone/>
              <a:tabLst>
                <a:tab pos="1376363" algn="l"/>
              </a:tabLst>
            </a:pPr>
            <a:r>
              <a:rPr lang="en-US" altLang="en-US" sz="2800"/>
              <a:t>Example: Toluene; industrial site; GW</a:t>
            </a:r>
            <a:r>
              <a:rPr lang="en-US" altLang="en-US" sz="2800" baseline="-25000"/>
              <a:t>3</a:t>
            </a:r>
            <a:r>
              <a:rPr lang="en-US" altLang="en-US" sz="2800"/>
              <a:t> aquifer; Sd = 5 ft;</a:t>
            </a:r>
          </a:p>
          <a:p>
            <a:pPr>
              <a:lnSpc>
                <a:spcPct val="70000"/>
              </a:lnSpc>
              <a:buFontTx/>
              <a:buNone/>
              <a:tabLst>
                <a:tab pos="1376363" algn="l"/>
              </a:tabLst>
            </a:pPr>
            <a:r>
              <a:rPr lang="en-US" altLang="en-US" sz="2800"/>
              <a:t>		distance from source to SW (DW) = 1200 ft</a:t>
            </a:r>
          </a:p>
          <a:p>
            <a:pPr>
              <a:buFontTx/>
              <a:buNone/>
              <a:tabLst>
                <a:tab pos="1376363" algn="l"/>
              </a:tabLst>
            </a:pPr>
            <a:endParaRPr lang="en-US" altLang="en-US" sz="2800"/>
          </a:p>
          <a:p>
            <a:pPr>
              <a:buFontTx/>
              <a:buNone/>
              <a:tabLst>
                <a:tab pos="1376363" algn="l"/>
              </a:tabLst>
            </a:pPr>
            <a:r>
              <a:rPr lang="en-US" altLang="en-US" sz="2800"/>
              <a:t>Table 2:  </a:t>
            </a:r>
            <a:r>
              <a:rPr lang="en-US" altLang="en-US" sz="2800">
                <a:solidFill>
                  <a:schemeClr val="accent1"/>
                </a:solidFill>
              </a:rPr>
              <a:t>	Soil</a:t>
            </a:r>
            <a:r>
              <a:rPr lang="en-US" altLang="en-US" sz="2800" baseline="-25000">
                <a:solidFill>
                  <a:schemeClr val="accent1"/>
                </a:solidFill>
              </a:rPr>
              <a:t>i</a:t>
            </a:r>
            <a:r>
              <a:rPr lang="en-US" altLang="en-US" sz="2800" baseline="-25000"/>
              <a:t> </a:t>
            </a:r>
            <a:r>
              <a:rPr lang="en-US" altLang="en-US" sz="2800"/>
              <a:t>= 4800 mg/kg</a:t>
            </a:r>
          </a:p>
          <a:p>
            <a:pPr>
              <a:buFontTx/>
              <a:buNone/>
              <a:tabLst>
                <a:tab pos="1376363" algn="l"/>
              </a:tabLst>
            </a:pPr>
            <a:r>
              <a:rPr lang="en-US" altLang="en-US" sz="2800"/>
              <a:t>		</a:t>
            </a:r>
            <a:r>
              <a:rPr lang="en-US" altLang="en-US" sz="2800">
                <a:solidFill>
                  <a:schemeClr val="accent1"/>
                </a:solidFill>
              </a:rPr>
              <a:t>Soil</a:t>
            </a:r>
            <a:r>
              <a:rPr lang="en-US" altLang="en-US" sz="2800" baseline="-25000">
                <a:solidFill>
                  <a:schemeClr val="accent1"/>
                </a:solidFill>
              </a:rPr>
              <a:t>GW3DW</a:t>
            </a:r>
            <a:r>
              <a:rPr lang="en-US" altLang="en-US" sz="2800"/>
              <a:t> = 120 x DF3 of 173 = 20,760 mg/kg</a:t>
            </a:r>
          </a:p>
          <a:p>
            <a:pPr>
              <a:buFontTx/>
              <a:buNone/>
              <a:tabLst>
                <a:tab pos="1376363" algn="l"/>
              </a:tabLst>
            </a:pPr>
            <a:r>
              <a:rPr lang="en-US" altLang="en-US" sz="2800"/>
              <a:t>		</a:t>
            </a:r>
            <a:r>
              <a:rPr lang="en-US" altLang="en-US" sz="2800">
                <a:solidFill>
                  <a:schemeClr val="accent1"/>
                </a:solidFill>
              </a:rPr>
              <a:t>Soil</a:t>
            </a:r>
            <a:r>
              <a:rPr lang="en-US" altLang="en-US" sz="2800" baseline="-25000">
                <a:solidFill>
                  <a:schemeClr val="accent1"/>
                </a:solidFill>
              </a:rPr>
              <a:t>sat</a:t>
            </a:r>
            <a:r>
              <a:rPr lang="en-US" altLang="en-US" sz="2800">
                <a:solidFill>
                  <a:schemeClr val="accent1"/>
                </a:solidFill>
              </a:rPr>
              <a:t> </a:t>
            </a:r>
            <a:r>
              <a:rPr lang="en-US" altLang="en-US" sz="2800"/>
              <a:t>= 520 mg/kg</a:t>
            </a:r>
          </a:p>
          <a:p>
            <a:pPr>
              <a:buFontTx/>
              <a:buNone/>
              <a:tabLst>
                <a:tab pos="1376363" algn="l"/>
              </a:tabLst>
            </a:pPr>
            <a:endParaRPr lang="en-US" altLang="en-US" sz="2800"/>
          </a:p>
          <a:p>
            <a:pPr>
              <a:buFontTx/>
              <a:buNone/>
              <a:tabLst>
                <a:tab pos="1376363" algn="l"/>
              </a:tabLst>
            </a:pPr>
            <a:r>
              <a:rPr lang="en-US" altLang="en-US" sz="2800" b="1">
                <a:solidFill>
                  <a:schemeClr val="hlink"/>
                </a:solidFill>
              </a:rPr>
              <a:t>Limiting RS (LRS)</a:t>
            </a:r>
            <a:r>
              <a:rPr lang="en-US" altLang="en-US" sz="2800"/>
              <a:t> = 520 mg/kg (lower of the 3 RS)</a:t>
            </a:r>
          </a:p>
        </p:txBody>
      </p:sp>
    </p:spTree>
  </p:cSld>
  <p:clrMapOvr>
    <a:masterClrMapping/>
  </p:clrMapOvr>
  <p:transition>
    <p:wheel spokes="8"/>
  </p:transition>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3010" name="Rectangle 2"/>
          <p:cNvSpPr>
            <a:spLocks noGrp="1" noChangeArrowheads="1"/>
          </p:cNvSpPr>
          <p:nvPr>
            <p:ph type="title"/>
          </p:nvPr>
        </p:nvSpPr>
        <p:spPr>
          <a:noFill/>
          <a:ln/>
        </p:spPr>
        <p:txBody>
          <a:bodyPr anchor="ctr"/>
          <a:lstStyle/>
          <a:p>
            <a:r>
              <a:rPr lang="en-US" altLang="en-US"/>
              <a:t/>
            </a:r>
            <a:br>
              <a:rPr lang="en-US" altLang="en-US"/>
            </a:br>
            <a:r>
              <a:rPr lang="en-US" altLang="en-US"/>
              <a:t>MO-1 Soil</a:t>
            </a:r>
            <a:r>
              <a:rPr lang="en-US" altLang="en-US" baseline="-25000"/>
              <a:t>GW  </a:t>
            </a:r>
            <a:r>
              <a:rPr lang="en-US" altLang="en-US"/>
              <a:t>DF</a:t>
            </a:r>
            <a:br>
              <a:rPr lang="en-US" altLang="en-US"/>
            </a:br>
            <a:r>
              <a:rPr lang="en-US" altLang="en-US"/>
              <a:t>Appendix H</a:t>
            </a:r>
            <a:br>
              <a:rPr lang="en-US" altLang="en-US"/>
            </a:br>
            <a:endParaRPr lang="en-US" altLang="en-US"/>
          </a:p>
        </p:txBody>
      </p:sp>
      <p:graphicFrame>
        <p:nvGraphicFramePr>
          <p:cNvPr id="683011" name="Object 3"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extLst>
              <p:ext uri="{D42A27DB-BD31-4B8C-83A1-F6EECF244321}">
                <p14:modId xmlns:p14="http://schemas.microsoft.com/office/powerpoint/2010/main" val="2751187941"/>
              </p:ext>
            </p:extLst>
          </p:nvPr>
        </p:nvGraphicFramePr>
        <p:xfrm>
          <a:off x="1066800" y="1849438"/>
          <a:ext cx="6473825" cy="5008562"/>
        </p:xfrm>
        <a:graphic>
          <a:graphicData uri="http://schemas.openxmlformats.org/presentationml/2006/ole">
            <mc:AlternateContent xmlns:mc="http://schemas.openxmlformats.org/markup-compatibility/2006">
              <mc:Choice xmlns:v="urn:schemas-microsoft-com:vml" Requires="v">
                <p:oleObj spid="_x0000_s683018" name="Document" r:id="rId4" imgW="6478200" imgH="5018760" progId="Word.Document.8">
                  <p:embed/>
                </p:oleObj>
              </mc:Choice>
              <mc:Fallback>
                <p:oleObj name="Document" r:id="rId4" imgW="6478200" imgH="5018760"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849438"/>
                        <a:ext cx="6473825" cy="5008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83012" name="Line 4" descr="line"/>
          <p:cNvSpPr>
            <a:spLocks noChangeShapeType="1"/>
          </p:cNvSpPr>
          <p:nvPr/>
        </p:nvSpPr>
        <p:spPr bwMode="auto">
          <a:xfrm>
            <a:off x="3429000" y="3581400"/>
            <a:ext cx="3581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p:txBody>
          <a:bodyPr/>
          <a:lstStyle/>
          <a:p>
            <a:r>
              <a:rPr lang="en-US" altLang="en-US"/>
              <a:t/>
            </a:r>
            <a:br>
              <a:rPr lang="en-US" altLang="en-US"/>
            </a:br>
            <a:r>
              <a:rPr lang="en-US" altLang="en-US" b="1"/>
              <a:t>Estimation of S</a:t>
            </a:r>
            <a:r>
              <a:rPr lang="en-US" altLang="en-US" b="1" baseline="-25000"/>
              <a:t>d</a:t>
            </a:r>
            <a:r>
              <a:rPr lang="en-US" altLang="en-US" b="1"/>
              <a:t>  </a:t>
            </a:r>
            <a:br>
              <a:rPr lang="en-US" altLang="en-US" b="1"/>
            </a:br>
            <a:endParaRPr lang="en-US" altLang="en-US"/>
          </a:p>
        </p:txBody>
      </p:sp>
      <p:sp>
        <p:nvSpPr>
          <p:cNvPr id="685059" name="Rectangle 3"/>
          <p:cNvSpPr>
            <a:spLocks noGrp="1" noChangeArrowheads="1"/>
          </p:cNvSpPr>
          <p:nvPr>
            <p:ph type="body" idx="1"/>
          </p:nvPr>
        </p:nvSpPr>
        <p:spPr>
          <a:xfrm>
            <a:off x="457200" y="2133600"/>
            <a:ext cx="8686800" cy="4114800"/>
          </a:xfrm>
        </p:spPr>
        <p:txBody>
          <a:bodyPr/>
          <a:lstStyle/>
          <a:p>
            <a:pPr>
              <a:lnSpc>
                <a:spcPct val="80000"/>
              </a:lnSpc>
              <a:buFont typeface="Monotype Sorts" pitchFamily="2" charset="2"/>
              <a:buNone/>
            </a:pPr>
            <a:r>
              <a:rPr lang="en-US" altLang="en-US"/>
              <a:t>S</a:t>
            </a:r>
            <a:r>
              <a:rPr lang="en-US" altLang="en-US" baseline="-25000"/>
              <a:t>d</a:t>
            </a:r>
            <a:r>
              <a:rPr lang="en-US" altLang="en-US"/>
              <a:t> = Thickness of impacted groundwater within 		permeable zone</a:t>
            </a:r>
          </a:p>
          <a:p>
            <a:pPr marL="863600" lvl="1" indent="-406400">
              <a:buClr>
                <a:schemeClr val="folHlink"/>
              </a:buClr>
              <a:buFont typeface="Marlett" pitchFamily="2" charset="2"/>
              <a:buNone/>
            </a:pPr>
            <a:r>
              <a:rPr lang="en-US" altLang="en-US"/>
              <a:t> </a:t>
            </a:r>
          </a:p>
        </p:txBody>
      </p:sp>
      <p:sp>
        <p:nvSpPr>
          <p:cNvPr id="685060" name="Rectangle 4"/>
          <p:cNvSpPr>
            <a:spLocks noChangeArrowheads="1"/>
          </p:cNvSpPr>
          <p:nvPr/>
        </p:nvSpPr>
        <p:spPr bwMode="auto">
          <a:xfrm>
            <a:off x="1905000" y="4572000"/>
            <a:ext cx="5181600" cy="1676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ltLang="en-US"/>
          </a:p>
          <a:p>
            <a:pPr eaLnBrk="0" hangingPunct="0"/>
            <a:r>
              <a:rPr lang="en-US" altLang="en-US"/>
              <a:t>Un-impacted groundwater</a:t>
            </a:r>
          </a:p>
        </p:txBody>
      </p:sp>
      <p:sp>
        <p:nvSpPr>
          <p:cNvPr id="685061" name="Line 5" descr="ground surface"/>
          <p:cNvSpPr>
            <a:spLocks noChangeShapeType="1"/>
          </p:cNvSpPr>
          <p:nvPr/>
        </p:nvSpPr>
        <p:spPr bwMode="auto">
          <a:xfrm>
            <a:off x="1066800" y="3429000"/>
            <a:ext cx="701040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5062" name="AutoShape 6" descr="bracket"/>
          <p:cNvSpPr>
            <a:spLocks/>
          </p:cNvSpPr>
          <p:nvPr/>
        </p:nvSpPr>
        <p:spPr bwMode="auto">
          <a:xfrm>
            <a:off x="7162800" y="4572000"/>
            <a:ext cx="381000" cy="1676400"/>
          </a:xfrm>
          <a:prstGeom prst="rightBrace">
            <a:avLst>
              <a:gd name="adj1" fmla="val 3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5063" name="AutoShape 7" descr="bracket"/>
          <p:cNvSpPr>
            <a:spLocks/>
          </p:cNvSpPr>
          <p:nvPr/>
        </p:nvSpPr>
        <p:spPr bwMode="auto">
          <a:xfrm>
            <a:off x="7162800" y="3429000"/>
            <a:ext cx="228600" cy="1066800"/>
          </a:xfrm>
          <a:prstGeom prst="rightBrace">
            <a:avLst>
              <a:gd name="adj1" fmla="val 3888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5064" name="Text Box 8"/>
          <p:cNvSpPr txBox="1">
            <a:spLocks noChangeArrowheads="1"/>
          </p:cNvSpPr>
          <p:nvPr/>
        </p:nvSpPr>
        <p:spPr bwMode="auto">
          <a:xfrm>
            <a:off x="7467600" y="3733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10’</a:t>
            </a:r>
          </a:p>
        </p:txBody>
      </p:sp>
      <p:sp>
        <p:nvSpPr>
          <p:cNvPr id="685065" name="Text Box 9"/>
          <p:cNvSpPr txBox="1">
            <a:spLocks noChangeArrowheads="1"/>
          </p:cNvSpPr>
          <p:nvPr/>
        </p:nvSpPr>
        <p:spPr bwMode="auto">
          <a:xfrm>
            <a:off x="7543800" y="51816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15’</a:t>
            </a:r>
          </a:p>
        </p:txBody>
      </p:sp>
      <p:sp>
        <p:nvSpPr>
          <p:cNvPr id="685066" name="Rectangle 10"/>
          <p:cNvSpPr>
            <a:spLocks noChangeArrowheads="1"/>
          </p:cNvSpPr>
          <p:nvPr/>
        </p:nvSpPr>
        <p:spPr bwMode="auto">
          <a:xfrm>
            <a:off x="1905000" y="4572000"/>
            <a:ext cx="5181600" cy="53340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a:t>Impacted groundwater</a:t>
            </a:r>
          </a:p>
        </p:txBody>
      </p:sp>
      <p:sp>
        <p:nvSpPr>
          <p:cNvPr id="685067" name="AutoShape 11" descr="bracket"/>
          <p:cNvSpPr>
            <a:spLocks/>
          </p:cNvSpPr>
          <p:nvPr/>
        </p:nvSpPr>
        <p:spPr bwMode="auto">
          <a:xfrm>
            <a:off x="1752600" y="4572000"/>
            <a:ext cx="76200" cy="533400"/>
          </a:xfrm>
          <a:prstGeom prst="leftBrace">
            <a:avLst>
              <a:gd name="adj1" fmla="val 5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5068" name="Text Box 12"/>
          <p:cNvSpPr txBox="1">
            <a:spLocks noChangeArrowheads="1"/>
          </p:cNvSpPr>
          <p:nvPr/>
        </p:nvSpPr>
        <p:spPr bwMode="auto">
          <a:xfrm>
            <a:off x="1295400" y="4572000"/>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5’</a:t>
            </a:r>
          </a:p>
        </p:txBody>
      </p:sp>
      <p:sp>
        <p:nvSpPr>
          <p:cNvPr id="685069" name="Text Box 13"/>
          <p:cNvSpPr txBox="1">
            <a:spLocks noChangeArrowheads="1"/>
          </p:cNvSpPr>
          <p:nvPr/>
        </p:nvSpPr>
        <p:spPr bwMode="auto">
          <a:xfrm>
            <a:off x="990600" y="3429000"/>
            <a:ext cx="1033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S</a:t>
            </a:r>
            <a:r>
              <a:rPr lang="en-US" altLang="en-US" baseline="-25000"/>
              <a:t>d</a:t>
            </a:r>
            <a:r>
              <a:rPr lang="en-US" altLang="en-US"/>
              <a:t> = 5’</a:t>
            </a:r>
          </a:p>
        </p:txBody>
      </p:sp>
    </p:spTree>
  </p:cSld>
  <p:clrMapOvr>
    <a:masterClrMapping/>
  </p:clrMapOvr>
  <p:transition>
    <p:wheel spokes="8"/>
  </p:transition>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p:txBody>
          <a:bodyPr/>
          <a:lstStyle/>
          <a:p>
            <a:r>
              <a:rPr lang="en-US" altLang="en-US"/>
              <a:t/>
            </a:r>
            <a:br>
              <a:rPr lang="en-US" altLang="en-US"/>
            </a:br>
            <a:r>
              <a:rPr lang="en-US" altLang="en-US" b="1"/>
              <a:t>Estimation of S</a:t>
            </a:r>
            <a:r>
              <a:rPr lang="en-US" altLang="en-US" b="1" baseline="-25000"/>
              <a:t>d</a:t>
            </a:r>
            <a:r>
              <a:rPr lang="en-US" altLang="en-US" b="1"/>
              <a:t>  </a:t>
            </a:r>
            <a:br>
              <a:rPr lang="en-US" altLang="en-US" b="1"/>
            </a:br>
            <a:endParaRPr lang="en-US" altLang="en-US"/>
          </a:p>
        </p:txBody>
      </p:sp>
      <p:sp>
        <p:nvSpPr>
          <p:cNvPr id="687107" name="Rectangle 3"/>
          <p:cNvSpPr>
            <a:spLocks noGrp="1" noChangeArrowheads="1"/>
          </p:cNvSpPr>
          <p:nvPr>
            <p:ph type="body" idx="1"/>
          </p:nvPr>
        </p:nvSpPr>
        <p:spPr>
          <a:xfrm>
            <a:off x="457200" y="2133600"/>
            <a:ext cx="8686800" cy="4114800"/>
          </a:xfrm>
        </p:spPr>
        <p:txBody>
          <a:bodyPr/>
          <a:lstStyle/>
          <a:p>
            <a:pPr>
              <a:lnSpc>
                <a:spcPct val="80000"/>
              </a:lnSpc>
              <a:buFont typeface="Monotype Sorts" pitchFamily="2" charset="2"/>
              <a:buNone/>
            </a:pPr>
            <a:r>
              <a:rPr lang="en-US" altLang="en-US"/>
              <a:t>S</a:t>
            </a:r>
            <a:r>
              <a:rPr lang="en-US" altLang="en-US" baseline="-25000"/>
              <a:t>d</a:t>
            </a:r>
            <a:r>
              <a:rPr lang="en-US" altLang="en-US"/>
              <a:t> = Thickness of permeable zone if thickness is  		not known or if the zone is not impacted</a:t>
            </a:r>
          </a:p>
          <a:p>
            <a:pPr marL="863600" lvl="1" indent="-406400">
              <a:buClr>
                <a:schemeClr val="folHlink"/>
              </a:buClr>
              <a:buFont typeface="Marlett" pitchFamily="2" charset="2"/>
              <a:buNone/>
            </a:pPr>
            <a:r>
              <a:rPr lang="en-US" altLang="en-US"/>
              <a:t> </a:t>
            </a:r>
          </a:p>
        </p:txBody>
      </p:sp>
      <p:sp>
        <p:nvSpPr>
          <p:cNvPr id="687108" name="Rectangle 4"/>
          <p:cNvSpPr>
            <a:spLocks noChangeArrowheads="1"/>
          </p:cNvSpPr>
          <p:nvPr/>
        </p:nvSpPr>
        <p:spPr bwMode="auto">
          <a:xfrm>
            <a:off x="1905000" y="4572000"/>
            <a:ext cx="5181600" cy="1676400"/>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a:t>Un-impacted groundwater</a:t>
            </a:r>
          </a:p>
        </p:txBody>
      </p:sp>
      <p:sp>
        <p:nvSpPr>
          <p:cNvPr id="687109" name="Line 5" descr="ground surface"/>
          <p:cNvSpPr>
            <a:spLocks noChangeShapeType="1"/>
          </p:cNvSpPr>
          <p:nvPr/>
        </p:nvSpPr>
        <p:spPr bwMode="auto">
          <a:xfrm>
            <a:off x="1066800" y="3429000"/>
            <a:ext cx="7010400" cy="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10" name="AutoShape 6" descr="bracket"/>
          <p:cNvSpPr>
            <a:spLocks/>
          </p:cNvSpPr>
          <p:nvPr/>
        </p:nvSpPr>
        <p:spPr bwMode="auto">
          <a:xfrm>
            <a:off x="7162800" y="4572000"/>
            <a:ext cx="381000" cy="1676400"/>
          </a:xfrm>
          <a:prstGeom prst="rightBrace">
            <a:avLst>
              <a:gd name="adj1" fmla="val 3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11" name="AutoShape 7" descr="bracket"/>
          <p:cNvSpPr>
            <a:spLocks/>
          </p:cNvSpPr>
          <p:nvPr/>
        </p:nvSpPr>
        <p:spPr bwMode="auto">
          <a:xfrm>
            <a:off x="7162800" y="3429000"/>
            <a:ext cx="228600" cy="1066800"/>
          </a:xfrm>
          <a:prstGeom prst="rightBrace">
            <a:avLst>
              <a:gd name="adj1" fmla="val 3888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12" name="Text Box 8"/>
          <p:cNvSpPr txBox="1">
            <a:spLocks noChangeArrowheads="1"/>
          </p:cNvSpPr>
          <p:nvPr/>
        </p:nvSpPr>
        <p:spPr bwMode="auto">
          <a:xfrm>
            <a:off x="7467600" y="3733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10’</a:t>
            </a:r>
          </a:p>
        </p:txBody>
      </p:sp>
      <p:sp>
        <p:nvSpPr>
          <p:cNvPr id="687113" name="Text Box 9"/>
          <p:cNvSpPr txBox="1">
            <a:spLocks noChangeArrowheads="1"/>
          </p:cNvSpPr>
          <p:nvPr/>
        </p:nvSpPr>
        <p:spPr bwMode="auto">
          <a:xfrm>
            <a:off x="7543800" y="51816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15’</a:t>
            </a:r>
          </a:p>
        </p:txBody>
      </p:sp>
      <p:sp>
        <p:nvSpPr>
          <p:cNvPr id="687114" name="Text Box 10"/>
          <p:cNvSpPr txBox="1">
            <a:spLocks noChangeArrowheads="1"/>
          </p:cNvSpPr>
          <p:nvPr/>
        </p:nvSpPr>
        <p:spPr bwMode="auto">
          <a:xfrm>
            <a:off x="990600" y="3429000"/>
            <a:ext cx="1185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a:t>S</a:t>
            </a:r>
            <a:r>
              <a:rPr lang="en-US" altLang="en-US" baseline="-25000"/>
              <a:t>d</a:t>
            </a:r>
            <a:r>
              <a:rPr lang="en-US" altLang="en-US"/>
              <a:t> = 15’</a:t>
            </a:r>
          </a:p>
        </p:txBody>
      </p:sp>
    </p:spTree>
  </p:cSld>
  <p:clrMapOvr>
    <a:masterClrMapping/>
  </p:clrMapOvr>
  <p:transition>
    <p:wheel spokes="8"/>
  </p:transition>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2162" name="Rectangle 2"/>
          <p:cNvSpPr>
            <a:spLocks noGrp="1" noChangeArrowheads="1"/>
          </p:cNvSpPr>
          <p:nvPr>
            <p:ph type="title"/>
          </p:nvPr>
        </p:nvSpPr>
        <p:spPr/>
        <p:txBody>
          <a:bodyPr/>
          <a:lstStyle/>
          <a:p>
            <a:r>
              <a:rPr lang="en-US" altLang="en-US"/>
              <a:t>TPH</a:t>
            </a:r>
          </a:p>
        </p:txBody>
      </p:sp>
      <p:sp>
        <p:nvSpPr>
          <p:cNvPr id="1372163" name="Rectangle 3"/>
          <p:cNvSpPr>
            <a:spLocks noGrp="1" noChangeArrowheads="1"/>
          </p:cNvSpPr>
          <p:nvPr>
            <p:ph type="body" idx="1"/>
          </p:nvPr>
        </p:nvSpPr>
        <p:spPr/>
        <p:txBody>
          <a:bodyPr/>
          <a:lstStyle/>
          <a:p>
            <a:pPr>
              <a:buFontTx/>
              <a:buNone/>
            </a:pPr>
            <a:r>
              <a:rPr lang="en-US" altLang="en-US"/>
              <a:t>If the Soil</a:t>
            </a:r>
            <a:r>
              <a:rPr lang="en-US" altLang="en-US" baseline="-25000"/>
              <a:t>GW2</a:t>
            </a:r>
            <a:r>
              <a:rPr lang="en-US" altLang="en-US"/>
              <a:t> x DF2 &gt; 10,000 mg/kg, then default to 10,000 mg/kg</a:t>
            </a:r>
          </a:p>
          <a:p>
            <a:pPr>
              <a:buFontTx/>
              <a:buNone/>
            </a:pPr>
            <a:endParaRPr lang="en-US" altLang="en-US"/>
          </a:p>
          <a:p>
            <a:pPr>
              <a:buFontTx/>
              <a:buNone/>
            </a:pPr>
            <a:r>
              <a:rPr lang="en-US" altLang="en-US"/>
              <a:t>If the Soil</a:t>
            </a:r>
            <a:r>
              <a:rPr lang="en-US" altLang="en-US" baseline="-25000"/>
              <a:t>GW3</a:t>
            </a:r>
            <a:r>
              <a:rPr lang="en-US" altLang="en-US"/>
              <a:t> x DF3 &gt; 10,000 mg/kg, then default to 10,000 mg/kg</a:t>
            </a:r>
          </a:p>
          <a:p>
            <a:pPr>
              <a:buFontTx/>
              <a:buNone/>
            </a:pPr>
            <a:endParaRPr lang="en-US" altLang="en-US"/>
          </a:p>
          <a:p>
            <a:pPr>
              <a:buFontTx/>
              <a:buNone/>
            </a:pPr>
            <a:endParaRPr lang="en-US" altLang="en-US"/>
          </a:p>
        </p:txBody>
      </p:sp>
    </p:spTree>
  </p:cSld>
  <p:clrMapOvr>
    <a:masterClrMapping/>
  </p:clrMapOvr>
  <p:transition>
    <p:wheel spokes="8"/>
  </p:transition>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7346" name="Rectangle 2"/>
          <p:cNvSpPr>
            <a:spLocks noGrp="1" noChangeArrowheads="1"/>
          </p:cNvSpPr>
          <p:nvPr>
            <p:ph type="title"/>
          </p:nvPr>
        </p:nvSpPr>
        <p:spPr/>
        <p:txBody>
          <a:bodyPr/>
          <a:lstStyle/>
          <a:p>
            <a:r>
              <a:rPr lang="en-US" altLang="en-US"/>
              <a:t>Management Option 1</a:t>
            </a:r>
          </a:p>
        </p:txBody>
      </p:sp>
      <p:sp>
        <p:nvSpPr>
          <p:cNvPr id="697347" name="Rectangle 3"/>
          <p:cNvSpPr>
            <a:spLocks noGrp="1" noChangeArrowheads="1"/>
          </p:cNvSpPr>
          <p:nvPr>
            <p:ph type="body" idx="1"/>
          </p:nvPr>
        </p:nvSpPr>
        <p:spPr>
          <a:xfrm>
            <a:off x="685800" y="2362200"/>
            <a:ext cx="8153400" cy="3810000"/>
          </a:xfrm>
        </p:spPr>
        <p:txBody>
          <a:bodyPr/>
          <a:lstStyle/>
          <a:p>
            <a:pPr algn="r">
              <a:buFontTx/>
              <a:buNone/>
            </a:pPr>
            <a:r>
              <a:rPr lang="en-US" altLang="en-US" sz="4000">
                <a:solidFill>
                  <a:schemeClr val="tx2"/>
                </a:solidFill>
              </a:rPr>
              <a:t>Identification and Application of the </a:t>
            </a:r>
          </a:p>
          <a:p>
            <a:pPr algn="r">
              <a:buFontTx/>
              <a:buNone/>
            </a:pPr>
            <a:r>
              <a:rPr lang="en-US" altLang="en-US" sz="4000">
                <a:solidFill>
                  <a:schemeClr val="tx2"/>
                </a:solidFill>
              </a:rPr>
              <a:t>Limiting GW RECAP Standard</a:t>
            </a:r>
            <a:endParaRPr lang="en-US" altLang="en-US" sz="4000"/>
          </a:p>
          <a:p>
            <a:pPr algn="r">
              <a:buFontTx/>
              <a:buNone/>
            </a:pPr>
            <a:r>
              <a:rPr lang="en-US" altLang="en-US" sz="4000"/>
              <a:t>Table  3</a:t>
            </a:r>
          </a:p>
          <a:p>
            <a:pPr algn="r">
              <a:buFontTx/>
              <a:buNone/>
            </a:pPr>
            <a:r>
              <a:rPr lang="en-US" altLang="en-US" sz="4000"/>
              <a:t> Appendix H  </a:t>
            </a:r>
          </a:p>
          <a:p>
            <a:pPr algn="r">
              <a:buFontTx/>
              <a:buNone/>
            </a:pPr>
            <a:endParaRPr lang="en-US" altLang="en-US" sz="4000"/>
          </a:p>
        </p:txBody>
      </p:sp>
    </p:spTree>
  </p:cSld>
  <p:clrMapOvr>
    <a:masterClrMapping/>
  </p:clrMapOvr>
  <p:transition>
    <p:wheel spokes="8"/>
  </p:transition>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9394" name="Rectangle 2"/>
          <p:cNvSpPr>
            <a:spLocks noGrp="1" noChangeArrowheads="1"/>
          </p:cNvSpPr>
          <p:nvPr>
            <p:ph type="title"/>
          </p:nvPr>
        </p:nvSpPr>
        <p:spPr>
          <a:noFill/>
          <a:ln/>
        </p:spPr>
        <p:txBody>
          <a:bodyPr anchor="ctr"/>
          <a:lstStyle/>
          <a:p>
            <a:r>
              <a:rPr lang="en-US" altLang="en-US"/>
              <a:t/>
            </a:r>
            <a:br>
              <a:rPr lang="en-US" altLang="en-US"/>
            </a:br>
            <a:r>
              <a:rPr lang="en-US" altLang="en-US"/>
              <a:t>MO-1 GW LRS</a:t>
            </a:r>
            <a:br>
              <a:rPr lang="en-US" altLang="en-US"/>
            </a:br>
            <a:r>
              <a:rPr lang="en-US" altLang="en-US"/>
              <a:t>Table 3</a:t>
            </a:r>
            <a:br>
              <a:rPr lang="en-US" altLang="en-US"/>
            </a:br>
            <a:endParaRPr lang="en-US" altLang="en-US"/>
          </a:p>
        </p:txBody>
      </p:sp>
      <p:sp>
        <p:nvSpPr>
          <p:cNvPr id="699395" name="Rectangle 3"/>
          <p:cNvSpPr>
            <a:spLocks noGrp="1" noChangeArrowheads="1"/>
          </p:cNvSpPr>
          <p:nvPr>
            <p:ph type="body" idx="1"/>
          </p:nvPr>
        </p:nvSpPr>
        <p:spPr>
          <a:xfrm>
            <a:off x="685800" y="2057400"/>
            <a:ext cx="7772400" cy="4191000"/>
          </a:xfrm>
          <a:noFill/>
          <a:ln/>
        </p:spPr>
        <p:txBody>
          <a:bodyPr/>
          <a:lstStyle/>
          <a:p>
            <a:pPr marL="114300" lvl="1" indent="0">
              <a:buFont typeface="Marlett" pitchFamily="2" charset="2"/>
              <a:buNone/>
            </a:pPr>
            <a:r>
              <a:rPr lang="en-US" altLang="en-US" sz="3200"/>
              <a:t>GW</a:t>
            </a:r>
            <a:r>
              <a:rPr lang="en-US" altLang="en-US" sz="3200" baseline="-25000"/>
              <a:t>1</a:t>
            </a:r>
            <a:r>
              <a:rPr lang="en-US" altLang="en-US" sz="3200"/>
              <a:t> (Footnote N) </a:t>
            </a:r>
          </a:p>
          <a:p>
            <a:pPr marL="114300" lvl="1" indent="0">
              <a:buFont typeface="Marlett" pitchFamily="2" charset="2"/>
              <a:buNone/>
            </a:pPr>
            <a:r>
              <a:rPr lang="en-US" altLang="en-US" sz="3200"/>
              <a:t>GW</a:t>
            </a:r>
            <a:r>
              <a:rPr lang="en-US" altLang="en-US" sz="3200" baseline="-25000"/>
              <a:t>2</a:t>
            </a:r>
            <a:r>
              <a:rPr lang="en-US" altLang="en-US" sz="3200"/>
              <a:t> (Footnote x DF2)</a:t>
            </a:r>
          </a:p>
          <a:p>
            <a:pPr marL="114300" lvl="1" indent="0">
              <a:buFont typeface="Marlett" pitchFamily="2" charset="2"/>
              <a:buNone/>
            </a:pPr>
            <a:r>
              <a:rPr lang="en-US" altLang="en-US" sz="3200"/>
              <a:t>GW</a:t>
            </a:r>
            <a:r>
              <a:rPr lang="en-US" altLang="en-US" sz="3200" baseline="-25000"/>
              <a:t>3</a:t>
            </a:r>
            <a:r>
              <a:rPr lang="en-US" altLang="en-US" sz="3200"/>
              <a:t> (Footnote x DF3)</a:t>
            </a:r>
          </a:p>
          <a:p>
            <a:pPr marL="114300" lvl="1" indent="0">
              <a:buFont typeface="Marlett" pitchFamily="2" charset="2"/>
              <a:buNone/>
            </a:pPr>
            <a:r>
              <a:rPr lang="en-US" altLang="en-US" sz="3200"/>
              <a:t>GW</a:t>
            </a:r>
            <a:r>
              <a:rPr lang="en-US" altLang="en-US" sz="3200" baseline="-25000"/>
              <a:t>air        </a:t>
            </a:r>
            <a:r>
              <a:rPr lang="en-US" altLang="en-US" sz="2400"/>
              <a:t>Additivity</a:t>
            </a:r>
            <a:endParaRPr lang="en-US" altLang="en-US" sz="2400" baseline="-25000"/>
          </a:p>
          <a:p>
            <a:pPr marL="114300" lvl="1" indent="0">
              <a:buFont typeface="Marlett" pitchFamily="2" charset="2"/>
              <a:buNone/>
            </a:pPr>
            <a:r>
              <a:rPr lang="en-US" altLang="en-US" sz="3200"/>
              <a:t>S (Water</a:t>
            </a:r>
            <a:r>
              <a:rPr lang="en-US" altLang="en-US" sz="3200" baseline="-25000"/>
              <a:t>sol</a:t>
            </a:r>
            <a:r>
              <a:rPr lang="en-US" altLang="en-US" sz="3200"/>
              <a:t>)</a:t>
            </a:r>
            <a:endParaRPr lang="en-US" altLang="en-US" sz="3200" baseline="-25000"/>
          </a:p>
          <a:p>
            <a:pPr marL="0" indent="0">
              <a:buFont typeface="Monotype Sorts" pitchFamily="2" charset="2"/>
              <a:buNone/>
            </a:pPr>
            <a:endParaRPr lang="en-US" altLang="en-US" baseline="-25000"/>
          </a:p>
          <a:p>
            <a:pPr marL="0" indent="0">
              <a:buFont typeface="Monotype Sorts" pitchFamily="2" charset="2"/>
              <a:buNone/>
            </a:pPr>
            <a:r>
              <a:rPr lang="en-US" altLang="en-US">
                <a:solidFill>
                  <a:schemeClr val="hlink"/>
                </a:solidFill>
              </a:rPr>
              <a:t>Limiting groundwater RS = lower of the 3 RS</a:t>
            </a:r>
            <a:endParaRPr lang="en-US" altLang="en-US">
              <a:solidFill>
                <a:srgbClr val="FFCC00"/>
              </a:solidFill>
            </a:endParaRPr>
          </a:p>
        </p:txBody>
      </p:sp>
      <p:sp>
        <p:nvSpPr>
          <p:cNvPr id="699400" name="Text Box 8"/>
          <p:cNvSpPr txBox="1">
            <a:spLocks noChangeArrowheads="1"/>
          </p:cNvSpPr>
          <p:nvPr/>
        </p:nvSpPr>
        <p:spPr bwMode="auto">
          <a:xfrm>
            <a:off x="5029200" y="23622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a:t>Additivity</a:t>
            </a:r>
          </a:p>
        </p:txBody>
      </p:sp>
      <p:sp>
        <p:nvSpPr>
          <p:cNvPr id="699402" name="AutoShape 10" descr="bracket"/>
          <p:cNvSpPr>
            <a:spLocks/>
          </p:cNvSpPr>
          <p:nvPr/>
        </p:nvSpPr>
        <p:spPr bwMode="auto">
          <a:xfrm>
            <a:off x="4724400" y="2209800"/>
            <a:ext cx="228600" cy="838200"/>
          </a:xfrm>
          <a:prstGeom prst="rightBrace">
            <a:avLst>
              <a:gd name="adj1" fmla="val 30556"/>
              <a:gd name="adj2" fmla="val 50000"/>
            </a:avLst>
          </a:prstGeom>
          <a:noFill/>
          <a:ln w="254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9403" name="AutoShape 11" descr="bracket"/>
          <p:cNvSpPr>
            <a:spLocks/>
          </p:cNvSpPr>
          <p:nvPr/>
        </p:nvSpPr>
        <p:spPr bwMode="auto">
          <a:xfrm>
            <a:off x="2057400" y="3886200"/>
            <a:ext cx="228600" cy="533400"/>
          </a:xfrm>
          <a:prstGeom prst="rightBrace">
            <a:avLst>
              <a:gd name="adj1" fmla="val 19444"/>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2946" name="Rectangle 2"/>
          <p:cNvSpPr>
            <a:spLocks noGrp="1" noChangeArrowheads="1"/>
          </p:cNvSpPr>
          <p:nvPr>
            <p:ph type="title"/>
          </p:nvPr>
        </p:nvSpPr>
        <p:spPr/>
        <p:txBody>
          <a:bodyPr/>
          <a:lstStyle/>
          <a:p>
            <a:r>
              <a:rPr lang="en-US" altLang="en-US"/>
              <a:t>GW 1 zone</a:t>
            </a:r>
          </a:p>
        </p:txBody>
      </p:sp>
      <p:sp>
        <p:nvSpPr>
          <p:cNvPr id="1362947" name="Rectangle 3"/>
          <p:cNvSpPr>
            <a:spLocks noGrp="1" noChangeArrowheads="1"/>
          </p:cNvSpPr>
          <p:nvPr>
            <p:ph type="body" idx="1"/>
          </p:nvPr>
        </p:nvSpPr>
        <p:spPr>
          <a:xfrm>
            <a:off x="685800" y="2057400"/>
            <a:ext cx="8229600" cy="4114800"/>
          </a:xfrm>
        </p:spPr>
        <p:txBody>
          <a:bodyPr/>
          <a:lstStyle/>
          <a:p>
            <a:pPr marL="609600" indent="-609600">
              <a:buFontTx/>
              <a:buAutoNum type="arabicPeriod"/>
            </a:pPr>
            <a:r>
              <a:rPr lang="en-US" altLang="en-US"/>
              <a:t>Identify the GW</a:t>
            </a:r>
            <a:r>
              <a:rPr lang="en-US" altLang="en-US" baseline="-25000"/>
              <a:t>1</a:t>
            </a:r>
            <a:r>
              <a:rPr lang="en-US" altLang="en-US"/>
              <a:t> </a:t>
            </a:r>
          </a:p>
          <a:p>
            <a:pPr marL="990600" lvl="1" indent="-533400">
              <a:buFont typeface="Wingdings" panose="05000000000000000000" pitchFamily="2" charset="2"/>
              <a:buChar char="ü"/>
            </a:pPr>
            <a:r>
              <a:rPr lang="en-US" altLang="en-US"/>
              <a:t>if applicable, adjust for additivity</a:t>
            </a:r>
          </a:p>
          <a:p>
            <a:pPr marL="609600" indent="-609600">
              <a:buFontTx/>
              <a:buAutoNum type="arabicPeriod"/>
            </a:pPr>
            <a:r>
              <a:rPr lang="en-US" altLang="en-US"/>
              <a:t>Identify the Water</a:t>
            </a:r>
            <a:r>
              <a:rPr lang="en-US" altLang="en-US" baseline="-25000"/>
              <a:t>sol</a:t>
            </a:r>
          </a:p>
          <a:p>
            <a:pPr marL="609600" indent="-609600">
              <a:buFontTx/>
              <a:buAutoNum type="arabicPeriod"/>
            </a:pPr>
            <a:r>
              <a:rPr lang="en-US" altLang="en-US"/>
              <a:t>If &lt; 15 ft, identify the GW</a:t>
            </a:r>
            <a:r>
              <a:rPr lang="en-US" altLang="en-US" baseline="-25000"/>
              <a:t>air</a:t>
            </a:r>
          </a:p>
          <a:p>
            <a:pPr marL="990600" lvl="1" indent="-533400">
              <a:buFont typeface="Wingdings" panose="05000000000000000000" pitchFamily="2" charset="2"/>
              <a:buChar char="ü"/>
            </a:pPr>
            <a:r>
              <a:rPr lang="en-US" altLang="en-US"/>
              <a:t>if applicable, adjust for additivity</a:t>
            </a:r>
          </a:p>
          <a:p>
            <a:pPr marL="609600" indent="-609600">
              <a:buFontTx/>
              <a:buAutoNum type="arabicPeriod"/>
            </a:pPr>
            <a:r>
              <a:rPr lang="en-US" altLang="en-US"/>
              <a:t>Identify the lower of these values as the </a:t>
            </a:r>
            <a:r>
              <a:rPr lang="en-US" altLang="en-US">
                <a:solidFill>
                  <a:schemeClr val="hlink"/>
                </a:solidFill>
              </a:rPr>
              <a:t>LRS</a:t>
            </a:r>
          </a:p>
        </p:txBody>
      </p:sp>
    </p:spTree>
  </p:cSld>
  <p:clrMapOvr>
    <a:masterClrMapping/>
  </p:clrMapOvr>
  <p:transition>
    <p:wheel spokes="8"/>
  </p:transition>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3970" name="Rectangle 2"/>
          <p:cNvSpPr>
            <a:spLocks noGrp="1" noChangeArrowheads="1"/>
          </p:cNvSpPr>
          <p:nvPr>
            <p:ph type="title"/>
          </p:nvPr>
        </p:nvSpPr>
        <p:spPr/>
        <p:txBody>
          <a:bodyPr/>
          <a:lstStyle/>
          <a:p>
            <a:r>
              <a:rPr lang="en-US" altLang="en-US"/>
              <a:t>GW 2 zone</a:t>
            </a:r>
          </a:p>
        </p:txBody>
      </p:sp>
      <p:sp>
        <p:nvSpPr>
          <p:cNvPr id="1363971" name="Rectangle 3"/>
          <p:cNvSpPr>
            <a:spLocks noGrp="1" noChangeArrowheads="1"/>
          </p:cNvSpPr>
          <p:nvPr>
            <p:ph type="body" idx="1"/>
          </p:nvPr>
        </p:nvSpPr>
        <p:spPr>
          <a:xfrm>
            <a:off x="685800" y="2057400"/>
            <a:ext cx="8229600" cy="4114800"/>
          </a:xfrm>
        </p:spPr>
        <p:txBody>
          <a:bodyPr/>
          <a:lstStyle/>
          <a:p>
            <a:pPr marL="609600" indent="-609600">
              <a:buFontTx/>
              <a:buAutoNum type="arabicPeriod"/>
            </a:pPr>
            <a:r>
              <a:rPr lang="en-US" altLang="en-US"/>
              <a:t>Identify the GW</a:t>
            </a:r>
            <a:r>
              <a:rPr lang="en-US" altLang="en-US" baseline="-25000"/>
              <a:t>2</a:t>
            </a:r>
            <a:r>
              <a:rPr lang="en-US" altLang="en-US"/>
              <a:t> </a:t>
            </a:r>
          </a:p>
          <a:p>
            <a:pPr marL="990600" lvl="1" indent="-533400">
              <a:buFont typeface="Wingdings" panose="05000000000000000000" pitchFamily="2" charset="2"/>
              <a:buChar char="ü"/>
            </a:pPr>
            <a:r>
              <a:rPr lang="en-US" altLang="en-US"/>
              <a:t>if applicable, adjust for additivity</a:t>
            </a:r>
          </a:p>
          <a:p>
            <a:pPr marL="990600" lvl="1" indent="-533400">
              <a:buFont typeface="Wingdings" panose="05000000000000000000" pitchFamily="2" charset="2"/>
              <a:buChar char="ü"/>
            </a:pPr>
            <a:r>
              <a:rPr lang="en-US" altLang="en-US"/>
              <a:t>if applicable multiply by DF2</a:t>
            </a:r>
          </a:p>
          <a:p>
            <a:pPr marL="609600" indent="-609600">
              <a:buFontTx/>
              <a:buAutoNum type="arabicPeriod"/>
            </a:pPr>
            <a:r>
              <a:rPr lang="en-US" altLang="en-US"/>
              <a:t>Identify the Water</a:t>
            </a:r>
            <a:r>
              <a:rPr lang="en-US" altLang="en-US" baseline="-25000"/>
              <a:t>sol</a:t>
            </a:r>
          </a:p>
          <a:p>
            <a:pPr marL="609600" indent="-609600">
              <a:buFontTx/>
              <a:buAutoNum type="arabicPeriod"/>
            </a:pPr>
            <a:r>
              <a:rPr lang="en-US" altLang="en-US" sz="2800"/>
              <a:t>If &lt; 15 ft, identify the GW</a:t>
            </a:r>
            <a:r>
              <a:rPr lang="en-US" altLang="en-US" sz="2800" baseline="-25000"/>
              <a:t>air</a:t>
            </a:r>
          </a:p>
          <a:p>
            <a:pPr marL="990600" lvl="1" indent="-533400">
              <a:buFont typeface="Wingdings" panose="05000000000000000000" pitchFamily="2" charset="2"/>
              <a:buChar char="ü"/>
            </a:pPr>
            <a:r>
              <a:rPr lang="en-US" altLang="en-US"/>
              <a:t>if applicable, adjust for additivity</a:t>
            </a:r>
            <a:endParaRPr lang="en-US" altLang="en-US" baseline="-25000"/>
          </a:p>
          <a:p>
            <a:pPr marL="609600" indent="-609600">
              <a:buFontTx/>
              <a:buAutoNum type="arabicPeriod"/>
            </a:pPr>
            <a:r>
              <a:rPr lang="en-US" altLang="en-US"/>
              <a:t>Identify the lower of these values as the </a:t>
            </a:r>
            <a:r>
              <a:rPr lang="en-US" altLang="en-US">
                <a:solidFill>
                  <a:schemeClr val="hlink"/>
                </a:solidFill>
              </a:rPr>
              <a:t>LRS</a:t>
            </a:r>
          </a:p>
        </p:txBody>
      </p:sp>
    </p:spTree>
  </p:cSld>
  <p:clrMapOvr>
    <a:masterClrMapping/>
  </p:clrMapOvr>
  <p:transition>
    <p:wheel spokes="8"/>
  </p:transition>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4994" name="Rectangle 2"/>
          <p:cNvSpPr>
            <a:spLocks noGrp="1" noChangeArrowheads="1"/>
          </p:cNvSpPr>
          <p:nvPr>
            <p:ph type="title"/>
          </p:nvPr>
        </p:nvSpPr>
        <p:spPr/>
        <p:txBody>
          <a:bodyPr/>
          <a:lstStyle/>
          <a:p>
            <a:r>
              <a:rPr lang="en-US" altLang="en-US"/>
              <a:t>GW 3 zone</a:t>
            </a:r>
          </a:p>
        </p:txBody>
      </p:sp>
      <p:sp>
        <p:nvSpPr>
          <p:cNvPr id="1364995" name="Rectangle 3"/>
          <p:cNvSpPr>
            <a:spLocks noGrp="1" noChangeArrowheads="1"/>
          </p:cNvSpPr>
          <p:nvPr>
            <p:ph type="body" idx="1"/>
          </p:nvPr>
        </p:nvSpPr>
        <p:spPr>
          <a:xfrm>
            <a:off x="228600" y="2057400"/>
            <a:ext cx="8686800" cy="4114800"/>
          </a:xfrm>
        </p:spPr>
        <p:txBody>
          <a:bodyPr/>
          <a:lstStyle/>
          <a:p>
            <a:pPr marL="609600" indent="-609600">
              <a:buFontTx/>
              <a:buAutoNum type="arabicPeriod"/>
            </a:pPr>
            <a:r>
              <a:rPr lang="en-US" altLang="en-US" sz="2800"/>
              <a:t>Determine if downgradient surface water body is DW or NDW (LAC 33:IX, </a:t>
            </a:r>
            <a:r>
              <a:rPr lang="en-US" altLang="en-US" sz="2800">
                <a:cs typeface="Times New Roman" panose="02020603050405020304" pitchFamily="18" charset="0"/>
              </a:rPr>
              <a:t>§1123, Table 3) </a:t>
            </a:r>
          </a:p>
          <a:p>
            <a:pPr marL="609600" indent="-609600">
              <a:buFontTx/>
              <a:buAutoNum type="arabicPeriod"/>
            </a:pPr>
            <a:r>
              <a:rPr lang="en-US" altLang="en-US" sz="2800"/>
              <a:t>Identify the GW</a:t>
            </a:r>
            <a:r>
              <a:rPr lang="en-US" altLang="en-US" sz="2800" baseline="-25000"/>
              <a:t>3DW </a:t>
            </a:r>
            <a:r>
              <a:rPr lang="en-US" altLang="en-US" sz="2800"/>
              <a:t>or GW</a:t>
            </a:r>
            <a:r>
              <a:rPr lang="en-US" altLang="en-US" sz="2800" baseline="-25000"/>
              <a:t>3NDW</a:t>
            </a:r>
            <a:r>
              <a:rPr lang="en-US" altLang="en-US" sz="2800"/>
              <a:t> </a:t>
            </a:r>
          </a:p>
          <a:p>
            <a:pPr marL="990600" lvl="1" indent="-533400">
              <a:buFont typeface="Wingdings" panose="05000000000000000000" pitchFamily="2" charset="2"/>
              <a:buChar char="ü"/>
            </a:pPr>
            <a:r>
              <a:rPr lang="en-US" altLang="en-US"/>
              <a:t>if applicable multiply by DF3</a:t>
            </a:r>
          </a:p>
          <a:p>
            <a:pPr marL="609600" indent="-609600">
              <a:buFontTx/>
              <a:buAutoNum type="arabicPeriod"/>
            </a:pPr>
            <a:r>
              <a:rPr lang="en-US" altLang="en-US" sz="2800"/>
              <a:t>Identify the Water</a:t>
            </a:r>
            <a:r>
              <a:rPr lang="en-US" altLang="en-US" sz="2800" baseline="-25000"/>
              <a:t>sol</a:t>
            </a:r>
          </a:p>
          <a:p>
            <a:pPr marL="609600" indent="-609600">
              <a:buFontTx/>
              <a:buAutoNum type="arabicPeriod"/>
            </a:pPr>
            <a:r>
              <a:rPr lang="en-US" altLang="en-US" sz="2800"/>
              <a:t>If &lt; 15 ft, identify the GW</a:t>
            </a:r>
            <a:r>
              <a:rPr lang="en-US" altLang="en-US" sz="2800" baseline="-25000"/>
              <a:t>air</a:t>
            </a:r>
          </a:p>
          <a:p>
            <a:pPr marL="990600" lvl="1" indent="-533400">
              <a:buFont typeface="Wingdings" panose="05000000000000000000" pitchFamily="2" charset="2"/>
              <a:buChar char="ü"/>
            </a:pPr>
            <a:r>
              <a:rPr lang="en-US" altLang="en-US" sz="2400"/>
              <a:t>if applicable, adjust for additivity</a:t>
            </a:r>
            <a:endParaRPr lang="en-US" altLang="en-US" sz="2400" baseline="-25000"/>
          </a:p>
          <a:p>
            <a:pPr marL="609600" indent="-609600">
              <a:buFontTx/>
              <a:buAutoNum type="arabicPeriod"/>
            </a:pPr>
            <a:r>
              <a:rPr lang="en-US" altLang="en-US" sz="2800"/>
              <a:t>Identify the lower of these values as the </a:t>
            </a:r>
            <a:r>
              <a:rPr lang="en-US" altLang="en-US" sz="2800">
                <a:solidFill>
                  <a:schemeClr val="hlink"/>
                </a:solidFill>
              </a:rPr>
              <a:t>LRS</a:t>
            </a:r>
          </a:p>
        </p:txBody>
      </p:sp>
    </p:spTree>
  </p:cSld>
  <p:clrMapOvr>
    <a:masterClrMapping/>
  </p:clrMapOvr>
  <p:transition>
    <p:wheel spokes="8"/>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4818" name="Rectangle 2"/>
          <p:cNvSpPr>
            <a:spLocks noGrp="1" noChangeArrowheads="1"/>
          </p:cNvSpPr>
          <p:nvPr>
            <p:ph type="title"/>
          </p:nvPr>
        </p:nvSpPr>
        <p:spPr/>
        <p:txBody>
          <a:bodyPr/>
          <a:lstStyle/>
          <a:p>
            <a:r>
              <a:rPr lang="en-US" altLang="en-US"/>
              <a:t>SO vs MO-1 </a:t>
            </a:r>
          </a:p>
        </p:txBody>
      </p:sp>
      <p:sp>
        <p:nvSpPr>
          <p:cNvPr id="1314819" name="Rectangle 3"/>
          <p:cNvSpPr>
            <a:spLocks noGrp="1" noChangeArrowheads="1"/>
          </p:cNvSpPr>
          <p:nvPr>
            <p:ph type="body" idx="1"/>
          </p:nvPr>
        </p:nvSpPr>
        <p:spPr>
          <a:xfrm>
            <a:off x="228600" y="1981200"/>
            <a:ext cx="8686800" cy="4114800"/>
          </a:xfrm>
        </p:spPr>
        <p:txBody>
          <a:bodyPr/>
          <a:lstStyle/>
          <a:p>
            <a:pPr>
              <a:lnSpc>
                <a:spcPct val="90000"/>
              </a:lnSpc>
              <a:buFont typeface="Wingdings" panose="05000000000000000000" pitchFamily="2" charset="2"/>
              <a:buNone/>
            </a:pPr>
            <a:r>
              <a:rPr lang="en-US" altLang="en-US" sz="2400">
                <a:solidFill>
                  <a:schemeClr val="hlink"/>
                </a:solidFill>
              </a:rPr>
              <a:t>Advantages of MO-1:</a:t>
            </a:r>
          </a:p>
          <a:p>
            <a:pPr>
              <a:lnSpc>
                <a:spcPct val="90000"/>
              </a:lnSpc>
              <a:buFont typeface="Wingdings" panose="05000000000000000000" pitchFamily="2" charset="2"/>
              <a:buChar char="Ø"/>
            </a:pPr>
            <a:r>
              <a:rPr lang="en-US" altLang="en-US" sz="2400"/>
              <a:t>Can tailor assessment to site-specific conditions (GW, DF, additivity, etc) with minimal effort</a:t>
            </a:r>
          </a:p>
          <a:p>
            <a:pPr>
              <a:lnSpc>
                <a:spcPct val="90000"/>
              </a:lnSpc>
              <a:buFont typeface="Wingdings" panose="05000000000000000000" pitchFamily="2" charset="2"/>
              <a:buChar char="Ø"/>
            </a:pPr>
            <a:r>
              <a:rPr lang="en-US" altLang="en-US" sz="2400"/>
              <a:t>AOIC based on 95%UCL-AM</a:t>
            </a:r>
          </a:p>
          <a:p>
            <a:pPr>
              <a:lnSpc>
                <a:spcPct val="90000"/>
              </a:lnSpc>
              <a:buFont typeface="Wingdings" panose="05000000000000000000" pitchFamily="2" charset="2"/>
              <a:buChar char="Ø"/>
            </a:pPr>
            <a:r>
              <a:rPr lang="en-US" altLang="en-US" sz="2400"/>
              <a:t>Addresses more pathways (Soil</a:t>
            </a:r>
            <a:r>
              <a:rPr lang="en-US" altLang="en-US" sz="2400" baseline="-25000"/>
              <a:t>es</a:t>
            </a:r>
            <a:r>
              <a:rPr lang="en-US" altLang="en-US" sz="2400"/>
              <a:t>, GW</a:t>
            </a:r>
            <a:r>
              <a:rPr lang="en-US" altLang="en-US" sz="2400" baseline="-25000"/>
              <a:t>es</a:t>
            </a:r>
            <a:r>
              <a:rPr lang="en-US" altLang="en-US" sz="2400"/>
              <a:t>, GW</a:t>
            </a:r>
            <a:r>
              <a:rPr lang="en-US" altLang="en-US" sz="2400" baseline="-25000"/>
              <a:t>air</a:t>
            </a:r>
            <a:r>
              <a:rPr lang="en-US" altLang="en-US" sz="2400"/>
              <a:t>)</a:t>
            </a:r>
          </a:p>
          <a:p>
            <a:pPr>
              <a:lnSpc>
                <a:spcPct val="90000"/>
              </a:lnSpc>
              <a:buFont typeface="Wingdings" panose="05000000000000000000" pitchFamily="2" charset="2"/>
              <a:buChar char="Ø"/>
            </a:pPr>
            <a:r>
              <a:rPr lang="en-US" altLang="en-US" sz="2400"/>
              <a:t>Less conservative screening option</a:t>
            </a:r>
          </a:p>
          <a:p>
            <a:pPr>
              <a:lnSpc>
                <a:spcPct val="90000"/>
              </a:lnSpc>
              <a:buFont typeface="Wingdings" panose="05000000000000000000" pitchFamily="2" charset="2"/>
              <a:buNone/>
            </a:pPr>
            <a:endParaRPr lang="en-US" altLang="en-US" sz="2400">
              <a:solidFill>
                <a:schemeClr val="hlink"/>
              </a:solidFill>
            </a:endParaRPr>
          </a:p>
          <a:p>
            <a:pPr>
              <a:lnSpc>
                <a:spcPct val="90000"/>
              </a:lnSpc>
              <a:buFont typeface="Wingdings" panose="05000000000000000000" pitchFamily="2" charset="2"/>
              <a:buNone/>
            </a:pPr>
            <a:r>
              <a:rPr lang="en-US" altLang="en-US" sz="2400">
                <a:solidFill>
                  <a:schemeClr val="hlink"/>
                </a:solidFill>
              </a:rPr>
              <a:t>Disadvantages of MO-1:</a:t>
            </a:r>
          </a:p>
          <a:p>
            <a:pPr>
              <a:lnSpc>
                <a:spcPct val="90000"/>
              </a:lnSpc>
              <a:buFont typeface="Wingdings" panose="05000000000000000000" pitchFamily="2" charset="2"/>
              <a:buChar char="Ø"/>
            </a:pPr>
            <a:r>
              <a:rPr lang="en-US" altLang="en-US" sz="2400"/>
              <a:t>AOI must be &lt; 0.5 acre option</a:t>
            </a:r>
          </a:p>
          <a:p>
            <a:pPr>
              <a:lnSpc>
                <a:spcPct val="90000"/>
              </a:lnSpc>
              <a:buFont typeface="Wingdings" panose="05000000000000000000" pitchFamily="2" charset="2"/>
              <a:buChar char="Ø"/>
            </a:pPr>
            <a:r>
              <a:rPr lang="en-US" altLang="en-US" sz="2400"/>
              <a:t>Requires more effort </a:t>
            </a:r>
          </a:p>
          <a:p>
            <a:pPr>
              <a:lnSpc>
                <a:spcPct val="90000"/>
              </a:lnSpc>
              <a:buFont typeface="Wingdings" panose="05000000000000000000" pitchFamily="2" charset="2"/>
              <a:buChar char="Ø"/>
            </a:pPr>
            <a:endParaRPr lang="en-US" altLang="en-US" sz="2400"/>
          </a:p>
        </p:txBody>
      </p:sp>
    </p:spTree>
  </p:cSld>
  <p:clrMapOvr>
    <a:masterClrMapping/>
  </p:clrMapOvr>
  <p:transition>
    <p:wheel spokes="8"/>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6018" name="Rectangle 2"/>
          <p:cNvSpPr>
            <a:spLocks noGrp="1" noChangeArrowheads="1"/>
          </p:cNvSpPr>
          <p:nvPr>
            <p:ph type="title"/>
          </p:nvPr>
        </p:nvSpPr>
        <p:spPr/>
        <p:txBody>
          <a:bodyPr/>
          <a:lstStyle/>
          <a:p>
            <a:r>
              <a:rPr lang="en-US" altLang="en-US"/>
              <a:t>GW</a:t>
            </a:r>
            <a:r>
              <a:rPr lang="en-US" altLang="en-US" baseline="-25000"/>
              <a:t>es</a:t>
            </a:r>
          </a:p>
        </p:txBody>
      </p:sp>
      <p:sp>
        <p:nvSpPr>
          <p:cNvPr id="1366019" name="Rectangle 3"/>
          <p:cNvSpPr>
            <a:spLocks noGrp="1" noChangeArrowheads="1"/>
          </p:cNvSpPr>
          <p:nvPr>
            <p:ph type="body" idx="1"/>
          </p:nvPr>
        </p:nvSpPr>
        <p:spPr>
          <a:xfrm>
            <a:off x="228600" y="2057400"/>
            <a:ext cx="8686800" cy="4114800"/>
          </a:xfrm>
        </p:spPr>
        <p:txBody>
          <a:bodyPr/>
          <a:lstStyle/>
          <a:p>
            <a:pPr marL="609600" indent="-609600">
              <a:buFontTx/>
              <a:buAutoNum type="arabicPeriod"/>
            </a:pPr>
            <a:r>
              <a:rPr lang="en-US" altLang="en-US" sz="2800"/>
              <a:t>Identify the GW</a:t>
            </a:r>
            <a:r>
              <a:rPr lang="en-US" altLang="en-US" sz="2800" baseline="-25000"/>
              <a:t>1</a:t>
            </a:r>
            <a:r>
              <a:rPr lang="en-US" altLang="en-US" sz="2800"/>
              <a:t>, GW</a:t>
            </a:r>
            <a:r>
              <a:rPr lang="en-US" altLang="en-US" sz="2800" baseline="-25000"/>
              <a:t>2</a:t>
            </a:r>
            <a:r>
              <a:rPr lang="en-US" altLang="en-US" sz="2800"/>
              <a:t> or GW</a:t>
            </a:r>
            <a:r>
              <a:rPr lang="en-US" altLang="en-US" sz="2800" baseline="-25000"/>
              <a:t>3 </a:t>
            </a:r>
          </a:p>
          <a:p>
            <a:pPr marL="990600" lvl="1" indent="-533400">
              <a:buFont typeface="Wingdings" panose="05000000000000000000" pitchFamily="2" charset="2"/>
              <a:buChar char="ü"/>
            </a:pPr>
            <a:r>
              <a:rPr lang="en-US" altLang="en-US" sz="2400"/>
              <a:t>if appropriate, adjust for additivity, apply DF</a:t>
            </a:r>
          </a:p>
          <a:p>
            <a:pPr marL="609600" indent="-609600">
              <a:buFontTx/>
              <a:buAutoNum type="arabicPeriod"/>
            </a:pPr>
            <a:r>
              <a:rPr lang="en-US" altLang="en-US" sz="2800"/>
              <a:t>Identify the GW</a:t>
            </a:r>
            <a:r>
              <a:rPr lang="en-US" altLang="en-US" sz="2800" baseline="-25000"/>
              <a:t>es</a:t>
            </a:r>
            <a:r>
              <a:rPr lang="en-US" altLang="en-US" sz="2800"/>
              <a:t> </a:t>
            </a:r>
          </a:p>
          <a:p>
            <a:pPr marL="609600" indent="-609600">
              <a:buFontTx/>
              <a:buAutoNum type="arabicPeriod"/>
            </a:pPr>
            <a:r>
              <a:rPr lang="en-US" altLang="en-US" sz="2800"/>
              <a:t>Identify the Water</a:t>
            </a:r>
            <a:r>
              <a:rPr lang="en-US" altLang="en-US" sz="2800" baseline="-25000"/>
              <a:t>sol</a:t>
            </a:r>
          </a:p>
          <a:p>
            <a:pPr marL="609600" indent="-609600">
              <a:buFontTx/>
              <a:buAutoNum type="arabicPeriod"/>
            </a:pPr>
            <a:r>
              <a:rPr lang="en-US" altLang="en-US" sz="2800"/>
              <a:t>Identify the lower of these values as the </a:t>
            </a:r>
            <a:r>
              <a:rPr lang="en-US" altLang="en-US" sz="2800">
                <a:solidFill>
                  <a:schemeClr val="hlink"/>
                </a:solidFill>
              </a:rPr>
              <a:t>LRS</a:t>
            </a:r>
          </a:p>
        </p:txBody>
      </p:sp>
    </p:spTree>
  </p:cSld>
  <p:clrMapOvr>
    <a:masterClrMapping/>
  </p:clrMapOvr>
  <p:transition>
    <p:wheel spokes="8"/>
  </p:transition>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a:noFill/>
          <a:ln/>
        </p:spPr>
        <p:txBody>
          <a:bodyPr anchor="ctr"/>
          <a:lstStyle/>
          <a:p>
            <a:r>
              <a:rPr lang="en-US" altLang="en-US"/>
              <a:t/>
            </a:r>
            <a:br>
              <a:rPr lang="en-US" altLang="en-US"/>
            </a:br>
            <a:r>
              <a:rPr lang="en-US" altLang="en-US"/>
              <a:t>Id of the MO-1 Limiting GW RS</a:t>
            </a:r>
            <a:br>
              <a:rPr lang="en-US" altLang="en-US"/>
            </a:br>
            <a:r>
              <a:rPr lang="en-US" altLang="en-US"/>
              <a:t>Example </a:t>
            </a:r>
            <a:br>
              <a:rPr lang="en-US" altLang="en-US"/>
            </a:br>
            <a:endParaRPr lang="en-US" altLang="en-US"/>
          </a:p>
        </p:txBody>
      </p:sp>
      <p:sp>
        <p:nvSpPr>
          <p:cNvPr id="701443" name="Rectangle 3"/>
          <p:cNvSpPr>
            <a:spLocks noGrp="1" noChangeArrowheads="1"/>
          </p:cNvSpPr>
          <p:nvPr>
            <p:ph type="body" idx="1"/>
          </p:nvPr>
        </p:nvSpPr>
        <p:spPr>
          <a:xfrm>
            <a:off x="228600" y="2209800"/>
            <a:ext cx="8915400" cy="4114800"/>
          </a:xfrm>
          <a:noFill/>
          <a:ln/>
        </p:spPr>
        <p:txBody>
          <a:bodyPr/>
          <a:lstStyle/>
          <a:p>
            <a:pPr>
              <a:lnSpc>
                <a:spcPct val="70000"/>
              </a:lnSpc>
              <a:buFontTx/>
              <a:buNone/>
              <a:tabLst>
                <a:tab pos="1376363" algn="l"/>
              </a:tabLst>
            </a:pPr>
            <a:r>
              <a:rPr lang="en-US" altLang="en-US" sz="2800"/>
              <a:t>Example: EDC; industrial site; GW</a:t>
            </a:r>
            <a:r>
              <a:rPr lang="en-US" altLang="en-US" sz="2800" baseline="-25000"/>
              <a:t>3</a:t>
            </a:r>
            <a:r>
              <a:rPr lang="en-US" altLang="en-US" sz="2800"/>
              <a:t> aquifer; Sd = 7 ft;</a:t>
            </a:r>
          </a:p>
          <a:p>
            <a:pPr>
              <a:lnSpc>
                <a:spcPct val="70000"/>
              </a:lnSpc>
              <a:buFontTx/>
              <a:buNone/>
              <a:tabLst>
                <a:tab pos="1376363" algn="l"/>
              </a:tabLst>
            </a:pPr>
            <a:r>
              <a:rPr lang="en-US" altLang="en-US" sz="2800"/>
              <a:t>		distance from source to SW (DW) = 1400 ft</a:t>
            </a:r>
          </a:p>
          <a:p>
            <a:pPr>
              <a:buFontTx/>
              <a:buNone/>
              <a:tabLst>
                <a:tab pos="1376363" algn="l"/>
              </a:tabLst>
            </a:pPr>
            <a:endParaRPr lang="en-US" altLang="en-US" sz="2800"/>
          </a:p>
          <a:p>
            <a:pPr>
              <a:buFontTx/>
              <a:buNone/>
              <a:tabLst>
                <a:tab pos="1376363" algn="l"/>
              </a:tabLst>
            </a:pPr>
            <a:r>
              <a:rPr lang="en-US" altLang="en-US" sz="2800"/>
              <a:t>Table 3: </a:t>
            </a:r>
            <a:r>
              <a:rPr lang="en-US" altLang="en-US" sz="2800">
                <a:solidFill>
                  <a:schemeClr val="accent1"/>
                </a:solidFill>
              </a:rPr>
              <a:t>GW</a:t>
            </a:r>
            <a:r>
              <a:rPr lang="en-US" altLang="en-US" sz="2800" baseline="-25000">
                <a:solidFill>
                  <a:schemeClr val="accent1"/>
                </a:solidFill>
              </a:rPr>
              <a:t>3DW</a:t>
            </a:r>
            <a:r>
              <a:rPr lang="en-US" altLang="en-US" sz="2800" baseline="-25000"/>
              <a:t> </a:t>
            </a:r>
            <a:r>
              <a:rPr lang="en-US" altLang="en-US" sz="2800"/>
              <a:t>= 0.00036 mg/l x DF3 of  124 =  0.045 mg/l</a:t>
            </a:r>
          </a:p>
          <a:p>
            <a:pPr>
              <a:buFontTx/>
              <a:buNone/>
              <a:tabLst>
                <a:tab pos="1376363" algn="l"/>
              </a:tabLst>
            </a:pPr>
            <a:r>
              <a:rPr lang="en-US" altLang="en-US" sz="2800"/>
              <a:t>		</a:t>
            </a:r>
            <a:r>
              <a:rPr lang="en-US" altLang="en-US" sz="2800">
                <a:solidFill>
                  <a:schemeClr val="accent1"/>
                </a:solidFill>
              </a:rPr>
              <a:t>Water</a:t>
            </a:r>
            <a:r>
              <a:rPr lang="en-US" altLang="en-US" sz="2800" baseline="-25000">
                <a:solidFill>
                  <a:schemeClr val="accent1"/>
                </a:solidFill>
              </a:rPr>
              <a:t>sol</a:t>
            </a:r>
            <a:r>
              <a:rPr lang="en-US" altLang="en-US" sz="2800"/>
              <a:t> = 8500 mg/l</a:t>
            </a:r>
          </a:p>
          <a:p>
            <a:pPr>
              <a:buFontTx/>
              <a:buNone/>
              <a:tabLst>
                <a:tab pos="1376363" algn="l"/>
              </a:tabLst>
            </a:pPr>
            <a:endParaRPr lang="en-US" altLang="en-US" sz="2800"/>
          </a:p>
          <a:p>
            <a:pPr>
              <a:buFontTx/>
              <a:buNone/>
              <a:tabLst>
                <a:tab pos="1376363" algn="l"/>
              </a:tabLst>
            </a:pPr>
            <a:r>
              <a:rPr lang="en-US" altLang="en-US" sz="2800" b="1">
                <a:solidFill>
                  <a:schemeClr val="hlink"/>
                </a:solidFill>
              </a:rPr>
              <a:t>Limiting RS (LRS)</a:t>
            </a:r>
            <a:r>
              <a:rPr lang="en-US" altLang="en-US" sz="2800"/>
              <a:t> = 0.045 mg/l (lower of the 2 RS)</a:t>
            </a:r>
          </a:p>
        </p:txBody>
      </p:sp>
    </p:spTree>
  </p:cSld>
  <p:clrMapOvr>
    <a:masterClrMapping/>
  </p:clrMapOvr>
  <p:transition>
    <p:wheel spokes="8"/>
  </p:transition>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a:noFill/>
          <a:ln/>
        </p:spPr>
        <p:txBody>
          <a:bodyPr anchor="ctr"/>
          <a:lstStyle/>
          <a:p>
            <a:r>
              <a:rPr lang="en-US" altLang="en-US"/>
              <a:t/>
            </a:r>
            <a:br>
              <a:rPr lang="en-US" altLang="en-US"/>
            </a:br>
            <a:r>
              <a:rPr lang="en-US" altLang="en-US"/>
              <a:t>MO-1 GW</a:t>
            </a:r>
            <a:r>
              <a:rPr lang="en-US" altLang="en-US" baseline="-25000"/>
              <a:t>2</a:t>
            </a:r>
            <a:r>
              <a:rPr lang="en-US" altLang="en-US"/>
              <a:t>/GW</a:t>
            </a:r>
            <a:r>
              <a:rPr lang="en-US" altLang="en-US" baseline="-25000"/>
              <a:t>3  </a:t>
            </a:r>
            <a:r>
              <a:rPr lang="en-US" altLang="en-US"/>
              <a:t>DF</a:t>
            </a:r>
            <a:br>
              <a:rPr lang="en-US" altLang="en-US"/>
            </a:br>
            <a:r>
              <a:rPr lang="en-US" altLang="en-US"/>
              <a:t>Appendix H</a:t>
            </a:r>
            <a:br>
              <a:rPr lang="en-US" altLang="en-US"/>
            </a:br>
            <a:endParaRPr lang="en-US" altLang="en-US"/>
          </a:p>
        </p:txBody>
      </p:sp>
      <p:graphicFrame>
        <p:nvGraphicFramePr>
          <p:cNvPr id="703491" name="Object 3" descr="This chart with the input of distance from point of exposure to point of compliance, and the thickness of the groundwater plume gives you a dilution factor you can apply to the applicable groundwater standard" title="Dilution Factors calculation chart"/>
          <p:cNvGraphicFramePr>
            <a:graphicFrameLocks noChangeAspect="1"/>
          </p:cNvGraphicFramePr>
          <p:nvPr>
            <p:extLst>
              <p:ext uri="{D42A27DB-BD31-4B8C-83A1-F6EECF244321}">
                <p14:modId xmlns:p14="http://schemas.microsoft.com/office/powerpoint/2010/main" val="3050120148"/>
              </p:ext>
            </p:extLst>
          </p:nvPr>
        </p:nvGraphicFramePr>
        <p:xfrm>
          <a:off x="1371600" y="1849438"/>
          <a:ext cx="6473825" cy="5008562"/>
        </p:xfrm>
        <a:graphic>
          <a:graphicData uri="http://schemas.openxmlformats.org/presentationml/2006/ole">
            <mc:AlternateContent xmlns:mc="http://schemas.openxmlformats.org/markup-compatibility/2006">
              <mc:Choice xmlns:v="urn:schemas-microsoft-com:vml" Requires="v">
                <p:oleObj spid="_x0000_s703498" name="Document" r:id="rId4" imgW="6478200" imgH="5018760" progId="Word.Document.8">
                  <p:embed/>
                </p:oleObj>
              </mc:Choice>
              <mc:Fallback>
                <p:oleObj name="Document" r:id="rId4" imgW="6478200" imgH="5018760"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849438"/>
                        <a:ext cx="6473825" cy="5008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03492" name="Line 4" descr="line"/>
          <p:cNvSpPr>
            <a:spLocks noChangeShapeType="1"/>
          </p:cNvSpPr>
          <p:nvPr/>
        </p:nvSpPr>
        <p:spPr bwMode="auto">
          <a:xfrm>
            <a:off x="3733800" y="3581400"/>
            <a:ext cx="3581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wheel spokes="8"/>
  </p:transition>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4210" name="Rectangle 2"/>
          <p:cNvSpPr>
            <a:spLocks noGrp="1" noChangeArrowheads="1"/>
          </p:cNvSpPr>
          <p:nvPr>
            <p:ph type="title"/>
          </p:nvPr>
        </p:nvSpPr>
        <p:spPr/>
        <p:txBody>
          <a:bodyPr/>
          <a:lstStyle/>
          <a:p>
            <a:r>
              <a:rPr lang="en-US" altLang="en-US"/>
              <a:t>Other considerations</a:t>
            </a:r>
          </a:p>
        </p:txBody>
      </p:sp>
      <p:sp>
        <p:nvSpPr>
          <p:cNvPr id="1374211" name="Rectangle 3"/>
          <p:cNvSpPr>
            <a:spLocks noGrp="1" noChangeArrowheads="1"/>
          </p:cNvSpPr>
          <p:nvPr>
            <p:ph type="body" idx="1"/>
          </p:nvPr>
        </p:nvSpPr>
        <p:spPr/>
        <p:txBody>
          <a:bodyPr/>
          <a:lstStyle/>
          <a:p>
            <a:pPr>
              <a:buFontTx/>
              <a:buNone/>
            </a:pPr>
            <a:endParaRPr lang="en-US" altLang="en-US"/>
          </a:p>
          <a:p>
            <a:pPr>
              <a:buFontTx/>
              <a:buNone/>
            </a:pPr>
            <a:r>
              <a:rPr lang="en-US" altLang="en-US"/>
              <a:t>If the GW</a:t>
            </a:r>
            <a:r>
              <a:rPr lang="en-US" altLang="en-US" baseline="-25000"/>
              <a:t>3</a:t>
            </a:r>
            <a:r>
              <a:rPr lang="en-US" altLang="en-US"/>
              <a:t> X DF3 &lt; GW</a:t>
            </a:r>
            <a:r>
              <a:rPr lang="en-US" altLang="en-US" baseline="-25000"/>
              <a:t>2</a:t>
            </a:r>
            <a:r>
              <a:rPr lang="en-US" altLang="en-US"/>
              <a:t>, then manage COC using GW</a:t>
            </a:r>
            <a:r>
              <a:rPr lang="en-US" altLang="en-US" baseline="-25000"/>
              <a:t>2</a:t>
            </a:r>
            <a:r>
              <a:rPr lang="en-US" altLang="en-US"/>
              <a:t> x DF2</a:t>
            </a:r>
          </a:p>
        </p:txBody>
      </p:sp>
    </p:spTree>
  </p:cSld>
  <p:clrMapOvr>
    <a:masterClrMapping/>
  </p:clrMapOvr>
  <p:transition>
    <p:wheel spokes="8"/>
  </p:transition>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8066" name="Rectangle 2"/>
          <p:cNvSpPr>
            <a:spLocks noGrp="1" noChangeArrowheads="1"/>
          </p:cNvSpPr>
          <p:nvPr>
            <p:ph type="title"/>
          </p:nvPr>
        </p:nvSpPr>
        <p:spPr/>
        <p:txBody>
          <a:bodyPr/>
          <a:lstStyle/>
          <a:p>
            <a:r>
              <a:rPr lang="en-US" altLang="en-US"/>
              <a:t>Management Option 2</a:t>
            </a:r>
          </a:p>
        </p:txBody>
      </p:sp>
      <p:sp>
        <p:nvSpPr>
          <p:cNvPr id="1368067" name="Rectangle 3"/>
          <p:cNvSpPr>
            <a:spLocks noGrp="1" noChangeArrowheads="1"/>
          </p:cNvSpPr>
          <p:nvPr>
            <p:ph type="body" idx="1"/>
          </p:nvPr>
        </p:nvSpPr>
        <p:spPr>
          <a:xfrm>
            <a:off x="685800" y="2362200"/>
            <a:ext cx="8153400" cy="3810000"/>
          </a:xfrm>
        </p:spPr>
        <p:txBody>
          <a:bodyPr/>
          <a:lstStyle/>
          <a:p>
            <a:pPr algn="r">
              <a:buFontTx/>
              <a:buNone/>
            </a:pPr>
            <a:r>
              <a:rPr lang="en-US" altLang="en-US" sz="4000">
                <a:solidFill>
                  <a:schemeClr val="tx2"/>
                </a:solidFill>
              </a:rPr>
              <a:t>Identification and Application of the </a:t>
            </a:r>
          </a:p>
          <a:p>
            <a:pPr algn="r">
              <a:buFontTx/>
              <a:buNone/>
            </a:pPr>
            <a:r>
              <a:rPr lang="en-US" altLang="en-US" sz="4000">
                <a:solidFill>
                  <a:schemeClr val="tx2"/>
                </a:solidFill>
              </a:rPr>
              <a:t>Limiting RECAP Standard</a:t>
            </a:r>
            <a:endParaRPr lang="en-US" altLang="en-US" sz="4000"/>
          </a:p>
          <a:p>
            <a:pPr algn="r">
              <a:buFontTx/>
              <a:buNone/>
            </a:pPr>
            <a:r>
              <a:rPr lang="en-US" altLang="en-US" sz="4000"/>
              <a:t> Appendix H  </a:t>
            </a:r>
          </a:p>
          <a:p>
            <a:pPr algn="r">
              <a:buFontTx/>
              <a:buNone/>
            </a:pPr>
            <a:endParaRPr lang="en-US" altLang="en-US" sz="4000"/>
          </a:p>
        </p:txBody>
      </p:sp>
    </p:spTree>
  </p:cSld>
  <p:clrMapOvr>
    <a:masterClrMapping/>
  </p:clrMapOvr>
  <p:transition>
    <p:wheel spokes="8"/>
  </p:transition>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5234" name="Rectangle 2"/>
          <p:cNvSpPr>
            <a:spLocks noGrp="1" noChangeArrowheads="1"/>
          </p:cNvSpPr>
          <p:nvPr>
            <p:ph type="title"/>
          </p:nvPr>
        </p:nvSpPr>
        <p:spPr/>
        <p:txBody>
          <a:bodyPr/>
          <a:lstStyle/>
          <a:p>
            <a:r>
              <a:rPr lang="en-US" altLang="en-US"/>
              <a:t>MO-2 LRS</a:t>
            </a:r>
          </a:p>
        </p:txBody>
      </p:sp>
      <p:sp>
        <p:nvSpPr>
          <p:cNvPr id="1375235" name="Rectangle 3"/>
          <p:cNvSpPr>
            <a:spLocks noGrp="1" noChangeArrowheads="1"/>
          </p:cNvSpPr>
          <p:nvPr>
            <p:ph type="body" idx="1"/>
          </p:nvPr>
        </p:nvSpPr>
        <p:spPr>
          <a:xfrm>
            <a:off x="228600" y="2057400"/>
            <a:ext cx="8382000" cy="4114800"/>
          </a:xfrm>
        </p:spPr>
        <p:txBody>
          <a:bodyPr/>
          <a:lstStyle/>
          <a:p>
            <a:pPr>
              <a:buFont typeface="Wingdings" panose="05000000000000000000" pitchFamily="2" charset="2"/>
              <a:buChar char="Ø"/>
            </a:pPr>
            <a:r>
              <a:rPr lang="en-US" altLang="en-US"/>
              <a:t>No look up table</a:t>
            </a:r>
          </a:p>
          <a:p>
            <a:pPr>
              <a:buFont typeface="Wingdings" panose="05000000000000000000" pitchFamily="2" charset="2"/>
              <a:buChar char="Ø"/>
            </a:pPr>
            <a:r>
              <a:rPr lang="en-US" altLang="en-US"/>
              <a:t>RS are developed using site-specific EF&amp;T</a:t>
            </a:r>
          </a:p>
          <a:p>
            <a:pPr>
              <a:buFont typeface="Wingdings" panose="05000000000000000000" pitchFamily="2" charset="2"/>
              <a:buChar char="Ø"/>
            </a:pPr>
            <a:r>
              <a:rPr lang="en-US" altLang="en-US"/>
              <a:t>In absence of SS EF&amp;T, use defaults in App H</a:t>
            </a:r>
          </a:p>
          <a:p>
            <a:pPr>
              <a:buFont typeface="Wingdings" panose="05000000000000000000" pitchFamily="2" charset="2"/>
              <a:buChar char="Ø"/>
            </a:pPr>
            <a:r>
              <a:rPr lang="en-US" altLang="en-US"/>
              <a:t>Identification of LRS same as for MO-1</a:t>
            </a:r>
          </a:p>
        </p:txBody>
      </p:sp>
    </p:spTree>
  </p:cSld>
  <p:clrMapOvr>
    <a:masterClrMapping/>
  </p:clrMapOvr>
  <p:transition>
    <p:wheel spokes="8"/>
  </p:transition>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9570" name="Rectangle 2"/>
          <p:cNvSpPr>
            <a:spLocks noGrp="1" noChangeArrowheads="1"/>
          </p:cNvSpPr>
          <p:nvPr>
            <p:ph type="title"/>
          </p:nvPr>
        </p:nvSpPr>
        <p:spPr/>
        <p:txBody>
          <a:bodyPr/>
          <a:lstStyle/>
          <a:p>
            <a:r>
              <a:rPr lang="en-US" altLang="en-US"/>
              <a:t>MO-3 LRS</a:t>
            </a:r>
          </a:p>
        </p:txBody>
      </p:sp>
      <p:sp>
        <p:nvSpPr>
          <p:cNvPr id="1389571" name="Rectangle 3"/>
          <p:cNvSpPr>
            <a:spLocks noGrp="1" noChangeArrowheads="1"/>
          </p:cNvSpPr>
          <p:nvPr>
            <p:ph type="body" idx="1"/>
          </p:nvPr>
        </p:nvSpPr>
        <p:spPr>
          <a:xfrm>
            <a:off x="228600" y="2057400"/>
            <a:ext cx="8382000" cy="4114800"/>
          </a:xfrm>
        </p:spPr>
        <p:txBody>
          <a:bodyPr/>
          <a:lstStyle/>
          <a:p>
            <a:pPr>
              <a:buFont typeface="Wingdings" panose="05000000000000000000" pitchFamily="2" charset="2"/>
              <a:buChar char="Ø"/>
            </a:pPr>
            <a:r>
              <a:rPr lang="en-US" altLang="en-US"/>
              <a:t>No look up table</a:t>
            </a:r>
          </a:p>
          <a:p>
            <a:pPr>
              <a:buFont typeface="Wingdings" panose="05000000000000000000" pitchFamily="2" charset="2"/>
              <a:buChar char="Ø"/>
            </a:pPr>
            <a:r>
              <a:rPr lang="en-US" altLang="en-US"/>
              <a:t>RS are developed using site-specific EF&amp;T and exposure data</a:t>
            </a:r>
          </a:p>
          <a:p>
            <a:pPr>
              <a:buFont typeface="Wingdings" panose="05000000000000000000" pitchFamily="2" charset="2"/>
              <a:buChar char="Ø"/>
            </a:pPr>
            <a:r>
              <a:rPr lang="en-US" altLang="en-US"/>
              <a:t>In absence of SS EF&amp;T and/or exposure data, use defaults in App H</a:t>
            </a:r>
          </a:p>
          <a:p>
            <a:pPr>
              <a:buFont typeface="Wingdings" panose="05000000000000000000" pitchFamily="2" charset="2"/>
              <a:buChar char="Ø"/>
            </a:pPr>
            <a:r>
              <a:rPr lang="en-US" altLang="en-US"/>
              <a:t>Identification of LRS same as for MO-1</a:t>
            </a:r>
          </a:p>
        </p:txBody>
      </p:sp>
    </p:spTree>
  </p:cSld>
  <p:clrMapOvr>
    <a:masterClrMapping/>
  </p:clrMapOvr>
  <p:transition>
    <p:wheel spokes="8"/>
  </p:transition>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33400" y="609600"/>
            <a:ext cx="7772400" cy="1143000"/>
          </a:xfrm>
        </p:spPr>
        <p:txBody>
          <a:bodyPr/>
          <a:lstStyle/>
          <a:p>
            <a:r>
              <a:rPr lang="en-US" altLang="en-US" sz="6000" dirty="0"/>
              <a:t>RECAP</a:t>
            </a:r>
            <a:endParaRPr lang="en-US" sz="6000" dirty="0"/>
          </a:p>
        </p:txBody>
      </p:sp>
      <p:sp>
        <p:nvSpPr>
          <p:cNvPr id="3" name="Subtitle 2"/>
          <p:cNvSpPr>
            <a:spLocks noGrp="1"/>
          </p:cNvSpPr>
          <p:nvPr>
            <p:ph type="subTitle" sz="quarter" idx="1"/>
          </p:nvPr>
        </p:nvSpPr>
        <p:spPr>
          <a:xfrm>
            <a:off x="1562100" y="2590800"/>
            <a:ext cx="6400800" cy="1752600"/>
          </a:xfrm>
        </p:spPr>
        <p:txBody>
          <a:bodyPr/>
          <a:lstStyle/>
          <a:p>
            <a:pPr>
              <a:lnSpc>
                <a:spcPct val="140000"/>
              </a:lnSpc>
            </a:pPr>
            <a:r>
              <a:rPr lang="en-US" altLang="en-US" sz="4400" dirty="0"/>
              <a:t>Alternatives to Applying </a:t>
            </a:r>
          </a:p>
          <a:p>
            <a:pPr>
              <a:lnSpc>
                <a:spcPct val="140000"/>
              </a:lnSpc>
            </a:pPr>
            <a:r>
              <a:rPr lang="en-US" altLang="en-US" sz="4400" dirty="0"/>
              <a:t>RECAP Standards</a:t>
            </a:r>
          </a:p>
          <a:p>
            <a:endParaRPr lang="en-US" dirty="0"/>
          </a:p>
        </p:txBody>
      </p:sp>
    </p:spTree>
  </p:cSld>
  <p:clrMapOvr>
    <a:masterClrMapping/>
  </p:clrMapOvr>
  <p:transition>
    <p:wheel spokes="8"/>
  </p:transition>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6754" name="Text Box 2"/>
          <p:cNvSpPr txBox="1">
            <a:spLocks noChangeArrowheads="1"/>
          </p:cNvSpPr>
          <p:nvPr/>
        </p:nvSpPr>
        <p:spPr bwMode="auto">
          <a:xfrm>
            <a:off x="381000" y="2590800"/>
            <a:ext cx="8763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800">
                <a:sym typeface="Wingdings" panose="05000000000000000000" pitchFamily="2" charset="2"/>
              </a:rPr>
              <a:t>Soil</a:t>
            </a:r>
            <a:r>
              <a:rPr lang="en-US" altLang="en-US" sz="2800" baseline="-25000">
                <a:sym typeface="Wingdings" panose="05000000000000000000" pitchFamily="2" charset="2"/>
              </a:rPr>
              <a:t>es</a:t>
            </a:r>
            <a:r>
              <a:rPr lang="en-US" altLang="en-US" sz="2800">
                <a:sym typeface="Wingdings" panose="05000000000000000000" pitchFamily="2" charset="2"/>
              </a:rPr>
              <a:t>  Soil gas or indoor air sampling (MO-2 and 3)</a:t>
            </a:r>
          </a:p>
          <a:p>
            <a:pPr algn="l"/>
            <a:endParaRPr lang="en-US" altLang="en-US" sz="2800">
              <a:sym typeface="Wingdings" panose="05000000000000000000" pitchFamily="2" charset="2"/>
            </a:endParaRPr>
          </a:p>
          <a:p>
            <a:pPr algn="l"/>
            <a:r>
              <a:rPr lang="en-US" altLang="en-US" sz="2800">
                <a:sym typeface="Wingdings" panose="05000000000000000000" pitchFamily="2" charset="2"/>
              </a:rPr>
              <a:t>GW</a:t>
            </a:r>
            <a:r>
              <a:rPr lang="en-US" altLang="en-US" sz="2800" baseline="-25000">
                <a:sym typeface="Wingdings" panose="05000000000000000000" pitchFamily="2" charset="2"/>
              </a:rPr>
              <a:t>es</a:t>
            </a:r>
            <a:r>
              <a:rPr lang="en-US" altLang="en-US" sz="2800">
                <a:sym typeface="Wingdings" panose="05000000000000000000" pitchFamily="2" charset="2"/>
              </a:rPr>
              <a:t>  Soil gas or indoor air sampling (MO-2 and 3)</a:t>
            </a:r>
          </a:p>
          <a:p>
            <a:pPr algn="l"/>
            <a:endParaRPr lang="en-US" altLang="en-US" sz="2800">
              <a:sym typeface="Wingdings" panose="05000000000000000000" pitchFamily="2" charset="2"/>
            </a:endParaRPr>
          </a:p>
          <a:p>
            <a:pPr algn="l"/>
            <a:r>
              <a:rPr lang="en-US" altLang="en-US" sz="2800"/>
              <a:t>Soil</a:t>
            </a:r>
            <a:r>
              <a:rPr lang="en-US" altLang="en-US" sz="2800" baseline="-25000"/>
              <a:t>GW</a:t>
            </a:r>
            <a:r>
              <a:rPr lang="en-US" altLang="en-US" sz="2800"/>
              <a:t> </a:t>
            </a:r>
            <a:r>
              <a:rPr lang="en-US" altLang="en-US" sz="2800">
                <a:sym typeface="Wingdings" panose="05000000000000000000" pitchFamily="2" charset="2"/>
              </a:rPr>
              <a:t> SPLP (all options)</a:t>
            </a:r>
          </a:p>
          <a:p>
            <a:pPr algn="l"/>
            <a:endParaRPr lang="en-US" altLang="en-US" sz="2800"/>
          </a:p>
          <a:p>
            <a:endParaRPr lang="en-US" altLang="en-US" sz="2800"/>
          </a:p>
        </p:txBody>
      </p:sp>
      <p:sp>
        <p:nvSpPr>
          <p:cNvPr id="2" name="Title 1"/>
          <p:cNvSpPr>
            <a:spLocks noGrp="1"/>
          </p:cNvSpPr>
          <p:nvPr>
            <p:ph type="title"/>
          </p:nvPr>
        </p:nvSpPr>
        <p:spPr>
          <a:xfrm>
            <a:off x="584817" y="1828800"/>
            <a:ext cx="7772400" cy="1143000"/>
          </a:xfrm>
        </p:spPr>
        <p:txBody>
          <a:bodyPr/>
          <a:lstStyle/>
          <a:p>
            <a:r>
              <a:rPr lang="en-US" altLang="en-US" sz="6000" dirty="0"/>
              <a:t>RECAP</a:t>
            </a:r>
            <a:r>
              <a:rPr lang="en-US" altLang="en-US" dirty="0"/>
              <a:t/>
            </a:r>
            <a:br>
              <a:rPr lang="en-US" altLang="en-US" dirty="0"/>
            </a:br>
            <a:r>
              <a:rPr lang="en-US" altLang="en-US" dirty="0"/>
              <a:t/>
            </a:r>
            <a:br>
              <a:rPr lang="en-US" altLang="en-US" dirty="0"/>
            </a:br>
            <a:endParaRPr lang="en-US" dirty="0"/>
          </a:p>
        </p:txBody>
      </p:sp>
    </p:spTree>
  </p:cSld>
  <p:clrMapOvr>
    <a:masterClrMapping/>
  </p:clrMapOvr>
  <p:transition>
    <p:wheel spokes="8"/>
  </p:transition>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6562" name="Rectangle 2"/>
          <p:cNvSpPr>
            <a:spLocks noGrp="1" noChangeArrowheads="1"/>
          </p:cNvSpPr>
          <p:nvPr>
            <p:ph type="title"/>
          </p:nvPr>
        </p:nvSpPr>
        <p:spPr/>
        <p:txBody>
          <a:bodyPr/>
          <a:lstStyle/>
          <a:p>
            <a:r>
              <a:rPr lang="en-US" altLang="en-US" b="1"/>
              <a:t>Soil to Groundwater Pathway</a:t>
            </a:r>
            <a:br>
              <a:rPr lang="en-US" altLang="en-US" b="1"/>
            </a:br>
            <a:r>
              <a:rPr lang="en-US" altLang="en-US" b="1"/>
              <a:t>SPLP Data</a:t>
            </a:r>
            <a:endParaRPr lang="en-US" altLang="en-US"/>
          </a:p>
        </p:txBody>
      </p:sp>
      <p:sp>
        <p:nvSpPr>
          <p:cNvPr id="1346563" name="Rectangle 3"/>
          <p:cNvSpPr>
            <a:spLocks noGrp="1" noChangeArrowheads="1"/>
          </p:cNvSpPr>
          <p:nvPr>
            <p:ph type="body" idx="1"/>
          </p:nvPr>
        </p:nvSpPr>
        <p:spPr>
          <a:xfrm>
            <a:off x="457200" y="2133600"/>
            <a:ext cx="8686800" cy="4114800"/>
          </a:xfrm>
        </p:spPr>
        <p:txBody>
          <a:bodyPr/>
          <a:lstStyle/>
          <a:p>
            <a:pPr>
              <a:lnSpc>
                <a:spcPct val="140000"/>
              </a:lnSpc>
              <a:buFont typeface="Monotype Sorts" pitchFamily="2" charset="2"/>
              <a:buChar char="n"/>
            </a:pPr>
            <a:r>
              <a:rPr lang="en-US" altLang="en-US"/>
              <a:t> Where should SPLP samples be collected?</a:t>
            </a:r>
          </a:p>
          <a:p>
            <a:pPr>
              <a:lnSpc>
                <a:spcPct val="90000"/>
              </a:lnSpc>
              <a:buFont typeface="Monotype Sorts" pitchFamily="2" charset="2"/>
              <a:buChar char="n"/>
            </a:pPr>
            <a:r>
              <a:rPr lang="en-US" altLang="en-US"/>
              <a:t> How is the SPLP data used to evaluate the soil to    gw pathway?</a:t>
            </a:r>
          </a:p>
          <a:p>
            <a:pPr lvl="1">
              <a:lnSpc>
                <a:spcPct val="140000"/>
              </a:lnSpc>
              <a:buClr>
                <a:schemeClr val="folHlink"/>
              </a:buClr>
              <a:buFont typeface="Marlett" pitchFamily="2" charset="2"/>
              <a:buChar char="p"/>
            </a:pPr>
            <a:r>
              <a:rPr lang="en-US" altLang="en-US"/>
              <a:t> Soil</a:t>
            </a:r>
            <a:r>
              <a:rPr lang="en-US" altLang="en-US" baseline="-25000"/>
              <a:t>GW1</a:t>
            </a:r>
            <a:r>
              <a:rPr lang="en-US" altLang="en-US"/>
              <a:t>: Compare SPLP to GW</a:t>
            </a:r>
            <a:r>
              <a:rPr lang="en-US" altLang="en-US" baseline="-25000"/>
              <a:t>1</a:t>
            </a:r>
            <a:r>
              <a:rPr lang="en-US" altLang="en-US"/>
              <a:t> x DF</a:t>
            </a:r>
            <a:r>
              <a:rPr lang="en-US" altLang="en-US" baseline="-25000"/>
              <a:t>Summers</a:t>
            </a:r>
          </a:p>
          <a:p>
            <a:pPr lvl="1">
              <a:lnSpc>
                <a:spcPct val="140000"/>
              </a:lnSpc>
              <a:buClr>
                <a:schemeClr val="folHlink"/>
              </a:buClr>
              <a:buFont typeface="Marlett" pitchFamily="2" charset="2"/>
              <a:buChar char="p"/>
            </a:pPr>
            <a:r>
              <a:rPr lang="en-US" altLang="en-US" baseline="-25000"/>
              <a:t> </a:t>
            </a:r>
            <a:r>
              <a:rPr lang="en-US" altLang="en-US"/>
              <a:t>Soil</a:t>
            </a:r>
            <a:r>
              <a:rPr lang="en-US" altLang="en-US" baseline="-25000"/>
              <a:t>GW2</a:t>
            </a:r>
            <a:r>
              <a:rPr lang="en-US" altLang="en-US"/>
              <a:t>: Compare SPLP to GW</a:t>
            </a:r>
            <a:r>
              <a:rPr lang="en-US" altLang="en-US" baseline="-25000"/>
              <a:t>2</a:t>
            </a:r>
            <a:r>
              <a:rPr lang="en-US" altLang="en-US"/>
              <a:t> x DF</a:t>
            </a:r>
            <a:r>
              <a:rPr lang="en-US" altLang="en-US" baseline="-25000"/>
              <a:t>Summers</a:t>
            </a:r>
            <a:r>
              <a:rPr lang="en-US" altLang="en-US"/>
              <a:t> x DF2</a:t>
            </a:r>
          </a:p>
          <a:p>
            <a:pPr lvl="1">
              <a:lnSpc>
                <a:spcPct val="140000"/>
              </a:lnSpc>
              <a:buClr>
                <a:schemeClr val="folHlink"/>
              </a:buClr>
              <a:buFont typeface="Marlett" pitchFamily="2" charset="2"/>
              <a:buChar char="p"/>
            </a:pPr>
            <a:r>
              <a:rPr lang="en-US" altLang="en-US"/>
              <a:t> Soil</a:t>
            </a:r>
            <a:r>
              <a:rPr lang="en-US" altLang="en-US" baseline="-25000"/>
              <a:t>GW3</a:t>
            </a:r>
            <a:r>
              <a:rPr lang="en-US" altLang="en-US"/>
              <a:t>: Compare SPLP to GW</a:t>
            </a:r>
            <a:r>
              <a:rPr lang="en-US" altLang="en-US" baseline="-25000"/>
              <a:t>3</a:t>
            </a:r>
            <a:r>
              <a:rPr lang="en-US" altLang="en-US"/>
              <a:t> x DF</a:t>
            </a:r>
            <a:r>
              <a:rPr lang="en-US" altLang="en-US" baseline="-25000"/>
              <a:t>Summers</a:t>
            </a:r>
            <a:r>
              <a:rPr lang="en-US" altLang="en-US"/>
              <a:t> x DF3</a:t>
            </a:r>
          </a:p>
          <a:p>
            <a:pPr lvl="1">
              <a:buClr>
                <a:schemeClr val="folHlink"/>
              </a:buClr>
              <a:buFont typeface="Marlett" pitchFamily="2" charset="2"/>
              <a:buNone/>
            </a:pPr>
            <a:r>
              <a:rPr lang="en-US" altLang="en-US"/>
              <a:t> </a:t>
            </a:r>
          </a:p>
        </p:txBody>
      </p:sp>
    </p:spTree>
  </p:cSld>
  <p:clrMapOvr>
    <a:masterClrMapping/>
  </p:clrMapOvr>
  <p:transition>
    <p:wheel spokes="8"/>
  </p:transition>
</p:sld>
</file>

<file path=ppt/theme/theme1.xml><?xml version="1.0" encoding="utf-8"?>
<a:theme xmlns:a="http://schemas.openxmlformats.org/drawingml/2006/main" name="Fireball.pot">
  <a:themeElements>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pot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4998</TotalTime>
  <Words>10622</Words>
  <Application>Microsoft Office PowerPoint</Application>
  <PresentationFormat>On-screen Show (4:3)</PresentationFormat>
  <Paragraphs>2071</Paragraphs>
  <Slides>246</Slides>
  <Notes>104</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246</vt:i4>
      </vt:variant>
    </vt:vector>
  </HeadingPairs>
  <TitlesOfParts>
    <vt:vector size="258" baseType="lpstr">
      <vt:lpstr>Arial</vt:lpstr>
      <vt:lpstr>Comic Sans MS</vt:lpstr>
      <vt:lpstr>Haettenschweiler</vt:lpstr>
      <vt:lpstr>Marlett</vt:lpstr>
      <vt:lpstr>Monotype Sorts</vt:lpstr>
      <vt:lpstr>Symbol</vt:lpstr>
      <vt:lpstr>Times New Roman</vt:lpstr>
      <vt:lpstr>Wingdings</vt:lpstr>
      <vt:lpstr>Wingdings 3</vt:lpstr>
      <vt:lpstr>WP TypographicSymbols</vt:lpstr>
      <vt:lpstr>Fireball.pot</vt:lpstr>
      <vt:lpstr>Document</vt:lpstr>
      <vt:lpstr>Louisiana Department of  Environmental Quality  Risk Evaluation/Corrective Action Program  (RECAP)  October 20, 2003</vt:lpstr>
      <vt:lpstr>Advanced RECAP Workshop</vt:lpstr>
      <vt:lpstr>Comparison of Options Getting the most out of RECAP </vt:lpstr>
      <vt:lpstr>RECAP: Which Option?</vt:lpstr>
      <vt:lpstr>What makes sense for your AOI?</vt:lpstr>
      <vt:lpstr>SO vs MO-1 </vt:lpstr>
      <vt:lpstr>SO vs MO-1 </vt:lpstr>
      <vt:lpstr>SO vs MO-1 </vt:lpstr>
      <vt:lpstr>SO vs MO-1 </vt:lpstr>
      <vt:lpstr>MO-2:  When?</vt:lpstr>
      <vt:lpstr>MO-2:  When not?</vt:lpstr>
      <vt:lpstr>MO-2:  When?</vt:lpstr>
      <vt:lpstr>MO-2:  When not?</vt:lpstr>
      <vt:lpstr>MO-3:  When?</vt:lpstr>
      <vt:lpstr>MO-3:  When?</vt:lpstr>
      <vt:lpstr>MO-3:  When?</vt:lpstr>
      <vt:lpstr>Comparison of Options</vt:lpstr>
      <vt:lpstr>Comparison of Options</vt:lpstr>
      <vt:lpstr>Comparison of Options</vt:lpstr>
      <vt:lpstr>Comparison of Options</vt:lpstr>
      <vt:lpstr>Comparison of Options</vt:lpstr>
      <vt:lpstr>Comparison of Options</vt:lpstr>
      <vt:lpstr>Next step?</vt:lpstr>
      <vt:lpstr>Next step?</vt:lpstr>
      <vt:lpstr>Next step?</vt:lpstr>
      <vt:lpstr>Next step?</vt:lpstr>
      <vt:lpstr> </vt:lpstr>
      <vt:lpstr>Identification of the AOI   and   Estimation of the AOIC </vt:lpstr>
      <vt:lpstr>  </vt:lpstr>
      <vt:lpstr>Identification of the AOI Section 2.6.1</vt:lpstr>
      <vt:lpstr>AOI Concentration</vt:lpstr>
      <vt:lpstr>Identification of the AOI</vt:lpstr>
      <vt:lpstr>Identification of the AOI</vt:lpstr>
      <vt:lpstr>Identification of the AOI  LRS = 10 ppm</vt:lpstr>
      <vt:lpstr>Identification of the AOI </vt:lpstr>
      <vt:lpstr>Identification of the AOI Tiered Approach</vt:lpstr>
      <vt:lpstr>Identification of the AOI Tiered Approach</vt:lpstr>
      <vt:lpstr>Identification of the AOI Tiered Approach</vt:lpstr>
      <vt:lpstr>Identification of the AOI Tiered Approach</vt:lpstr>
      <vt:lpstr>   Identification of the AOI Site-specific SoilSSi/ni</vt:lpstr>
      <vt:lpstr>   Identification of the AOI  Site-specific SoilSSi/ni </vt:lpstr>
      <vt:lpstr> Identification of the AOI </vt:lpstr>
      <vt:lpstr>Identification of the AOI Based on Land Use</vt:lpstr>
      <vt:lpstr>Identification of the AOI Based on COC</vt:lpstr>
      <vt:lpstr> Identification of the AOI Single vs Multiple </vt:lpstr>
      <vt:lpstr>Soiles</vt:lpstr>
      <vt:lpstr>GWes</vt:lpstr>
      <vt:lpstr>Soil-PEF</vt:lpstr>
      <vt:lpstr>Estimation of the AOIC</vt:lpstr>
      <vt:lpstr>AOIC</vt:lpstr>
      <vt:lpstr>AOI Concentration Sections 2.8.1 and 2.8.2</vt:lpstr>
      <vt:lpstr>AOI Concentration Sections 2.8.1 and 2.8.2</vt:lpstr>
      <vt:lpstr>AOIC 95% UCL-AM</vt:lpstr>
      <vt:lpstr> AOIC </vt:lpstr>
      <vt:lpstr> AOIC </vt:lpstr>
      <vt:lpstr>Identification of the AOI  LRS = 10 ppm</vt:lpstr>
      <vt:lpstr>AOI Concentration  95% UCL-AM</vt:lpstr>
      <vt:lpstr>ProUCL</vt:lpstr>
      <vt:lpstr>AOI C  </vt:lpstr>
      <vt:lpstr>AOIC</vt:lpstr>
      <vt:lpstr>Soiles AOIC</vt:lpstr>
      <vt:lpstr>Soiles AOIC</vt:lpstr>
      <vt:lpstr>GWes AOIC</vt:lpstr>
      <vt:lpstr>GWes AOIC</vt:lpstr>
      <vt:lpstr>Soil-PEF AOIC</vt:lpstr>
      <vt:lpstr>Soil-PEF AOI</vt:lpstr>
      <vt:lpstr>Identification of the AOI Remediation Verification</vt:lpstr>
      <vt:lpstr>  AOI Concentration </vt:lpstr>
      <vt:lpstr>Identification of the Limiting  RECAP Standard </vt:lpstr>
      <vt:lpstr>Identification of the limiting RECAP Standard  </vt:lpstr>
      <vt:lpstr>Identification of the RECAP Standard  </vt:lpstr>
      <vt:lpstr>Management Option 1</vt:lpstr>
      <vt:lpstr> Id of the MO-1 Soil LRS Table 2 </vt:lpstr>
      <vt:lpstr>Surface Soil 0-15 ft bgs</vt:lpstr>
      <vt:lpstr> Id of the MO-1 Limiting Soil RS </vt:lpstr>
      <vt:lpstr>Subsurface Soil &gt; 15 ft bgs</vt:lpstr>
      <vt:lpstr>Identification of the MO-1  Limiting Soil RS </vt:lpstr>
      <vt:lpstr>  MO-1 Soil LRS </vt:lpstr>
      <vt:lpstr>   Soiles </vt:lpstr>
      <vt:lpstr> Id of the MO-1 Limiting Soil RS Example </vt:lpstr>
      <vt:lpstr> MO-1 SoilGW  DF Appendix H </vt:lpstr>
      <vt:lpstr> Estimation of Sd   </vt:lpstr>
      <vt:lpstr> Estimation of Sd   </vt:lpstr>
      <vt:lpstr>TPH</vt:lpstr>
      <vt:lpstr>Management Option 1</vt:lpstr>
      <vt:lpstr> MO-1 GW LRS Table 3 </vt:lpstr>
      <vt:lpstr>GW 1 zone</vt:lpstr>
      <vt:lpstr>GW 2 zone</vt:lpstr>
      <vt:lpstr>GW 3 zone</vt:lpstr>
      <vt:lpstr>GWes</vt:lpstr>
      <vt:lpstr> Id of the MO-1 Limiting GW RS Example  </vt:lpstr>
      <vt:lpstr> MO-1 GW2/GW3  DF Appendix H </vt:lpstr>
      <vt:lpstr>Other considerations</vt:lpstr>
      <vt:lpstr>Management Option 2</vt:lpstr>
      <vt:lpstr>MO-2 LRS</vt:lpstr>
      <vt:lpstr>MO-3 LRS</vt:lpstr>
      <vt:lpstr>RECAP</vt:lpstr>
      <vt:lpstr>RECAP  </vt:lpstr>
      <vt:lpstr>Soil to Groundwater Pathway SPLP Data</vt:lpstr>
      <vt:lpstr>Soil to Groundwater Pathway SPLP Data</vt:lpstr>
      <vt:lpstr>Other considerations</vt:lpstr>
      <vt:lpstr>Calculation of  Screening Standards and  RECAP Standards  </vt:lpstr>
      <vt:lpstr>RECAP Spreadsheet </vt:lpstr>
      <vt:lpstr>SS or RS for COC not in RECAP</vt:lpstr>
      <vt:lpstr>SS or RS for COC not in RECAP</vt:lpstr>
      <vt:lpstr>Site-Specific Soil SS</vt:lpstr>
      <vt:lpstr>MO-2 Soil RECAP Standards Use of Site-Specific Data </vt:lpstr>
      <vt:lpstr>MO-2 Soil RECAP Standards Use of Site-Specific Data</vt:lpstr>
      <vt:lpstr>MO-2 Soil RECAP Standards Use of Site-Specific Data</vt:lpstr>
      <vt:lpstr>MO-2 Soil RECAP Standards Use of Site-Specific Data</vt:lpstr>
      <vt:lpstr>MO-2 Groundwater RS Use of Site-Specific EF&amp;T Data</vt:lpstr>
      <vt:lpstr>MO-2 Groundwater RS Use of Site-Specific EF&amp;T Data</vt:lpstr>
      <vt:lpstr>MO-2 Groundwater RS Use of Site-Specific EF&amp;T Data</vt:lpstr>
      <vt:lpstr>Fraction of organic carbon (foc)</vt:lpstr>
      <vt:lpstr>Fraction of organic carbon (foc)</vt:lpstr>
      <vt:lpstr>Toxicity Assessment </vt:lpstr>
      <vt:lpstr>Toxicity Assessment</vt:lpstr>
      <vt:lpstr>IRIS </vt:lpstr>
      <vt:lpstr> Toxicity Assessment</vt:lpstr>
      <vt:lpstr> Toxicity Assessment</vt:lpstr>
      <vt:lpstr> Toxicity Assessment</vt:lpstr>
      <vt:lpstr>Reference Dose/Reference Concentration</vt:lpstr>
      <vt:lpstr>Reference Dose/Reference Concentration</vt:lpstr>
      <vt:lpstr>Reference Dose/Reference Concentration</vt:lpstr>
      <vt:lpstr>Toxicity Assessment</vt:lpstr>
      <vt:lpstr>Toxicity Assessment</vt:lpstr>
      <vt:lpstr>Threshold Dose-Response Curve Noncarcinogens </vt:lpstr>
      <vt:lpstr>Slope Factor/Inhalation Unit Risk</vt:lpstr>
      <vt:lpstr>Slope Factor/Inhalation Unit Risk</vt:lpstr>
      <vt:lpstr>Slope Factor/Inhalation Unit Risk</vt:lpstr>
      <vt:lpstr>Toxicity Assessment</vt:lpstr>
      <vt:lpstr>Non-threshold Dose-Response Curve Carcinogens </vt:lpstr>
      <vt:lpstr>Non-threshold Dose-Response Curve Carcinogens</vt:lpstr>
      <vt:lpstr>Slope Factors</vt:lpstr>
      <vt:lpstr>Slope Factors</vt:lpstr>
      <vt:lpstr>Toxicity Assessment</vt:lpstr>
      <vt:lpstr>Toxicity Assessment</vt:lpstr>
      <vt:lpstr>Toxicity Assessment</vt:lpstr>
      <vt:lpstr>Toxicity Assessment</vt:lpstr>
      <vt:lpstr>Surrogate Approach </vt:lpstr>
      <vt:lpstr>No toxicity values   Call LDEQ Toxicological Services Division  219-3421 Before completing RECAP Assessment </vt:lpstr>
      <vt:lpstr>Revised Toxicity Values</vt:lpstr>
      <vt:lpstr>Additivity </vt:lpstr>
      <vt:lpstr>Addressing Exposure to  Multiple Constituents that  Elicit Noncarcinogenic Effects  on the Same Target Organ/System </vt:lpstr>
      <vt:lpstr>Additivity - Noncarcinogens</vt:lpstr>
      <vt:lpstr> Risk-based RS</vt:lpstr>
      <vt:lpstr>Additivity - Noncarcinogens</vt:lpstr>
      <vt:lpstr> Risk-based RS</vt:lpstr>
      <vt:lpstr>Additivity - Noncarcinogens</vt:lpstr>
      <vt:lpstr>Target organ/critical effect</vt:lpstr>
      <vt:lpstr>Appendix G</vt:lpstr>
      <vt:lpstr>Additivity - Noncarcinogens</vt:lpstr>
      <vt:lpstr>MO-1: Accounting for Additivity</vt:lpstr>
      <vt:lpstr>MO-1: Accounting for Additivity </vt:lpstr>
      <vt:lpstr>MO-1: Accounting for Additivity Example</vt:lpstr>
      <vt:lpstr>MO-2: Methods for Accounting for Additivity </vt:lpstr>
      <vt:lpstr>MO-2: Additivity Example:  Site-specific apportionment</vt:lpstr>
      <vt:lpstr>MO-2 Additivity Example:  Calculation of a THI for Each Target Organ</vt:lpstr>
      <vt:lpstr>Additivity   Exposure to Multiple Media</vt:lpstr>
      <vt:lpstr>Additivity - Noncarcinogens</vt:lpstr>
      <vt:lpstr>Additivity - Noncarcinogens</vt:lpstr>
      <vt:lpstr>Additivity - Noncarcinogens</vt:lpstr>
      <vt:lpstr>Additivity - Noncarcinogens</vt:lpstr>
      <vt:lpstr>Additivity - Noncarcinogens</vt:lpstr>
      <vt:lpstr>Additivity - Noncarcinogens</vt:lpstr>
      <vt:lpstr>Additivity - Noncarcinogens</vt:lpstr>
      <vt:lpstr>Additivity: GW1 and GW2</vt:lpstr>
      <vt:lpstr>Additivity: GW1 and GW2</vt:lpstr>
      <vt:lpstr>Enclosed Structure – Soil and GW Additivity Example</vt:lpstr>
      <vt:lpstr>Enclosed Structure – Soil and GW Additivity Example</vt:lpstr>
      <vt:lpstr>Enclosed Structure – Soil and GW Additivity Example</vt:lpstr>
      <vt:lpstr>Additivity - Carcinogens</vt:lpstr>
      <vt:lpstr>RECAP</vt:lpstr>
      <vt:lpstr>TPH Fraction and Indicator Method  </vt:lpstr>
      <vt:lpstr>COC for Petroleum Releases  Table D-1    Page D-TPH-5</vt:lpstr>
      <vt:lpstr>Hydrocarbon Fractions Table D-1      Page D-TPH-5</vt:lpstr>
      <vt:lpstr>TPH Mixtures TPH-G, TPH-D, and TPH-O</vt:lpstr>
      <vt:lpstr>How were the RS for TPH-GRO, DRO, and ORO derived?</vt:lpstr>
      <vt:lpstr>TPH</vt:lpstr>
      <vt:lpstr>TPH</vt:lpstr>
      <vt:lpstr>Additivity and TPH </vt:lpstr>
      <vt:lpstr>Additivity: TPH</vt:lpstr>
      <vt:lpstr>Additivity: TPH Fractions</vt:lpstr>
      <vt:lpstr>Additivity: TPH Fractions Example 1</vt:lpstr>
      <vt:lpstr>Additivity: TPH Fractions Example 1 (cont’d)</vt:lpstr>
      <vt:lpstr>TPH Additivity Example 2 </vt:lpstr>
      <vt:lpstr>MO-1 Additivity Example 2:  Soil Gasoline release</vt:lpstr>
      <vt:lpstr>MO-1 Additivity Example 2:  Soil Gasoline release</vt:lpstr>
      <vt:lpstr>MO-1 Additivity Example 2:  Soil Gasoline release</vt:lpstr>
      <vt:lpstr>MO-1 Additivity Example 2:  Soil Gasoline release</vt:lpstr>
      <vt:lpstr>TPH Additivity Example 3 </vt:lpstr>
      <vt:lpstr>MO-1 Additivity Example 3:  GW Gasoline release</vt:lpstr>
      <vt:lpstr>MO-1 Additivity Example 3:   GW Gasoline release</vt:lpstr>
      <vt:lpstr>MO-1 Additivity Example 3: GW Gasoline release</vt:lpstr>
      <vt:lpstr>MO-1 Additivity Example 3: GW Gasoline release</vt:lpstr>
      <vt:lpstr>Example 4  Site-specific Apportionment</vt:lpstr>
      <vt:lpstr>Example 4 Site-specific Apportionment</vt:lpstr>
      <vt:lpstr>Example 4  Site-specific Apportionment</vt:lpstr>
      <vt:lpstr>Example 4  Site-specific Apportionment</vt:lpstr>
      <vt:lpstr>RECAP </vt:lpstr>
      <vt:lpstr>Appendix I</vt:lpstr>
      <vt:lpstr>Appendix I</vt:lpstr>
      <vt:lpstr>Figure H-1: Schematic Description of Domenico’s Model</vt:lpstr>
      <vt:lpstr>Appendix I</vt:lpstr>
      <vt:lpstr>Appendix I</vt:lpstr>
      <vt:lpstr>Appendix I</vt:lpstr>
      <vt:lpstr>Appendix I</vt:lpstr>
      <vt:lpstr>Appendix I</vt:lpstr>
      <vt:lpstr>Non-Traditional Parameters </vt:lpstr>
      <vt:lpstr>Appendix D</vt:lpstr>
      <vt:lpstr>Appendix D</vt:lpstr>
      <vt:lpstr>Appendix D</vt:lpstr>
      <vt:lpstr>Appendix D</vt:lpstr>
      <vt:lpstr>Appendix D</vt:lpstr>
      <vt:lpstr>Appendix D</vt:lpstr>
      <vt:lpstr>Data Issues </vt:lpstr>
      <vt:lpstr>Data Collection Issues</vt:lpstr>
      <vt:lpstr>Data Evaluation/Data Usability </vt:lpstr>
      <vt:lpstr>Data Evaluation/Data Usability </vt:lpstr>
      <vt:lpstr>Data Evaluation/Data Useability</vt:lpstr>
      <vt:lpstr>Evaluate data with respect to:</vt:lpstr>
      <vt:lpstr>Interpreting blank sample results</vt:lpstr>
      <vt:lpstr>Interpreting blank sample results</vt:lpstr>
      <vt:lpstr>Evaluate data with respect to:</vt:lpstr>
      <vt:lpstr>Data evaluation section of risk assessment report should include:</vt:lpstr>
      <vt:lpstr>Data evaluation section of risk assessment report should include:</vt:lpstr>
      <vt:lpstr>Use of historical data</vt:lpstr>
      <vt:lpstr>Historical data</vt:lpstr>
      <vt:lpstr>MO-3 </vt:lpstr>
      <vt:lpstr>MO-3</vt:lpstr>
      <vt:lpstr>Workplans </vt:lpstr>
      <vt:lpstr>MO-2 and MO-3 Workplans</vt:lpstr>
      <vt:lpstr>RECAP Submittals Avoiding NODs </vt:lpstr>
      <vt:lpstr>Submittals: Key Points</vt:lpstr>
      <vt:lpstr>Submittals: Key Points</vt:lpstr>
      <vt:lpstr>Submittals: Key Points</vt:lpstr>
      <vt:lpstr>Frequent Deficiencies</vt:lpstr>
      <vt:lpstr> Frequent Deficiencies</vt:lpstr>
      <vt:lpstr> Frequent Deficiencies</vt:lpstr>
      <vt:lpstr>Frequent Deficiencies - TPH</vt:lpstr>
      <vt:lpstr>Frequent Deficiencies</vt:lpstr>
      <vt:lpstr> Frequent Deficiencies</vt:lpstr>
      <vt:lpstr>Remediation </vt:lpstr>
      <vt:lpstr>Remediation</vt:lpstr>
      <vt:lpstr>Remediation </vt:lpstr>
      <vt:lpstr>Remediation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Three Corrective Options</dc:title>
  <dc:creator>Vicki LeBlanc</dc:creator>
  <cp:lastModifiedBy>Ross Rodrigue</cp:lastModifiedBy>
  <cp:revision>151</cp:revision>
  <cp:lastPrinted>2007-08-27T20:42:30Z</cp:lastPrinted>
  <dcterms:created xsi:type="dcterms:W3CDTF">1995-05-28T16:07:12Z</dcterms:created>
  <dcterms:modified xsi:type="dcterms:W3CDTF">2026-02-09T18:00:14Z</dcterms:modified>
</cp:coreProperties>
</file>