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2" r:id="rId5"/>
    <p:sldId id="257" r:id="rId6"/>
    <p:sldId id="263" r:id="rId7"/>
    <p:sldId id="261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2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134" y="1327863"/>
            <a:ext cx="4751010" cy="2324604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4134" y="4080933"/>
            <a:ext cx="4751009" cy="131937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78472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2F81A-50A7-4012-B1B7-E514DF61C8AB}" type="datetimeFigureOut">
              <a:rPr lang="en-US" smtClean="0"/>
              <a:t>7/29/2022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1350-60A8-4F37-8AE7-95B0A0C778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49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2F81A-50A7-4012-B1B7-E514DF61C8AB}" type="datetimeFigureOut">
              <a:rPr lang="en-US" smtClean="0"/>
              <a:t>7/29/2022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1350-60A8-4F37-8AE7-95B0A0C778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632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541" y="365125"/>
            <a:ext cx="10406192" cy="1325563"/>
          </a:xfrm>
        </p:spPr>
        <p:txBody>
          <a:bodyPr/>
          <a:lstStyle>
            <a:lvl1pPr algn="l">
              <a:defRPr b="1">
                <a:solidFill>
                  <a:srgbClr val="29738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1931" y="1825625"/>
            <a:ext cx="9776801" cy="4761442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5384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2F81A-50A7-4012-B1B7-E514DF61C8AB}" type="datetimeFigureOut">
              <a:rPr lang="en-US" smtClean="0"/>
              <a:t>7/29/2022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1350-60A8-4F37-8AE7-95B0A0C778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32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2F81A-50A7-4012-B1B7-E514DF61C8AB}" type="datetimeFigureOut">
              <a:rPr lang="en-US" smtClean="0"/>
              <a:t>7/29/2022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1350-60A8-4F37-8AE7-95B0A0C778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987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2F81A-50A7-4012-B1B7-E514DF61C8AB}" type="datetimeFigureOut">
              <a:rPr lang="en-US" smtClean="0"/>
              <a:t>7/29/2022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1350-60A8-4F37-8AE7-95B0A0C778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111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2F81A-50A7-4012-B1B7-E514DF61C8AB}" type="datetimeFigureOut">
              <a:rPr lang="en-US" smtClean="0"/>
              <a:t>7/29/2022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1350-60A8-4F37-8AE7-95B0A0C778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747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2F81A-50A7-4012-B1B7-E514DF61C8AB}" type="datetimeFigureOut">
              <a:rPr lang="en-US" smtClean="0"/>
              <a:t>7/29/2022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1350-60A8-4F37-8AE7-95B0A0C778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157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2F81A-50A7-4012-B1B7-E514DF61C8AB}" type="datetimeFigureOut">
              <a:rPr lang="en-US" smtClean="0"/>
              <a:t>7/29/2022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1350-60A8-4F37-8AE7-95B0A0C778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882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2F81A-50A7-4012-B1B7-E514DF61C8AB}" type="datetimeFigureOut">
              <a:rPr lang="en-US" smtClean="0"/>
              <a:t>7/29/2022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1350-60A8-4F37-8AE7-95B0A0C778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912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602F81A-50A7-4012-B1B7-E514DF61C8AB}" type="datetimeFigureOut">
              <a:rPr lang="en-US" smtClean="0"/>
              <a:pPr/>
              <a:t>7/29/2022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9EC1350-60A8-4F37-8AE7-95B0A0C778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176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0"/>
            <a:ext cx="5640779" cy="365246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IIJA / BIL Funding for Wastewater Infrastructure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80933"/>
            <a:ext cx="5640778" cy="103733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By</a:t>
            </a:r>
          </a:p>
          <a:p>
            <a:r>
              <a:rPr lang="en-US" sz="2000" dirty="0" smtClean="0"/>
              <a:t>Scott J. Templet, P.E.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79720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91312-5B46-7B4E-A4DD-9DC756D9A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3185" y="1325562"/>
            <a:ext cx="10018816" cy="5532437"/>
          </a:xfrm>
        </p:spPr>
        <p:txBody>
          <a:bodyPr>
            <a:normAutofit/>
          </a:bodyPr>
          <a:lstStyle/>
          <a:p>
            <a:r>
              <a:rPr lang="en-US" dirty="0" smtClean="0"/>
              <a:t>IIJA – Infrastructure Investment and Jobs Act</a:t>
            </a:r>
          </a:p>
          <a:p>
            <a:r>
              <a:rPr lang="en-US" dirty="0" smtClean="0"/>
              <a:t>BIL – Bipartisan Infrastructure Law</a:t>
            </a:r>
          </a:p>
          <a:p>
            <a:r>
              <a:rPr lang="en-US" dirty="0" smtClean="0"/>
              <a:t>CWSRF – Clean Water State Revolving Fund</a:t>
            </a:r>
          </a:p>
          <a:p>
            <a:r>
              <a:rPr lang="en-US" dirty="0" smtClean="0"/>
              <a:t>Disadvantaged Communities (CWSRF) – community that meets Affordability Criteria</a:t>
            </a:r>
          </a:p>
          <a:p>
            <a:r>
              <a:rPr lang="en-US" dirty="0" smtClean="0"/>
              <a:t>Affordability Criteria – meets one of the following:</a:t>
            </a:r>
          </a:p>
          <a:p>
            <a:pPr lvl="1"/>
            <a:r>
              <a:rPr lang="en-US" dirty="0" smtClean="0"/>
              <a:t>MHI &lt; state average</a:t>
            </a:r>
          </a:p>
          <a:p>
            <a:pPr lvl="1"/>
            <a:r>
              <a:rPr lang="en-US" dirty="0" smtClean="0"/>
              <a:t>Population growth (2-year) &lt; state average</a:t>
            </a:r>
          </a:p>
          <a:p>
            <a:pPr lvl="1"/>
            <a:r>
              <a:rPr lang="en-US" dirty="0" smtClean="0"/>
              <a:t>Unemployment &gt; state average</a:t>
            </a:r>
          </a:p>
          <a:p>
            <a:r>
              <a:rPr lang="en-US" dirty="0" smtClean="0"/>
              <a:t>BABA – Build American, Buy American</a:t>
            </a:r>
          </a:p>
          <a:p>
            <a:r>
              <a:rPr lang="en-US" dirty="0" smtClean="0"/>
              <a:t>QBS – Qualification Based Selection (A/E Contract)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85808" y="0"/>
            <a:ext cx="10406192" cy="1325563"/>
          </a:xfrm>
        </p:spPr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283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648" y="0"/>
            <a:ext cx="10436352" cy="1325563"/>
          </a:xfrm>
        </p:spPr>
        <p:txBody>
          <a:bodyPr/>
          <a:lstStyle/>
          <a:p>
            <a:r>
              <a:rPr lang="en-US" dirty="0" smtClean="0"/>
              <a:t>IIJA/BIL Funding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560" y="1325562"/>
            <a:ext cx="9997440" cy="5532437"/>
          </a:xfrm>
        </p:spPr>
        <p:txBody>
          <a:bodyPr/>
          <a:lstStyle/>
          <a:p>
            <a:r>
              <a:rPr lang="en-US" dirty="0" smtClean="0"/>
              <a:t>Louisiana CWSRF projected supplemental </a:t>
            </a:r>
          </a:p>
          <a:p>
            <a:pPr lvl="1"/>
            <a:r>
              <a:rPr lang="en-US" dirty="0" smtClean="0"/>
              <a:t>~ $20-$25M per year (2022-2026)</a:t>
            </a:r>
          </a:p>
          <a:p>
            <a:r>
              <a:rPr lang="en-US" dirty="0" smtClean="0"/>
              <a:t>49% of funds provided as subsidy (i.e. grant, forgivable loan)</a:t>
            </a:r>
          </a:p>
          <a:p>
            <a:pPr lvl="1"/>
            <a:r>
              <a:rPr lang="en-US" dirty="0" smtClean="0"/>
              <a:t>Disadvantage Community, or</a:t>
            </a:r>
          </a:p>
          <a:p>
            <a:pPr lvl="1"/>
            <a:r>
              <a:rPr lang="en-US" dirty="0" smtClean="0"/>
              <a:t>Benefits area, or</a:t>
            </a:r>
          </a:p>
          <a:p>
            <a:pPr lvl="1"/>
            <a:r>
              <a:rPr lang="en-US" dirty="0" smtClean="0"/>
              <a:t>Address water or energy efficiency, mitigates </a:t>
            </a:r>
            <a:r>
              <a:rPr lang="en-US" dirty="0" err="1" smtClean="0"/>
              <a:t>stormwater</a:t>
            </a:r>
            <a:r>
              <a:rPr lang="en-US" dirty="0" smtClean="0"/>
              <a:t> impact, sustainable planning, design, and construction</a:t>
            </a:r>
          </a:p>
          <a:p>
            <a:r>
              <a:rPr lang="en-US" dirty="0" smtClean="0"/>
              <a:t>Allows for 2% of funds to be used for Technical Assistance</a:t>
            </a:r>
          </a:p>
          <a:p>
            <a:r>
              <a:rPr lang="en-US" dirty="0" smtClean="0"/>
              <a:t>1-yr to close loan agreement</a:t>
            </a:r>
          </a:p>
          <a:p>
            <a:pPr lvl="1"/>
            <a:r>
              <a:rPr lang="en-US" dirty="0" smtClean="0"/>
              <a:t>Build Project Pipeline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757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808" y="0"/>
            <a:ext cx="10406192" cy="1325563"/>
          </a:xfrm>
        </p:spPr>
        <p:txBody>
          <a:bodyPr/>
          <a:lstStyle/>
          <a:p>
            <a:r>
              <a:rPr lang="en-US" dirty="0" smtClean="0"/>
              <a:t>2% Technical Assistance 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2368" y="1325563"/>
            <a:ext cx="10009632" cy="2417525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Rural, Small, tribal POTW</a:t>
            </a:r>
          </a:p>
          <a:p>
            <a:pPr lvl="1"/>
            <a:r>
              <a:rPr lang="en-US" sz="2200" dirty="0"/>
              <a:t>Treat up to 1 MGD</a:t>
            </a:r>
          </a:p>
          <a:p>
            <a:pPr lvl="1"/>
            <a:r>
              <a:rPr lang="en-US" sz="2200" dirty="0" smtClean="0"/>
              <a:t>Serves &lt; 10,000 population (and/or serve hospital, school, restaurant, etc.)</a:t>
            </a:r>
          </a:p>
          <a:p>
            <a:r>
              <a:rPr lang="en-US" sz="2600" dirty="0"/>
              <a:t>Non-compliant systems</a:t>
            </a:r>
          </a:p>
          <a:p>
            <a:r>
              <a:rPr lang="en-US" sz="2600" dirty="0" smtClean="0"/>
              <a:t>Disadvantaged </a:t>
            </a:r>
            <a:r>
              <a:rPr lang="en-US" sz="2600" dirty="0"/>
              <a:t>Communities</a:t>
            </a:r>
          </a:p>
          <a:p>
            <a:r>
              <a:rPr lang="en-US" sz="2600" dirty="0" smtClean="0"/>
              <a:t>Impaired </a:t>
            </a:r>
            <a:r>
              <a:rPr lang="en-US" sz="2600" dirty="0" smtClean="0"/>
              <a:t>Waterbodies</a:t>
            </a:r>
            <a:endParaRPr lang="en-US" sz="2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82368" y="3743088"/>
            <a:ext cx="10009632" cy="984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97386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sz="3600" dirty="0" smtClean="0"/>
              <a:t>Tech. Assistance to Include</a:t>
            </a:r>
            <a:endParaRPr lang="en-US" sz="3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182368" y="4727275"/>
            <a:ext cx="10009632" cy="2130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System Assessment</a:t>
            </a:r>
          </a:p>
          <a:p>
            <a:pPr lvl="1"/>
            <a:r>
              <a:rPr lang="en-US" sz="2000" dirty="0" smtClean="0"/>
              <a:t>How to get system back into compliance</a:t>
            </a:r>
          </a:p>
          <a:p>
            <a:pPr lvl="1"/>
            <a:r>
              <a:rPr lang="en-US" sz="2000" dirty="0" smtClean="0"/>
              <a:t>Operational Changes, Upgrades, Consolidation, etc.</a:t>
            </a:r>
          </a:p>
          <a:p>
            <a:r>
              <a:rPr lang="en-US" sz="2400" dirty="0" smtClean="0"/>
              <a:t>Rate Study</a:t>
            </a:r>
          </a:p>
          <a:p>
            <a:r>
              <a:rPr lang="en-US" sz="2400" dirty="0" smtClean="0"/>
              <a:t>Technical Training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3996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85808" y="0"/>
            <a:ext cx="10406192" cy="1325563"/>
          </a:xfrm>
        </p:spPr>
        <p:txBody>
          <a:bodyPr/>
          <a:lstStyle/>
          <a:p>
            <a:r>
              <a:rPr lang="en-US" dirty="0" smtClean="0"/>
              <a:t>CWSRF Eligibilities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4560" y="1325563"/>
            <a:ext cx="9997440" cy="5532437"/>
          </a:xfrm>
        </p:spPr>
        <p:txBody>
          <a:bodyPr>
            <a:normAutofit/>
          </a:bodyPr>
          <a:lstStyle/>
          <a:p>
            <a:r>
              <a:rPr lang="en-US" sz="2200" b="1" dirty="0" smtClean="0"/>
              <a:t>Construction </a:t>
            </a:r>
            <a:r>
              <a:rPr lang="en-US" sz="2200" b="1" dirty="0"/>
              <a:t>of publically owned treatment works;</a:t>
            </a:r>
            <a:endParaRPr lang="en-US" sz="2200" dirty="0"/>
          </a:p>
          <a:p>
            <a:r>
              <a:rPr lang="en-US" sz="2200" b="1" dirty="0"/>
              <a:t>Implementation of a non-point source pollution management program; </a:t>
            </a:r>
            <a:endParaRPr lang="en-US" sz="2200" dirty="0"/>
          </a:p>
          <a:p>
            <a:r>
              <a:rPr lang="en-US" sz="2200" b="1" dirty="0"/>
              <a:t>Implementation of an estuary improvement program;</a:t>
            </a:r>
            <a:endParaRPr lang="en-US" sz="2200" dirty="0"/>
          </a:p>
          <a:p>
            <a:r>
              <a:rPr lang="en-US" sz="2200" b="1" dirty="0"/>
              <a:t>Decentralized Wastewater Treatment Systems;</a:t>
            </a:r>
            <a:endParaRPr lang="en-US" sz="2200" dirty="0"/>
          </a:p>
          <a:p>
            <a:r>
              <a:rPr lang="en-US" sz="2200" b="1" dirty="0"/>
              <a:t>Measures to manage, reduce, treat, or recapture </a:t>
            </a:r>
            <a:r>
              <a:rPr lang="en-US" sz="2200" b="1" dirty="0" err="1"/>
              <a:t>stormwater</a:t>
            </a:r>
            <a:r>
              <a:rPr lang="en-US" sz="2200" b="1" dirty="0"/>
              <a:t>;</a:t>
            </a:r>
            <a:endParaRPr lang="en-US" sz="2200" dirty="0"/>
          </a:p>
          <a:p>
            <a:r>
              <a:rPr lang="en-US" sz="2200" b="1" dirty="0"/>
              <a:t>Water conservation, </a:t>
            </a:r>
            <a:r>
              <a:rPr lang="en-US" sz="2200" b="1" dirty="0" smtClean="0"/>
              <a:t>efficiency, </a:t>
            </a:r>
            <a:r>
              <a:rPr lang="en-US" sz="2200" b="1" dirty="0"/>
              <a:t>or reuse;</a:t>
            </a:r>
            <a:endParaRPr lang="en-US" sz="2200" dirty="0"/>
          </a:p>
          <a:p>
            <a:r>
              <a:rPr lang="en-US" sz="2200" b="1" dirty="0"/>
              <a:t>Watershed Pilot Projects;</a:t>
            </a:r>
            <a:endParaRPr lang="en-US" sz="2200" dirty="0"/>
          </a:p>
          <a:p>
            <a:r>
              <a:rPr lang="en-US" sz="2200" b="1" dirty="0"/>
              <a:t>Energy Efficiency;</a:t>
            </a:r>
            <a:endParaRPr lang="en-US" sz="2200" dirty="0"/>
          </a:p>
          <a:p>
            <a:r>
              <a:rPr lang="en-US" sz="2200" b="1" dirty="0"/>
              <a:t>Reusing or recycling wastewater, </a:t>
            </a:r>
            <a:r>
              <a:rPr lang="en-US" sz="2200" b="1" dirty="0" err="1"/>
              <a:t>stormwater</a:t>
            </a:r>
            <a:r>
              <a:rPr lang="en-US" sz="2200" b="1" dirty="0"/>
              <a:t>, or drainage water;</a:t>
            </a:r>
            <a:endParaRPr lang="en-US" sz="2200" dirty="0"/>
          </a:p>
          <a:p>
            <a:r>
              <a:rPr lang="en-US" sz="2200" b="1" dirty="0"/>
              <a:t>Increase security of POTW; and</a:t>
            </a:r>
            <a:endParaRPr lang="en-US" sz="2200" dirty="0"/>
          </a:p>
          <a:p>
            <a:r>
              <a:rPr lang="en-US" sz="2200" b="1" dirty="0"/>
              <a:t>Technical Assistance to owners/operators of small POTW</a:t>
            </a:r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56407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808" y="0"/>
            <a:ext cx="10406192" cy="1325563"/>
          </a:xfrm>
        </p:spPr>
        <p:txBody>
          <a:bodyPr/>
          <a:lstStyle/>
          <a:p>
            <a:r>
              <a:rPr lang="en-US" dirty="0" smtClean="0"/>
              <a:t>LDEQ CWSRF Approach to BIL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2368" y="1325562"/>
            <a:ext cx="10009632" cy="5532437"/>
          </a:xfrm>
        </p:spPr>
        <p:txBody>
          <a:bodyPr/>
          <a:lstStyle/>
          <a:p>
            <a:r>
              <a:rPr lang="en-US" dirty="0" smtClean="0"/>
              <a:t>Starting Technical Assistance Efforts ~ September 2022</a:t>
            </a:r>
          </a:p>
          <a:p>
            <a:pPr lvl="1"/>
            <a:r>
              <a:rPr lang="en-US" dirty="0" smtClean="0"/>
              <a:t>Build Project Pipelines</a:t>
            </a:r>
          </a:p>
          <a:p>
            <a:pPr lvl="1"/>
            <a:r>
              <a:rPr lang="en-US" dirty="0" smtClean="0"/>
              <a:t>Ongoing throughout 5-year BIL period</a:t>
            </a:r>
          </a:p>
          <a:p>
            <a:r>
              <a:rPr lang="en-US" dirty="0" smtClean="0"/>
              <a:t>Apply for FY22 BIL funds ~ March/April 2023</a:t>
            </a:r>
          </a:p>
          <a:p>
            <a:pPr lvl="1"/>
            <a:r>
              <a:rPr lang="en-US" dirty="0" smtClean="0"/>
              <a:t>Project List = 1-year to close</a:t>
            </a:r>
          </a:p>
          <a:p>
            <a:r>
              <a:rPr lang="en-US" dirty="0" smtClean="0"/>
              <a:t>Apply for Base Program funding ~ May/June 2023</a:t>
            </a:r>
          </a:p>
          <a:p>
            <a:r>
              <a:rPr lang="en-US" dirty="0" smtClean="0"/>
              <a:t>Apply for FY23 BIL funds ~ August/September 2023</a:t>
            </a:r>
          </a:p>
          <a:p>
            <a:pPr lvl="1"/>
            <a:r>
              <a:rPr lang="en-US" dirty="0"/>
              <a:t>Project List = 1-year to </a:t>
            </a:r>
            <a:r>
              <a:rPr lang="en-US" dirty="0" smtClean="0"/>
              <a:t>close</a:t>
            </a:r>
          </a:p>
          <a:p>
            <a:r>
              <a:rPr lang="en-US" dirty="0" smtClean="0"/>
              <a:t>Accept pre-applications at any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838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808" y="0"/>
            <a:ext cx="10406192" cy="1325563"/>
          </a:xfrm>
        </p:spPr>
        <p:txBody>
          <a:bodyPr/>
          <a:lstStyle/>
          <a:p>
            <a:r>
              <a:rPr lang="en-US" dirty="0" smtClean="0"/>
              <a:t>CWSRF Pre-application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7527" y="1325563"/>
            <a:ext cx="7154473" cy="55324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8356" y="1346582"/>
            <a:ext cx="270662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https://deq.louisiana.gov/page/clean-water-state-revolving-fund-application</a:t>
            </a:r>
          </a:p>
        </p:txBody>
      </p:sp>
    </p:spTree>
    <p:extLst>
      <p:ext uri="{BB962C8B-B14F-4D97-AF65-F5344CB8AC3E}">
        <p14:creationId xmlns:p14="http://schemas.microsoft.com/office/powerpoint/2010/main" val="694436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808" y="0"/>
            <a:ext cx="10406192" cy="1325563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4" name="Content Placeholder 3" descr="Grammar &amp; Usage - Excelsior College OWL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606" y="1325563"/>
            <a:ext cx="5532437" cy="5532437"/>
          </a:xfrm>
        </p:spPr>
      </p:pic>
    </p:spTree>
    <p:extLst>
      <p:ext uri="{BB962C8B-B14F-4D97-AF65-F5344CB8AC3E}">
        <p14:creationId xmlns:p14="http://schemas.microsoft.com/office/powerpoint/2010/main" val="311090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2" y="1658112"/>
            <a:ext cx="5644897" cy="1584961"/>
          </a:xfrm>
        </p:spPr>
        <p:txBody>
          <a:bodyPr>
            <a:noAutofit/>
          </a:bodyPr>
          <a:lstStyle/>
          <a:p>
            <a:r>
              <a:rPr lang="en-US" sz="2800" dirty="0" smtClean="0"/>
              <a:t>Scott J. Templet, </a:t>
            </a:r>
            <a:r>
              <a:rPr lang="en-US" sz="2800" dirty="0"/>
              <a:t>P.E.</a:t>
            </a:r>
            <a:br>
              <a:rPr lang="en-US" sz="2800" dirty="0"/>
            </a:br>
            <a:r>
              <a:rPr lang="en-US" sz="2800" dirty="0" smtClean="0"/>
              <a:t>LDEQ, CWSRF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-2" y="3767329"/>
            <a:ext cx="5644897" cy="1053645"/>
          </a:xfrm>
        </p:spPr>
        <p:txBody>
          <a:bodyPr>
            <a:normAutofit/>
          </a:bodyPr>
          <a:lstStyle/>
          <a:p>
            <a:r>
              <a:rPr lang="en-US" sz="2800" dirty="0"/>
              <a:t>(225) </a:t>
            </a:r>
            <a:r>
              <a:rPr lang="en-US" sz="2800" dirty="0" smtClean="0"/>
              <a:t>219-3463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u="sng" dirty="0" err="1" smtClean="0"/>
              <a:t>Scott.Templet@La.Gov</a:t>
            </a:r>
            <a:endParaRPr lang="en-US" sz="2800" dirty="0"/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-1" y="244803"/>
            <a:ext cx="5624199" cy="889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https</a:t>
            </a:r>
            <a:r>
              <a:rPr lang="en-US" dirty="0"/>
              <a:t>://deq.louisiana.gov/page/clean-water-state-revolving-fund</a:t>
            </a:r>
          </a:p>
        </p:txBody>
      </p:sp>
    </p:spTree>
    <p:extLst>
      <p:ext uri="{BB962C8B-B14F-4D97-AF65-F5344CB8AC3E}">
        <p14:creationId xmlns:p14="http://schemas.microsoft.com/office/powerpoint/2010/main" val="378471020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4396</TotalTime>
  <Words>398</Words>
  <Application>Microsoft Office PowerPoint</Application>
  <PresentationFormat>Widescreen</PresentationFormat>
  <Paragraphs>65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Helvetica Neue</vt:lpstr>
      <vt:lpstr>1_Office Theme</vt:lpstr>
      <vt:lpstr>IIJA / BIL Funding for Wastewater Infrastructure</vt:lpstr>
      <vt:lpstr>Definitions</vt:lpstr>
      <vt:lpstr>IIJA/BIL Funding Details</vt:lpstr>
      <vt:lpstr>2% Technical Assistance Targets</vt:lpstr>
      <vt:lpstr>CWSRF Eligibilities</vt:lpstr>
      <vt:lpstr>LDEQ CWSRF Approach to BIL</vt:lpstr>
      <vt:lpstr>CWSRF Pre-application</vt:lpstr>
      <vt:lpstr>Questions</vt:lpstr>
      <vt:lpstr>Scott J. Templet, P.E. LDEQ, CWSRF </vt:lpstr>
    </vt:vector>
  </TitlesOfParts>
  <Company>State of Louisiana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IIJA / BIL Funding for Wastewater Projects</dc:title>
  <dc:creator>Scott Templet</dc:creator>
  <cp:lastModifiedBy>Scott Templet</cp:lastModifiedBy>
  <cp:revision>23</cp:revision>
  <dcterms:created xsi:type="dcterms:W3CDTF">2022-07-11T14:04:54Z</dcterms:created>
  <dcterms:modified xsi:type="dcterms:W3CDTF">2022-07-29T12:43:03Z</dcterms:modified>
</cp:coreProperties>
</file>