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6" r:id="rId4"/>
    <p:sldId id="268" r:id="rId5"/>
    <p:sldId id="267" r:id="rId6"/>
    <p:sldId id="257" r:id="rId7"/>
    <p:sldId id="269" r:id="rId8"/>
    <p:sldId id="270" r:id="rId9"/>
    <p:sldId id="273" r:id="rId10"/>
    <p:sldId id="276" r:id="rId11"/>
    <p:sldId id="278" r:id="rId12"/>
    <p:sldId id="277" r:id="rId13"/>
    <p:sldId id="287" r:id="rId14"/>
    <p:sldId id="279" r:id="rId15"/>
    <p:sldId id="280" r:id="rId16"/>
    <p:sldId id="271" r:id="rId17"/>
    <p:sldId id="272" r:id="rId18"/>
    <p:sldId id="260" r:id="rId19"/>
    <p:sldId id="262" r:id="rId20"/>
    <p:sldId id="263" r:id="rId21"/>
    <p:sldId id="281" r:id="rId22"/>
    <p:sldId id="282" r:id="rId23"/>
    <p:sldId id="261" r:id="rId24"/>
    <p:sldId id="283" r:id="rId25"/>
    <p:sldId id="284" r:id="rId26"/>
    <p:sldId id="285" r:id="rId27"/>
    <p:sldId id="286" r:id="rId28"/>
    <p:sldId id="264" r:id="rId29"/>
    <p:sldId id="26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8710135548124976E-2"/>
                  <c:y val="0.14743861654389975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ABF-4190-B39F-CA8AFEA51EA0}"/>
                </c:ext>
              </c:extLst>
            </c:dLbl>
            <c:dLbl>
              <c:idx val="1"/>
              <c:layout>
                <c:manualLayout>
                  <c:x val="-4.1609678927120412E-2"/>
                  <c:y val="0.25196469392938797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ABF-4190-B39F-CA8AFEA51EA0}"/>
                </c:ext>
              </c:extLst>
            </c:dLbl>
            <c:dLbl>
              <c:idx val="2"/>
              <c:layout>
                <c:manualLayout>
                  <c:x val="-3.7043468881458312E-2"/>
                  <c:y val="0.4937031157395648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ABF-4190-B39F-CA8AFEA51EA0}"/>
                </c:ext>
              </c:extLst>
            </c:dLbl>
            <c:dLbl>
              <c:idx val="3"/>
              <c:layout>
                <c:manualLayout>
                  <c:x val="-4.1609858699169451E-2"/>
                  <c:y val="0.23455867411734824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ABF-4190-B39F-CA8AFEA51EA0}"/>
                </c:ext>
              </c:extLst>
            </c:dLbl>
            <c:dLbl>
              <c:idx val="4"/>
              <c:layout>
                <c:manualLayout>
                  <c:x val="-3.7043468881458312E-2"/>
                  <c:y val="0.11317246634493269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ABF-4190-B39F-CA8AFEA51E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vert="horz"/>
              <a:lstStyle/>
              <a:p>
                <a:pPr>
                  <a:defRPr sz="1800" b="0"/>
                </a:pPr>
                <a:endParaRPr lang="en-US"/>
              </a:p>
            </c:txPr>
            <c:dLblPos val="b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Sheet1!$B$2:$B$6</c:f>
              <c:strCache>
                <c:ptCount val="5"/>
                <c:pt idx="0">
                  <c:v>$0 - $500k</c:v>
                </c:pt>
                <c:pt idx="1">
                  <c:v>$500k - $1m</c:v>
                </c:pt>
                <c:pt idx="2">
                  <c:v>$1m - $5m</c:v>
                </c:pt>
                <c:pt idx="3">
                  <c:v>$5m - $15m</c:v>
                </c:pt>
                <c:pt idx="4">
                  <c:v>$15m+</c:v>
                </c:pt>
              </c:strCache>
            </c:strRef>
          </c:xVal>
          <c:yVal>
            <c:numRef>
              <c:f>Sheet1!$C$2:$C$6</c:f>
              <c:numCache>
                <c:formatCode>0%</c:formatCode>
                <c:ptCount val="5"/>
                <c:pt idx="0">
                  <c:v>0.11637931034482758</c:v>
                </c:pt>
                <c:pt idx="1">
                  <c:v>0.19827586206896552</c:v>
                </c:pt>
                <c:pt idx="2">
                  <c:v>0.40517241379310343</c:v>
                </c:pt>
                <c:pt idx="3">
                  <c:v>0.18965517241379309</c:v>
                </c:pt>
                <c:pt idx="4">
                  <c:v>9.0517241379310345E-2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DABF-4190-B39F-CA8AFEA51EA0}"/>
            </c:ext>
          </c:extLst>
        </c:ser>
        <c:dLbls>
          <c:dLblPos val="r"/>
          <c:showLegendKey val="0"/>
          <c:showVal val="1"/>
          <c:showCatName val="1"/>
          <c:showSerName val="0"/>
          <c:showPercent val="0"/>
          <c:showBubbleSize val="0"/>
        </c:dLbls>
        <c:axId val="33662464"/>
        <c:axId val="33677696"/>
      </c:scatterChart>
      <c:valAx>
        <c:axId val="33662464"/>
        <c:scaling>
          <c:orientation val="minMax"/>
        </c:scaling>
        <c:delete val="1"/>
        <c:axPos val="b"/>
        <c:majorTickMark val="out"/>
        <c:minorTickMark val="none"/>
        <c:tickLblPos val="nextTo"/>
        <c:crossAx val="33677696"/>
        <c:crosses val="autoZero"/>
        <c:crossBetween val="midCat"/>
      </c:valAx>
      <c:valAx>
        <c:axId val="336776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366246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8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% of Loans</c:v>
                </c:pt>
              </c:strCache>
            </c:strRef>
          </c:tx>
          <c:dPt>
            <c:idx val="4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4-CC38-4EC1-B6ED-DDF03B0AE8DF}"/>
              </c:ext>
            </c:extLst>
          </c:dPt>
          <c:dLbls>
            <c:dLbl>
              <c:idx val="0"/>
              <c:layout>
                <c:manualLayout>
                  <c:x val="0.12408370186603387"/>
                  <c:y val="4.68044038362664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38-4EC1-B6ED-DDF03B0AE8DF}"/>
                </c:ext>
              </c:extLst>
            </c:dLbl>
            <c:dLbl>
              <c:idx val="1"/>
              <c:layout>
                <c:manualLayout>
                  <c:x val="-0.11086074857081221"/>
                  <c:y val="3.64353398381736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38-4EC1-B6ED-DDF03B0AE8DF}"/>
                </c:ext>
              </c:extLst>
            </c:dLbl>
            <c:dLbl>
              <c:idx val="2"/>
              <c:layout>
                <c:manualLayout>
                  <c:x val="-0.1319179879912272"/>
                  <c:y val="-7.45478917967292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38-4EC1-B6ED-DDF03B0AE8D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Sheet1!$B$2:$B$6</c:f>
              <c:strCache>
                <c:ptCount val="5"/>
                <c:pt idx="0">
                  <c:v>0-5K</c:v>
                </c:pt>
                <c:pt idx="1">
                  <c:v>5K-10K</c:v>
                </c:pt>
                <c:pt idx="2">
                  <c:v>10K-30K</c:v>
                </c:pt>
                <c:pt idx="3">
                  <c:v>30K-100K</c:v>
                </c:pt>
                <c:pt idx="4">
                  <c:v>100K+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0.42307692307692307</c:v>
                </c:pt>
                <c:pt idx="1">
                  <c:v>0.14743589743589744</c:v>
                </c:pt>
                <c:pt idx="2">
                  <c:v>0.19230769230769232</c:v>
                </c:pt>
                <c:pt idx="3">
                  <c:v>0.15384615384615385</c:v>
                </c:pt>
                <c:pt idx="4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38-4EC1-B6ED-DDF03B0AE8D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912206458774148"/>
          <c:y val="0.27537484837152237"/>
          <c:w val="0.20028104632988292"/>
          <c:h val="0.287779734769995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1AA579-C1BF-4BE0-9823-56D2FE7E5A3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141366-9710-433F-9ED7-BBCEB802ACC4}">
      <dgm:prSet/>
      <dgm:spPr/>
      <dgm:t>
        <a:bodyPr/>
        <a:lstStyle/>
        <a:p>
          <a:pPr rtl="0"/>
          <a:r>
            <a:rPr lang="en-US" dirty="0" smtClean="0"/>
            <a:t>Engineering</a:t>
          </a:r>
          <a:endParaRPr lang="en-US" dirty="0"/>
        </a:p>
      </dgm:t>
    </dgm:pt>
    <dgm:pt modelId="{FC9D8E90-A75C-4D0B-8B53-9091AEF0B203}" type="parTrans" cxnId="{382BACEF-9415-41F4-AF9B-7662F8E83453}">
      <dgm:prSet/>
      <dgm:spPr/>
      <dgm:t>
        <a:bodyPr/>
        <a:lstStyle/>
        <a:p>
          <a:endParaRPr lang="en-US"/>
        </a:p>
      </dgm:t>
    </dgm:pt>
    <dgm:pt modelId="{F1E4B457-F96F-45EC-AAD2-C0A8278A6CA6}" type="sibTrans" cxnId="{382BACEF-9415-41F4-AF9B-7662F8E83453}">
      <dgm:prSet/>
      <dgm:spPr/>
      <dgm:t>
        <a:bodyPr/>
        <a:lstStyle/>
        <a:p>
          <a:endParaRPr lang="en-US"/>
        </a:p>
      </dgm:t>
    </dgm:pt>
    <dgm:pt modelId="{EEF5B28A-29F7-4E07-BAFA-738135B52AE2}">
      <dgm:prSet/>
      <dgm:spPr/>
      <dgm:t>
        <a:bodyPr/>
        <a:lstStyle/>
        <a:p>
          <a:pPr rtl="0"/>
          <a:r>
            <a:rPr lang="en-US" dirty="0" smtClean="0"/>
            <a:t>Plans and Specifications</a:t>
          </a:r>
          <a:endParaRPr lang="en-US" dirty="0"/>
        </a:p>
      </dgm:t>
    </dgm:pt>
    <dgm:pt modelId="{47E6BD18-3FC9-4F54-899B-480E61AA4A31}" type="parTrans" cxnId="{9E27CF35-B7E5-46E8-BC90-80B1AB95595C}">
      <dgm:prSet/>
      <dgm:spPr/>
      <dgm:t>
        <a:bodyPr/>
        <a:lstStyle/>
        <a:p>
          <a:endParaRPr lang="en-US"/>
        </a:p>
      </dgm:t>
    </dgm:pt>
    <dgm:pt modelId="{3C7BF614-FDAD-4D57-AF8E-285EE9889733}" type="sibTrans" cxnId="{9E27CF35-B7E5-46E8-BC90-80B1AB95595C}">
      <dgm:prSet/>
      <dgm:spPr/>
      <dgm:t>
        <a:bodyPr/>
        <a:lstStyle/>
        <a:p>
          <a:endParaRPr lang="en-US"/>
        </a:p>
      </dgm:t>
    </dgm:pt>
    <dgm:pt modelId="{0181197A-46F9-4336-B75C-086FFA8EDDFC}">
      <dgm:prSet/>
      <dgm:spPr/>
      <dgm:t>
        <a:bodyPr/>
        <a:lstStyle/>
        <a:p>
          <a:pPr rtl="0"/>
          <a:r>
            <a:rPr lang="en-US" dirty="0" smtClean="0"/>
            <a:t>Advertising and Bidding</a:t>
          </a:r>
          <a:endParaRPr lang="en-US" dirty="0"/>
        </a:p>
      </dgm:t>
    </dgm:pt>
    <dgm:pt modelId="{F7B4A146-FE83-48ED-AAED-165114BDB65E}" type="parTrans" cxnId="{DA3F0DB2-F84F-435F-A498-BB4C9889BFB5}">
      <dgm:prSet/>
      <dgm:spPr/>
      <dgm:t>
        <a:bodyPr/>
        <a:lstStyle/>
        <a:p>
          <a:endParaRPr lang="en-US"/>
        </a:p>
      </dgm:t>
    </dgm:pt>
    <dgm:pt modelId="{E43678E0-0EE6-48EF-8F4E-B78B652D50A5}" type="sibTrans" cxnId="{DA3F0DB2-F84F-435F-A498-BB4C9889BFB5}">
      <dgm:prSet/>
      <dgm:spPr/>
      <dgm:t>
        <a:bodyPr/>
        <a:lstStyle/>
        <a:p>
          <a:endParaRPr lang="en-US"/>
        </a:p>
      </dgm:t>
    </dgm:pt>
    <dgm:pt modelId="{F0544070-F043-4ACE-A27D-640B2DC39C1C}">
      <dgm:prSet/>
      <dgm:spPr/>
      <dgm:t>
        <a:bodyPr/>
        <a:lstStyle/>
        <a:p>
          <a:pPr rtl="0"/>
          <a:r>
            <a:rPr lang="en-US" dirty="0" smtClean="0"/>
            <a:t>Cat Ex or</a:t>
          </a:r>
          <a:endParaRPr lang="en-US" dirty="0"/>
        </a:p>
      </dgm:t>
    </dgm:pt>
    <dgm:pt modelId="{630A47D3-1918-4A17-ACDA-9D995C4A5C55}" type="parTrans" cxnId="{C2E74413-95A3-408A-9177-286D3ABFA828}">
      <dgm:prSet/>
      <dgm:spPr/>
      <dgm:t>
        <a:bodyPr/>
        <a:lstStyle/>
        <a:p>
          <a:endParaRPr lang="en-US"/>
        </a:p>
      </dgm:t>
    </dgm:pt>
    <dgm:pt modelId="{9336C322-F2D4-4865-946C-4A4F19D6C016}" type="sibTrans" cxnId="{C2E74413-95A3-408A-9177-286D3ABFA828}">
      <dgm:prSet/>
      <dgm:spPr/>
      <dgm:t>
        <a:bodyPr/>
        <a:lstStyle/>
        <a:p>
          <a:endParaRPr lang="en-US"/>
        </a:p>
      </dgm:t>
    </dgm:pt>
    <dgm:pt modelId="{80B6E531-5940-4583-8BAF-4065D977FC71}">
      <dgm:prSet/>
      <dgm:spPr/>
      <dgm:t>
        <a:bodyPr/>
        <a:lstStyle/>
        <a:p>
          <a:pPr rtl="0"/>
          <a:r>
            <a:rPr lang="en-US" dirty="0" smtClean="0"/>
            <a:t>Financial</a:t>
          </a:r>
          <a:endParaRPr lang="en-US" dirty="0"/>
        </a:p>
      </dgm:t>
    </dgm:pt>
    <dgm:pt modelId="{455230B9-8A49-4E48-9C58-37BB37CA0BD5}" type="parTrans" cxnId="{EA81F899-D3A4-4AAC-98A0-9ECC292620BB}">
      <dgm:prSet/>
      <dgm:spPr/>
      <dgm:t>
        <a:bodyPr/>
        <a:lstStyle/>
        <a:p>
          <a:endParaRPr lang="en-US"/>
        </a:p>
      </dgm:t>
    </dgm:pt>
    <dgm:pt modelId="{DA5540F2-5D78-4DD5-A0AB-91DFFF2E9651}" type="sibTrans" cxnId="{EA81F899-D3A4-4AAC-98A0-9ECC292620BB}">
      <dgm:prSet/>
      <dgm:spPr/>
      <dgm:t>
        <a:bodyPr/>
        <a:lstStyle/>
        <a:p>
          <a:endParaRPr lang="en-US"/>
        </a:p>
      </dgm:t>
    </dgm:pt>
    <dgm:pt modelId="{7A445B9C-EEFD-41BB-8FFD-B980E67962E4}">
      <dgm:prSet/>
      <dgm:spPr/>
      <dgm:t>
        <a:bodyPr/>
        <a:lstStyle/>
        <a:p>
          <a:pPr rtl="0"/>
          <a:r>
            <a:rPr lang="en-US" dirty="0" smtClean="0"/>
            <a:t>State Bond Commission</a:t>
          </a:r>
          <a:endParaRPr lang="en-US" dirty="0"/>
        </a:p>
      </dgm:t>
    </dgm:pt>
    <dgm:pt modelId="{6321604D-4C30-4B3B-B268-3D1A79B93C98}" type="parTrans" cxnId="{0790E33E-FBEA-4459-9D99-A5D3372E97E5}">
      <dgm:prSet/>
      <dgm:spPr/>
      <dgm:t>
        <a:bodyPr/>
        <a:lstStyle/>
        <a:p>
          <a:endParaRPr lang="en-US"/>
        </a:p>
      </dgm:t>
    </dgm:pt>
    <dgm:pt modelId="{AA43D03D-9E50-495F-B160-A6B952F67494}" type="sibTrans" cxnId="{0790E33E-FBEA-4459-9D99-A5D3372E97E5}">
      <dgm:prSet/>
      <dgm:spPr/>
      <dgm:t>
        <a:bodyPr/>
        <a:lstStyle/>
        <a:p>
          <a:endParaRPr lang="en-US"/>
        </a:p>
      </dgm:t>
    </dgm:pt>
    <dgm:pt modelId="{C02095B1-D4A1-4E5F-8C6D-3CE92C5AA9D7}">
      <dgm:prSet/>
      <dgm:spPr/>
      <dgm:t>
        <a:bodyPr/>
        <a:lstStyle/>
        <a:p>
          <a:r>
            <a:rPr lang="en-US" dirty="0" smtClean="0"/>
            <a:t>Local funding ordinance</a:t>
          </a:r>
        </a:p>
      </dgm:t>
    </dgm:pt>
    <dgm:pt modelId="{808C66DF-5E9F-4FC8-A1DD-85BE9CC8423D}" type="parTrans" cxnId="{2E02CDCF-7DB2-4737-8222-16DB7D4ED7E9}">
      <dgm:prSet/>
      <dgm:spPr/>
      <dgm:t>
        <a:bodyPr/>
        <a:lstStyle/>
        <a:p>
          <a:endParaRPr lang="en-US"/>
        </a:p>
      </dgm:t>
    </dgm:pt>
    <dgm:pt modelId="{A4F7E6E5-5B9E-4F5C-8511-0E4432D0743D}" type="sibTrans" cxnId="{2E02CDCF-7DB2-4737-8222-16DB7D4ED7E9}">
      <dgm:prSet/>
      <dgm:spPr/>
      <dgm:t>
        <a:bodyPr/>
        <a:lstStyle/>
        <a:p>
          <a:endParaRPr lang="en-US"/>
        </a:p>
      </dgm:t>
    </dgm:pt>
    <dgm:pt modelId="{02452CC3-EEFC-426A-A457-FBB01C496BAC}">
      <dgm:prSet/>
      <dgm:spPr/>
      <dgm:t>
        <a:bodyPr/>
        <a:lstStyle/>
        <a:p>
          <a:r>
            <a:rPr lang="en-US" dirty="0" smtClean="0"/>
            <a:t>Financial review</a:t>
          </a:r>
        </a:p>
      </dgm:t>
    </dgm:pt>
    <dgm:pt modelId="{10C55BD8-CFAF-4F8E-8235-66B36E0055A1}" type="parTrans" cxnId="{B9527DBC-6C2C-4451-96FA-231E6E69C745}">
      <dgm:prSet/>
      <dgm:spPr/>
      <dgm:t>
        <a:bodyPr/>
        <a:lstStyle/>
        <a:p>
          <a:endParaRPr lang="en-US"/>
        </a:p>
      </dgm:t>
    </dgm:pt>
    <dgm:pt modelId="{5AFCC776-EFCF-4588-A9A7-F58AB25CA98A}" type="sibTrans" cxnId="{B9527DBC-6C2C-4451-96FA-231E6E69C745}">
      <dgm:prSet/>
      <dgm:spPr/>
      <dgm:t>
        <a:bodyPr/>
        <a:lstStyle/>
        <a:p>
          <a:endParaRPr lang="en-US"/>
        </a:p>
      </dgm:t>
    </dgm:pt>
    <dgm:pt modelId="{D55D8BA0-1313-40CE-A4AE-EA55A0055396}">
      <dgm:prSet/>
      <dgm:spPr/>
      <dgm:t>
        <a:bodyPr/>
        <a:lstStyle/>
        <a:p>
          <a:r>
            <a:rPr lang="en-US" dirty="0" smtClean="0"/>
            <a:t>3 months</a:t>
          </a:r>
        </a:p>
      </dgm:t>
    </dgm:pt>
    <dgm:pt modelId="{2A6A592B-DE06-4A93-B102-7CAF65E05F5A}" type="parTrans" cxnId="{18B02B4D-7990-4297-8896-E5AA1656BC85}">
      <dgm:prSet/>
      <dgm:spPr/>
      <dgm:t>
        <a:bodyPr/>
        <a:lstStyle/>
        <a:p>
          <a:endParaRPr lang="en-US"/>
        </a:p>
      </dgm:t>
    </dgm:pt>
    <dgm:pt modelId="{B66B57D9-E5E5-4858-BA06-93BECA1AA60C}" type="sibTrans" cxnId="{18B02B4D-7990-4297-8896-E5AA1656BC85}">
      <dgm:prSet/>
      <dgm:spPr/>
      <dgm:t>
        <a:bodyPr/>
        <a:lstStyle/>
        <a:p>
          <a:endParaRPr lang="en-US"/>
        </a:p>
      </dgm:t>
    </dgm:pt>
    <dgm:pt modelId="{1836CF4F-FACD-4C28-8905-2F462A429403}">
      <dgm:prSet/>
      <dgm:spPr/>
      <dgm:t>
        <a:bodyPr/>
        <a:lstStyle/>
        <a:p>
          <a:pPr rtl="0"/>
          <a:r>
            <a:rPr lang="en-US" dirty="0" smtClean="0"/>
            <a:t>1 month</a:t>
          </a:r>
          <a:endParaRPr lang="en-US" dirty="0"/>
        </a:p>
      </dgm:t>
    </dgm:pt>
    <dgm:pt modelId="{8E9F708C-ACD7-4D06-AA59-7B80600E0CE9}" type="parTrans" cxnId="{40BE8974-5ACB-4545-8099-E82E1BB5A0DF}">
      <dgm:prSet/>
      <dgm:spPr/>
      <dgm:t>
        <a:bodyPr/>
        <a:lstStyle/>
        <a:p>
          <a:endParaRPr lang="en-US"/>
        </a:p>
      </dgm:t>
    </dgm:pt>
    <dgm:pt modelId="{73567EB9-2883-45A9-943E-2FE7FD49EC42}" type="sibTrans" cxnId="{40BE8974-5ACB-4545-8099-E82E1BB5A0DF}">
      <dgm:prSet/>
      <dgm:spPr/>
      <dgm:t>
        <a:bodyPr/>
        <a:lstStyle/>
        <a:p>
          <a:endParaRPr lang="en-US"/>
        </a:p>
      </dgm:t>
    </dgm:pt>
    <dgm:pt modelId="{8E20473D-576B-403B-B29D-43B5BC299BE5}">
      <dgm:prSet/>
      <dgm:spPr/>
      <dgm:t>
        <a:bodyPr/>
        <a:lstStyle/>
        <a:p>
          <a:pPr rtl="0"/>
          <a:r>
            <a:rPr lang="en-US" dirty="0" smtClean="0"/>
            <a:t>6 - 12 months</a:t>
          </a:r>
          <a:endParaRPr lang="en-US" dirty="0"/>
        </a:p>
      </dgm:t>
    </dgm:pt>
    <dgm:pt modelId="{FFAAD54D-B180-48C4-9DA8-57E75976EDC9}" type="parTrans" cxnId="{637F48BE-3FD1-4DBD-A853-90C68A06F745}">
      <dgm:prSet/>
      <dgm:spPr/>
      <dgm:t>
        <a:bodyPr/>
        <a:lstStyle/>
        <a:p>
          <a:endParaRPr lang="en-US"/>
        </a:p>
      </dgm:t>
    </dgm:pt>
    <dgm:pt modelId="{E03E6D87-C90C-4EE9-894E-D3BD28E07527}" type="sibTrans" cxnId="{637F48BE-3FD1-4DBD-A853-90C68A06F745}">
      <dgm:prSet/>
      <dgm:spPr/>
      <dgm:t>
        <a:bodyPr/>
        <a:lstStyle/>
        <a:p>
          <a:endParaRPr lang="en-US"/>
        </a:p>
      </dgm:t>
    </dgm:pt>
    <dgm:pt modelId="{306F55ED-34BC-4EAF-A241-1055AF47ABFE}">
      <dgm:prSet/>
      <dgm:spPr/>
      <dgm:t>
        <a:bodyPr/>
        <a:lstStyle/>
        <a:p>
          <a:pPr rtl="0"/>
          <a:r>
            <a:rPr lang="en-US" dirty="0" smtClean="0"/>
            <a:t>3 - 9 months</a:t>
          </a:r>
          <a:endParaRPr lang="en-US" dirty="0"/>
        </a:p>
      </dgm:t>
    </dgm:pt>
    <dgm:pt modelId="{159824B0-D98D-4BD4-9DE8-233BAA77821E}" type="parTrans" cxnId="{ACFE96CE-BAF3-404D-A069-B22724979CE9}">
      <dgm:prSet/>
      <dgm:spPr/>
      <dgm:t>
        <a:bodyPr/>
        <a:lstStyle/>
        <a:p>
          <a:endParaRPr lang="en-US"/>
        </a:p>
      </dgm:t>
    </dgm:pt>
    <dgm:pt modelId="{96DFB1F1-97FE-4F8A-BB79-ACA4AB06BB67}" type="sibTrans" cxnId="{ACFE96CE-BAF3-404D-A069-B22724979CE9}">
      <dgm:prSet/>
      <dgm:spPr/>
      <dgm:t>
        <a:bodyPr/>
        <a:lstStyle/>
        <a:p>
          <a:endParaRPr lang="en-US"/>
        </a:p>
      </dgm:t>
    </dgm:pt>
    <dgm:pt modelId="{8FCCF99A-276F-4406-8514-A8CD91C7864A}">
      <dgm:prSet/>
      <dgm:spPr/>
      <dgm:t>
        <a:bodyPr/>
        <a:lstStyle/>
        <a:p>
          <a:pPr rtl="0"/>
          <a:r>
            <a:rPr lang="en-US" dirty="0" smtClean="0"/>
            <a:t>1 - 2 months</a:t>
          </a:r>
          <a:endParaRPr lang="en-US" dirty="0"/>
        </a:p>
      </dgm:t>
    </dgm:pt>
    <dgm:pt modelId="{59D6BA4C-F269-4AAF-B9D3-7367E3DF5396}" type="parTrans" cxnId="{B6DD50F2-5B19-44A0-9603-C4D0BF51A89D}">
      <dgm:prSet/>
      <dgm:spPr/>
      <dgm:t>
        <a:bodyPr/>
        <a:lstStyle/>
        <a:p>
          <a:endParaRPr lang="en-US"/>
        </a:p>
      </dgm:t>
    </dgm:pt>
    <dgm:pt modelId="{AE7501DD-D3B0-4714-AF2D-2FD25F8E4858}" type="sibTrans" cxnId="{B6DD50F2-5B19-44A0-9603-C4D0BF51A89D}">
      <dgm:prSet/>
      <dgm:spPr/>
      <dgm:t>
        <a:bodyPr/>
        <a:lstStyle/>
        <a:p>
          <a:endParaRPr lang="en-US"/>
        </a:p>
      </dgm:t>
    </dgm:pt>
    <dgm:pt modelId="{AC618182-78C3-42D5-83FB-1BB9D9235AD6}">
      <dgm:prSet/>
      <dgm:spPr/>
      <dgm:t>
        <a:bodyPr/>
        <a:lstStyle/>
        <a:p>
          <a:pPr rtl="0"/>
          <a:r>
            <a:rPr lang="en-US" dirty="0" smtClean="0"/>
            <a:t>3 months</a:t>
          </a:r>
          <a:endParaRPr lang="en-US" dirty="0"/>
        </a:p>
      </dgm:t>
    </dgm:pt>
    <dgm:pt modelId="{76337680-7A8B-4305-BC1B-FF326C5624C9}" type="parTrans" cxnId="{5F8365A1-8FB7-422A-83FA-C78DDB6F39EC}">
      <dgm:prSet/>
      <dgm:spPr/>
      <dgm:t>
        <a:bodyPr/>
        <a:lstStyle/>
        <a:p>
          <a:endParaRPr lang="en-US"/>
        </a:p>
      </dgm:t>
    </dgm:pt>
    <dgm:pt modelId="{39C8BC40-DF93-4944-A731-970E654083C4}" type="sibTrans" cxnId="{5F8365A1-8FB7-422A-83FA-C78DDB6F39EC}">
      <dgm:prSet/>
      <dgm:spPr/>
      <dgm:t>
        <a:bodyPr/>
        <a:lstStyle/>
        <a:p>
          <a:endParaRPr lang="en-US"/>
        </a:p>
      </dgm:t>
    </dgm:pt>
    <dgm:pt modelId="{4D8FC4B8-5670-422B-8D5E-7C28B2B15376}">
      <dgm:prSet/>
      <dgm:spPr/>
      <dgm:t>
        <a:bodyPr/>
        <a:lstStyle/>
        <a:p>
          <a:r>
            <a:rPr lang="en-US" dirty="0" smtClean="0"/>
            <a:t>2-3 months</a:t>
          </a:r>
        </a:p>
      </dgm:t>
    </dgm:pt>
    <dgm:pt modelId="{5B553600-CB6B-4729-A23B-0E9B22A4B210}" type="parTrans" cxnId="{C59D9F92-D4B0-4927-921A-04950E1AE322}">
      <dgm:prSet/>
      <dgm:spPr/>
      <dgm:t>
        <a:bodyPr/>
        <a:lstStyle/>
        <a:p>
          <a:endParaRPr lang="en-US"/>
        </a:p>
      </dgm:t>
    </dgm:pt>
    <dgm:pt modelId="{82CB9F14-6D7F-4C12-98C7-5ED37EBA7D1D}" type="sibTrans" cxnId="{C59D9F92-D4B0-4927-921A-04950E1AE322}">
      <dgm:prSet/>
      <dgm:spPr/>
      <dgm:t>
        <a:bodyPr/>
        <a:lstStyle/>
        <a:p>
          <a:endParaRPr lang="en-US"/>
        </a:p>
      </dgm:t>
    </dgm:pt>
    <dgm:pt modelId="{3F14F77F-3CDB-47DE-B63B-236729C3CBB7}">
      <dgm:prSet/>
      <dgm:spPr/>
      <dgm:t>
        <a:bodyPr/>
        <a:lstStyle/>
        <a:p>
          <a:pPr rtl="0"/>
          <a:r>
            <a:rPr lang="en-US" dirty="0" smtClean="0"/>
            <a:t>PER/EID</a:t>
          </a:r>
          <a:endParaRPr lang="en-US" dirty="0"/>
        </a:p>
      </dgm:t>
    </dgm:pt>
    <dgm:pt modelId="{D062E8F3-B804-491A-B83D-AAF3B241E658}" type="parTrans" cxnId="{305DE8B1-C118-4DD2-B3DD-B3791256E89E}">
      <dgm:prSet/>
      <dgm:spPr/>
      <dgm:t>
        <a:bodyPr/>
        <a:lstStyle/>
        <a:p>
          <a:endParaRPr lang="en-US"/>
        </a:p>
      </dgm:t>
    </dgm:pt>
    <dgm:pt modelId="{CBE48920-FE9E-4514-9EFC-4617FDE997C3}" type="sibTrans" cxnId="{305DE8B1-C118-4DD2-B3DD-B3791256E89E}">
      <dgm:prSet/>
      <dgm:spPr/>
      <dgm:t>
        <a:bodyPr/>
        <a:lstStyle/>
        <a:p>
          <a:endParaRPr lang="en-US"/>
        </a:p>
      </dgm:t>
    </dgm:pt>
    <dgm:pt modelId="{6606B79D-EE18-482A-B788-9C7ECE7ABC57}" type="pres">
      <dgm:prSet presAssocID="{3B1AA579-C1BF-4BE0-9823-56D2FE7E5A3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D7B93A-8201-4A7D-BB5A-583194583DAA}" type="pres">
      <dgm:prSet presAssocID="{1B141366-9710-433F-9ED7-BBCEB802ACC4}" presName="root" presStyleCnt="0"/>
      <dgm:spPr/>
    </dgm:pt>
    <dgm:pt modelId="{8165172D-29D5-4476-9D96-82E0EDB5ECD0}" type="pres">
      <dgm:prSet presAssocID="{1B141366-9710-433F-9ED7-BBCEB802ACC4}" presName="rootComposite" presStyleCnt="0"/>
      <dgm:spPr/>
    </dgm:pt>
    <dgm:pt modelId="{443B7AD4-7EC1-4AD6-8A60-6615ADB932E5}" type="pres">
      <dgm:prSet presAssocID="{1B141366-9710-433F-9ED7-BBCEB802ACC4}" presName="rootText" presStyleLbl="node1" presStyleIdx="0" presStyleCnt="2" custLinFactNeighborX="-12065" custLinFactNeighborY="9277"/>
      <dgm:spPr/>
      <dgm:t>
        <a:bodyPr/>
        <a:lstStyle/>
        <a:p>
          <a:endParaRPr lang="en-US"/>
        </a:p>
      </dgm:t>
    </dgm:pt>
    <dgm:pt modelId="{AE00CB57-B676-44A8-935A-9210A2104C26}" type="pres">
      <dgm:prSet presAssocID="{1B141366-9710-433F-9ED7-BBCEB802ACC4}" presName="rootConnector" presStyleLbl="node1" presStyleIdx="0" presStyleCnt="2"/>
      <dgm:spPr/>
      <dgm:t>
        <a:bodyPr/>
        <a:lstStyle/>
        <a:p>
          <a:endParaRPr lang="en-US"/>
        </a:p>
      </dgm:t>
    </dgm:pt>
    <dgm:pt modelId="{D5A0302F-4DE0-4520-8C77-466B1A4FA2C7}" type="pres">
      <dgm:prSet presAssocID="{1B141366-9710-433F-9ED7-BBCEB802ACC4}" presName="childShape" presStyleCnt="0"/>
      <dgm:spPr/>
    </dgm:pt>
    <dgm:pt modelId="{AB1F0CA2-114F-42AE-A34F-6F0627AB6965}" type="pres">
      <dgm:prSet presAssocID="{630A47D3-1918-4A17-ACDA-9D995C4A5C55}" presName="Name13" presStyleLbl="parChTrans1D2" presStyleIdx="0" presStyleCnt="7"/>
      <dgm:spPr/>
      <dgm:t>
        <a:bodyPr/>
        <a:lstStyle/>
        <a:p>
          <a:endParaRPr lang="en-US"/>
        </a:p>
      </dgm:t>
    </dgm:pt>
    <dgm:pt modelId="{74BF2A76-C758-4E82-8FCF-DEE80DBD18EB}" type="pres">
      <dgm:prSet presAssocID="{F0544070-F043-4ACE-A27D-640B2DC39C1C}" presName="childText" presStyleLbl="bgAcc1" presStyleIdx="0" presStyleCnt="7" custScaleX="153638" custLinFactNeighborX="-1211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97201-C8E4-482C-98D7-291B45A90A70}" type="pres">
      <dgm:prSet presAssocID="{D062E8F3-B804-491A-B83D-AAF3B241E658}" presName="Name13" presStyleLbl="parChTrans1D2" presStyleIdx="1" presStyleCnt="7"/>
      <dgm:spPr/>
      <dgm:t>
        <a:bodyPr/>
        <a:lstStyle/>
        <a:p>
          <a:endParaRPr lang="en-US"/>
        </a:p>
      </dgm:t>
    </dgm:pt>
    <dgm:pt modelId="{5CC31785-8F26-4A45-BEC9-2CD830C71F4F}" type="pres">
      <dgm:prSet presAssocID="{3F14F77F-3CDB-47DE-B63B-236729C3CBB7}" presName="childText" presStyleLbl="bgAcc1" presStyleIdx="1" presStyleCnt="7" custLinFactNeighborX="50770" custLinFactNeighborY="-46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3D0BE-66A0-4511-B38E-C43628141838}" type="pres">
      <dgm:prSet presAssocID="{47E6BD18-3FC9-4F54-899B-480E61AA4A31}" presName="Name13" presStyleLbl="parChTrans1D2" presStyleIdx="2" presStyleCnt="7"/>
      <dgm:spPr/>
      <dgm:t>
        <a:bodyPr/>
        <a:lstStyle/>
        <a:p>
          <a:endParaRPr lang="en-US"/>
        </a:p>
      </dgm:t>
    </dgm:pt>
    <dgm:pt modelId="{C1D52378-6488-4C57-B3FB-FA3D2A50EFC0}" type="pres">
      <dgm:prSet presAssocID="{EEF5B28A-29F7-4E07-BAFA-738135B52AE2}" presName="childText" presStyleLbl="bgAcc1" presStyleIdx="2" presStyleCnt="7" custScaleX="153638" custLinFactNeighborX="-9797" custLinFactNeighborY="-36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5F229F-B44E-41E9-95EF-FB4238830A93}" type="pres">
      <dgm:prSet presAssocID="{F7B4A146-FE83-48ED-AAED-165114BDB65E}" presName="Name13" presStyleLbl="parChTrans1D2" presStyleIdx="3" presStyleCnt="7"/>
      <dgm:spPr/>
      <dgm:t>
        <a:bodyPr/>
        <a:lstStyle/>
        <a:p>
          <a:endParaRPr lang="en-US"/>
        </a:p>
      </dgm:t>
    </dgm:pt>
    <dgm:pt modelId="{2F77EAF2-3E75-49A4-BADC-F3B048FE9DEA}" type="pres">
      <dgm:prSet presAssocID="{0181197A-46F9-4336-B75C-086FFA8EDDFC}" presName="childText" presStyleLbl="bgAcc1" presStyleIdx="3" presStyleCnt="7" custScaleX="153638" custLinFactNeighborX="-9797" custLinFactNeighborY="-25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4119E-4204-454A-B6A3-EB1373E386A4}" type="pres">
      <dgm:prSet presAssocID="{80B6E531-5940-4583-8BAF-4065D977FC71}" presName="root" presStyleCnt="0"/>
      <dgm:spPr/>
    </dgm:pt>
    <dgm:pt modelId="{B9491856-4E70-48E8-9C35-CE3DFF446AA4}" type="pres">
      <dgm:prSet presAssocID="{80B6E531-5940-4583-8BAF-4065D977FC71}" presName="rootComposite" presStyleCnt="0"/>
      <dgm:spPr/>
    </dgm:pt>
    <dgm:pt modelId="{0FFB21AA-5E16-46A9-A142-6CB1E22B953B}" type="pres">
      <dgm:prSet presAssocID="{80B6E531-5940-4583-8BAF-4065D977FC71}" presName="rootText" presStyleLbl="node1" presStyleIdx="1" presStyleCnt="2" custLinFactNeighborX="-77" custLinFactNeighborY="9277"/>
      <dgm:spPr/>
      <dgm:t>
        <a:bodyPr/>
        <a:lstStyle/>
        <a:p>
          <a:endParaRPr lang="en-US"/>
        </a:p>
      </dgm:t>
    </dgm:pt>
    <dgm:pt modelId="{306543D6-73DE-4131-B900-9940A8B7D1A7}" type="pres">
      <dgm:prSet presAssocID="{80B6E531-5940-4583-8BAF-4065D977FC71}" presName="rootConnector" presStyleLbl="node1" presStyleIdx="1" presStyleCnt="2"/>
      <dgm:spPr/>
      <dgm:t>
        <a:bodyPr/>
        <a:lstStyle/>
        <a:p>
          <a:endParaRPr lang="en-US"/>
        </a:p>
      </dgm:t>
    </dgm:pt>
    <dgm:pt modelId="{5B4FE278-818D-4E05-91A0-3D6C0EC72777}" type="pres">
      <dgm:prSet presAssocID="{80B6E531-5940-4583-8BAF-4065D977FC71}" presName="childShape" presStyleCnt="0"/>
      <dgm:spPr/>
    </dgm:pt>
    <dgm:pt modelId="{E4207E0C-4645-4AEA-A172-E89AAF8AAE8A}" type="pres">
      <dgm:prSet presAssocID="{6321604D-4C30-4B3B-B268-3D1A79B93C98}" presName="Name13" presStyleLbl="parChTrans1D2" presStyleIdx="4" presStyleCnt="7"/>
      <dgm:spPr/>
      <dgm:t>
        <a:bodyPr/>
        <a:lstStyle/>
        <a:p>
          <a:endParaRPr lang="en-US"/>
        </a:p>
      </dgm:t>
    </dgm:pt>
    <dgm:pt modelId="{1DF0A76E-711D-46E2-9DFB-46F2F9918FF0}" type="pres">
      <dgm:prSet presAssocID="{7A445B9C-EEFD-41BB-8FFD-B980E67962E4}" presName="childText" presStyleLbl="bgAcc1" presStyleIdx="4" presStyleCnt="7" custScaleX="153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130A3-BAC9-4A04-8403-B8620EE192EB}" type="pres">
      <dgm:prSet presAssocID="{808C66DF-5E9F-4FC8-A1DD-85BE9CC8423D}" presName="Name13" presStyleLbl="parChTrans1D2" presStyleIdx="5" presStyleCnt="7"/>
      <dgm:spPr/>
      <dgm:t>
        <a:bodyPr/>
        <a:lstStyle/>
        <a:p>
          <a:endParaRPr lang="en-US"/>
        </a:p>
      </dgm:t>
    </dgm:pt>
    <dgm:pt modelId="{EB8143E4-BBD3-4632-9949-ED2A1ECE058D}" type="pres">
      <dgm:prSet presAssocID="{C02095B1-D4A1-4E5F-8C6D-3CE92C5AA9D7}" presName="childText" presStyleLbl="bgAcc1" presStyleIdx="5" presStyleCnt="7" custScaleX="153638" custLinFactNeighborX="-870" custLinFactNeighborY="20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BAA89-DC71-4F75-ABD8-68D63828C921}" type="pres">
      <dgm:prSet presAssocID="{10C55BD8-CFAF-4F8E-8235-66B36E0055A1}" presName="Name13" presStyleLbl="parChTrans1D2" presStyleIdx="6" presStyleCnt="7"/>
      <dgm:spPr/>
      <dgm:t>
        <a:bodyPr/>
        <a:lstStyle/>
        <a:p>
          <a:endParaRPr lang="en-US"/>
        </a:p>
      </dgm:t>
    </dgm:pt>
    <dgm:pt modelId="{780DCD6B-74AB-4E56-A061-87340A52482E}" type="pres">
      <dgm:prSet presAssocID="{02452CC3-EEFC-426A-A457-FBB01C496BAC}" presName="childText" presStyleLbl="bgAcc1" presStyleIdx="6" presStyleCnt="7" custScaleX="153638" custLinFactNeighborX="-870" custLinFactNeighborY="41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F6F222-EC98-4B3D-918B-F3484072F48D}" type="presOf" srcId="{8FCCF99A-276F-4406-8514-A8CD91C7864A}" destId="{2F77EAF2-3E75-49A4-BADC-F3B048FE9DEA}" srcOrd="0" destOrd="1" presId="urn:microsoft.com/office/officeart/2005/8/layout/hierarchy3"/>
    <dgm:cxn modelId="{71D6FE83-AAD7-405A-A228-5046BA373A44}" type="presOf" srcId="{630A47D3-1918-4A17-ACDA-9D995C4A5C55}" destId="{AB1F0CA2-114F-42AE-A34F-6F0627AB6965}" srcOrd="0" destOrd="0" presId="urn:microsoft.com/office/officeart/2005/8/layout/hierarchy3"/>
    <dgm:cxn modelId="{F7EC744A-314D-4676-B8B4-527A6E115526}" type="presOf" srcId="{0181197A-46F9-4336-B75C-086FFA8EDDFC}" destId="{2F77EAF2-3E75-49A4-BADC-F3B048FE9DEA}" srcOrd="0" destOrd="0" presId="urn:microsoft.com/office/officeart/2005/8/layout/hierarchy3"/>
    <dgm:cxn modelId="{4991E87F-58EF-4745-A1D3-AF3911153344}" type="presOf" srcId="{D55D8BA0-1313-40CE-A4AE-EA55A0055396}" destId="{780DCD6B-74AB-4E56-A061-87340A52482E}" srcOrd="0" destOrd="1" presId="urn:microsoft.com/office/officeart/2005/8/layout/hierarchy3"/>
    <dgm:cxn modelId="{382BACEF-9415-41F4-AF9B-7662F8E83453}" srcId="{3B1AA579-C1BF-4BE0-9823-56D2FE7E5A3E}" destId="{1B141366-9710-433F-9ED7-BBCEB802ACC4}" srcOrd="0" destOrd="0" parTransId="{FC9D8E90-A75C-4D0B-8B53-9091AEF0B203}" sibTransId="{F1E4B457-F96F-45EC-AAD2-C0A8278A6CA6}"/>
    <dgm:cxn modelId="{8EB900E9-DFC2-4875-A921-7B61B3E0B45D}" type="presOf" srcId="{02452CC3-EEFC-426A-A457-FBB01C496BAC}" destId="{780DCD6B-74AB-4E56-A061-87340A52482E}" srcOrd="0" destOrd="0" presId="urn:microsoft.com/office/officeart/2005/8/layout/hierarchy3"/>
    <dgm:cxn modelId="{BA937097-0DA1-4FD9-84A0-228A2FC129DA}" type="presOf" srcId="{4D8FC4B8-5670-422B-8D5E-7C28B2B15376}" destId="{EB8143E4-BBD3-4632-9949-ED2A1ECE058D}" srcOrd="0" destOrd="1" presId="urn:microsoft.com/office/officeart/2005/8/layout/hierarchy3"/>
    <dgm:cxn modelId="{6FC31FF4-1FA0-4CE7-9A4E-E06623EC859B}" type="presOf" srcId="{3B1AA579-C1BF-4BE0-9823-56D2FE7E5A3E}" destId="{6606B79D-EE18-482A-B788-9C7ECE7ABC57}" srcOrd="0" destOrd="0" presId="urn:microsoft.com/office/officeart/2005/8/layout/hierarchy3"/>
    <dgm:cxn modelId="{DA3F0DB2-F84F-435F-A498-BB4C9889BFB5}" srcId="{1B141366-9710-433F-9ED7-BBCEB802ACC4}" destId="{0181197A-46F9-4336-B75C-086FFA8EDDFC}" srcOrd="3" destOrd="0" parTransId="{F7B4A146-FE83-48ED-AAED-165114BDB65E}" sibTransId="{E43678E0-0EE6-48EF-8F4E-B78B652D50A5}"/>
    <dgm:cxn modelId="{305DE8B1-C118-4DD2-B3DD-B3791256E89E}" srcId="{1B141366-9710-433F-9ED7-BBCEB802ACC4}" destId="{3F14F77F-3CDB-47DE-B63B-236729C3CBB7}" srcOrd="1" destOrd="0" parTransId="{D062E8F3-B804-491A-B83D-AAF3B241E658}" sibTransId="{CBE48920-FE9E-4514-9EFC-4617FDE997C3}"/>
    <dgm:cxn modelId="{0790E33E-FBEA-4459-9D99-A5D3372E97E5}" srcId="{80B6E531-5940-4583-8BAF-4065D977FC71}" destId="{7A445B9C-EEFD-41BB-8FFD-B980E67962E4}" srcOrd="0" destOrd="0" parTransId="{6321604D-4C30-4B3B-B268-3D1A79B93C98}" sibTransId="{AA43D03D-9E50-495F-B160-A6B952F67494}"/>
    <dgm:cxn modelId="{B7E6CB8F-8D24-4A5D-9F28-BAA16803500E}" type="presOf" srcId="{8E20473D-576B-403B-B29D-43B5BC299BE5}" destId="{5CC31785-8F26-4A45-BEC9-2CD830C71F4F}" srcOrd="0" destOrd="1" presId="urn:microsoft.com/office/officeart/2005/8/layout/hierarchy3"/>
    <dgm:cxn modelId="{18B02B4D-7990-4297-8896-E5AA1656BC85}" srcId="{02452CC3-EEFC-426A-A457-FBB01C496BAC}" destId="{D55D8BA0-1313-40CE-A4AE-EA55A0055396}" srcOrd="0" destOrd="0" parTransId="{2A6A592B-DE06-4A93-B102-7CAF65E05F5A}" sibTransId="{B66B57D9-E5E5-4858-BA06-93BECA1AA60C}"/>
    <dgm:cxn modelId="{D9810C0F-0862-417A-A96F-D33C356B6324}" type="presOf" srcId="{1B141366-9710-433F-9ED7-BBCEB802ACC4}" destId="{443B7AD4-7EC1-4AD6-8A60-6615ADB932E5}" srcOrd="0" destOrd="0" presId="urn:microsoft.com/office/officeart/2005/8/layout/hierarchy3"/>
    <dgm:cxn modelId="{159A936C-4D77-482D-9AA2-8452AD93EC48}" type="presOf" srcId="{7A445B9C-EEFD-41BB-8FFD-B980E67962E4}" destId="{1DF0A76E-711D-46E2-9DFB-46F2F9918FF0}" srcOrd="0" destOrd="0" presId="urn:microsoft.com/office/officeart/2005/8/layout/hierarchy3"/>
    <dgm:cxn modelId="{82F66F64-3115-450B-8352-B665F35165E5}" type="presOf" srcId="{F7B4A146-FE83-48ED-AAED-165114BDB65E}" destId="{575F229F-B44E-41E9-95EF-FB4238830A93}" srcOrd="0" destOrd="0" presId="urn:microsoft.com/office/officeart/2005/8/layout/hierarchy3"/>
    <dgm:cxn modelId="{FF36EB5F-86C1-4EA7-844A-629F40CFB7DA}" type="presOf" srcId="{D062E8F3-B804-491A-B83D-AAF3B241E658}" destId="{C9697201-C8E4-482C-98D7-291B45A90A70}" srcOrd="0" destOrd="0" presId="urn:microsoft.com/office/officeart/2005/8/layout/hierarchy3"/>
    <dgm:cxn modelId="{B4035FB8-06C0-4D85-B9F9-BA8837DC7FE7}" type="presOf" srcId="{306F55ED-34BC-4EAF-A241-1055AF47ABFE}" destId="{C1D52378-6488-4C57-B3FB-FA3D2A50EFC0}" srcOrd="0" destOrd="1" presId="urn:microsoft.com/office/officeart/2005/8/layout/hierarchy3"/>
    <dgm:cxn modelId="{E03DFA66-E288-406A-A0B4-DA2C428BF496}" type="presOf" srcId="{1B141366-9710-433F-9ED7-BBCEB802ACC4}" destId="{AE00CB57-B676-44A8-935A-9210A2104C26}" srcOrd="1" destOrd="0" presId="urn:microsoft.com/office/officeart/2005/8/layout/hierarchy3"/>
    <dgm:cxn modelId="{6CCA88EB-AA5C-4AAC-8C46-29EF23476569}" type="presOf" srcId="{3F14F77F-3CDB-47DE-B63B-236729C3CBB7}" destId="{5CC31785-8F26-4A45-BEC9-2CD830C71F4F}" srcOrd="0" destOrd="0" presId="urn:microsoft.com/office/officeart/2005/8/layout/hierarchy3"/>
    <dgm:cxn modelId="{CBC5E030-8B44-408A-92BE-0B7695049E96}" type="presOf" srcId="{C02095B1-D4A1-4E5F-8C6D-3CE92C5AA9D7}" destId="{EB8143E4-BBD3-4632-9949-ED2A1ECE058D}" srcOrd="0" destOrd="0" presId="urn:microsoft.com/office/officeart/2005/8/layout/hierarchy3"/>
    <dgm:cxn modelId="{637F48BE-3FD1-4DBD-A853-90C68A06F745}" srcId="{3F14F77F-3CDB-47DE-B63B-236729C3CBB7}" destId="{8E20473D-576B-403B-B29D-43B5BC299BE5}" srcOrd="0" destOrd="0" parTransId="{FFAAD54D-B180-48C4-9DA8-57E75976EDC9}" sibTransId="{E03E6D87-C90C-4EE9-894E-D3BD28E07527}"/>
    <dgm:cxn modelId="{5F8365A1-8FB7-422A-83FA-C78DDB6F39EC}" srcId="{7A445B9C-EEFD-41BB-8FFD-B980E67962E4}" destId="{AC618182-78C3-42D5-83FB-1BB9D9235AD6}" srcOrd="0" destOrd="0" parTransId="{76337680-7A8B-4305-BC1B-FF326C5624C9}" sibTransId="{39C8BC40-DF93-4944-A731-970E654083C4}"/>
    <dgm:cxn modelId="{63465634-4B4F-4163-A6E5-0F0F7391E93A}" type="presOf" srcId="{F0544070-F043-4ACE-A27D-640B2DC39C1C}" destId="{74BF2A76-C758-4E82-8FCF-DEE80DBD18EB}" srcOrd="0" destOrd="0" presId="urn:microsoft.com/office/officeart/2005/8/layout/hierarchy3"/>
    <dgm:cxn modelId="{71AB0F92-8046-4AF5-8F0A-2E2D39B131DD}" type="presOf" srcId="{6321604D-4C30-4B3B-B268-3D1A79B93C98}" destId="{E4207E0C-4645-4AEA-A172-E89AAF8AAE8A}" srcOrd="0" destOrd="0" presId="urn:microsoft.com/office/officeart/2005/8/layout/hierarchy3"/>
    <dgm:cxn modelId="{C2E74413-95A3-408A-9177-286D3ABFA828}" srcId="{1B141366-9710-433F-9ED7-BBCEB802ACC4}" destId="{F0544070-F043-4ACE-A27D-640B2DC39C1C}" srcOrd="0" destOrd="0" parTransId="{630A47D3-1918-4A17-ACDA-9D995C4A5C55}" sibTransId="{9336C322-F2D4-4865-946C-4A4F19D6C016}"/>
    <dgm:cxn modelId="{E368DA3D-6086-43D1-86E2-60EE2B4ED7EF}" type="presOf" srcId="{10C55BD8-CFAF-4F8E-8235-66B36E0055A1}" destId="{A46BAA89-DC71-4F75-ABD8-68D63828C921}" srcOrd="0" destOrd="0" presId="urn:microsoft.com/office/officeart/2005/8/layout/hierarchy3"/>
    <dgm:cxn modelId="{B269EAE1-B40C-47D2-AA8D-EA2BF8B9A589}" type="presOf" srcId="{80B6E531-5940-4583-8BAF-4065D977FC71}" destId="{306543D6-73DE-4131-B900-9940A8B7D1A7}" srcOrd="1" destOrd="0" presId="urn:microsoft.com/office/officeart/2005/8/layout/hierarchy3"/>
    <dgm:cxn modelId="{2E02CDCF-7DB2-4737-8222-16DB7D4ED7E9}" srcId="{80B6E531-5940-4583-8BAF-4065D977FC71}" destId="{C02095B1-D4A1-4E5F-8C6D-3CE92C5AA9D7}" srcOrd="1" destOrd="0" parTransId="{808C66DF-5E9F-4FC8-A1DD-85BE9CC8423D}" sibTransId="{A4F7E6E5-5B9E-4F5C-8511-0E4432D0743D}"/>
    <dgm:cxn modelId="{9E27CF35-B7E5-46E8-BC90-80B1AB95595C}" srcId="{1B141366-9710-433F-9ED7-BBCEB802ACC4}" destId="{EEF5B28A-29F7-4E07-BAFA-738135B52AE2}" srcOrd="2" destOrd="0" parTransId="{47E6BD18-3FC9-4F54-899B-480E61AA4A31}" sibTransId="{3C7BF614-FDAD-4D57-AF8E-285EE9889733}"/>
    <dgm:cxn modelId="{37C407F1-A809-43BE-9378-E49C81E747D2}" type="presOf" srcId="{80B6E531-5940-4583-8BAF-4065D977FC71}" destId="{0FFB21AA-5E16-46A9-A142-6CB1E22B953B}" srcOrd="0" destOrd="0" presId="urn:microsoft.com/office/officeart/2005/8/layout/hierarchy3"/>
    <dgm:cxn modelId="{B13F4656-F60A-4F73-AC4D-2017168B2D74}" type="presOf" srcId="{EEF5B28A-29F7-4E07-BAFA-738135B52AE2}" destId="{C1D52378-6488-4C57-B3FB-FA3D2A50EFC0}" srcOrd="0" destOrd="0" presId="urn:microsoft.com/office/officeart/2005/8/layout/hierarchy3"/>
    <dgm:cxn modelId="{B6DD50F2-5B19-44A0-9603-C4D0BF51A89D}" srcId="{0181197A-46F9-4336-B75C-086FFA8EDDFC}" destId="{8FCCF99A-276F-4406-8514-A8CD91C7864A}" srcOrd="0" destOrd="0" parTransId="{59D6BA4C-F269-4AAF-B9D3-7367E3DF5396}" sibTransId="{AE7501DD-D3B0-4714-AF2D-2FD25F8E4858}"/>
    <dgm:cxn modelId="{40BE8974-5ACB-4545-8099-E82E1BB5A0DF}" srcId="{F0544070-F043-4ACE-A27D-640B2DC39C1C}" destId="{1836CF4F-FACD-4C28-8905-2F462A429403}" srcOrd="0" destOrd="0" parTransId="{8E9F708C-ACD7-4D06-AA59-7B80600E0CE9}" sibTransId="{73567EB9-2883-45A9-943E-2FE7FD49EC42}"/>
    <dgm:cxn modelId="{C59D9F92-D4B0-4927-921A-04950E1AE322}" srcId="{C02095B1-D4A1-4E5F-8C6D-3CE92C5AA9D7}" destId="{4D8FC4B8-5670-422B-8D5E-7C28B2B15376}" srcOrd="0" destOrd="0" parTransId="{5B553600-CB6B-4729-A23B-0E9B22A4B210}" sibTransId="{82CB9F14-6D7F-4C12-98C7-5ED37EBA7D1D}"/>
    <dgm:cxn modelId="{A665EF15-84C5-435A-948C-BD70EAC34525}" type="presOf" srcId="{47E6BD18-3FC9-4F54-899B-480E61AA4A31}" destId="{70C3D0BE-66A0-4511-B38E-C43628141838}" srcOrd="0" destOrd="0" presId="urn:microsoft.com/office/officeart/2005/8/layout/hierarchy3"/>
    <dgm:cxn modelId="{C9B0CFCF-FD41-4F56-A00E-CC73FF3952B5}" type="presOf" srcId="{AC618182-78C3-42D5-83FB-1BB9D9235AD6}" destId="{1DF0A76E-711D-46E2-9DFB-46F2F9918FF0}" srcOrd="0" destOrd="1" presId="urn:microsoft.com/office/officeart/2005/8/layout/hierarchy3"/>
    <dgm:cxn modelId="{111BBF9D-047E-4DDE-8BA2-45EF0496E454}" type="presOf" srcId="{808C66DF-5E9F-4FC8-A1DD-85BE9CC8423D}" destId="{04E130A3-BAC9-4A04-8403-B8620EE192EB}" srcOrd="0" destOrd="0" presId="urn:microsoft.com/office/officeart/2005/8/layout/hierarchy3"/>
    <dgm:cxn modelId="{B9527DBC-6C2C-4451-96FA-231E6E69C745}" srcId="{80B6E531-5940-4583-8BAF-4065D977FC71}" destId="{02452CC3-EEFC-426A-A457-FBB01C496BAC}" srcOrd="2" destOrd="0" parTransId="{10C55BD8-CFAF-4F8E-8235-66B36E0055A1}" sibTransId="{5AFCC776-EFCF-4588-A9A7-F58AB25CA98A}"/>
    <dgm:cxn modelId="{EA81F899-D3A4-4AAC-98A0-9ECC292620BB}" srcId="{3B1AA579-C1BF-4BE0-9823-56D2FE7E5A3E}" destId="{80B6E531-5940-4583-8BAF-4065D977FC71}" srcOrd="1" destOrd="0" parTransId="{455230B9-8A49-4E48-9C58-37BB37CA0BD5}" sibTransId="{DA5540F2-5D78-4DD5-A0AB-91DFFF2E9651}"/>
    <dgm:cxn modelId="{ACFE96CE-BAF3-404D-A069-B22724979CE9}" srcId="{EEF5B28A-29F7-4E07-BAFA-738135B52AE2}" destId="{306F55ED-34BC-4EAF-A241-1055AF47ABFE}" srcOrd="0" destOrd="0" parTransId="{159824B0-D98D-4BD4-9DE8-233BAA77821E}" sibTransId="{96DFB1F1-97FE-4F8A-BB79-ACA4AB06BB67}"/>
    <dgm:cxn modelId="{4307F836-E293-4DDF-9723-8DA159603F90}" type="presOf" srcId="{1836CF4F-FACD-4C28-8905-2F462A429403}" destId="{74BF2A76-C758-4E82-8FCF-DEE80DBD18EB}" srcOrd="0" destOrd="1" presId="urn:microsoft.com/office/officeart/2005/8/layout/hierarchy3"/>
    <dgm:cxn modelId="{A00BB0FD-7491-4F15-95EE-CDFD8EA434B3}" type="presParOf" srcId="{6606B79D-EE18-482A-B788-9C7ECE7ABC57}" destId="{A5D7B93A-8201-4A7D-BB5A-583194583DAA}" srcOrd="0" destOrd="0" presId="urn:microsoft.com/office/officeart/2005/8/layout/hierarchy3"/>
    <dgm:cxn modelId="{40762972-3C0E-457E-A43B-51EC9E360ED5}" type="presParOf" srcId="{A5D7B93A-8201-4A7D-BB5A-583194583DAA}" destId="{8165172D-29D5-4476-9D96-82E0EDB5ECD0}" srcOrd="0" destOrd="0" presId="urn:microsoft.com/office/officeart/2005/8/layout/hierarchy3"/>
    <dgm:cxn modelId="{9A1973F4-66A8-4104-9DC7-E6D0AC8330FE}" type="presParOf" srcId="{8165172D-29D5-4476-9D96-82E0EDB5ECD0}" destId="{443B7AD4-7EC1-4AD6-8A60-6615ADB932E5}" srcOrd="0" destOrd="0" presId="urn:microsoft.com/office/officeart/2005/8/layout/hierarchy3"/>
    <dgm:cxn modelId="{D066D7F6-AEDC-455D-81AF-39B7CE00244B}" type="presParOf" srcId="{8165172D-29D5-4476-9D96-82E0EDB5ECD0}" destId="{AE00CB57-B676-44A8-935A-9210A2104C26}" srcOrd="1" destOrd="0" presId="urn:microsoft.com/office/officeart/2005/8/layout/hierarchy3"/>
    <dgm:cxn modelId="{FA5B5428-E09E-4B06-91A8-0AFF3A726989}" type="presParOf" srcId="{A5D7B93A-8201-4A7D-BB5A-583194583DAA}" destId="{D5A0302F-4DE0-4520-8C77-466B1A4FA2C7}" srcOrd="1" destOrd="0" presId="urn:microsoft.com/office/officeart/2005/8/layout/hierarchy3"/>
    <dgm:cxn modelId="{8A9E5D4D-380E-462F-8A38-ADB468B8B57A}" type="presParOf" srcId="{D5A0302F-4DE0-4520-8C77-466B1A4FA2C7}" destId="{AB1F0CA2-114F-42AE-A34F-6F0627AB6965}" srcOrd="0" destOrd="0" presId="urn:microsoft.com/office/officeart/2005/8/layout/hierarchy3"/>
    <dgm:cxn modelId="{CA0AC7E8-20F0-4AAA-83D7-6CF9D30F06B4}" type="presParOf" srcId="{D5A0302F-4DE0-4520-8C77-466B1A4FA2C7}" destId="{74BF2A76-C758-4E82-8FCF-DEE80DBD18EB}" srcOrd="1" destOrd="0" presId="urn:microsoft.com/office/officeart/2005/8/layout/hierarchy3"/>
    <dgm:cxn modelId="{5CBF1A38-69DF-4024-B234-70195B3AF0B3}" type="presParOf" srcId="{D5A0302F-4DE0-4520-8C77-466B1A4FA2C7}" destId="{C9697201-C8E4-482C-98D7-291B45A90A70}" srcOrd="2" destOrd="0" presId="urn:microsoft.com/office/officeart/2005/8/layout/hierarchy3"/>
    <dgm:cxn modelId="{5012E35E-0B24-493D-8641-AA7155D762E4}" type="presParOf" srcId="{D5A0302F-4DE0-4520-8C77-466B1A4FA2C7}" destId="{5CC31785-8F26-4A45-BEC9-2CD830C71F4F}" srcOrd="3" destOrd="0" presId="urn:microsoft.com/office/officeart/2005/8/layout/hierarchy3"/>
    <dgm:cxn modelId="{12050571-BA30-4525-9547-C1B4B7CDB809}" type="presParOf" srcId="{D5A0302F-4DE0-4520-8C77-466B1A4FA2C7}" destId="{70C3D0BE-66A0-4511-B38E-C43628141838}" srcOrd="4" destOrd="0" presId="urn:microsoft.com/office/officeart/2005/8/layout/hierarchy3"/>
    <dgm:cxn modelId="{5EAA23F2-3D93-411B-A9C5-31E0BBC8CF48}" type="presParOf" srcId="{D5A0302F-4DE0-4520-8C77-466B1A4FA2C7}" destId="{C1D52378-6488-4C57-B3FB-FA3D2A50EFC0}" srcOrd="5" destOrd="0" presId="urn:microsoft.com/office/officeart/2005/8/layout/hierarchy3"/>
    <dgm:cxn modelId="{39C6C535-969A-4638-B3E7-5077999770A5}" type="presParOf" srcId="{D5A0302F-4DE0-4520-8C77-466B1A4FA2C7}" destId="{575F229F-B44E-41E9-95EF-FB4238830A93}" srcOrd="6" destOrd="0" presId="urn:microsoft.com/office/officeart/2005/8/layout/hierarchy3"/>
    <dgm:cxn modelId="{38BD021D-15CA-4592-B591-E233618FAF44}" type="presParOf" srcId="{D5A0302F-4DE0-4520-8C77-466B1A4FA2C7}" destId="{2F77EAF2-3E75-49A4-BADC-F3B048FE9DEA}" srcOrd="7" destOrd="0" presId="urn:microsoft.com/office/officeart/2005/8/layout/hierarchy3"/>
    <dgm:cxn modelId="{DF88DEA1-97F8-4BF8-9E45-A02D2F24556D}" type="presParOf" srcId="{6606B79D-EE18-482A-B788-9C7ECE7ABC57}" destId="{37F4119E-4204-454A-B6A3-EB1373E386A4}" srcOrd="1" destOrd="0" presId="urn:microsoft.com/office/officeart/2005/8/layout/hierarchy3"/>
    <dgm:cxn modelId="{14C0A5A7-C637-4FE6-A314-26C1BDA0CB36}" type="presParOf" srcId="{37F4119E-4204-454A-B6A3-EB1373E386A4}" destId="{B9491856-4E70-48E8-9C35-CE3DFF446AA4}" srcOrd="0" destOrd="0" presId="urn:microsoft.com/office/officeart/2005/8/layout/hierarchy3"/>
    <dgm:cxn modelId="{5D8E3217-E812-4F40-BEBA-0616A8E11471}" type="presParOf" srcId="{B9491856-4E70-48E8-9C35-CE3DFF446AA4}" destId="{0FFB21AA-5E16-46A9-A142-6CB1E22B953B}" srcOrd="0" destOrd="0" presId="urn:microsoft.com/office/officeart/2005/8/layout/hierarchy3"/>
    <dgm:cxn modelId="{C31EE57D-5F52-498D-AD3D-3F48A1B22FF0}" type="presParOf" srcId="{B9491856-4E70-48E8-9C35-CE3DFF446AA4}" destId="{306543D6-73DE-4131-B900-9940A8B7D1A7}" srcOrd="1" destOrd="0" presId="urn:microsoft.com/office/officeart/2005/8/layout/hierarchy3"/>
    <dgm:cxn modelId="{B87765B9-4EF0-47B1-8AED-74D5E5995A6B}" type="presParOf" srcId="{37F4119E-4204-454A-B6A3-EB1373E386A4}" destId="{5B4FE278-818D-4E05-91A0-3D6C0EC72777}" srcOrd="1" destOrd="0" presId="urn:microsoft.com/office/officeart/2005/8/layout/hierarchy3"/>
    <dgm:cxn modelId="{75F8C111-C66C-465F-92F4-82D4E23E306C}" type="presParOf" srcId="{5B4FE278-818D-4E05-91A0-3D6C0EC72777}" destId="{E4207E0C-4645-4AEA-A172-E89AAF8AAE8A}" srcOrd="0" destOrd="0" presId="urn:microsoft.com/office/officeart/2005/8/layout/hierarchy3"/>
    <dgm:cxn modelId="{FE2257D6-3E01-4400-9B23-7C2165BFBCCA}" type="presParOf" srcId="{5B4FE278-818D-4E05-91A0-3D6C0EC72777}" destId="{1DF0A76E-711D-46E2-9DFB-46F2F9918FF0}" srcOrd="1" destOrd="0" presId="urn:microsoft.com/office/officeart/2005/8/layout/hierarchy3"/>
    <dgm:cxn modelId="{6AE3E5FE-CCAF-4B52-BD14-8F0C67ABF3D1}" type="presParOf" srcId="{5B4FE278-818D-4E05-91A0-3D6C0EC72777}" destId="{04E130A3-BAC9-4A04-8403-B8620EE192EB}" srcOrd="2" destOrd="0" presId="urn:microsoft.com/office/officeart/2005/8/layout/hierarchy3"/>
    <dgm:cxn modelId="{F5445B7B-5F22-43D2-A1B1-24C202521E16}" type="presParOf" srcId="{5B4FE278-818D-4E05-91A0-3D6C0EC72777}" destId="{EB8143E4-BBD3-4632-9949-ED2A1ECE058D}" srcOrd="3" destOrd="0" presId="urn:microsoft.com/office/officeart/2005/8/layout/hierarchy3"/>
    <dgm:cxn modelId="{424D51A4-E275-45C7-9387-D83CC8932396}" type="presParOf" srcId="{5B4FE278-818D-4E05-91A0-3D6C0EC72777}" destId="{A46BAA89-DC71-4F75-ABD8-68D63828C921}" srcOrd="4" destOrd="0" presId="urn:microsoft.com/office/officeart/2005/8/layout/hierarchy3"/>
    <dgm:cxn modelId="{6FCBB770-EEB6-471E-8E1D-771099725647}" type="presParOf" srcId="{5B4FE278-818D-4E05-91A0-3D6C0EC72777}" destId="{780DCD6B-74AB-4E56-A061-87340A52482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B7AD4-7EC1-4AD6-8A60-6615ADB932E5}">
      <dsp:nvSpPr>
        <dsp:cNvPr id="0" name=""/>
        <dsp:cNvSpPr/>
      </dsp:nvSpPr>
      <dsp:spPr>
        <a:xfrm>
          <a:off x="2143378" y="87736"/>
          <a:ext cx="1842634" cy="921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Engineering</a:t>
          </a:r>
          <a:endParaRPr lang="en-US" sz="2700" kern="1200" dirty="0"/>
        </a:p>
      </dsp:txBody>
      <dsp:txXfrm>
        <a:off x="2170362" y="114720"/>
        <a:ext cx="1788666" cy="867349"/>
      </dsp:txXfrm>
    </dsp:sp>
    <dsp:sp modelId="{AB1F0CA2-114F-42AE-A34F-6F0627AB6965}">
      <dsp:nvSpPr>
        <dsp:cNvPr id="0" name=""/>
        <dsp:cNvSpPr/>
      </dsp:nvSpPr>
      <dsp:spPr>
        <a:xfrm>
          <a:off x="2327641" y="1009054"/>
          <a:ext cx="228018" cy="605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517"/>
              </a:lnTo>
              <a:lnTo>
                <a:pt x="228018" y="6055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F2A76-C758-4E82-8FCF-DEE80DBD18EB}">
      <dsp:nvSpPr>
        <dsp:cNvPr id="0" name=""/>
        <dsp:cNvSpPr/>
      </dsp:nvSpPr>
      <dsp:spPr>
        <a:xfrm>
          <a:off x="2555660" y="1153913"/>
          <a:ext cx="2264789" cy="921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Cat Ex or</a:t>
          </a:r>
          <a:endParaRPr lang="en-U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 month</a:t>
          </a:r>
          <a:endParaRPr lang="en-US" sz="1400" kern="1200" dirty="0"/>
        </a:p>
      </dsp:txBody>
      <dsp:txXfrm>
        <a:off x="2582644" y="1180897"/>
        <a:ext cx="2210821" cy="867349"/>
      </dsp:txXfrm>
    </dsp:sp>
    <dsp:sp modelId="{C9697201-C8E4-482C-98D7-291B45A90A70}">
      <dsp:nvSpPr>
        <dsp:cNvPr id="0" name=""/>
        <dsp:cNvSpPr/>
      </dsp:nvSpPr>
      <dsp:spPr>
        <a:xfrm>
          <a:off x="2327641" y="1009054"/>
          <a:ext cx="1154981" cy="1324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4992"/>
              </a:lnTo>
              <a:lnTo>
                <a:pt x="1154981" y="13249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31785-8F26-4A45-BEC9-2CD830C71F4F}">
      <dsp:nvSpPr>
        <dsp:cNvPr id="0" name=""/>
        <dsp:cNvSpPr/>
      </dsp:nvSpPr>
      <dsp:spPr>
        <a:xfrm>
          <a:off x="3482623" y="1873388"/>
          <a:ext cx="1474107" cy="921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PER/EID</a:t>
          </a:r>
          <a:endParaRPr lang="en-U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6 - 12 months</a:t>
          </a:r>
          <a:endParaRPr lang="en-US" sz="1400" kern="1200" dirty="0"/>
        </a:p>
      </dsp:txBody>
      <dsp:txXfrm>
        <a:off x="3509607" y="1900372"/>
        <a:ext cx="1420139" cy="867349"/>
      </dsp:txXfrm>
    </dsp:sp>
    <dsp:sp modelId="{70C3D0BE-66A0-4511-B38E-C43628141838}">
      <dsp:nvSpPr>
        <dsp:cNvPr id="0" name=""/>
        <dsp:cNvSpPr/>
      </dsp:nvSpPr>
      <dsp:spPr>
        <a:xfrm>
          <a:off x="2327641" y="1009054"/>
          <a:ext cx="262159" cy="2574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4953"/>
              </a:lnTo>
              <a:lnTo>
                <a:pt x="262159" y="2574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52378-6488-4C57-B3FB-FA3D2A50EFC0}">
      <dsp:nvSpPr>
        <dsp:cNvPr id="0" name=""/>
        <dsp:cNvSpPr/>
      </dsp:nvSpPr>
      <dsp:spPr>
        <a:xfrm>
          <a:off x="2589800" y="3123348"/>
          <a:ext cx="2264789" cy="921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Plans and Specifications</a:t>
          </a:r>
          <a:endParaRPr lang="en-U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3 - 9 months</a:t>
          </a:r>
          <a:endParaRPr lang="en-US" sz="1400" kern="1200" dirty="0"/>
        </a:p>
      </dsp:txBody>
      <dsp:txXfrm>
        <a:off x="2616784" y="3150332"/>
        <a:ext cx="2210821" cy="867349"/>
      </dsp:txXfrm>
    </dsp:sp>
    <dsp:sp modelId="{575F229F-B44E-41E9-95EF-FB4238830A93}">
      <dsp:nvSpPr>
        <dsp:cNvPr id="0" name=""/>
        <dsp:cNvSpPr/>
      </dsp:nvSpPr>
      <dsp:spPr>
        <a:xfrm>
          <a:off x="2327641" y="1009054"/>
          <a:ext cx="262159" cy="3824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4913"/>
              </a:lnTo>
              <a:lnTo>
                <a:pt x="262159" y="38249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7EAF2-3E75-49A4-BADC-F3B048FE9DEA}">
      <dsp:nvSpPr>
        <dsp:cNvPr id="0" name=""/>
        <dsp:cNvSpPr/>
      </dsp:nvSpPr>
      <dsp:spPr>
        <a:xfrm>
          <a:off x="2589800" y="4373309"/>
          <a:ext cx="2264789" cy="921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Advertising and Bidding</a:t>
          </a:r>
          <a:endParaRPr lang="en-U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1 - 2 months</a:t>
          </a:r>
          <a:endParaRPr lang="en-US" sz="1400" kern="1200" dirty="0"/>
        </a:p>
      </dsp:txBody>
      <dsp:txXfrm>
        <a:off x="2616784" y="4400293"/>
        <a:ext cx="2210821" cy="867349"/>
      </dsp:txXfrm>
    </dsp:sp>
    <dsp:sp modelId="{0FFB21AA-5E16-46A9-A142-6CB1E22B953B}">
      <dsp:nvSpPr>
        <dsp:cNvPr id="0" name=""/>
        <dsp:cNvSpPr/>
      </dsp:nvSpPr>
      <dsp:spPr>
        <a:xfrm>
          <a:off x="5089722" y="87736"/>
          <a:ext cx="1842634" cy="921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Financial</a:t>
          </a:r>
          <a:endParaRPr lang="en-US" sz="2700" kern="1200" dirty="0"/>
        </a:p>
      </dsp:txBody>
      <dsp:txXfrm>
        <a:off x="5116706" y="114720"/>
        <a:ext cx="1788666" cy="867349"/>
      </dsp:txXfrm>
    </dsp:sp>
    <dsp:sp modelId="{E4207E0C-4645-4AEA-A172-E89AAF8AAE8A}">
      <dsp:nvSpPr>
        <dsp:cNvPr id="0" name=""/>
        <dsp:cNvSpPr/>
      </dsp:nvSpPr>
      <dsp:spPr>
        <a:xfrm>
          <a:off x="5273985" y="1009054"/>
          <a:ext cx="185682" cy="605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517"/>
              </a:lnTo>
              <a:lnTo>
                <a:pt x="185682" y="6055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0A76E-711D-46E2-9DFB-46F2F9918FF0}">
      <dsp:nvSpPr>
        <dsp:cNvPr id="0" name=""/>
        <dsp:cNvSpPr/>
      </dsp:nvSpPr>
      <dsp:spPr>
        <a:xfrm>
          <a:off x="5459667" y="1153913"/>
          <a:ext cx="2264789" cy="921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State Bond Commission</a:t>
          </a:r>
          <a:endParaRPr lang="en-U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3 months</a:t>
          </a:r>
          <a:endParaRPr lang="en-US" sz="1400" kern="1200" dirty="0"/>
        </a:p>
      </dsp:txBody>
      <dsp:txXfrm>
        <a:off x="5486651" y="1180897"/>
        <a:ext cx="2210821" cy="867349"/>
      </dsp:txXfrm>
    </dsp:sp>
    <dsp:sp modelId="{04E130A3-BAC9-4A04-8403-B8620EE192EB}">
      <dsp:nvSpPr>
        <dsp:cNvPr id="0" name=""/>
        <dsp:cNvSpPr/>
      </dsp:nvSpPr>
      <dsp:spPr>
        <a:xfrm>
          <a:off x="5273985" y="1009054"/>
          <a:ext cx="172857" cy="1949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9977"/>
              </a:lnTo>
              <a:lnTo>
                <a:pt x="172857" y="19499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143E4-BBD3-4632-9949-ED2A1ECE058D}">
      <dsp:nvSpPr>
        <dsp:cNvPr id="0" name=""/>
        <dsp:cNvSpPr/>
      </dsp:nvSpPr>
      <dsp:spPr>
        <a:xfrm>
          <a:off x="5446843" y="2498373"/>
          <a:ext cx="2264789" cy="921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Local funding ordinance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2-3 months</a:t>
          </a:r>
        </a:p>
      </dsp:txBody>
      <dsp:txXfrm>
        <a:off x="5473827" y="2525357"/>
        <a:ext cx="2210821" cy="867349"/>
      </dsp:txXfrm>
    </dsp:sp>
    <dsp:sp modelId="{A46BAA89-DC71-4F75-ABD8-68D63828C921}">
      <dsp:nvSpPr>
        <dsp:cNvPr id="0" name=""/>
        <dsp:cNvSpPr/>
      </dsp:nvSpPr>
      <dsp:spPr>
        <a:xfrm>
          <a:off x="5273985" y="1009054"/>
          <a:ext cx="172857" cy="3289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9213"/>
              </a:lnTo>
              <a:lnTo>
                <a:pt x="172857" y="32892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DCD6B-74AB-4E56-A061-87340A52482E}">
      <dsp:nvSpPr>
        <dsp:cNvPr id="0" name=""/>
        <dsp:cNvSpPr/>
      </dsp:nvSpPr>
      <dsp:spPr>
        <a:xfrm>
          <a:off x="5446843" y="3837609"/>
          <a:ext cx="2264789" cy="921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Financial review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3 months</a:t>
          </a:r>
        </a:p>
      </dsp:txBody>
      <dsp:txXfrm>
        <a:off x="5473827" y="3864593"/>
        <a:ext cx="2210821" cy="867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34" y="1327863"/>
            <a:ext cx="4751010" cy="2324604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34" y="4080933"/>
            <a:ext cx="4751009" cy="131937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847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81A-50A7-4012-B1B7-E514DF61C8AB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350-60A8-4F37-8AE7-95B0A0C77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9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81A-50A7-4012-B1B7-E514DF61C8AB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350-60A8-4F37-8AE7-95B0A0C77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3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1" y="365125"/>
            <a:ext cx="10406192" cy="1325563"/>
          </a:xfrm>
        </p:spPr>
        <p:txBody>
          <a:bodyPr/>
          <a:lstStyle>
            <a:lvl1pPr algn="l">
              <a:defRPr b="1">
                <a:solidFill>
                  <a:srgbClr val="29738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931" y="1825625"/>
            <a:ext cx="9776801" cy="476144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538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81A-50A7-4012-B1B7-E514DF61C8AB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350-60A8-4F37-8AE7-95B0A0C77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3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81A-50A7-4012-B1B7-E514DF61C8AB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350-60A8-4F37-8AE7-95B0A0C77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8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81A-50A7-4012-B1B7-E514DF61C8AB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350-60A8-4F37-8AE7-95B0A0C77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1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81A-50A7-4012-B1B7-E514DF61C8AB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350-60A8-4F37-8AE7-95B0A0C77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4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81A-50A7-4012-B1B7-E514DF61C8AB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350-60A8-4F37-8AE7-95B0A0C77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5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81A-50A7-4012-B1B7-E514DF61C8AB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350-60A8-4F37-8AE7-95B0A0C77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8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81A-50A7-4012-B1B7-E514DF61C8AB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350-60A8-4F37-8AE7-95B0A0C77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1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02F81A-50A7-4012-B1B7-E514DF61C8AB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EC1350-60A8-4F37-8AE7-95B0A0C778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7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q.louisiana.gov/cwsr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q.louisiana.gov/cwsr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q.louisiana.gov/CWSR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5913121" cy="36524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000" dirty="0" smtClean="0"/>
              <a:t>CWSRF / IIJA / BIL Funding for Wastewater Infrastructure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0933"/>
            <a:ext cx="5640778" cy="103733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By</a:t>
            </a:r>
          </a:p>
          <a:p>
            <a:r>
              <a:rPr lang="en-US" sz="2000" dirty="0" smtClean="0"/>
              <a:t>Scott J. Templet, P.E.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703268" y="6611779"/>
            <a:ext cx="22342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LRWA Conference (October 19, 2022)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0" y="0"/>
            <a:ext cx="10719460" cy="1325563"/>
          </a:xfrm>
        </p:spPr>
        <p:txBody>
          <a:bodyPr/>
          <a:lstStyle/>
          <a:p>
            <a:r>
              <a:rPr lang="en-US" dirty="0" smtClean="0"/>
              <a:t>Pre-Construction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931" y="1325562"/>
            <a:ext cx="10090069" cy="5532437"/>
          </a:xfrm>
        </p:spPr>
        <p:txBody>
          <a:bodyPr>
            <a:normAutofit lnSpcReduction="10000"/>
          </a:bodyPr>
          <a:lstStyle/>
          <a:p>
            <a:r>
              <a:rPr lang="en-US" sz="3100" dirty="0"/>
              <a:t>Planning &amp; Environmental </a:t>
            </a:r>
          </a:p>
          <a:p>
            <a:pPr marL="1058466" lvl="2" indent="-457200">
              <a:buFont typeface="Wingdings" panose="05000000000000000000" pitchFamily="2" charset="2"/>
              <a:buChar char="§"/>
            </a:pPr>
            <a:r>
              <a:rPr lang="en-US" sz="2600" dirty="0"/>
              <a:t>Categorical Exclusion, or</a:t>
            </a:r>
          </a:p>
          <a:p>
            <a:pPr marL="1058466" lvl="2" indent="-457200">
              <a:buFont typeface="Wingdings" panose="05000000000000000000" pitchFamily="2" charset="2"/>
              <a:buChar char="§"/>
            </a:pPr>
            <a:r>
              <a:rPr lang="en-US" sz="2600" dirty="0"/>
              <a:t>Full </a:t>
            </a:r>
            <a:r>
              <a:rPr lang="en-US" sz="2600" dirty="0" smtClean="0"/>
              <a:t>NEPA-like </a:t>
            </a:r>
            <a:r>
              <a:rPr lang="en-US" sz="2600" dirty="0"/>
              <a:t>(FONSI)</a:t>
            </a:r>
          </a:p>
          <a:p>
            <a:pPr marL="1413271" lvl="3" indent="-342900"/>
            <a:r>
              <a:rPr lang="en-US" dirty="0"/>
              <a:t>Requires Preliminary Engineering Report (PER) &amp; </a:t>
            </a:r>
            <a:endParaRPr lang="en-US" dirty="0" smtClean="0"/>
          </a:p>
          <a:p>
            <a:pPr marL="1413271" lvl="3" indent="-342900"/>
            <a:r>
              <a:rPr lang="en-US" dirty="0" smtClean="0"/>
              <a:t>Environmental </a:t>
            </a:r>
            <a:r>
              <a:rPr lang="en-US" dirty="0"/>
              <a:t>Information Document (EID)</a:t>
            </a:r>
          </a:p>
          <a:p>
            <a:r>
              <a:rPr lang="en-US" sz="3100" dirty="0"/>
              <a:t>Design</a:t>
            </a:r>
          </a:p>
          <a:p>
            <a:pPr marL="1058466" lvl="1" indent="-457200">
              <a:buFont typeface="Wingdings" panose="05000000000000000000" pitchFamily="2" charset="2"/>
              <a:buChar char="§"/>
            </a:pPr>
            <a:r>
              <a:rPr lang="en-US" sz="2600" dirty="0"/>
              <a:t>Plans &amp; Specifications </a:t>
            </a:r>
          </a:p>
          <a:p>
            <a:pPr marL="1323975" lvl="2" indent="-266700"/>
            <a:r>
              <a:rPr lang="en-US" sz="1800" dirty="0"/>
              <a:t>Include CWSRF requirements (i.e. DB, AIS/BABAA, DBE, etc.)</a:t>
            </a:r>
          </a:p>
          <a:p>
            <a:pPr marL="1058466" lvl="1" indent="-457200">
              <a:buFont typeface="Wingdings" panose="05000000000000000000" pitchFamily="2" charset="2"/>
              <a:buChar char="§"/>
            </a:pPr>
            <a:r>
              <a:rPr lang="en-US" sz="2600" dirty="0"/>
              <a:t>Engineering </a:t>
            </a:r>
            <a:r>
              <a:rPr lang="en-US" sz="2600" dirty="0" smtClean="0"/>
              <a:t>Contracts (if funded via CWSRF)</a:t>
            </a:r>
          </a:p>
          <a:p>
            <a:pPr marL="1316038" lvl="2" indent="-258763"/>
            <a:r>
              <a:rPr lang="en-US" sz="1800" dirty="0"/>
              <a:t>QBS for IIJA/BIL funded projects</a:t>
            </a:r>
          </a:p>
          <a:p>
            <a:r>
              <a:rPr lang="en-US" sz="3100" dirty="0"/>
              <a:t>Financial Review</a:t>
            </a:r>
          </a:p>
          <a:p>
            <a:pPr marL="1058466" lvl="1" indent="-457200">
              <a:buFont typeface="Wingdings" panose="05000000000000000000" pitchFamily="2" charset="2"/>
              <a:buChar char="§"/>
            </a:pPr>
            <a:r>
              <a:rPr lang="en-US" sz="2600" dirty="0"/>
              <a:t>Local Funding </a:t>
            </a:r>
            <a:r>
              <a:rPr lang="en-US" sz="2600" dirty="0" smtClean="0"/>
              <a:t>Ordinance (if applicable)</a:t>
            </a:r>
            <a:endParaRPr lang="en-US" sz="2600" dirty="0"/>
          </a:p>
          <a:p>
            <a:pPr marL="1058466" lvl="1" indent="-457200">
              <a:buFont typeface="Wingdings" panose="05000000000000000000" pitchFamily="2" charset="2"/>
              <a:buChar char="§"/>
            </a:pPr>
            <a:r>
              <a:rPr lang="en-US" sz="2600" dirty="0"/>
              <a:t>State Bond Commission Approval</a:t>
            </a:r>
          </a:p>
          <a:p>
            <a:pPr marL="1058466" lvl="1" indent="-457200">
              <a:buFont typeface="Wingdings" panose="05000000000000000000" pitchFamily="2" charset="2"/>
              <a:buChar char="§"/>
            </a:pPr>
            <a:r>
              <a:rPr lang="en-US" sz="2600" dirty="0"/>
              <a:t>Full Application &amp; </a:t>
            </a:r>
            <a:r>
              <a:rPr lang="en-US" sz="2600" dirty="0" smtClean="0"/>
              <a:t>Attachments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868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0" y="0"/>
            <a:ext cx="10719460" cy="1325563"/>
          </a:xfrm>
        </p:spPr>
        <p:txBody>
          <a:bodyPr/>
          <a:lstStyle/>
          <a:p>
            <a:r>
              <a:rPr lang="en-US" dirty="0" smtClean="0"/>
              <a:t>Average Timeline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2"/>
          <a:stretch/>
        </p:blipFill>
        <p:spPr>
          <a:xfrm>
            <a:off x="2652692" y="1325563"/>
            <a:ext cx="9539307" cy="553243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47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0" y="0"/>
            <a:ext cx="10719460" cy="1325563"/>
          </a:xfrm>
        </p:spPr>
        <p:txBody>
          <a:bodyPr/>
          <a:lstStyle/>
          <a:p>
            <a:r>
              <a:rPr lang="en-US" dirty="0" smtClean="0"/>
              <a:t>Average Timeline (Different tracks)</a:t>
            </a:r>
            <a:endParaRPr lang="en-US" dirty="0"/>
          </a:p>
        </p:txBody>
      </p:sp>
      <p:graphicFrame>
        <p:nvGraphicFramePr>
          <p:cNvPr id="4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955135"/>
              </p:ext>
            </p:extLst>
          </p:nvPr>
        </p:nvGraphicFramePr>
        <p:xfrm>
          <a:off x="2101850" y="1325563"/>
          <a:ext cx="10090150" cy="553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30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0" y="0"/>
            <a:ext cx="10719460" cy="1325563"/>
          </a:xfrm>
        </p:spPr>
        <p:txBody>
          <a:bodyPr/>
          <a:lstStyle/>
          <a:p>
            <a:r>
              <a:rPr lang="en-US" dirty="0" smtClean="0"/>
              <a:t>Bidding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932" y="1325562"/>
            <a:ext cx="4960284" cy="5532437"/>
          </a:xfrm>
        </p:spPr>
        <p:txBody>
          <a:bodyPr/>
          <a:lstStyle/>
          <a:p>
            <a:r>
              <a:rPr lang="en-US" dirty="0"/>
              <a:t>Follow State Bid Law for Public </a:t>
            </a:r>
            <a:r>
              <a:rPr lang="en-US" dirty="0" smtClean="0"/>
              <a:t>Works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215" y="1325561"/>
            <a:ext cx="5129785" cy="553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0" y="0"/>
            <a:ext cx="10719460" cy="1325563"/>
          </a:xfrm>
        </p:spPr>
        <p:txBody>
          <a:bodyPr/>
          <a:lstStyle/>
          <a:p>
            <a:r>
              <a:rPr lang="en-US" dirty="0" smtClean="0"/>
              <a:t>Construction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931" y="1325562"/>
            <a:ext cx="10090069" cy="5532437"/>
          </a:xfrm>
        </p:spPr>
        <p:txBody>
          <a:bodyPr/>
          <a:lstStyle/>
          <a:p>
            <a:r>
              <a:rPr lang="en-US" dirty="0"/>
              <a:t>Periodic Inspections</a:t>
            </a:r>
          </a:p>
          <a:p>
            <a:endParaRPr lang="en-US" dirty="0"/>
          </a:p>
          <a:p>
            <a:r>
              <a:rPr lang="en-US" dirty="0"/>
              <a:t>Document Review</a:t>
            </a:r>
          </a:p>
          <a:p>
            <a:pPr lvl="1"/>
            <a:r>
              <a:rPr lang="en-US" dirty="0"/>
              <a:t>Certified Payrolls</a:t>
            </a:r>
          </a:p>
          <a:p>
            <a:pPr lvl="1"/>
            <a:r>
              <a:rPr lang="en-US" dirty="0"/>
              <a:t>American Material </a:t>
            </a:r>
            <a:r>
              <a:rPr lang="en-US" dirty="0" smtClean="0"/>
              <a:t>Certifications (i.e. AIS or BABA)</a:t>
            </a:r>
            <a:endParaRPr lang="en-US" dirty="0"/>
          </a:p>
          <a:p>
            <a:endParaRPr lang="en-US" dirty="0"/>
          </a:p>
          <a:p>
            <a:r>
              <a:rPr lang="en-US" dirty="0"/>
              <a:t>Change Orders</a:t>
            </a:r>
          </a:p>
          <a:p>
            <a:endParaRPr lang="en-US" dirty="0"/>
          </a:p>
          <a:p>
            <a:r>
              <a:rPr lang="en-US" dirty="0"/>
              <a:t>Payment </a:t>
            </a:r>
            <a:r>
              <a:rPr lang="en-US" dirty="0" smtClean="0"/>
              <a:t>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0" y="0"/>
            <a:ext cx="10719460" cy="1325563"/>
          </a:xfrm>
        </p:spPr>
        <p:txBody>
          <a:bodyPr/>
          <a:lstStyle/>
          <a:p>
            <a:r>
              <a:rPr lang="en-US" dirty="0" smtClean="0"/>
              <a:t>Project Closeout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931" y="1325562"/>
            <a:ext cx="10090069" cy="5532437"/>
          </a:xfrm>
        </p:spPr>
        <p:txBody>
          <a:bodyPr/>
          <a:lstStyle/>
          <a:p>
            <a:r>
              <a:rPr lang="en-US" dirty="0"/>
              <a:t>Substantial Completion</a:t>
            </a:r>
          </a:p>
          <a:p>
            <a:endParaRPr lang="en-US" dirty="0"/>
          </a:p>
          <a:p>
            <a:r>
              <a:rPr lang="en-US" dirty="0"/>
              <a:t>Final Inspection</a:t>
            </a:r>
          </a:p>
          <a:p>
            <a:endParaRPr lang="en-US" dirty="0"/>
          </a:p>
          <a:p>
            <a:r>
              <a:rPr lang="en-US" dirty="0"/>
              <a:t>Clear Lien Certificate</a:t>
            </a:r>
          </a:p>
          <a:p>
            <a:endParaRPr lang="en-US" dirty="0"/>
          </a:p>
          <a:p>
            <a:r>
              <a:rPr lang="en-US" dirty="0"/>
              <a:t>Final Acceptance (from Loan Recipient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0" y="0"/>
            <a:ext cx="10719460" cy="1325563"/>
          </a:xfrm>
        </p:spPr>
        <p:txBody>
          <a:bodyPr/>
          <a:lstStyle/>
          <a:p>
            <a:r>
              <a:rPr lang="en-US" dirty="0" smtClean="0"/>
              <a:t>CWSRF Loan Amounts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01850" y="1325563"/>
          <a:ext cx="10090150" cy="553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55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0" y="0"/>
            <a:ext cx="10719460" cy="1325563"/>
          </a:xfrm>
        </p:spPr>
        <p:txBody>
          <a:bodyPr/>
          <a:lstStyle/>
          <a:p>
            <a:r>
              <a:rPr lang="en-US" dirty="0" smtClean="0"/>
              <a:t>Population Served by Projects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195362"/>
              </p:ext>
            </p:extLst>
          </p:nvPr>
        </p:nvGraphicFramePr>
        <p:xfrm>
          <a:off x="2621280" y="1325563"/>
          <a:ext cx="9144000" cy="553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83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648" y="0"/>
            <a:ext cx="10436352" cy="1325563"/>
          </a:xfrm>
        </p:spPr>
        <p:txBody>
          <a:bodyPr/>
          <a:lstStyle/>
          <a:p>
            <a:r>
              <a:rPr lang="en-US" dirty="0" smtClean="0"/>
              <a:t>IIJA/BIL Funding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0" y="1325562"/>
            <a:ext cx="9997440" cy="5532437"/>
          </a:xfrm>
        </p:spPr>
        <p:txBody>
          <a:bodyPr/>
          <a:lstStyle/>
          <a:p>
            <a:r>
              <a:rPr lang="en-US" dirty="0" smtClean="0"/>
              <a:t>Louisiana CWSRF projected supplemental </a:t>
            </a:r>
          </a:p>
          <a:p>
            <a:pPr lvl="1"/>
            <a:r>
              <a:rPr lang="en-US" dirty="0" smtClean="0"/>
              <a:t>~ $20-$25M per year (2022-2026)</a:t>
            </a:r>
          </a:p>
          <a:p>
            <a:r>
              <a:rPr lang="en-US" dirty="0" smtClean="0"/>
              <a:t>49% of funds provided as subsidy (i.e. grant, forgivable loan)</a:t>
            </a:r>
          </a:p>
          <a:p>
            <a:pPr lvl="1"/>
            <a:r>
              <a:rPr lang="en-US" dirty="0" smtClean="0"/>
              <a:t>Disadvantage Community, or</a:t>
            </a:r>
          </a:p>
          <a:p>
            <a:pPr lvl="1"/>
            <a:r>
              <a:rPr lang="en-US" dirty="0" smtClean="0"/>
              <a:t>Benefits area, or</a:t>
            </a:r>
          </a:p>
          <a:p>
            <a:pPr lvl="1"/>
            <a:r>
              <a:rPr lang="en-US" dirty="0" smtClean="0"/>
              <a:t>Address water or energy efficiency, mitigates </a:t>
            </a:r>
            <a:r>
              <a:rPr lang="en-US" dirty="0" err="1" smtClean="0"/>
              <a:t>stormwater</a:t>
            </a:r>
            <a:r>
              <a:rPr lang="en-US" dirty="0" smtClean="0"/>
              <a:t> impact, sustainable planning, design, and construction</a:t>
            </a:r>
          </a:p>
          <a:p>
            <a:r>
              <a:rPr lang="en-US" dirty="0" smtClean="0"/>
              <a:t>Allows for 2% of funds to be used for Technical Assistance</a:t>
            </a:r>
          </a:p>
          <a:p>
            <a:r>
              <a:rPr lang="en-US" dirty="0" smtClean="0"/>
              <a:t>1-yr to close loan agreement</a:t>
            </a:r>
          </a:p>
          <a:p>
            <a:pPr lvl="1"/>
            <a:r>
              <a:rPr lang="en-US" dirty="0" smtClean="0"/>
              <a:t>Build Project Pipeline</a:t>
            </a:r>
          </a:p>
          <a:p>
            <a:pPr lvl="1"/>
            <a:endParaRPr lang="en-US" dirty="0"/>
          </a:p>
          <a:p>
            <a:r>
              <a:rPr lang="en-US" dirty="0" smtClean="0"/>
              <a:t>Emerging Contaminant Funds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808" y="0"/>
            <a:ext cx="10406192" cy="1325563"/>
          </a:xfrm>
        </p:spPr>
        <p:txBody>
          <a:bodyPr/>
          <a:lstStyle/>
          <a:p>
            <a:r>
              <a:rPr lang="en-US" dirty="0" smtClean="0"/>
              <a:t>2% Technical Assistance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368" y="1325563"/>
            <a:ext cx="10009632" cy="2417525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Rural, Small, tribal POTW</a:t>
            </a:r>
          </a:p>
          <a:p>
            <a:pPr lvl="1"/>
            <a:r>
              <a:rPr lang="en-US" sz="2200" dirty="0"/>
              <a:t>Treat up to 1 MGD</a:t>
            </a:r>
          </a:p>
          <a:p>
            <a:pPr lvl="1"/>
            <a:r>
              <a:rPr lang="en-US" sz="2200" dirty="0" smtClean="0"/>
              <a:t>Serves &lt; 10,000 population (and/or serve hospital, school, restaurant, etc.)</a:t>
            </a:r>
          </a:p>
          <a:p>
            <a:r>
              <a:rPr lang="en-US" sz="2600" dirty="0"/>
              <a:t>Non-compliant systems</a:t>
            </a:r>
          </a:p>
          <a:p>
            <a:r>
              <a:rPr lang="en-US" sz="2600" dirty="0" smtClean="0"/>
              <a:t>Disadvantaged </a:t>
            </a:r>
            <a:r>
              <a:rPr lang="en-US" sz="2600" dirty="0"/>
              <a:t>Communities</a:t>
            </a:r>
          </a:p>
          <a:p>
            <a:r>
              <a:rPr lang="en-US" sz="2600" dirty="0" smtClean="0"/>
              <a:t>Impaired Waterbodies</a:t>
            </a:r>
            <a:endParaRPr lang="en-US" sz="2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82368" y="3743088"/>
            <a:ext cx="10009632" cy="984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9738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600" dirty="0" smtClean="0"/>
              <a:t>Tech. Assistance to Include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82368" y="4727275"/>
            <a:ext cx="10009632" cy="2130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System Assessment</a:t>
            </a:r>
          </a:p>
          <a:p>
            <a:pPr lvl="1"/>
            <a:r>
              <a:rPr lang="en-US" sz="2000" dirty="0" smtClean="0"/>
              <a:t>How to get system back into compliance</a:t>
            </a:r>
          </a:p>
          <a:p>
            <a:pPr lvl="1"/>
            <a:r>
              <a:rPr lang="en-US" sz="2000" dirty="0" smtClean="0"/>
              <a:t>Operational Changes, Upgrades, Consolidation, etc.</a:t>
            </a:r>
          </a:p>
          <a:p>
            <a:r>
              <a:rPr lang="en-US" sz="2400" dirty="0" smtClean="0"/>
              <a:t>Rate Study</a:t>
            </a:r>
          </a:p>
          <a:p>
            <a:r>
              <a:rPr lang="en-US" sz="2400" dirty="0" smtClean="0"/>
              <a:t>Managerial, Technical, Financial Assistance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39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91312-5B46-7B4E-A4DD-9DC756D9A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185" y="1325562"/>
            <a:ext cx="10018816" cy="55324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CWSRF – Clean Water State Revolving Fund</a:t>
            </a:r>
          </a:p>
          <a:p>
            <a:r>
              <a:rPr lang="en-US" dirty="0" smtClean="0"/>
              <a:t>IIJA – Infrastructure Investment and Jobs Act</a:t>
            </a:r>
          </a:p>
          <a:p>
            <a:r>
              <a:rPr lang="en-US" dirty="0" smtClean="0"/>
              <a:t>BIL – Bipartisan Infrastructure Law</a:t>
            </a:r>
          </a:p>
          <a:p>
            <a:r>
              <a:rPr lang="en-US" dirty="0" smtClean="0"/>
              <a:t>Disadvantaged Communities (CWSRF) – community that meets Affordability Criteria</a:t>
            </a:r>
          </a:p>
          <a:p>
            <a:r>
              <a:rPr lang="en-US" dirty="0" smtClean="0"/>
              <a:t>Affordability Criteria – meets one of the following:</a:t>
            </a:r>
          </a:p>
          <a:p>
            <a:pPr lvl="1"/>
            <a:r>
              <a:rPr lang="en-US" dirty="0" smtClean="0"/>
              <a:t>MHI &lt; state average</a:t>
            </a:r>
          </a:p>
          <a:p>
            <a:pPr lvl="1"/>
            <a:r>
              <a:rPr lang="en-US" dirty="0" smtClean="0"/>
              <a:t>Population growth (2-year) &lt; state average</a:t>
            </a:r>
          </a:p>
          <a:p>
            <a:pPr lvl="1"/>
            <a:r>
              <a:rPr lang="en-US" dirty="0" smtClean="0"/>
              <a:t>Unemployment &gt; state average</a:t>
            </a:r>
          </a:p>
          <a:p>
            <a:r>
              <a:rPr lang="en-US" dirty="0" smtClean="0"/>
              <a:t>AIS – American Iron &amp; Steel</a:t>
            </a:r>
          </a:p>
          <a:p>
            <a:r>
              <a:rPr lang="en-US" dirty="0" smtClean="0"/>
              <a:t>BABA – Build American, Buy American</a:t>
            </a:r>
          </a:p>
          <a:p>
            <a:r>
              <a:rPr lang="en-US" dirty="0" smtClean="0"/>
              <a:t>QBS – Qualification Based Selection (A/E Contract)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85808" y="0"/>
            <a:ext cx="10406192" cy="1325563"/>
          </a:xfrm>
        </p:spPr>
        <p:txBody>
          <a:bodyPr/>
          <a:lstStyle/>
          <a:p>
            <a:r>
              <a:rPr lang="en-US" dirty="0" smtClean="0"/>
              <a:t>Definitions / Acronyms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808" y="0"/>
            <a:ext cx="10406192" cy="1325563"/>
          </a:xfrm>
        </p:spPr>
        <p:txBody>
          <a:bodyPr/>
          <a:lstStyle/>
          <a:p>
            <a:r>
              <a:rPr lang="en-US" dirty="0" smtClean="0"/>
              <a:t>LDEQ CWSRF Approach to BIL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368" y="1325562"/>
            <a:ext cx="10009632" cy="5532437"/>
          </a:xfrm>
        </p:spPr>
        <p:txBody>
          <a:bodyPr/>
          <a:lstStyle/>
          <a:p>
            <a:r>
              <a:rPr lang="en-US" dirty="0" smtClean="0"/>
              <a:t>Starting Technical Assistance Efforts ~ January 2023</a:t>
            </a:r>
          </a:p>
          <a:p>
            <a:pPr lvl="1"/>
            <a:r>
              <a:rPr lang="en-US" dirty="0" smtClean="0"/>
              <a:t>Contracted through LRWA</a:t>
            </a:r>
          </a:p>
          <a:p>
            <a:pPr lvl="1"/>
            <a:r>
              <a:rPr lang="en-US" dirty="0" smtClean="0"/>
              <a:t>~10-15 assessments / funding cycle</a:t>
            </a:r>
          </a:p>
          <a:p>
            <a:pPr lvl="1"/>
            <a:r>
              <a:rPr lang="en-US" dirty="0" smtClean="0"/>
              <a:t>Build Project Pipelines</a:t>
            </a:r>
          </a:p>
          <a:p>
            <a:pPr lvl="1"/>
            <a:r>
              <a:rPr lang="en-US" dirty="0" smtClean="0"/>
              <a:t>Ongoing throughout 5-year BIL period</a:t>
            </a:r>
          </a:p>
          <a:p>
            <a:r>
              <a:rPr lang="en-US" dirty="0" smtClean="0"/>
              <a:t>Apply for FY22 BIL funds ~ March/April 2023</a:t>
            </a:r>
          </a:p>
          <a:p>
            <a:pPr lvl="1"/>
            <a:r>
              <a:rPr lang="en-US" dirty="0" smtClean="0"/>
              <a:t>Project List = 1-year to close</a:t>
            </a:r>
          </a:p>
          <a:p>
            <a:r>
              <a:rPr lang="en-US" dirty="0" smtClean="0"/>
              <a:t>Apply for CWSRF Base Program funding ~ May/June 2023</a:t>
            </a:r>
          </a:p>
          <a:p>
            <a:r>
              <a:rPr lang="en-US" dirty="0" smtClean="0"/>
              <a:t>Apply for FY23 BIL funds ~ October/November 2023</a:t>
            </a:r>
          </a:p>
          <a:p>
            <a:pPr lvl="1"/>
            <a:r>
              <a:rPr lang="en-US" dirty="0"/>
              <a:t>Project List = 1-year to </a:t>
            </a:r>
            <a:r>
              <a:rPr lang="en-US" dirty="0" smtClean="0"/>
              <a:t>close</a:t>
            </a:r>
          </a:p>
          <a:p>
            <a:endParaRPr lang="en-US" dirty="0" smtClean="0"/>
          </a:p>
          <a:p>
            <a:r>
              <a:rPr lang="en-US" dirty="0" smtClean="0"/>
              <a:t>Accept pre-applications at any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0" y="0"/>
            <a:ext cx="10719460" cy="1325563"/>
          </a:xfrm>
        </p:spPr>
        <p:txBody>
          <a:bodyPr/>
          <a:lstStyle/>
          <a:p>
            <a:r>
              <a:rPr lang="en-US" dirty="0" smtClean="0"/>
              <a:t>How to Apply?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931" y="1325562"/>
            <a:ext cx="10090069" cy="5532437"/>
          </a:xfrm>
        </p:spPr>
        <p:txBody>
          <a:bodyPr/>
          <a:lstStyle/>
          <a:p>
            <a:r>
              <a:rPr lang="en-US" dirty="0"/>
              <a:t>Website: </a:t>
            </a:r>
            <a:r>
              <a:rPr lang="en-US" dirty="0">
                <a:hlinkClick r:id="rId2"/>
              </a:rPr>
              <a:t>www.deq.Louisiana.gov/cwsrf</a:t>
            </a:r>
            <a:endParaRPr lang="en-US" dirty="0"/>
          </a:p>
          <a:p>
            <a:r>
              <a:rPr lang="en-US" dirty="0"/>
              <a:t>Google: Louisiana CWSRF</a:t>
            </a:r>
          </a:p>
          <a:p>
            <a:endParaRPr lang="en-US" dirty="0"/>
          </a:p>
          <a:p>
            <a:r>
              <a:rPr lang="en-US" dirty="0"/>
              <a:t>Click Apply Now</a:t>
            </a:r>
          </a:p>
          <a:p>
            <a:endParaRPr lang="en-US" dirty="0"/>
          </a:p>
          <a:p>
            <a:r>
              <a:rPr lang="en-US" dirty="0"/>
              <a:t>Pre-application</a:t>
            </a:r>
          </a:p>
          <a:p>
            <a:r>
              <a:rPr lang="en-US" dirty="0"/>
              <a:t>Resolution</a:t>
            </a:r>
          </a:p>
          <a:p>
            <a:r>
              <a:rPr lang="en-US" dirty="0"/>
              <a:t>Planning Area </a:t>
            </a:r>
            <a:r>
              <a:rPr lang="en-US" dirty="0" smtClean="0"/>
              <a:t>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784" y="1"/>
            <a:ext cx="6681216" cy="686363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85808" y="0"/>
            <a:ext cx="3724976" cy="1377696"/>
          </a:xfrm>
        </p:spPr>
        <p:txBody>
          <a:bodyPr/>
          <a:lstStyle/>
          <a:p>
            <a:r>
              <a:rPr lang="en-US" dirty="0" smtClean="0"/>
              <a:t>CWSRF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2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808" y="0"/>
            <a:ext cx="10406192" cy="1325563"/>
          </a:xfrm>
        </p:spPr>
        <p:txBody>
          <a:bodyPr/>
          <a:lstStyle/>
          <a:p>
            <a:r>
              <a:rPr lang="en-US" dirty="0" smtClean="0"/>
              <a:t>CWSRF Pre-application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7527" y="1325563"/>
            <a:ext cx="7154473" cy="5532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8356" y="1346582"/>
            <a:ext cx="270662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https://deq.louisiana.gov/page/clean-water-state-revolving-fund-application</a:t>
            </a:r>
          </a:p>
        </p:txBody>
      </p:sp>
    </p:spTree>
    <p:extLst>
      <p:ext uri="{BB962C8B-B14F-4D97-AF65-F5344CB8AC3E}">
        <p14:creationId xmlns:p14="http://schemas.microsoft.com/office/powerpoint/2010/main" val="6944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0" y="0"/>
            <a:ext cx="10719460" cy="1325563"/>
          </a:xfrm>
        </p:spPr>
        <p:txBody>
          <a:bodyPr/>
          <a:lstStyle/>
          <a:p>
            <a:r>
              <a:rPr lang="en-US" dirty="0" smtClean="0"/>
              <a:t>Applied –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931" y="1325562"/>
            <a:ext cx="10090069" cy="5532437"/>
          </a:xfrm>
        </p:spPr>
        <p:txBody>
          <a:bodyPr/>
          <a:lstStyle/>
          <a:p>
            <a:pPr algn="ctr">
              <a:buNone/>
            </a:pPr>
            <a:r>
              <a:rPr lang="en-US" altLang="en-US" dirty="0">
                <a:solidFill>
                  <a:srgbClr val="17375E"/>
                </a:solidFill>
                <a:hlinkClick r:id="rId2"/>
              </a:rPr>
              <a:t>www.deq.louisiana.gov/cwsrf</a:t>
            </a:r>
            <a:endParaRPr lang="en-US" altLang="en-US" dirty="0">
              <a:solidFill>
                <a:srgbClr val="17375E"/>
              </a:solidFill>
            </a:endParaRPr>
          </a:p>
          <a:p>
            <a:pPr lvl="1">
              <a:buNone/>
            </a:pPr>
            <a:endParaRPr lang="en-US" altLang="en-US" dirty="0">
              <a:solidFill>
                <a:srgbClr val="17375E"/>
              </a:solidFill>
            </a:endParaRPr>
          </a:p>
          <a:p>
            <a:pPr lvl="1"/>
            <a:r>
              <a:rPr lang="en-US" altLang="en-US" dirty="0">
                <a:solidFill>
                  <a:srgbClr val="17375E"/>
                </a:solidFill>
              </a:rPr>
              <a:t>Pre-application Evaluated / Scored</a:t>
            </a:r>
          </a:p>
          <a:p>
            <a:pPr lvl="1"/>
            <a:endParaRPr lang="en-US" altLang="en-US" dirty="0">
              <a:solidFill>
                <a:srgbClr val="17375E"/>
              </a:solidFill>
            </a:endParaRPr>
          </a:p>
          <a:p>
            <a:pPr lvl="1"/>
            <a:r>
              <a:rPr lang="en-US" altLang="en-US" dirty="0">
                <a:solidFill>
                  <a:srgbClr val="17375E"/>
                </a:solidFill>
              </a:rPr>
              <a:t>Project is placed on Priority 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0" y="0"/>
            <a:ext cx="10719460" cy="1325563"/>
          </a:xfrm>
        </p:spPr>
        <p:txBody>
          <a:bodyPr/>
          <a:lstStyle/>
          <a:p>
            <a:r>
              <a:rPr lang="en-US" dirty="0" smtClean="0"/>
              <a:t>Application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931" y="1325562"/>
            <a:ext cx="10090069" cy="5532437"/>
          </a:xfrm>
        </p:spPr>
        <p:txBody>
          <a:bodyPr/>
          <a:lstStyle/>
          <a:p>
            <a:r>
              <a:rPr lang="en-US" sz="2600" dirty="0"/>
              <a:t>Disadvantaged/Affordability Criteria</a:t>
            </a:r>
          </a:p>
          <a:p>
            <a:pPr lvl="1"/>
            <a:r>
              <a:rPr lang="en-US" sz="2200" dirty="0"/>
              <a:t>Median Household Income (MHI) &lt; State Average MHI</a:t>
            </a:r>
          </a:p>
          <a:p>
            <a:pPr lvl="1"/>
            <a:r>
              <a:rPr lang="en-US" sz="2200" dirty="0"/>
              <a:t>Unemployment &gt; State Average</a:t>
            </a:r>
          </a:p>
          <a:p>
            <a:pPr lvl="1"/>
            <a:r>
              <a:rPr lang="en-US" sz="2200" dirty="0"/>
              <a:t>Population Growth &lt; State Average </a:t>
            </a:r>
          </a:p>
          <a:p>
            <a:pPr lvl="2"/>
            <a:r>
              <a:rPr lang="en-US" sz="1800" dirty="0"/>
              <a:t>(two year period)</a:t>
            </a:r>
          </a:p>
          <a:p>
            <a:r>
              <a:rPr lang="en-US" sz="2600" dirty="0"/>
              <a:t>Scoring</a:t>
            </a:r>
          </a:p>
          <a:p>
            <a:pPr lvl="1"/>
            <a:r>
              <a:rPr lang="en-US" sz="2200" dirty="0" smtClean="0"/>
              <a:t>Population</a:t>
            </a:r>
          </a:p>
          <a:p>
            <a:pPr lvl="1"/>
            <a:r>
              <a:rPr lang="en-US" sz="2200" dirty="0" smtClean="0"/>
              <a:t>Waterbody </a:t>
            </a:r>
            <a:r>
              <a:rPr lang="en-US" sz="2200" dirty="0"/>
              <a:t>Impairment </a:t>
            </a:r>
          </a:p>
          <a:p>
            <a:pPr lvl="2"/>
            <a:r>
              <a:rPr lang="en-US" sz="1800" dirty="0"/>
              <a:t>(Designated Use &amp; Degree of Support)</a:t>
            </a:r>
          </a:p>
          <a:p>
            <a:pPr lvl="1"/>
            <a:r>
              <a:rPr lang="en-US" sz="2200" dirty="0"/>
              <a:t>Treatment Type &amp; Age</a:t>
            </a:r>
          </a:p>
          <a:p>
            <a:pPr lvl="1"/>
            <a:r>
              <a:rPr lang="en-US" sz="2200" dirty="0"/>
              <a:t>Collection Age (i.e. project area)</a:t>
            </a:r>
          </a:p>
          <a:p>
            <a:pPr lvl="1"/>
            <a:r>
              <a:rPr lang="en-US" sz="2200" dirty="0"/>
              <a:t>Level of </a:t>
            </a:r>
            <a:r>
              <a:rPr lang="en-US" sz="2200" dirty="0" smtClean="0"/>
              <a:t>Treatment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653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0" y="0"/>
            <a:ext cx="10719460" cy="1325563"/>
          </a:xfrm>
        </p:spPr>
        <p:txBody>
          <a:bodyPr/>
          <a:lstStyle/>
          <a:p>
            <a:r>
              <a:rPr lang="en-US" dirty="0" smtClean="0"/>
              <a:t>Funding Commitment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931" y="1325562"/>
            <a:ext cx="10090069" cy="5532437"/>
          </a:xfrm>
        </p:spPr>
        <p:txBody>
          <a:bodyPr/>
          <a:lstStyle/>
          <a:p>
            <a:r>
              <a:rPr lang="en-US" altLang="en-US" dirty="0"/>
              <a:t>Projects selected for funding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Commitment meeting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Applicant </a:t>
            </a:r>
            <a:r>
              <a:rPr lang="en-US" altLang="en-US" dirty="0"/>
              <a:t>must complete pre-construction requirements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Must close loan within 1 year of commitment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2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0" y="0"/>
            <a:ext cx="10719460" cy="1325563"/>
          </a:xfrm>
        </p:spPr>
        <p:txBody>
          <a:bodyPr/>
          <a:lstStyle/>
          <a:p>
            <a:r>
              <a:rPr lang="en-US" dirty="0" smtClean="0"/>
              <a:t>Loan 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931" y="1325562"/>
            <a:ext cx="10090069" cy="5532437"/>
          </a:xfrm>
        </p:spPr>
        <p:txBody>
          <a:bodyPr/>
          <a:lstStyle/>
          <a:p>
            <a:r>
              <a:rPr lang="en-US" dirty="0"/>
              <a:t>Technical</a:t>
            </a:r>
          </a:p>
          <a:p>
            <a:pPr lvl="1"/>
            <a:r>
              <a:rPr lang="en-US" sz="2600" dirty="0"/>
              <a:t>Environmental Complete</a:t>
            </a:r>
          </a:p>
          <a:p>
            <a:pPr lvl="1"/>
            <a:r>
              <a:rPr lang="en-US" sz="2600" dirty="0"/>
              <a:t>Engineering Contract</a:t>
            </a:r>
          </a:p>
          <a:p>
            <a:pPr lvl="1"/>
            <a:r>
              <a:rPr lang="en-US" sz="2600" dirty="0"/>
              <a:t>Plans &amp; Specs Submitted</a:t>
            </a:r>
          </a:p>
          <a:p>
            <a:r>
              <a:rPr lang="en-US" dirty="0"/>
              <a:t>Financial</a:t>
            </a:r>
          </a:p>
          <a:p>
            <a:pPr lvl="1"/>
            <a:r>
              <a:rPr lang="en-US" sz="2600" dirty="0"/>
              <a:t>Bond Commission </a:t>
            </a:r>
            <a:r>
              <a:rPr lang="en-US" sz="2600" dirty="0" smtClean="0"/>
              <a:t>Approval</a:t>
            </a:r>
          </a:p>
          <a:p>
            <a:pPr lvl="1"/>
            <a:r>
              <a:rPr lang="en-US" sz="2600" dirty="0" smtClean="0"/>
              <a:t>Local Funding Ordinance (if necessary)</a:t>
            </a:r>
            <a:endParaRPr lang="en-US" sz="2600" dirty="0"/>
          </a:p>
          <a:p>
            <a:pPr lvl="1"/>
            <a:r>
              <a:rPr lang="en-US" sz="2600" dirty="0"/>
              <a:t>Financial Approval</a:t>
            </a:r>
          </a:p>
          <a:p>
            <a:pPr lvl="1"/>
            <a:r>
              <a:rPr lang="en-US" sz="2600" dirty="0"/>
              <a:t>1</a:t>
            </a:r>
            <a:r>
              <a:rPr lang="en-US" sz="2600" baseline="30000" dirty="0"/>
              <a:t>st</a:t>
            </a:r>
            <a:r>
              <a:rPr lang="en-US" sz="2600" dirty="0"/>
              <a:t> Payment Request </a:t>
            </a:r>
            <a:r>
              <a:rPr lang="en-US" sz="2600" dirty="0" smtClean="0"/>
              <a:t>Received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808" y="0"/>
            <a:ext cx="10406192" cy="1325563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 descr="Grammar &amp; Usage - Excelsior College OWL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606" y="1325563"/>
            <a:ext cx="5532437" cy="5532437"/>
          </a:xfrm>
        </p:spPr>
      </p:pic>
    </p:spTree>
    <p:extLst>
      <p:ext uri="{BB962C8B-B14F-4D97-AF65-F5344CB8AC3E}">
        <p14:creationId xmlns:p14="http://schemas.microsoft.com/office/powerpoint/2010/main" val="31109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450592"/>
            <a:ext cx="5644897" cy="17312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Scott J. Templet, </a:t>
            </a:r>
            <a:r>
              <a:rPr lang="en-US" sz="2800" dirty="0"/>
              <a:t>P.E.</a:t>
            </a:r>
            <a:br>
              <a:rPr lang="en-US" sz="2800" dirty="0"/>
            </a:br>
            <a:r>
              <a:rPr lang="en-US" sz="2800" dirty="0" smtClean="0"/>
              <a:t>LDEQ, CWSRF</a:t>
            </a:r>
            <a:br>
              <a:rPr lang="en-US" sz="2800" dirty="0" smtClean="0"/>
            </a:br>
            <a:r>
              <a:rPr lang="en-US" sz="2000" dirty="0"/>
              <a:t>(225) 219-3463</a:t>
            </a:r>
            <a:br>
              <a:rPr lang="en-US" sz="2000" dirty="0"/>
            </a:br>
            <a:r>
              <a:rPr lang="en-US" sz="2000" u="sng" dirty="0" err="1" smtClean="0"/>
              <a:t>Scott.Templet@La.Gov</a:t>
            </a:r>
            <a:endParaRPr lang="en-US" sz="2000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0" y="1073860"/>
            <a:ext cx="5624199" cy="6086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hlinkClick r:id="rId2"/>
              </a:rPr>
              <a:t>www.deq.louisiana.gov/CWSRF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0" y="0"/>
            <a:ext cx="10719460" cy="1280159"/>
          </a:xfrm>
        </p:spPr>
        <p:txBody>
          <a:bodyPr/>
          <a:lstStyle/>
          <a:p>
            <a:r>
              <a:rPr lang="en-US" dirty="0" smtClean="0"/>
              <a:t>CWSRF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640" y="1280159"/>
            <a:ext cx="10119359" cy="5577840"/>
          </a:xfrm>
        </p:spPr>
        <p:txBody>
          <a:bodyPr/>
          <a:lstStyle/>
          <a:p>
            <a:pPr>
              <a:defRPr/>
            </a:pPr>
            <a:r>
              <a:rPr lang="en-US" dirty="0"/>
              <a:t>Clean Water State Revolving Fund (CWSRF)</a:t>
            </a:r>
          </a:p>
          <a:p>
            <a:pPr lvl="1">
              <a:defRPr/>
            </a:pPr>
            <a:r>
              <a:rPr lang="en-US" dirty="0"/>
              <a:t>Created in 1987 by addition of Title VI to Clean Water Act (CWA)</a:t>
            </a:r>
          </a:p>
          <a:p>
            <a:pPr lvl="1"/>
            <a:r>
              <a:rPr lang="en-US" dirty="0"/>
              <a:t>Regulations (1990) per 40 CFR 35.31</a:t>
            </a:r>
          </a:p>
          <a:p>
            <a:r>
              <a:rPr lang="en-US" dirty="0"/>
              <a:t>Water Resources Reform and Development Act (WRRDA), 2014</a:t>
            </a:r>
          </a:p>
          <a:p>
            <a:r>
              <a:rPr lang="en-US" dirty="0"/>
              <a:t>Infrastructure Investment and Jobs Act (IIJA),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0" y="0"/>
            <a:ext cx="10719460" cy="1325563"/>
          </a:xfrm>
        </p:spPr>
        <p:txBody>
          <a:bodyPr/>
          <a:lstStyle/>
          <a:p>
            <a:r>
              <a:rPr lang="en-US" dirty="0" smtClean="0"/>
              <a:t>CWSRF Program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931" y="1325563"/>
            <a:ext cx="10090069" cy="1746822"/>
          </a:xfrm>
        </p:spPr>
        <p:txBody>
          <a:bodyPr/>
          <a:lstStyle/>
          <a:p>
            <a:pPr>
              <a:defRPr/>
            </a:pPr>
            <a:r>
              <a:rPr lang="en-US" dirty="0"/>
              <a:t>Below market interest loans for projects necessary to </a:t>
            </a:r>
          </a:p>
          <a:p>
            <a:pPr lvl="1">
              <a:defRPr/>
            </a:pPr>
            <a:r>
              <a:rPr lang="en-US" dirty="0"/>
              <a:t>Comply with requirements of Clean Water Act</a:t>
            </a:r>
          </a:p>
          <a:p>
            <a:pPr lvl="1">
              <a:defRPr/>
            </a:pPr>
            <a:r>
              <a:rPr lang="en-US" dirty="0"/>
              <a:t>Protect public </a:t>
            </a:r>
            <a:r>
              <a:rPr lang="en-US" dirty="0" smtClean="0"/>
              <a:t>health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1952" y="3072385"/>
            <a:ext cx="102900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9738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000" dirty="0" smtClean="0"/>
              <a:t>CWSRF Program Terms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01930" y="4397947"/>
            <a:ext cx="10090069" cy="2448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cs typeface="Tahoma" pitchFamily="34" charset="0"/>
              </a:rPr>
              <a:t>Effective interest rate 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cs typeface="Tahoma" pitchFamily="34" charset="0"/>
              </a:rPr>
              <a:t>0.95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Tahoma" pitchFamily="34" charset="0"/>
              </a:rPr>
              <a:t>%</a:t>
            </a:r>
          </a:p>
          <a:p>
            <a:pPr lvl="1"/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cs typeface="Tahoma" pitchFamily="34" charset="0"/>
              </a:rPr>
              <a:t>Interest rate: 0.45%</a:t>
            </a:r>
          </a:p>
          <a:p>
            <a:pPr lvl="1"/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cs typeface="Tahoma" pitchFamily="34" charset="0"/>
              </a:rPr>
              <a:t>Administrative fee: 0.5%</a:t>
            </a:r>
          </a:p>
          <a:p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cs typeface="Tahoma" pitchFamily="34" charset="0"/>
              </a:rPr>
              <a:t>Construction period: 2 years</a:t>
            </a:r>
          </a:p>
          <a:p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cs typeface="Tahoma" pitchFamily="34" charset="0"/>
              </a:rPr>
              <a:t>Repayment period: 20 years</a:t>
            </a:r>
          </a:p>
        </p:txBody>
      </p:sp>
    </p:spTree>
    <p:extLst>
      <p:ext uri="{BB962C8B-B14F-4D97-AF65-F5344CB8AC3E}">
        <p14:creationId xmlns:p14="http://schemas.microsoft.com/office/powerpoint/2010/main" val="24429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0" y="0"/>
            <a:ext cx="10719460" cy="1325563"/>
          </a:xfrm>
        </p:spPr>
        <p:txBody>
          <a:bodyPr/>
          <a:lstStyle/>
          <a:p>
            <a:r>
              <a:rPr lang="en-US" dirty="0" smtClean="0"/>
              <a:t>CWSRF Process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610534" y="1325563"/>
            <a:ext cx="6443472" cy="5087429"/>
            <a:chOff x="3200400" y="1325563"/>
            <a:chExt cx="5943600" cy="4489989"/>
          </a:xfrm>
        </p:grpSpPr>
        <p:sp>
          <p:nvSpPr>
            <p:cNvPr id="4" name="Flowchart: Preparation 3"/>
            <p:cNvSpPr/>
            <p:nvPr/>
          </p:nvSpPr>
          <p:spPr>
            <a:xfrm>
              <a:off x="3200400" y="1360200"/>
              <a:ext cx="1981200" cy="1112836"/>
            </a:xfrm>
            <a:prstGeom prst="flowChartPreparatio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EPA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Flowchart: Decision 4"/>
            <p:cNvSpPr/>
            <p:nvPr/>
          </p:nvSpPr>
          <p:spPr>
            <a:xfrm>
              <a:off x="7162800" y="1325563"/>
              <a:ext cx="1981200" cy="1112837"/>
            </a:xfrm>
            <a:prstGeom prst="flowChartDecisio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State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Bent-Up Arrow 5"/>
            <p:cNvSpPr/>
            <p:nvPr/>
          </p:nvSpPr>
          <p:spPr>
            <a:xfrm flipV="1">
              <a:off x="5181600" y="1787236"/>
              <a:ext cx="838200" cy="1073727"/>
            </a:xfrm>
            <a:prstGeom prst="bentUpArrow">
              <a:avLst>
                <a:gd name="adj1" fmla="val 20041"/>
                <a:gd name="adj2" fmla="val 30579"/>
                <a:gd name="adj3" fmla="val 4359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Bent-Up Arrow 6"/>
            <p:cNvSpPr/>
            <p:nvPr/>
          </p:nvSpPr>
          <p:spPr>
            <a:xfrm flipH="1" flipV="1">
              <a:off x="3886202" y="3636606"/>
              <a:ext cx="1600198" cy="1066110"/>
            </a:xfrm>
            <a:prstGeom prst="bentUpArrow">
              <a:avLst>
                <a:gd name="adj1" fmla="val 17117"/>
                <a:gd name="adj2" fmla="val 30579"/>
                <a:gd name="adj3" fmla="val 3189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CWSRF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6064" y="2860963"/>
              <a:ext cx="1215736" cy="1304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953000" y="1465789"/>
              <a:ext cx="11014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CAP Grant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24600" y="1465789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State Match</a:t>
              </a:r>
              <a:endParaRPr lang="en-US" sz="1600" dirty="0"/>
            </a:p>
          </p:txBody>
        </p:sp>
        <p:sp>
          <p:nvSpPr>
            <p:cNvPr id="11" name="U-Turn Arrow 10"/>
            <p:cNvSpPr/>
            <p:nvPr/>
          </p:nvSpPr>
          <p:spPr>
            <a:xfrm rot="16200000" flipV="1">
              <a:off x="6301581" y="3812235"/>
              <a:ext cx="1722437" cy="1489364"/>
            </a:xfrm>
            <a:prstGeom prst="uturnArrow">
              <a:avLst>
                <a:gd name="adj1" fmla="val 11046"/>
                <a:gd name="adj2" fmla="val 21511"/>
                <a:gd name="adj3" fmla="val 26395"/>
                <a:gd name="adj4" fmla="val 32587"/>
                <a:gd name="adj5" fmla="val 75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lowchart: Manual Operation 11"/>
            <p:cNvSpPr/>
            <p:nvPr/>
          </p:nvSpPr>
          <p:spPr>
            <a:xfrm>
              <a:off x="3200400" y="4702716"/>
              <a:ext cx="1981199" cy="1112836"/>
            </a:xfrm>
            <a:prstGeom prst="flowChartManualOperatio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Entity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Bent-Up Arrow 12"/>
            <p:cNvSpPr/>
            <p:nvPr/>
          </p:nvSpPr>
          <p:spPr>
            <a:xfrm flipH="1" flipV="1">
              <a:off x="6324600" y="1787236"/>
              <a:ext cx="838200" cy="1073727"/>
            </a:xfrm>
            <a:prstGeom prst="bentUpArrow">
              <a:avLst>
                <a:gd name="adj1" fmla="val 20041"/>
                <a:gd name="adj2" fmla="val 30579"/>
                <a:gd name="adj3" fmla="val 4359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05400" y="5251198"/>
              <a:ext cx="1312717" cy="15900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00400" y="3276622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FF0000"/>
                  </a:solidFill>
                </a:rPr>
                <a:t>Loan Agreement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10200" y="4927507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Principal &amp; Interest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73287" y="3927073"/>
              <a:ext cx="1046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Project Payments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51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85808" y="0"/>
            <a:ext cx="10406192" cy="1325563"/>
          </a:xfrm>
        </p:spPr>
        <p:txBody>
          <a:bodyPr/>
          <a:lstStyle/>
          <a:p>
            <a:r>
              <a:rPr lang="en-US" dirty="0" smtClean="0"/>
              <a:t>CWSRF Eligibilities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4560" y="1325563"/>
            <a:ext cx="9997440" cy="5532437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Construction </a:t>
            </a:r>
            <a:r>
              <a:rPr lang="en-US" sz="2200" b="1" dirty="0"/>
              <a:t>of publically owned treatment works;</a:t>
            </a:r>
            <a:endParaRPr lang="en-US" sz="2200" dirty="0"/>
          </a:p>
          <a:p>
            <a:r>
              <a:rPr lang="en-US" sz="2200" b="1" dirty="0"/>
              <a:t>Implementation of a non-point source pollution management program; </a:t>
            </a:r>
            <a:endParaRPr lang="en-US" sz="2200" dirty="0"/>
          </a:p>
          <a:p>
            <a:r>
              <a:rPr lang="en-US" sz="2200" b="1" dirty="0"/>
              <a:t>Implementation of an estuary improvement program;</a:t>
            </a:r>
            <a:endParaRPr lang="en-US" sz="2200" dirty="0"/>
          </a:p>
          <a:p>
            <a:r>
              <a:rPr lang="en-US" sz="2200" b="1" dirty="0"/>
              <a:t>Decentralized Wastewater Treatment Systems;</a:t>
            </a:r>
            <a:endParaRPr lang="en-US" sz="2200" dirty="0"/>
          </a:p>
          <a:p>
            <a:r>
              <a:rPr lang="en-US" sz="2200" b="1" dirty="0"/>
              <a:t>Measures to manage, reduce, treat, or recapture </a:t>
            </a:r>
            <a:r>
              <a:rPr lang="en-US" sz="2200" b="1" dirty="0" err="1"/>
              <a:t>stormwater</a:t>
            </a:r>
            <a:r>
              <a:rPr lang="en-US" sz="2200" b="1" dirty="0"/>
              <a:t>;</a:t>
            </a:r>
            <a:endParaRPr lang="en-US" sz="2200" dirty="0"/>
          </a:p>
          <a:p>
            <a:r>
              <a:rPr lang="en-US" sz="2200" b="1" dirty="0"/>
              <a:t>Water conservation, </a:t>
            </a:r>
            <a:r>
              <a:rPr lang="en-US" sz="2200" b="1" dirty="0" smtClean="0"/>
              <a:t>efficiency, </a:t>
            </a:r>
            <a:r>
              <a:rPr lang="en-US" sz="2200" b="1" dirty="0"/>
              <a:t>or reuse;</a:t>
            </a:r>
            <a:endParaRPr lang="en-US" sz="2200" dirty="0"/>
          </a:p>
          <a:p>
            <a:r>
              <a:rPr lang="en-US" sz="2200" b="1" dirty="0"/>
              <a:t>Watershed Pilot Projects;</a:t>
            </a:r>
            <a:endParaRPr lang="en-US" sz="2200" dirty="0"/>
          </a:p>
          <a:p>
            <a:r>
              <a:rPr lang="en-US" sz="2200" b="1" dirty="0"/>
              <a:t>Energy Efficiency;</a:t>
            </a:r>
            <a:endParaRPr lang="en-US" sz="2200" dirty="0"/>
          </a:p>
          <a:p>
            <a:r>
              <a:rPr lang="en-US" sz="2200" b="1" dirty="0"/>
              <a:t>Reusing or recycling wastewater, </a:t>
            </a:r>
            <a:r>
              <a:rPr lang="en-US" sz="2200" b="1" dirty="0" err="1"/>
              <a:t>stormwater</a:t>
            </a:r>
            <a:r>
              <a:rPr lang="en-US" sz="2200" b="1" dirty="0"/>
              <a:t>, or drainage water;</a:t>
            </a:r>
            <a:endParaRPr lang="en-US" sz="2200" dirty="0"/>
          </a:p>
          <a:p>
            <a:r>
              <a:rPr lang="en-US" sz="2200" b="1" dirty="0"/>
              <a:t>Increase security of POTW; and</a:t>
            </a:r>
            <a:endParaRPr lang="en-US" sz="2200" dirty="0"/>
          </a:p>
          <a:p>
            <a:r>
              <a:rPr lang="en-US" sz="2200" b="1" dirty="0"/>
              <a:t>Technical Assistance to owners/operators of small POTW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5640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0" y="0"/>
            <a:ext cx="10719460" cy="1325563"/>
          </a:xfrm>
        </p:spPr>
        <p:txBody>
          <a:bodyPr/>
          <a:lstStyle/>
          <a:p>
            <a:r>
              <a:rPr lang="en-US" dirty="0" smtClean="0"/>
              <a:t>Green Project Reserve (GPR)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931" y="1325562"/>
            <a:ext cx="10090069" cy="5532437"/>
          </a:xfrm>
        </p:spPr>
        <p:txBody>
          <a:bodyPr/>
          <a:lstStyle/>
          <a:p>
            <a:r>
              <a:rPr lang="en-US" dirty="0"/>
              <a:t>4 basic categories for GPR</a:t>
            </a:r>
          </a:p>
          <a:p>
            <a:pPr lvl="1"/>
            <a:r>
              <a:rPr lang="en-US" dirty="0"/>
              <a:t>Water efficiency </a:t>
            </a:r>
            <a:r>
              <a:rPr lang="en-US" dirty="0" smtClean="0"/>
              <a:t>improvements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Wastewater Reuse; Water Meters (automatic, smart)</a:t>
            </a:r>
            <a:endParaRPr lang="en-US" dirty="0"/>
          </a:p>
          <a:p>
            <a:pPr lvl="1"/>
            <a:r>
              <a:rPr lang="en-US" dirty="0"/>
              <a:t>Energy efficiency </a:t>
            </a:r>
            <a:r>
              <a:rPr lang="en-US" dirty="0" smtClean="0"/>
              <a:t>improvements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Renewable Energy (i.e. Solar Panels), Energy efficient lighting</a:t>
            </a:r>
            <a:endParaRPr lang="en-US" dirty="0"/>
          </a:p>
          <a:p>
            <a:pPr lvl="1"/>
            <a:r>
              <a:rPr lang="en-US" dirty="0"/>
              <a:t>Green </a:t>
            </a:r>
            <a:r>
              <a:rPr lang="en-US" dirty="0" smtClean="0"/>
              <a:t>infrastructure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Permeable pavement, </a:t>
            </a:r>
            <a:r>
              <a:rPr lang="en-US" dirty="0" err="1" smtClean="0"/>
              <a:t>bioretention</a:t>
            </a:r>
            <a:r>
              <a:rPr lang="en-US" dirty="0" smtClean="0"/>
              <a:t>, green roofs, cisterns</a:t>
            </a:r>
            <a:endParaRPr lang="en-US" dirty="0"/>
          </a:p>
          <a:p>
            <a:pPr lvl="1"/>
            <a:r>
              <a:rPr lang="en-US" dirty="0"/>
              <a:t>Environmentally innovative </a:t>
            </a:r>
            <a:r>
              <a:rPr lang="en-US" dirty="0" smtClean="0"/>
              <a:t>activities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Climate Change adaptation, GHG mitigation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0" y="11557"/>
            <a:ext cx="10719460" cy="1325563"/>
          </a:xfrm>
        </p:spPr>
        <p:txBody>
          <a:bodyPr/>
          <a:lstStyle/>
          <a:p>
            <a:r>
              <a:rPr lang="en-US" dirty="0" smtClean="0"/>
              <a:t>Eligible Project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931" y="1337120"/>
            <a:ext cx="10090069" cy="5520880"/>
          </a:xfrm>
        </p:spPr>
        <p:txBody>
          <a:bodyPr/>
          <a:lstStyle/>
          <a:p>
            <a:r>
              <a:rPr lang="en-US" dirty="0" smtClean="0"/>
              <a:t>Rehabilitation, Upgrades, Expansion</a:t>
            </a:r>
          </a:p>
          <a:p>
            <a:pPr lvl="1"/>
            <a:r>
              <a:rPr lang="en-US" dirty="0" smtClean="0"/>
              <a:t>Wastewater Treatment &amp; Collection System</a:t>
            </a:r>
          </a:p>
          <a:p>
            <a:pPr lvl="2"/>
            <a:r>
              <a:rPr lang="en-US" dirty="0" smtClean="0"/>
              <a:t>Any treatment process, including backup power (generators)</a:t>
            </a:r>
          </a:p>
          <a:p>
            <a:pPr lvl="2"/>
            <a:r>
              <a:rPr lang="en-US" dirty="0" smtClean="0"/>
              <a:t>Lift stations, force mains, manholes, gravity collection</a:t>
            </a:r>
          </a:p>
          <a:p>
            <a:r>
              <a:rPr lang="en-US" dirty="0" smtClean="0"/>
              <a:t>Nonpoint Source</a:t>
            </a:r>
          </a:p>
          <a:p>
            <a:pPr lvl="1"/>
            <a:r>
              <a:rPr lang="en-US" dirty="0" err="1" smtClean="0"/>
              <a:t>Stormwater</a:t>
            </a:r>
            <a:r>
              <a:rPr lang="en-US" dirty="0" smtClean="0"/>
              <a:t> Management </a:t>
            </a:r>
          </a:p>
          <a:p>
            <a:pPr lvl="2"/>
            <a:r>
              <a:rPr lang="en-US" dirty="0" smtClean="0"/>
              <a:t>green buffer zones, drainage swales, green roof, cisterns, permeable pavement, etc.</a:t>
            </a:r>
          </a:p>
          <a:p>
            <a:pPr lvl="1"/>
            <a:r>
              <a:rPr lang="en-US" dirty="0" smtClean="0"/>
              <a:t>Decentralized Treatment</a:t>
            </a:r>
          </a:p>
          <a:p>
            <a:pPr lvl="2"/>
            <a:r>
              <a:rPr lang="en-US" dirty="0" smtClean="0"/>
              <a:t>Upgrades from Septic Tank to ATUs</a:t>
            </a:r>
          </a:p>
        </p:txBody>
      </p:sp>
    </p:spTree>
    <p:extLst>
      <p:ext uri="{BB962C8B-B14F-4D97-AF65-F5344CB8AC3E}">
        <p14:creationId xmlns:p14="http://schemas.microsoft.com/office/powerpoint/2010/main" val="110833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39" y="0"/>
            <a:ext cx="10719461" cy="1325563"/>
          </a:xfrm>
        </p:spPr>
        <p:txBody>
          <a:bodyPr/>
          <a:lstStyle/>
          <a:p>
            <a:r>
              <a:rPr lang="en-US" dirty="0" smtClean="0"/>
              <a:t>Eligible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931" y="1325562"/>
            <a:ext cx="10090069" cy="5532437"/>
          </a:xfrm>
        </p:spPr>
        <p:txBody>
          <a:bodyPr/>
          <a:lstStyle/>
          <a:p>
            <a:pPr>
              <a:defRPr/>
            </a:pPr>
            <a:r>
              <a:rPr lang="en-US" dirty="0"/>
              <a:t>Costs for engineering, design, construction, legal &amp; monitoring fees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Costs incurred prior to loan closing are reimbursable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O&amp;M costs are </a:t>
            </a:r>
            <a:r>
              <a:rPr lang="en-US" dirty="0" smtClean="0">
                <a:solidFill>
                  <a:srgbClr val="FF0000"/>
                </a:solidFill>
              </a:rPr>
              <a:t>not eligible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Real </a:t>
            </a:r>
            <a:r>
              <a:rPr lang="en-US" dirty="0"/>
              <a:t>estate transactions are usually </a:t>
            </a:r>
            <a:r>
              <a:rPr lang="en-US" dirty="0">
                <a:solidFill>
                  <a:srgbClr val="FF0000"/>
                </a:solidFill>
              </a:rPr>
              <a:t>not eligible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2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4642</TotalTime>
  <Words>1026</Words>
  <Application>Microsoft Office PowerPoint</Application>
  <PresentationFormat>Widescreen</PresentationFormat>
  <Paragraphs>228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Helvetica Neue</vt:lpstr>
      <vt:lpstr>Tahoma</vt:lpstr>
      <vt:lpstr>Wingdings</vt:lpstr>
      <vt:lpstr>1_Office Theme</vt:lpstr>
      <vt:lpstr>CWSRF / IIJA / BIL Funding for Wastewater Infrastructure</vt:lpstr>
      <vt:lpstr>Definitions / Acronyms</vt:lpstr>
      <vt:lpstr>CWSRF Background</vt:lpstr>
      <vt:lpstr>CWSRF Program Purpose</vt:lpstr>
      <vt:lpstr>CWSRF Process</vt:lpstr>
      <vt:lpstr>CWSRF Eligibilities</vt:lpstr>
      <vt:lpstr>Green Project Reserve (GPR)</vt:lpstr>
      <vt:lpstr>Eligible Project Examples</vt:lpstr>
      <vt:lpstr>Eligible Costs</vt:lpstr>
      <vt:lpstr>Pre-Construction Requirements</vt:lpstr>
      <vt:lpstr>Average Timeline</vt:lpstr>
      <vt:lpstr>Average Timeline (Different tracks)</vt:lpstr>
      <vt:lpstr>Bidding Requirements</vt:lpstr>
      <vt:lpstr>Construction Requirements</vt:lpstr>
      <vt:lpstr>Project Closeout</vt:lpstr>
      <vt:lpstr>CWSRF Loan Amounts</vt:lpstr>
      <vt:lpstr>Population Served by Projects</vt:lpstr>
      <vt:lpstr>IIJA/BIL Funding Details</vt:lpstr>
      <vt:lpstr>2% Technical Assistance Targets</vt:lpstr>
      <vt:lpstr>LDEQ CWSRF Approach to BIL</vt:lpstr>
      <vt:lpstr>How to Apply?</vt:lpstr>
      <vt:lpstr>CWSRF Applications</vt:lpstr>
      <vt:lpstr>CWSRF Pre-application</vt:lpstr>
      <vt:lpstr>Applied – Now What?</vt:lpstr>
      <vt:lpstr>Application Evaluation</vt:lpstr>
      <vt:lpstr>Funding Commitment</vt:lpstr>
      <vt:lpstr>Loan Closing</vt:lpstr>
      <vt:lpstr>Questions</vt:lpstr>
      <vt:lpstr>Scott J. Templet, P.E. LDEQ, CWSRF (225) 219-3463 Scott.Templet@La.Gov</vt:lpstr>
    </vt:vector>
  </TitlesOfParts>
  <Company>State of Louisiana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IIJA / BIL Funding for Wastewater Projects</dc:title>
  <dc:creator>Scott Templet</dc:creator>
  <cp:lastModifiedBy>Scott Templet</cp:lastModifiedBy>
  <cp:revision>43</cp:revision>
  <dcterms:created xsi:type="dcterms:W3CDTF">2022-07-11T14:04:54Z</dcterms:created>
  <dcterms:modified xsi:type="dcterms:W3CDTF">2022-10-20T13:19:29Z</dcterms:modified>
</cp:coreProperties>
</file>