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83" r:id="rId3"/>
    <p:sldId id="261" r:id="rId4"/>
    <p:sldId id="257" r:id="rId5"/>
    <p:sldId id="258" r:id="rId6"/>
    <p:sldId id="259" r:id="rId7"/>
    <p:sldId id="260" r:id="rId8"/>
    <p:sldId id="262" r:id="rId9"/>
    <p:sldId id="263" r:id="rId10"/>
    <p:sldId id="264" r:id="rId11"/>
    <p:sldId id="284" r:id="rId12"/>
    <p:sldId id="265" r:id="rId13"/>
    <p:sldId id="266" r:id="rId14"/>
    <p:sldId id="267" r:id="rId15"/>
    <p:sldId id="288" r:id="rId16"/>
    <p:sldId id="289" r:id="rId17"/>
    <p:sldId id="290" r:id="rId18"/>
    <p:sldId id="291" r:id="rId19"/>
    <p:sldId id="293" r:id="rId20"/>
    <p:sldId id="294" r:id="rId21"/>
    <p:sldId id="295" r:id="rId22"/>
    <p:sldId id="296" r:id="rId23"/>
    <p:sldId id="268" r:id="rId24"/>
    <p:sldId id="269" r:id="rId25"/>
    <p:sldId id="270" r:id="rId26"/>
    <p:sldId id="271" r:id="rId27"/>
    <p:sldId id="273" r:id="rId28"/>
    <p:sldId id="274" r:id="rId29"/>
    <p:sldId id="275" r:id="rId30"/>
    <p:sldId id="276" r:id="rId31"/>
    <p:sldId id="277" r:id="rId32"/>
    <p:sldId id="279" r:id="rId33"/>
    <p:sldId id="278" r:id="rId34"/>
    <p:sldId id="280" r:id="rId35"/>
    <p:sldId id="281" r:id="rId36"/>
    <p:sldId id="282" r:id="rId37"/>
    <p:sldId id="285" r:id="rId38"/>
    <p:sldId id="286" r:id="rId39"/>
    <p:sldId id="287" r:id="rId40"/>
    <p:sldId id="272" r:id="rId41"/>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66FF99"/>
    <a:srgbClr val="66CCFF"/>
    <a:srgbClr val="003399"/>
    <a:srgbClr val="635F6E"/>
    <a:srgbClr val="99FF33"/>
    <a:srgbClr val="99FF99"/>
    <a:srgbClr val="FF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8121" autoAdjust="0"/>
    <p:restoredTop sz="78066" autoAdjust="0"/>
  </p:normalViewPr>
  <p:slideViewPr>
    <p:cSldViewPr>
      <p:cViewPr varScale="1">
        <p:scale>
          <a:sx n="89" d="100"/>
          <a:sy n="89" d="100"/>
        </p:scale>
        <p:origin x="-1978" y="-6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307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307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60B72EED-FBBD-46DA-887E-0A68D59FAC22}" type="slidenum">
              <a:rPr lang="en-US" altLang="en-US"/>
              <a:pPr/>
              <a:t>‹#›</a:t>
            </a:fld>
            <a:endParaRPr lang="en-US" altLang="en-US"/>
          </a:p>
        </p:txBody>
      </p:sp>
    </p:spTree>
    <p:extLst>
      <p:ext uri="{BB962C8B-B14F-4D97-AF65-F5344CB8AC3E}">
        <p14:creationId xmlns:p14="http://schemas.microsoft.com/office/powerpoint/2010/main" val="3772735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50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r>
              <a:rPr lang="en-US" altLang="en-US"/>
              <a:t> </a:t>
            </a:r>
          </a:p>
          <a:p>
            <a:pPr algn="ctr"/>
            <a:r>
              <a:rPr lang="en-US" altLang="en-US" b="1">
                <a:latin typeface="Arial" pitchFamily="34" charset="0"/>
              </a:rPr>
              <a:t>. What is mercury?</a:t>
            </a:r>
            <a:br>
              <a:rPr lang="en-US" altLang="en-US" b="1">
                <a:latin typeface="Arial" pitchFamily="34" charset="0"/>
              </a:rPr>
            </a:br>
            <a:endParaRPr lang="en-US" altLang="en-US">
              <a:latin typeface="Arial" pitchFamily="34" charset="0"/>
            </a:endParaRPr>
          </a:p>
          <a:p>
            <a:r>
              <a:rPr lang="en-US" altLang="en-US">
                <a:latin typeface="Arial" pitchFamily="34" charset="0"/>
              </a:rPr>
              <a:t>Mercury is a naturally occurring metal which has several forms. The metallic mercury is a shiny, silver-white, odorless liquid. If heated, it is a colorless, odorless gas. </a:t>
            </a:r>
          </a:p>
          <a:p>
            <a:r>
              <a:rPr lang="en-US" altLang="en-US">
                <a:latin typeface="Arial" pitchFamily="34" charset="0"/>
              </a:rPr>
              <a:t>Mercury combines with other elements, such as chlorine, sulfur, or oxygen, to form inorganic mercury compounds or “salts,” which are usually white powders or crystals. Mercury also combines with carbon to make organic mercury compounds. The most common one, methylmercury, is produced mainly by microscopic organisms in the water and soil. More mercury in the environment can increase the amounts of methylmercury that these small organisms make. Metallic mercury is used to produce chlorine gas and caustic soda, and is also used in thermometers, dental fillings, and batteries. Mercury salts are sometimes used in skin lightening </a:t>
            </a:r>
          </a:p>
          <a:p>
            <a:endParaRPr lang="en-US"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Arial" pitchFamily="34" charset="0"/>
              </a:rPr>
              <a:t>Why were Hatters MAD ?</a:t>
            </a:r>
            <a:r>
              <a:rPr lang="en-US" altLang="en-US">
                <a:latin typeface="Arial" pitchFamily="34" charset="0"/>
              </a:rPr>
              <a:t/>
            </a:r>
            <a:br>
              <a:rPr lang="en-US" altLang="en-US">
                <a:latin typeface="Arial" pitchFamily="34" charset="0"/>
              </a:rPr>
            </a:br>
            <a:r>
              <a:rPr lang="en-US" altLang="en-US">
                <a:latin typeface="Arial" pitchFamily="34" charset="0"/>
              </a:rPr>
              <a:t>In Alice in Wonderland (1865), Lewis Carroll selected a hat maker as the demented host for the tea party. Hatters of the time commonly exhibited slurred speech, tremors, irritability, shyness, depression and other neurological symptoms; hence the expression "mad as a hatter". Carroll was probably unaware that the hatter's disabilities were symptoms of mercury poisoning. In the mid-1800s hat makers used hot solutions of mercuric nitrate to shape wool felt hats. They typically worked in poorly ventilated rooms leading to chronic occupational exposure to mercury and neurological damage that followed.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In August 1994, more than 500 students in Belle Glade, Florida, were contaminated with metallic mercury after three children found 4 jars (totaling 55 pounds) of metallic-mercury in an abandoned van. The local hazardous waste materials team decontaminated the children (removed contaminated clothing and washed the metallic mercury from their skin). More than 20 families had to be evacuated while their homes were decontaminated. </a:t>
            </a:r>
            <a:br>
              <a:rPr lang="en-US" altLang="en-US"/>
            </a:br>
            <a:r>
              <a:rPr lang="en-US" altLang="en-US"/>
              <a:t/>
            </a:r>
            <a:br>
              <a:rPr lang="en-US" altLang="en-US"/>
            </a:br>
            <a:r>
              <a:rPr lang="en-US" altLang="en-US"/>
              <a:t>In November 1994, college students at Florida Atlantic University in Boca Raton, Florida, removed metallic mercury from one of the school's laboratories. Students living in the dormitory were evacuated and housed in a local hotel while the dormitory was decontaminated. </a:t>
            </a:r>
            <a:br>
              <a:rPr lang="en-US" altLang="en-US"/>
            </a:br>
            <a:r>
              <a:rPr lang="en-US" altLang="en-US"/>
              <a:t/>
            </a:r>
            <a:br>
              <a:rPr lang="en-US" altLang="en-US"/>
            </a:br>
            <a:r>
              <a:rPr lang="en-US" altLang="en-US"/>
              <a:t>In June 1996, metallic mercury was taken from a middle school in St. Joseph, Missouri, and used in and outside of school by a group of teenagers. Approximately 200 children were tested for mercury exposure; one child was hospitalized and another five underwent outpatient treatment to remove the mercury from their systems; 20 other children had mildly elevated mercury levels. Two homes and a car required extensive decontamination. </a:t>
            </a:r>
            <a:br>
              <a:rPr lang="en-US" altLang="en-US"/>
            </a:br>
            <a:r>
              <a:rPr lang="en-US" altLang="en-US"/>
              <a:t/>
            </a:r>
            <a:br>
              <a:rPr lang="en-US" altLang="en-US"/>
            </a:br>
            <a:r>
              <a:rPr lang="en-US" altLang="en-US"/>
              <a:t>In October 1996, a high school in Oskaloosa, Kansas and a convalescent home in Johnson County, Kansas, were contaminated with metallic mercury; 52 students and an unknown number of residents of the home were tested. On the basis of ATSDR recommendations, the school was closed for a week until indoor air levels were safe. A month later, sampling at the school identified an increase in air mercury concentrations. The school was re-evaluated and additional clean-up was done as recommended by ATSDR. </a:t>
            </a:r>
            <a:br>
              <a:rPr lang="en-US" altLang="en-US"/>
            </a:br>
            <a:r>
              <a:rPr lang="en-US" altLang="en-US"/>
              <a:t/>
            </a:r>
            <a:br>
              <a:rPr lang="en-US" altLang="en-US"/>
            </a:br>
            <a:r>
              <a:rPr lang="en-US" altLang="en-US"/>
              <a:t>In November 1996, ATSDR again assisted state health officials and EPA in evaluating contamination at a high school and a home in Dallas, Pennsylvania, near Wilkes-Barre. Four areas in the school had levels of metallic mercury contamination that required cleanup. </a:t>
            </a:r>
            <a:br>
              <a:rPr lang="en-US" altLang="en-US"/>
            </a:br>
            <a:r>
              <a:rPr lang="en-US" altLang="en-US"/>
              <a:t/>
            </a:r>
            <a:br>
              <a:rPr lang="en-US" altLang="en-US"/>
            </a:br>
            <a:r>
              <a:rPr lang="en-US" altLang="en-US"/>
              <a:t>In March 1997, a middle school student on his way to school found metallic mercury on the street in front of his home in Montgomery County, Pennsylvania. The student took the metallic mercury to school and shared it with three to four classmates. Also, in March 1997 a broken mercury thermometer was discovered after school on the floor of a bathroom stall in the boys bathroom. One thermometer was confirmed missing from the science department's inventory. The school was found to be clear of contamination with the exception of one science laboratory and the carpet in a classroom. Two homes required decontamination. </a:t>
            </a:r>
          </a:p>
          <a:p>
            <a:r>
              <a:rPr lang="en-US" altLang="en-US" b="1"/>
              <a:t>Incidents involving religious practices</a:t>
            </a:r>
          </a:p>
          <a:p>
            <a:r>
              <a:rPr lang="en-US" altLang="en-US"/>
              <a:t>Persons who use metallic mercury in ethnic folk medicine and for religious practices are at risk. Metallic mercury is sold under the name </a:t>
            </a:r>
            <a:r>
              <a:rPr lang="en-US" altLang="en-US" i="1"/>
              <a:t>"azogue"</a:t>
            </a:r>
            <a:r>
              <a:rPr lang="en-US" altLang="en-US"/>
              <a:t> in stores (sometimes called botanicas), which specialize in religious items used in Esperitismo (a spiritual belief system native to Puerto Rico), Santeria (a Cuban-based religion that venerates both African deities and Catholic saints), and voodoo. </a:t>
            </a:r>
            <a:br>
              <a:rPr lang="en-US" altLang="en-US"/>
            </a:br>
            <a:r>
              <a:rPr lang="en-US" altLang="en-US"/>
              <a:t/>
            </a:r>
            <a:br>
              <a:rPr lang="en-US" altLang="en-US"/>
            </a:br>
            <a:r>
              <a:rPr lang="en-US" altLang="en-US"/>
              <a:t>The use of azogue in religious practices is recommended in some Hispanic communities by family members, spiritualists, card readers, and santeros. Typically, azogue is carried on one's person in a sealed pouch prepared by a spiritual leader or sprinkled in the home or automobile. Some botanica owners suggest mixing it in bath water or perfume and placing it in devotional candles. </a:t>
            </a:r>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89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1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9" name="Rectangle 1027"/>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900">
                <a:latin typeface="Arial" pitchFamily="34" charset="0"/>
              </a:rPr>
              <a:t>A voluntary statewide collection program aimed at local schools, public entities and homeowners. Only elemental mercury is targeted. </a:t>
            </a:r>
          </a:p>
          <a:p>
            <a:r>
              <a:rPr lang="en-US" altLang="en-US" sz="900">
                <a:latin typeface="Arial" pitchFamily="34" charset="0"/>
              </a:rPr>
              <a:t>A voluntary program for Universities &amp; Colleges, Medical Facilities, Laboratories, Maintenance Facilities to identify, properly handle, and eventually replace with a non-mercury device. Devices , such as, Manometers, Pumps/Valves/Gauges, Switches, Thermometers, Thermostats.</a:t>
            </a:r>
          </a:p>
          <a:p>
            <a:r>
              <a:rPr lang="en-US" altLang="en-US" sz="900">
                <a:solidFill>
                  <a:srgbClr val="000000"/>
                </a:solidFill>
                <a:latin typeface="Arial" pitchFamily="34" charset="0"/>
              </a:rPr>
              <a:t>Develop a Best Management Practice Manual for Auto Salvage Yard Operators designed to keep mercury out of steel recycling facilities.</a:t>
            </a:r>
          </a:p>
          <a:p>
            <a:r>
              <a:rPr lang="en-US" altLang="en-US" sz="900">
                <a:solidFill>
                  <a:srgbClr val="000000"/>
                </a:solidFill>
                <a:latin typeface="Arial" pitchFamily="34" charset="0"/>
              </a:rPr>
              <a:t>Dialogue with the Louisiana Dental Association on a voluntary Dental Mercury Reduction Program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lgn="just">
              <a:buFontTx/>
              <a:buAutoNum type="arabicPeriod"/>
            </a:pPr>
            <a:endParaRPr lang="en-US" altLang="en-US">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3"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US" altLang="en-US" i="1">
                <a:solidFill>
                  <a:srgbClr val="000000"/>
                </a:solidFill>
                <a:latin typeface="FairfieldLH-CaptionMedium" charset="0"/>
              </a:rPr>
              <a:t>Two recent independent studies10, 11 have found</a:t>
            </a:r>
          </a:p>
          <a:p>
            <a:pPr marL="228600" indent="-228600"/>
            <a:r>
              <a:rPr lang="en-US" altLang="en-US" i="1">
                <a:solidFill>
                  <a:srgbClr val="000000"/>
                </a:solidFill>
                <a:latin typeface="FairfieldLH-CaptionMedium" charset="0"/>
              </a:rPr>
              <a:t>significant accuracy problems associated with</a:t>
            </a:r>
          </a:p>
          <a:p>
            <a:pPr marL="228600" indent="-228600"/>
            <a:r>
              <a:rPr lang="en-US" altLang="en-US" i="1">
                <a:solidFill>
                  <a:srgbClr val="000000"/>
                </a:solidFill>
                <a:latin typeface="FairfieldLH-CaptionMedium" charset="0"/>
              </a:rPr>
              <a:t>mercury thermometers:</a:t>
            </a:r>
          </a:p>
          <a:p>
            <a:pPr marL="228600" indent="-228600"/>
            <a:r>
              <a:rPr lang="en-US" altLang="en-US" i="1">
                <a:solidFill>
                  <a:srgbClr val="E94300"/>
                </a:solidFill>
                <a:latin typeface="FairfieldLH-CaptionMedium" charset="0"/>
              </a:rPr>
              <a:t>• </a:t>
            </a:r>
            <a:r>
              <a:rPr lang="en-US" altLang="en-US" i="1">
                <a:solidFill>
                  <a:srgbClr val="000000"/>
                </a:solidFill>
                <a:latin typeface="FairfieldLH-CaptionMedium" charset="0"/>
              </a:rPr>
              <a:t>25% of new mercury thermometers were</a:t>
            </a:r>
          </a:p>
          <a:p>
            <a:pPr marL="228600" indent="-228600"/>
            <a:r>
              <a:rPr lang="en-US" altLang="en-US" i="1">
                <a:solidFill>
                  <a:srgbClr val="000000"/>
                </a:solidFill>
                <a:latin typeface="FairfieldLH-CaptionMedium" charset="0"/>
              </a:rPr>
              <a:t>inaccurate by at least ± 0.2 degrees C</a:t>
            </a:r>
          </a:p>
          <a:p>
            <a:pPr marL="228600" indent="-228600"/>
            <a:r>
              <a:rPr lang="en-US" altLang="en-US" i="1">
                <a:solidFill>
                  <a:srgbClr val="E94300"/>
                </a:solidFill>
                <a:latin typeface="FairfieldLH-CaptionMedium" charset="0"/>
              </a:rPr>
              <a:t>• </a:t>
            </a:r>
            <a:r>
              <a:rPr lang="en-US" altLang="en-US" i="1">
                <a:solidFill>
                  <a:srgbClr val="000000"/>
                </a:solidFill>
                <a:latin typeface="FairfieldLH-CaptionMedium" charset="0"/>
              </a:rPr>
              <a:t>28% of mercury thermometers were inaccurate</a:t>
            </a:r>
          </a:p>
          <a:p>
            <a:pPr marL="228600" indent="-228600"/>
            <a:r>
              <a:rPr lang="en-US" altLang="en-US" i="1">
                <a:solidFill>
                  <a:srgbClr val="000000"/>
                </a:solidFill>
                <a:latin typeface="FairfieldLH-CaptionMedium" charset="0"/>
              </a:rPr>
              <a:t>by at least ± 0.1 degree C</a:t>
            </a:r>
          </a:p>
          <a:p>
            <a:pPr marL="228600" indent="-228600"/>
            <a:r>
              <a:rPr lang="en-US" altLang="en-US" i="1">
                <a:solidFill>
                  <a:srgbClr val="000000"/>
                </a:solidFill>
                <a:latin typeface="FairfieldLH-CaptionMedium" charset="0"/>
              </a:rPr>
              <a:t>[The ASTM standard for glass/mercury medical</a:t>
            </a:r>
          </a:p>
          <a:p>
            <a:pPr marL="228600" indent="-228600"/>
            <a:r>
              <a:rPr lang="en-US" altLang="en-US" i="1">
                <a:solidFill>
                  <a:srgbClr val="000000"/>
                </a:solidFill>
                <a:latin typeface="FairfieldLH-CaptionMedium" charset="0"/>
              </a:rPr>
              <a:t>thermometers specifies a maximum allowable</a:t>
            </a:r>
          </a:p>
          <a:p>
            <a:pPr marL="228600" indent="-228600"/>
            <a:r>
              <a:rPr lang="en-US" altLang="en-US" i="1">
                <a:solidFill>
                  <a:srgbClr val="000000"/>
                </a:solidFill>
                <a:latin typeface="FairfieldLH-CaptionMedium" charset="0"/>
              </a:rPr>
              <a:t>error of ± 0.1 C in the cited range.]</a:t>
            </a:r>
            <a:endParaRPr lang="en-US" altLang="en-US">
              <a:solidFill>
                <a:srgbClr val="000000"/>
              </a:solidFill>
              <a:latin typeface="FairfieldLH-CaptionMedium" charset="0"/>
            </a:endParaRPr>
          </a:p>
          <a:p>
            <a:pPr marL="228600" indent="-228600"/>
            <a:r>
              <a:rPr lang="en-US" altLang="en-US">
                <a:latin typeface="EuropaSB-LigCon" charset="0"/>
              </a:rPr>
              <a:t>Leick-Rude, M.K. and Bloom, L.F. 1998. A Comparison of Temperature-Taking Methods in Neonates. Neonatal Network. Volume 17. Number 5. Pages 21-37.</a:t>
            </a:r>
          </a:p>
          <a:p>
            <a:pPr marL="228600" indent="-228600"/>
            <a:r>
              <a:rPr lang="en-US" altLang="en-US">
                <a:latin typeface="EuropaSB-LigCon" charset="0"/>
              </a:rPr>
              <a:t>11 Mayfield, S. R. et al. 1984. Temperature Measurements in Term and Preterm Neonates. Journal of Pediatrics. Volume 104. Number 2. Pages 271-275 as cited in Leick-Rude,</a:t>
            </a:r>
          </a:p>
          <a:p>
            <a:pPr marL="228600" indent="-228600"/>
            <a:r>
              <a:rPr lang="en-US" altLang="en-US">
                <a:latin typeface="EuropaSB-LigCon" charset="0"/>
              </a:rPr>
              <a:t>M.K. and Bloom, L.F. 1998.</a:t>
            </a:r>
          </a:p>
          <a:p>
            <a:pPr marL="228600" indent="-228600" algn="just"/>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1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1"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sz="1000"/>
              <a:t>Mercury is a basic chemical element of which there is a fixed amount on earth</a:t>
            </a:r>
          </a:p>
          <a:p>
            <a:r>
              <a:rPr lang="en-US" altLang="en-US" sz="1000"/>
              <a:t>It is an element that does not break down</a:t>
            </a:r>
          </a:p>
          <a:p>
            <a:r>
              <a:rPr lang="en-US" altLang="en-US" sz="1000"/>
              <a:t>It is a heavy, silvery-white liquid that vaporizes quickly at ambient temperatures</a:t>
            </a:r>
          </a:p>
          <a:p>
            <a:r>
              <a:rPr lang="en-US" altLang="en-US" sz="1000"/>
              <a:t>It exists in three states: Organic (methylmercury), elemental and mercury salt</a:t>
            </a:r>
          </a:p>
          <a:p>
            <a:r>
              <a:rPr lang="en-US" altLang="en-US" sz="1000"/>
              <a:t>Most mercury occurring in the atmosphere is in the form of elemental vapor</a:t>
            </a:r>
          </a:p>
          <a:p>
            <a:r>
              <a:rPr lang="en-US" altLang="en-US" sz="1000"/>
              <a:t>Most mercury in water, soil, sediments or biota is in the form of inorganic salts or organic (methylmercury) forms</a:t>
            </a: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a:latin typeface="Arial" pitchFamily="34" charset="0"/>
                <a:cs typeface="Arial" pitchFamily="34" charset="0"/>
              </a:rPr>
              <a:t>Fixatives and Stains 0.04%</a:t>
            </a:r>
          </a:p>
          <a:p>
            <a:pPr fontAlgn="b"/>
            <a:r>
              <a:rPr lang="en-US" altLang="en-US">
                <a:latin typeface="Arial" pitchFamily="34" charset="0"/>
                <a:cs typeface="Arial" pitchFamily="34" charset="0"/>
              </a:rPr>
              <a:t>Gastroenterology 42.30%</a:t>
            </a:r>
          </a:p>
          <a:p>
            <a:pPr fontAlgn="b"/>
            <a:r>
              <a:rPr lang="en-US" altLang="en-US">
                <a:latin typeface="Arial" pitchFamily="34" charset="0"/>
                <a:cs typeface="Arial" pitchFamily="34" charset="0"/>
              </a:rPr>
              <a:t>Barostats 0.04%</a:t>
            </a:r>
          </a:p>
          <a:p>
            <a:pPr fontAlgn="b"/>
            <a:r>
              <a:rPr lang="en-US" altLang="en-US">
                <a:latin typeface="Arial" pitchFamily="34" charset="0"/>
                <a:cs typeface="Arial" pitchFamily="34" charset="0"/>
              </a:rPr>
              <a:t>Sphys 46.50%</a:t>
            </a:r>
          </a:p>
          <a:p>
            <a:pPr fontAlgn="b"/>
            <a:r>
              <a:rPr lang="en-US" altLang="en-US">
                <a:latin typeface="Arial" pitchFamily="34" charset="0"/>
                <a:cs typeface="Arial" pitchFamily="34" charset="0"/>
              </a:rPr>
              <a:t>x-ray tubes 0.06%</a:t>
            </a:r>
          </a:p>
          <a:p>
            <a:pPr fontAlgn="b"/>
            <a:r>
              <a:rPr lang="en-US" altLang="en-US">
                <a:latin typeface="Arial" pitchFamily="34" charset="0"/>
                <a:cs typeface="Arial" pitchFamily="34" charset="0"/>
              </a:rPr>
              <a:t>Non-clinincal 8.17%</a:t>
            </a:r>
          </a:p>
          <a:p>
            <a:pPr fontAlgn="b"/>
            <a:r>
              <a:rPr lang="en-US" altLang="en-US">
                <a:latin typeface="Arial" pitchFamily="34" charset="0"/>
                <a:cs typeface="Arial" pitchFamily="34" charset="0"/>
              </a:rPr>
              <a:t>Thermometers 0.66%</a:t>
            </a:r>
          </a:p>
          <a:p>
            <a:pPr fontAlgn="b"/>
            <a:r>
              <a:rPr lang="en-US" altLang="en-US">
                <a:latin typeface="Arial" pitchFamily="34" charset="0"/>
                <a:cs typeface="Arial" pitchFamily="34" charset="0"/>
              </a:rPr>
              <a:t>Engineering 1.43%</a:t>
            </a:r>
          </a:p>
          <a:p>
            <a:pPr fontAlgn="b"/>
            <a:r>
              <a:rPr lang="en-US" altLang="en-US">
                <a:latin typeface="Arial" pitchFamily="34" charset="0"/>
                <a:cs typeface="Arial" pitchFamily="34" charset="0"/>
              </a:rPr>
              <a:t>Fluorescent 0.07%</a:t>
            </a:r>
          </a:p>
          <a:p>
            <a:pPr fontAlgn="b"/>
            <a:r>
              <a:rPr lang="en-US" altLang="en-US">
                <a:latin typeface="Arial" pitchFamily="34" charset="0"/>
                <a:cs typeface="Arial" pitchFamily="34" charset="0"/>
              </a:rPr>
              <a:t>Switches 0.12%</a:t>
            </a:r>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solidFill>
                  <a:srgbClr val="000000"/>
                </a:solidFill>
                <a:latin typeface="FairfieldLH-Medium" charset="0"/>
              </a:rPr>
              <a:t>A study 12 of 444 mercury sphygs found:</a:t>
            </a:r>
          </a:p>
          <a:p>
            <a:r>
              <a:rPr lang="en-US" altLang="en-US" i="1">
                <a:solidFill>
                  <a:srgbClr val="E94300"/>
                </a:solidFill>
                <a:latin typeface="FairfieldLH-CaptionMedium" charset="0"/>
              </a:rPr>
              <a:t>• </a:t>
            </a:r>
            <a:r>
              <a:rPr lang="en-US" altLang="en-US" i="1">
                <a:solidFill>
                  <a:srgbClr val="000000"/>
                </a:solidFill>
                <a:latin typeface="FairfieldLH-CaptionMedium" charset="0"/>
              </a:rPr>
              <a:t>55% showed zero level between</a:t>
            </a:r>
          </a:p>
          <a:p>
            <a:r>
              <a:rPr lang="en-US" altLang="en-US" i="1">
                <a:solidFill>
                  <a:srgbClr val="000000"/>
                </a:solidFill>
                <a:latin typeface="FairfieldLH-CaptionMedium" charset="0"/>
              </a:rPr>
              <a:t>10 and 20 mm Hg</a:t>
            </a:r>
          </a:p>
          <a:p>
            <a:r>
              <a:rPr lang="en-US" altLang="en-US" i="1">
                <a:solidFill>
                  <a:srgbClr val="E94300"/>
                </a:solidFill>
                <a:latin typeface="FairfieldLH-CaptionMedium" charset="0"/>
              </a:rPr>
              <a:t>• </a:t>
            </a:r>
            <a:r>
              <a:rPr lang="en-US" altLang="en-US" i="1">
                <a:solidFill>
                  <a:srgbClr val="000000"/>
                </a:solidFill>
                <a:latin typeface="FairfieldLH-CaptionMedium" charset="0"/>
              </a:rPr>
              <a:t>38% had dirty columns that</a:t>
            </a:r>
          </a:p>
          <a:p>
            <a:r>
              <a:rPr lang="en-US" altLang="en-US" i="1">
                <a:solidFill>
                  <a:srgbClr val="000000"/>
                </a:solidFill>
                <a:latin typeface="FairfieldLH-CaptionMedium" charset="0"/>
              </a:rPr>
              <a:t>obscured readings</a:t>
            </a:r>
          </a:p>
          <a:p>
            <a:r>
              <a:rPr lang="en-US" altLang="en-US" i="1">
                <a:solidFill>
                  <a:srgbClr val="E94300"/>
                </a:solidFill>
                <a:latin typeface="FairfieldLH-CaptionMedium" charset="0"/>
              </a:rPr>
              <a:t>• </a:t>
            </a:r>
            <a:r>
              <a:rPr lang="en-US" altLang="en-US" i="1">
                <a:solidFill>
                  <a:srgbClr val="000000"/>
                </a:solidFill>
                <a:latin typeface="FairfieldLH-CaptionMedium" charset="0"/>
              </a:rPr>
              <a:t>20% of the columns were not vertical</a:t>
            </a:r>
          </a:p>
          <a:p>
            <a:r>
              <a:rPr lang="en-US" altLang="en-US" i="1">
                <a:solidFill>
                  <a:srgbClr val="E94300"/>
                </a:solidFill>
                <a:latin typeface="FairfieldLH-CaptionMedium" charset="0"/>
              </a:rPr>
              <a:t>• </a:t>
            </a:r>
            <a:r>
              <a:rPr lang="en-US" altLang="en-US" i="1">
                <a:solidFill>
                  <a:srgbClr val="000000"/>
                </a:solidFill>
                <a:latin typeface="FairfieldLH-CaptionMedium" charset="0"/>
              </a:rPr>
              <a:t>5% had blocked air filters</a:t>
            </a:r>
          </a:p>
          <a:p>
            <a:r>
              <a:rPr lang="en-US" altLang="en-US" i="1">
                <a:solidFill>
                  <a:srgbClr val="E94300"/>
                </a:solidFill>
                <a:latin typeface="FairfieldLH-CaptionMedium" charset="0"/>
              </a:rPr>
              <a:t>• </a:t>
            </a:r>
            <a:r>
              <a:rPr lang="en-US" altLang="en-US" i="1">
                <a:solidFill>
                  <a:srgbClr val="000000"/>
                </a:solidFill>
                <a:latin typeface="FairfieldLH-CaptionMedium" charset="0"/>
              </a:rPr>
              <a:t>3 units had visible mercury</a:t>
            </a:r>
          </a:p>
          <a:p>
            <a:r>
              <a:rPr lang="en-US" altLang="en-US" i="1">
                <a:solidFill>
                  <a:srgbClr val="000000"/>
                </a:solidFill>
                <a:latin typeface="FairfieldLH-CaptionMedium" charset="0"/>
              </a:rPr>
              <a:t>droplets outside the mercury tube</a:t>
            </a:r>
          </a:p>
          <a:p>
            <a:r>
              <a:rPr lang="en-US" altLang="en-US">
                <a:solidFill>
                  <a:srgbClr val="000000"/>
                </a:solidFill>
                <a:latin typeface="EuropaSB-LigCon" charset="0"/>
              </a:rPr>
              <a:t>N.K. Markandu, F. Whitcher; A. Arnold and C. Carney. “The Mercury Sphygmomanometer Should Be abandoned Before it is Proscribed.” Journal of Human Hypertension.</a:t>
            </a:r>
          </a:p>
          <a:p>
            <a:r>
              <a:rPr lang="en-US" altLang="en-US">
                <a:solidFill>
                  <a:srgbClr val="000000"/>
                </a:solidFill>
                <a:latin typeface="EuropaSB-LigCon" charset="0"/>
              </a:rPr>
              <a:t>Volume 14, pages 31 through 36. 2000.</a:t>
            </a:r>
          </a:p>
          <a:p>
            <a:endParaRPr lang="en-US" altLang="en-US">
              <a:solidFill>
                <a:srgbClr val="000000"/>
              </a:solidFill>
              <a:latin typeface="FairfieldLH-Medium" charset="0"/>
            </a:endParaRPr>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3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Copies on the disk</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9"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b="1"/>
              <a:t>Human Health Effects and Ecological Impacts of Mercury</a:t>
            </a:r>
            <a:r>
              <a:rPr lang="en-US" altLang="en-US"/>
              <a:t> </a:t>
            </a:r>
          </a:p>
          <a:p>
            <a:r>
              <a:rPr lang="en-US" altLang="en-US"/>
              <a:t>Exposure of the general public to mercury's toxic effects occurs primarily by the ingestion of fish that have been contaminated with mercury. Approximately 95% of the mercury found in fish is in the form of methylmercury, a neurotoxin and a particularly toxic form of mercury. Because methylmercury is a neurotoxin (particularly toxic to the developing nervous system), unborn fetuses and young children are especially susceptible to mercury's toxic effects</a:t>
            </a:r>
          </a:p>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7"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sz="900">
                <a:solidFill>
                  <a:srgbClr val="FFFF00"/>
                </a:solidFill>
              </a:rPr>
              <a:t>The natural release and cycling of geologically bound mercury</a:t>
            </a:r>
          </a:p>
          <a:p>
            <a:r>
              <a:rPr lang="en-US" altLang="en-US" sz="800"/>
              <a:t>1/3 of total mercury in the atmosphere</a:t>
            </a:r>
          </a:p>
          <a:p>
            <a:pPr lvl="1"/>
            <a:r>
              <a:rPr lang="en-US" altLang="en-US" sz="900"/>
              <a:t>Volcanoes</a:t>
            </a:r>
          </a:p>
          <a:p>
            <a:pPr lvl="1"/>
            <a:r>
              <a:rPr lang="en-US" altLang="en-US" sz="900"/>
              <a:t>Forest Fires</a:t>
            </a:r>
          </a:p>
          <a:p>
            <a:pPr lvl="1"/>
            <a:r>
              <a:rPr lang="en-US" altLang="en-US" sz="900"/>
              <a:t>Decomposition of soil</a:t>
            </a:r>
          </a:p>
          <a:p>
            <a:pPr lvl="1"/>
            <a:r>
              <a:rPr lang="en-US" altLang="en-US" sz="900"/>
              <a:t>Erosion of rock</a:t>
            </a:r>
          </a:p>
          <a:p>
            <a:pPr lvl="1"/>
            <a:r>
              <a:rPr lang="en-US" altLang="en-US" sz="900"/>
              <a:t>Oceans</a:t>
            </a:r>
          </a:p>
          <a:p>
            <a:r>
              <a:rPr lang="en-US" altLang="en-US" sz="900">
                <a:solidFill>
                  <a:srgbClr val="FFFF00"/>
                </a:solidFill>
              </a:rPr>
              <a:t>Anthropogenic releases</a:t>
            </a:r>
          </a:p>
          <a:p>
            <a:r>
              <a:rPr lang="en-US" altLang="en-US" sz="800"/>
              <a:t>2/3 of total mercury in the environment</a:t>
            </a:r>
          </a:p>
          <a:p>
            <a:pPr lvl="1"/>
            <a:r>
              <a:rPr lang="en-US" altLang="en-US" sz="900"/>
              <a:t>Combustion (Coal, oil, wood, natural gas)</a:t>
            </a:r>
          </a:p>
          <a:p>
            <a:pPr lvl="1"/>
            <a:r>
              <a:rPr lang="en-US" altLang="en-US" sz="900"/>
              <a:t>Incineration</a:t>
            </a:r>
          </a:p>
          <a:p>
            <a:pPr lvl="1"/>
            <a:r>
              <a:rPr lang="en-US" altLang="en-US" sz="900"/>
              <a:t>Mining of gold and mercury</a:t>
            </a:r>
          </a:p>
          <a:p>
            <a:pPr lvl="1"/>
            <a:r>
              <a:rPr lang="en-US" altLang="en-US" sz="900"/>
              <a:t>Alkali and metal processing</a:t>
            </a:r>
          </a:p>
          <a:p>
            <a:r>
              <a:rPr lang="en-US" altLang="en-US" sz="900">
                <a:solidFill>
                  <a:srgbClr val="FFFF00"/>
                </a:solidFill>
              </a:rPr>
              <a:t>The re-emission of mercury to the atmosphere from that deposited to earth’s surface in the past by the other two sources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3"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a:t>Exposure can also occur by inhalation of or bodily contact with elemental mercury from a broken product (e.g., mercury fever thermometer) or from a manufacturing process. In these cases, mercury can be in its elemental form or combined with an inorganic element or compound. </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Health Effects </a:t>
            </a:r>
            <a:br>
              <a:rPr lang="en-US" altLang="en-US"/>
            </a:br>
            <a:r>
              <a:rPr lang="en-US" altLang="en-US" b="1">
                <a:solidFill>
                  <a:schemeClr val="accent2"/>
                </a:solidFill>
              </a:rPr>
              <a:t>Inorganic and Elemental Mercury</a:t>
            </a:r>
          </a:p>
          <a:p>
            <a:r>
              <a:rPr lang="en-US" altLang="en-US">
                <a:solidFill>
                  <a:schemeClr val="accent2"/>
                </a:solidFill>
              </a:rPr>
              <a:t>Renal toxicity</a:t>
            </a:r>
          </a:p>
          <a:p>
            <a:r>
              <a:rPr lang="en-US" altLang="en-US">
                <a:solidFill>
                  <a:schemeClr val="accent2"/>
                </a:solidFill>
              </a:rPr>
              <a:t>Skeletal muscle degeneration</a:t>
            </a:r>
          </a:p>
          <a:p>
            <a:r>
              <a:rPr lang="en-US" altLang="en-US">
                <a:solidFill>
                  <a:schemeClr val="accent2"/>
                </a:solidFill>
              </a:rPr>
              <a:t>Gastrointestinal irritation</a:t>
            </a:r>
          </a:p>
          <a:p>
            <a:r>
              <a:rPr lang="en-US" altLang="en-US">
                <a:solidFill>
                  <a:schemeClr val="accent2"/>
                </a:solidFill>
              </a:rPr>
              <a:t>Pulmonary edema - fluid in the lungs</a:t>
            </a:r>
          </a:p>
          <a:p>
            <a:r>
              <a:rPr lang="en-US" altLang="en-US">
                <a:solidFill>
                  <a:schemeClr val="accent2"/>
                </a:solidFill>
              </a:rPr>
              <a:t>Elevated blood pressure</a:t>
            </a:r>
          </a:p>
          <a:p>
            <a:r>
              <a:rPr lang="en-US" altLang="en-US">
                <a:solidFill>
                  <a:schemeClr val="accent2"/>
                </a:solidFill>
              </a:rPr>
              <a:t>Low grade/intermittent fevers</a:t>
            </a:r>
          </a:p>
          <a:p>
            <a:r>
              <a:rPr lang="en-US" altLang="en-US">
                <a:solidFill>
                  <a:schemeClr val="accent2"/>
                </a:solidFill>
              </a:rPr>
              <a:t>Flushing of palms and soles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59"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Health Effects </a:t>
            </a:r>
            <a:br>
              <a:rPr lang="en-US" altLang="en-US"/>
            </a:br>
            <a:r>
              <a:rPr lang="en-US" altLang="en-US" b="1">
                <a:solidFill>
                  <a:schemeClr val="accent2"/>
                </a:solidFill>
              </a:rPr>
              <a:t>Methylmercury</a:t>
            </a:r>
          </a:p>
          <a:p>
            <a:r>
              <a:rPr lang="en-US" altLang="en-US">
                <a:solidFill>
                  <a:schemeClr val="accent2"/>
                </a:solidFill>
              </a:rPr>
              <a:t>Neonatal brain damage</a:t>
            </a:r>
          </a:p>
          <a:p>
            <a:r>
              <a:rPr lang="en-US" altLang="en-US">
                <a:solidFill>
                  <a:schemeClr val="accent2"/>
                </a:solidFill>
              </a:rPr>
              <a:t>Nephritis - inflammation of the kidney</a:t>
            </a:r>
          </a:p>
          <a:p>
            <a:r>
              <a:rPr lang="en-US" altLang="en-US">
                <a:solidFill>
                  <a:schemeClr val="accent2"/>
                </a:solidFill>
              </a:rPr>
              <a:t>Paresthesia - tingling skin sensation</a:t>
            </a:r>
          </a:p>
          <a:p>
            <a:r>
              <a:rPr lang="en-US" altLang="en-US">
                <a:solidFill>
                  <a:schemeClr val="accent2"/>
                </a:solidFill>
              </a:rPr>
              <a:t>Muscle fasciculation - twitching muscles</a:t>
            </a:r>
          </a:p>
          <a:p>
            <a:r>
              <a:rPr lang="en-US" altLang="en-US">
                <a:solidFill>
                  <a:schemeClr val="accent2"/>
                </a:solidFill>
              </a:rPr>
              <a:t>Abnormal heart rhythms</a:t>
            </a:r>
          </a:p>
          <a:p>
            <a:r>
              <a:rPr lang="en-US" altLang="en-US">
                <a:solidFill>
                  <a:schemeClr val="accent2"/>
                </a:solidFill>
              </a:rPr>
              <a:t>Chromosomal aberrations</a:t>
            </a:r>
          </a:p>
          <a:p>
            <a:r>
              <a:rPr lang="en-US" altLang="en-US">
                <a:solidFill>
                  <a:schemeClr val="accent2"/>
                </a:solidFill>
              </a:rPr>
              <a:t>Dermatitis - skin inflammation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FBD0BD-8027-47C1-B9DC-D8367FDC9BEC}" type="slidenum">
              <a:rPr lang="en-US" altLang="en-US"/>
              <a:pPr/>
              <a:t>‹#›</a:t>
            </a:fld>
            <a:endParaRPr lang="en-US" altLang="en-US"/>
          </a:p>
        </p:txBody>
      </p:sp>
    </p:spTree>
    <p:extLst>
      <p:ext uri="{BB962C8B-B14F-4D97-AF65-F5344CB8AC3E}">
        <p14:creationId xmlns:p14="http://schemas.microsoft.com/office/powerpoint/2010/main" val="120340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A58A3C-54B4-46EE-8CF5-D9F71314912A}" type="slidenum">
              <a:rPr lang="en-US" altLang="en-US"/>
              <a:pPr/>
              <a:t>‹#›</a:t>
            </a:fld>
            <a:endParaRPr lang="en-US" altLang="en-US"/>
          </a:p>
        </p:txBody>
      </p:sp>
    </p:spTree>
    <p:extLst>
      <p:ext uri="{BB962C8B-B14F-4D97-AF65-F5344CB8AC3E}">
        <p14:creationId xmlns:p14="http://schemas.microsoft.com/office/powerpoint/2010/main" val="224597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FD2757-170A-4B6A-BACE-CC7E007A0BC7}" type="slidenum">
              <a:rPr lang="en-US" altLang="en-US"/>
              <a:pPr/>
              <a:t>‹#›</a:t>
            </a:fld>
            <a:endParaRPr lang="en-US" altLang="en-US"/>
          </a:p>
        </p:txBody>
      </p:sp>
    </p:spTree>
    <p:extLst>
      <p:ext uri="{BB962C8B-B14F-4D97-AF65-F5344CB8AC3E}">
        <p14:creationId xmlns:p14="http://schemas.microsoft.com/office/powerpoint/2010/main" val="224958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7022A32-6931-4778-B078-E37F4F23674F}" type="slidenum">
              <a:rPr lang="en-US" altLang="en-US"/>
              <a:pPr/>
              <a:t>‹#›</a:t>
            </a:fld>
            <a:endParaRPr lang="en-US" altLang="en-US"/>
          </a:p>
        </p:txBody>
      </p:sp>
    </p:spTree>
    <p:extLst>
      <p:ext uri="{BB962C8B-B14F-4D97-AF65-F5344CB8AC3E}">
        <p14:creationId xmlns:p14="http://schemas.microsoft.com/office/powerpoint/2010/main" val="96828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8AB1017-7262-4FFC-9AF7-9AA218E709EB}" type="slidenum">
              <a:rPr lang="en-US" altLang="en-US"/>
              <a:pPr/>
              <a:t>‹#›</a:t>
            </a:fld>
            <a:endParaRPr lang="en-US" altLang="en-US"/>
          </a:p>
        </p:txBody>
      </p:sp>
    </p:spTree>
    <p:extLst>
      <p:ext uri="{BB962C8B-B14F-4D97-AF65-F5344CB8AC3E}">
        <p14:creationId xmlns:p14="http://schemas.microsoft.com/office/powerpoint/2010/main" val="314435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30AFDB-6B74-4E1C-82BF-208DBD89435E}" type="slidenum">
              <a:rPr lang="en-US" altLang="en-US"/>
              <a:pPr/>
              <a:t>‹#›</a:t>
            </a:fld>
            <a:endParaRPr lang="en-US" altLang="en-US"/>
          </a:p>
        </p:txBody>
      </p:sp>
    </p:spTree>
    <p:extLst>
      <p:ext uri="{BB962C8B-B14F-4D97-AF65-F5344CB8AC3E}">
        <p14:creationId xmlns:p14="http://schemas.microsoft.com/office/powerpoint/2010/main" val="35492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54C2B8-EA2A-4C5C-BC4F-E5D03A7CD00D}" type="slidenum">
              <a:rPr lang="en-US" altLang="en-US"/>
              <a:pPr/>
              <a:t>‹#›</a:t>
            </a:fld>
            <a:endParaRPr lang="en-US" altLang="en-US"/>
          </a:p>
        </p:txBody>
      </p:sp>
    </p:spTree>
    <p:extLst>
      <p:ext uri="{BB962C8B-B14F-4D97-AF65-F5344CB8AC3E}">
        <p14:creationId xmlns:p14="http://schemas.microsoft.com/office/powerpoint/2010/main" val="100894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D46DE3-09F2-4AF7-9DD2-685B2ED292A2}" type="slidenum">
              <a:rPr lang="en-US" altLang="en-US"/>
              <a:pPr/>
              <a:t>‹#›</a:t>
            </a:fld>
            <a:endParaRPr lang="en-US" altLang="en-US"/>
          </a:p>
        </p:txBody>
      </p:sp>
    </p:spTree>
    <p:extLst>
      <p:ext uri="{BB962C8B-B14F-4D97-AF65-F5344CB8AC3E}">
        <p14:creationId xmlns:p14="http://schemas.microsoft.com/office/powerpoint/2010/main" val="224895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26538A6-E247-40D0-BFFA-EA04F03CF25D}" type="slidenum">
              <a:rPr lang="en-US" altLang="en-US"/>
              <a:pPr/>
              <a:t>‹#›</a:t>
            </a:fld>
            <a:endParaRPr lang="en-US" altLang="en-US"/>
          </a:p>
        </p:txBody>
      </p:sp>
    </p:spTree>
    <p:extLst>
      <p:ext uri="{BB962C8B-B14F-4D97-AF65-F5344CB8AC3E}">
        <p14:creationId xmlns:p14="http://schemas.microsoft.com/office/powerpoint/2010/main" val="427526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E9514C3-071F-4520-BABB-6F519707B695}" type="slidenum">
              <a:rPr lang="en-US" altLang="en-US"/>
              <a:pPr/>
              <a:t>‹#›</a:t>
            </a:fld>
            <a:endParaRPr lang="en-US" altLang="en-US"/>
          </a:p>
        </p:txBody>
      </p:sp>
    </p:spTree>
    <p:extLst>
      <p:ext uri="{BB962C8B-B14F-4D97-AF65-F5344CB8AC3E}">
        <p14:creationId xmlns:p14="http://schemas.microsoft.com/office/powerpoint/2010/main" val="355106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380B789-5062-404D-8A22-33F5C0BD181F}" type="slidenum">
              <a:rPr lang="en-US" altLang="en-US"/>
              <a:pPr/>
              <a:t>‹#›</a:t>
            </a:fld>
            <a:endParaRPr lang="en-US" altLang="en-US"/>
          </a:p>
        </p:txBody>
      </p:sp>
    </p:spTree>
    <p:extLst>
      <p:ext uri="{BB962C8B-B14F-4D97-AF65-F5344CB8AC3E}">
        <p14:creationId xmlns:p14="http://schemas.microsoft.com/office/powerpoint/2010/main" val="14512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A44A4A-0473-4840-9964-77FC3C1F691E}" type="slidenum">
              <a:rPr lang="en-US" altLang="en-US"/>
              <a:pPr/>
              <a:t>‹#›</a:t>
            </a:fld>
            <a:endParaRPr lang="en-US" altLang="en-US"/>
          </a:p>
        </p:txBody>
      </p:sp>
    </p:spTree>
    <p:extLst>
      <p:ext uri="{BB962C8B-B14F-4D97-AF65-F5344CB8AC3E}">
        <p14:creationId xmlns:p14="http://schemas.microsoft.com/office/powerpoint/2010/main" val="40970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DA80AB-10DB-4BC4-8779-C36615FE3266}" type="slidenum">
              <a:rPr lang="en-US" altLang="en-US"/>
              <a:pPr/>
              <a:t>‹#›</a:t>
            </a:fld>
            <a:endParaRPr lang="en-US" altLang="en-US"/>
          </a:p>
        </p:txBody>
      </p:sp>
    </p:spTree>
    <p:extLst>
      <p:ext uri="{BB962C8B-B14F-4D97-AF65-F5344CB8AC3E}">
        <p14:creationId xmlns:p14="http://schemas.microsoft.com/office/powerpoint/2010/main" val="66281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C80456F0-79E7-489D-A1FB-3B1B4D8A6B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epainotes1.rtpnc.epa.gov:7777/opa/admpress.nsf/b1ab9f485b098972852562e7004dc686/96d2b775638ba511852564d1006f7c19?OpenDocu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5.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1.e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4.png"/><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hyperlink" Target="mailto:chris.piehler@la.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john.rogers@la.gov"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newmoa.org/Newmoa/htdocs/about/AboutUs.cfm" TargetMode="External"/><Relationship Id="rId3" Type="http://schemas.openxmlformats.org/officeDocument/2006/relationships/hyperlink" Target="http://www.deq.louisiana.gov/" TargetMode="External"/><Relationship Id="rId7" Type="http://schemas.openxmlformats.org/officeDocument/2006/relationships/hyperlink" Target="http://www.noharm.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h2e-online.org/" TargetMode="External"/><Relationship Id="rId5" Type="http://schemas.openxmlformats.org/officeDocument/2006/relationships/hyperlink" Target="http://www.sustainablehospitals.org/" TargetMode="External"/><Relationship Id="rId4" Type="http://schemas.openxmlformats.org/officeDocument/2006/relationships/hyperlink" Target="http://www.epa.gov/pb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5113"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title"/>
          </p:nvPr>
        </p:nvSpPr>
        <p:spPr>
          <a:xfrm>
            <a:off x="692150" y="82550"/>
            <a:ext cx="7759700" cy="1054100"/>
          </a:xfrm>
          <a:solidFill>
            <a:schemeClr val="bg1"/>
          </a:solidFill>
          <a:ln w="12700" cap="flat">
            <a:solidFill>
              <a:schemeClr val="accent2"/>
            </a:solidFill>
            <a:miter lim="800000"/>
            <a:headEnd/>
            <a:tailEnd/>
          </a:ln>
        </p:spPr>
        <p:txBody>
          <a:bodyPr/>
          <a:lstStyle/>
          <a:p>
            <a:r>
              <a:rPr lang="en-US" altLang="en-US">
                <a:solidFill>
                  <a:schemeClr val="accent2"/>
                </a:solidFill>
              </a:rPr>
              <a:t>Mercury in Hospitals</a:t>
            </a:r>
          </a:p>
        </p:txBody>
      </p:sp>
      <p:sp>
        <p:nvSpPr>
          <p:cNvPr id="4100" name="Rectangle 4"/>
          <p:cNvSpPr>
            <a:spLocks noGrp="1" noChangeArrowheads="1"/>
          </p:cNvSpPr>
          <p:nvPr>
            <p:ph type="body" sz="half" idx="2"/>
          </p:nvPr>
        </p:nvSpPr>
        <p:spPr>
          <a:xfrm>
            <a:off x="304800" y="5562600"/>
            <a:ext cx="8839200" cy="1295400"/>
          </a:xfrm>
          <a:noFill/>
          <a:ln/>
          <a:effectLst>
            <a:outerShdw dist="45791" dir="3378596" algn="ctr" rotWithShape="0">
              <a:srgbClr val="FF0033"/>
            </a:outerShdw>
          </a:effectLst>
        </p:spPr>
        <p:txBody>
          <a:bodyPr/>
          <a:lstStyle/>
          <a:p>
            <a:pPr>
              <a:buFontTx/>
              <a:buNone/>
            </a:pPr>
            <a:r>
              <a:rPr lang="en-US" altLang="en-US" b="1">
                <a:solidFill>
                  <a:schemeClr val="bg1"/>
                </a:solidFill>
              </a:rPr>
              <a:t>   </a:t>
            </a:r>
            <a:endParaRPr lang="en-US" altLang="en-US" b="1">
              <a:solidFill>
                <a:srgbClr val="FF0033"/>
              </a:solidFill>
              <a:latin typeface="Arial" pitchFamily="34" charset="0"/>
              <a:cs typeface="Arial" pitchFamily="34" charset="0"/>
            </a:endParaRPr>
          </a:p>
        </p:txBody>
      </p:sp>
      <p:sp>
        <p:nvSpPr>
          <p:cNvPr id="4102" name="Rectangle 6"/>
          <p:cNvSpPr>
            <a:spLocks noChangeArrowheads="1"/>
          </p:cNvSpPr>
          <p:nvPr/>
        </p:nvSpPr>
        <p:spPr bwMode="auto">
          <a:xfrm>
            <a:off x="762000" y="5638800"/>
            <a:ext cx="7772400" cy="977900"/>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n-US">
                <a:solidFill>
                  <a:schemeClr val="accent2"/>
                </a:solidFill>
                <a:latin typeface="Arial" pitchFamily="34" charset="0"/>
                <a:cs typeface="Arial" pitchFamily="34" charset="0"/>
              </a:rPr>
              <a:t>Chris Piehler, John Rogers</a:t>
            </a:r>
          </a:p>
          <a:p>
            <a:pPr algn="ctr"/>
            <a:r>
              <a:rPr lang="en-US" altLang="en-US">
                <a:solidFill>
                  <a:schemeClr val="accent2"/>
                </a:solidFill>
                <a:latin typeface="Arial" pitchFamily="34" charset="0"/>
                <a:cs typeface="Arial" pitchFamily="34" charset="0"/>
              </a:rPr>
              <a:t>LDEQ Staff</a:t>
            </a:r>
            <a:r>
              <a:rPr lang="en-US" altLang="en-US" sz="4400">
                <a:solidFill>
                  <a:schemeClr val="accent2"/>
                </a:solidFill>
                <a:latin typeface="Arial" pitchFamily="34" charset="0"/>
                <a:cs typeface="Arial" pitchFamily="34" charset="0"/>
              </a:rPr>
              <a:t>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609600"/>
            <a:ext cx="8153400" cy="2286000"/>
          </a:xfrm>
        </p:spPr>
        <p:txBody>
          <a:bodyPr/>
          <a:lstStyle/>
          <a:p>
            <a:r>
              <a:rPr lang="en-US" altLang="en-US" sz="4000">
                <a:solidFill>
                  <a:srgbClr val="003399"/>
                </a:solidFill>
              </a:rPr>
              <a:t>The Agency for Toxic Substances </a:t>
            </a:r>
            <a:br>
              <a:rPr lang="en-US" altLang="en-US" sz="4000">
                <a:solidFill>
                  <a:srgbClr val="003399"/>
                </a:solidFill>
              </a:rPr>
            </a:br>
            <a:r>
              <a:rPr lang="en-US" altLang="en-US" sz="4000">
                <a:solidFill>
                  <a:srgbClr val="003399"/>
                </a:solidFill>
              </a:rPr>
              <a:t>and Disease Registry &amp; </a:t>
            </a:r>
            <a:br>
              <a:rPr lang="en-US" altLang="en-US" sz="4000">
                <a:solidFill>
                  <a:srgbClr val="003399"/>
                </a:solidFill>
              </a:rPr>
            </a:br>
            <a:r>
              <a:rPr lang="en-US" altLang="en-US" sz="4000">
                <a:solidFill>
                  <a:srgbClr val="003399"/>
                </a:solidFill>
              </a:rPr>
              <a:t>the </a:t>
            </a:r>
            <a:r>
              <a:rPr lang="en-US" altLang="en-US" sz="4000">
                <a:solidFill>
                  <a:srgbClr val="003399"/>
                </a:solidFill>
                <a:hlinkClick r:id="rId3"/>
              </a:rPr>
              <a:t>Environmental Protection Agency</a:t>
            </a:r>
            <a:r>
              <a:rPr lang="en-US" altLang="en-US" sz="3200">
                <a:hlinkClick r:id="rId3"/>
              </a:rPr>
              <a:t> </a:t>
            </a:r>
            <a:r>
              <a:rPr lang="en-US" altLang="en-US" sz="3200"/>
              <a:t/>
            </a:r>
            <a:br>
              <a:rPr lang="en-US" altLang="en-US" sz="3200"/>
            </a:br>
            <a:endParaRPr lang="en-US" altLang="en-US" sz="3200"/>
          </a:p>
        </p:txBody>
      </p:sp>
      <p:sp>
        <p:nvSpPr>
          <p:cNvPr id="20483" name="Rectangle 3"/>
          <p:cNvSpPr>
            <a:spLocks noGrp="1" noChangeArrowheads="1"/>
          </p:cNvSpPr>
          <p:nvPr>
            <p:ph type="body" idx="1"/>
          </p:nvPr>
        </p:nvSpPr>
        <p:spPr>
          <a:xfrm>
            <a:off x="685800" y="2971800"/>
            <a:ext cx="7772400" cy="3124200"/>
          </a:xfrm>
        </p:spPr>
        <p:txBody>
          <a:bodyPr/>
          <a:lstStyle/>
          <a:p>
            <a:pPr algn="ctr">
              <a:buFontTx/>
              <a:buNone/>
            </a:pPr>
            <a:r>
              <a:rPr lang="en-US" altLang="en-US" sz="4000" b="1">
                <a:solidFill>
                  <a:srgbClr val="003399"/>
                </a:solidFill>
              </a:rPr>
              <a:t>Issued a Warning About Continuing Patterns of Metallic Mercury Exposure!</a:t>
            </a:r>
          </a:p>
          <a:p>
            <a:endParaRPr lang="en-US" altLang="en-US" sz="4000">
              <a:solidFill>
                <a:srgbClr val="0033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party18.jpg - 27547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r>
              <a:rPr lang="en-US" altLang="en-US">
                <a:solidFill>
                  <a:srgbClr val="003399"/>
                </a:solidFill>
              </a:rPr>
              <a:t>Context of Poisoning</a:t>
            </a:r>
          </a:p>
        </p:txBody>
      </p:sp>
      <p:sp>
        <p:nvSpPr>
          <p:cNvPr id="21507" name="Rectangle 3"/>
          <p:cNvSpPr>
            <a:spLocks noGrp="1" noChangeArrowheads="1"/>
          </p:cNvSpPr>
          <p:nvPr>
            <p:ph type="body" idx="1"/>
          </p:nvPr>
        </p:nvSpPr>
        <p:spPr>
          <a:xfrm>
            <a:off x="685800" y="990600"/>
            <a:ext cx="7772400" cy="5334000"/>
          </a:xfrm>
        </p:spPr>
        <p:txBody>
          <a:bodyPr/>
          <a:lstStyle/>
          <a:p>
            <a:pPr>
              <a:buFontTx/>
              <a:buNone/>
            </a:pPr>
            <a:r>
              <a:rPr lang="en-US" altLang="en-US"/>
              <a:t>There is a continuing pattern of metallic mercury exposure in: </a:t>
            </a:r>
          </a:p>
          <a:p>
            <a:pPr>
              <a:buFontTx/>
              <a:buNone/>
            </a:pPr>
            <a:r>
              <a:rPr lang="en-US" altLang="en-US"/>
              <a:t>	children and teenagers,</a:t>
            </a:r>
          </a:p>
          <a:p>
            <a:pPr>
              <a:buFontTx/>
              <a:buNone/>
            </a:pPr>
            <a:r>
              <a:rPr lang="en-US" altLang="en-US"/>
              <a:t>	persons using certain folk medicines, or</a:t>
            </a:r>
          </a:p>
          <a:p>
            <a:pPr>
              <a:buFontTx/>
              <a:buNone/>
            </a:pPr>
            <a:r>
              <a:rPr lang="en-US" altLang="en-US"/>
              <a:t>	participating in certain ethnic or religious 	practices</a:t>
            </a:r>
          </a:p>
          <a:p>
            <a:endParaRPr lang="en-US" altLang="en-US"/>
          </a:p>
        </p:txBody>
      </p:sp>
      <p:pic>
        <p:nvPicPr>
          <p:cNvPr id="21508" name="Picture 4" descr="merc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990600"/>
          </a:xfrm>
        </p:spPr>
        <p:txBody>
          <a:bodyPr/>
          <a:lstStyle/>
          <a:p>
            <a:r>
              <a:rPr lang="en-US" altLang="en-US">
                <a:solidFill>
                  <a:srgbClr val="003399"/>
                </a:solidFill>
              </a:rPr>
              <a:t>Children and teenagers</a:t>
            </a:r>
          </a:p>
        </p:txBody>
      </p:sp>
      <p:sp>
        <p:nvSpPr>
          <p:cNvPr id="22531" name="Rectangle 3"/>
          <p:cNvSpPr>
            <a:spLocks noGrp="1" noChangeArrowheads="1"/>
          </p:cNvSpPr>
          <p:nvPr>
            <p:ph type="body" idx="1"/>
          </p:nvPr>
        </p:nvSpPr>
        <p:spPr>
          <a:xfrm>
            <a:off x="0" y="1066800"/>
            <a:ext cx="9144000" cy="5029200"/>
          </a:xfrm>
        </p:spPr>
        <p:txBody>
          <a:bodyPr/>
          <a:lstStyle/>
          <a:p>
            <a:pPr>
              <a:lnSpc>
                <a:spcPct val="90000"/>
              </a:lnSpc>
            </a:pPr>
            <a:r>
              <a:rPr lang="en-US" altLang="en-US"/>
              <a:t>Increasing numbers of metallic mercury spills and contamination involving schoolchildren have been reported:</a:t>
            </a:r>
          </a:p>
          <a:p>
            <a:pPr lvl="1">
              <a:lnSpc>
                <a:spcPct val="90000"/>
              </a:lnSpc>
            </a:pPr>
            <a:r>
              <a:rPr lang="en-US" altLang="en-US" sz="3200">
                <a:cs typeface="Times New Roman" pitchFamily="18" charset="0"/>
              </a:rPr>
              <a:t>Florida Atlantic University in Boca Raton, Florida</a:t>
            </a:r>
          </a:p>
          <a:p>
            <a:pPr lvl="1">
              <a:lnSpc>
                <a:spcPct val="90000"/>
              </a:lnSpc>
            </a:pPr>
            <a:r>
              <a:rPr lang="en-US" altLang="en-US" sz="3200">
                <a:cs typeface="Times New Roman" pitchFamily="18" charset="0"/>
              </a:rPr>
              <a:t>A  middle school in St. Joseph, Missouri</a:t>
            </a:r>
          </a:p>
          <a:p>
            <a:pPr lvl="1">
              <a:lnSpc>
                <a:spcPct val="90000"/>
              </a:lnSpc>
            </a:pPr>
            <a:r>
              <a:rPr lang="en-US" altLang="en-US" sz="3200">
                <a:cs typeface="Times New Roman" pitchFamily="18" charset="0"/>
              </a:rPr>
              <a:t>A high school in Oskaloosa, Kansas  </a:t>
            </a:r>
          </a:p>
          <a:p>
            <a:pPr lvl="1">
              <a:lnSpc>
                <a:spcPct val="90000"/>
              </a:lnSpc>
            </a:pPr>
            <a:r>
              <a:rPr lang="en-US" altLang="en-US" sz="3200">
                <a:cs typeface="Times New Roman" pitchFamily="18" charset="0"/>
              </a:rPr>
              <a:t>A convalescent home in Johnson County, Kansas </a:t>
            </a:r>
          </a:p>
          <a:p>
            <a:pPr lvl="1">
              <a:lnSpc>
                <a:spcPct val="90000"/>
              </a:lnSpc>
            </a:pPr>
            <a:r>
              <a:rPr lang="en-US" altLang="en-US" sz="3200">
                <a:cs typeface="Times New Roman" pitchFamily="18" charset="0"/>
              </a:rPr>
              <a:t>A high school and a home in Dallas, TX</a:t>
            </a:r>
          </a:p>
          <a:p>
            <a:pPr lvl="1">
              <a:lnSpc>
                <a:spcPct val="90000"/>
              </a:lnSpc>
            </a:pPr>
            <a:r>
              <a:rPr lang="en-US" altLang="en-US" sz="3200">
                <a:cs typeface="Times New Roman" pitchFamily="18" charset="0"/>
              </a:rPr>
              <a:t>Wilkes-Barre  							 Montgomery County, 						Pennsylvania. </a:t>
            </a:r>
            <a:br>
              <a:rPr lang="en-US" altLang="en-US" sz="3200">
                <a:cs typeface="Times New Roman" pitchFamily="18" charset="0"/>
              </a:rPr>
            </a:br>
            <a:r>
              <a:rPr lang="en-US" altLang="en-US" sz="2400">
                <a:cs typeface="Times New Roman" pitchFamily="18" charset="0"/>
              </a:rPr>
              <a:t/>
            </a:r>
            <a:br>
              <a:rPr lang="en-US" altLang="en-US" sz="2400">
                <a:cs typeface="Times New Roman" pitchFamily="18" charset="0"/>
              </a:rPr>
            </a:br>
            <a:r>
              <a:rPr lang="en-US" altLang="en-US" sz="2400">
                <a:cs typeface="Times New Roman" pitchFamily="18" charset="0"/>
              </a:rPr>
              <a:t/>
            </a:r>
            <a:br>
              <a:rPr lang="en-US" altLang="en-US" sz="2400">
                <a:cs typeface="Times New Roman" pitchFamily="18" charset="0"/>
              </a:rPr>
            </a:br>
            <a:endParaRPr lang="en-US" altLang="en-US" sz="2400"/>
          </a:p>
          <a:p>
            <a:pPr>
              <a:lnSpc>
                <a:spcPct val="90000"/>
              </a:lnSpc>
            </a:pPr>
            <a:endParaRPr lang="en-US" altLang="en-US" sz="2800"/>
          </a:p>
          <a:p>
            <a:pPr>
              <a:lnSpc>
                <a:spcPct val="90000"/>
              </a:lnSpc>
            </a:pPr>
            <a:endParaRPr lang="en-US" altLang="en-US" sz="2800"/>
          </a:p>
        </p:txBody>
      </p:sp>
      <p:graphicFrame>
        <p:nvGraphicFramePr>
          <p:cNvPr id="22533" name="Object 5"/>
          <p:cNvGraphicFramePr>
            <a:graphicFrameLocks noChangeAspect="1"/>
          </p:cNvGraphicFramePr>
          <p:nvPr/>
        </p:nvGraphicFramePr>
        <p:xfrm>
          <a:off x="6553200" y="5257800"/>
          <a:ext cx="2590800" cy="1895475"/>
        </p:xfrm>
        <a:graphic>
          <a:graphicData uri="http://schemas.openxmlformats.org/presentationml/2006/ole">
            <mc:AlternateContent xmlns:mc="http://schemas.openxmlformats.org/markup-compatibility/2006">
              <mc:Choice xmlns:v="urn:schemas-microsoft-com:vml" Requires="v">
                <p:oleObj spid="_x0000_s22534" name="Photo Editor Photo" r:id="rId4" imgW="2800741" imgH="2048161" progId="MSPhotoEd.3">
                  <p:embed/>
                </p:oleObj>
              </mc:Choice>
              <mc:Fallback>
                <p:oleObj name="Photo Editor Photo" r:id="rId4" imgW="2800741" imgH="2048161"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257800"/>
                        <a:ext cx="25908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066800"/>
            <a:ext cx="7696200" cy="838200"/>
          </a:xfrm>
        </p:spPr>
        <p:txBody>
          <a:bodyPr/>
          <a:lstStyle/>
          <a:p>
            <a:r>
              <a:rPr lang="en-US" altLang="en-US" b="1"/>
              <a:t/>
            </a:r>
            <a:br>
              <a:rPr lang="en-US" altLang="en-US" b="1"/>
            </a:br>
            <a:r>
              <a:rPr lang="en-US" altLang="en-US">
                <a:solidFill>
                  <a:srgbClr val="003399"/>
                </a:solidFill>
              </a:rPr>
              <a:t>LDEQ/LDHH Fish Consumption Advisory Areas for Mercury</a:t>
            </a:r>
            <a:br>
              <a:rPr lang="en-US" altLang="en-US">
                <a:solidFill>
                  <a:srgbClr val="003399"/>
                </a:solidFill>
              </a:rPr>
            </a:br>
            <a:r>
              <a:rPr lang="en-US" altLang="en-US">
                <a:solidFill>
                  <a:srgbClr val="003399"/>
                </a:solidFill>
              </a:rPr>
              <a:t>Louisiana Water Bodies</a:t>
            </a:r>
            <a:r>
              <a:rPr lang="en-US" altLang="en-US"/>
              <a:t> </a:t>
            </a:r>
          </a:p>
        </p:txBody>
      </p:sp>
      <p:sp>
        <p:nvSpPr>
          <p:cNvPr id="24579" name="Rectangle 3"/>
          <p:cNvSpPr>
            <a:spLocks noGrp="1" noChangeArrowheads="1"/>
          </p:cNvSpPr>
          <p:nvPr>
            <p:ph type="body" idx="1"/>
          </p:nvPr>
        </p:nvSpPr>
        <p:spPr>
          <a:xfrm>
            <a:off x="685800" y="4267200"/>
            <a:ext cx="7772400" cy="1828800"/>
          </a:xfrm>
        </p:spPr>
        <p:txBody>
          <a:body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286125"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683" name="Picture 3" descr="Cypress Bend  west of Ma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8600"/>
            <a:ext cx="4419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71684" name="Rectangle 4"/>
          <p:cNvSpPr>
            <a:spLocks noChangeArrowheads="1"/>
          </p:cNvSpPr>
          <p:nvPr/>
        </p:nvSpPr>
        <p:spPr bwMode="auto">
          <a:xfrm>
            <a:off x="2657475"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685" name="Picture 5" descr="bigmouth billy b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43400" cy="2351088"/>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ChangeArrowheads="1"/>
          </p:cNvSpPr>
          <p:nvPr/>
        </p:nvSpPr>
        <p:spPr bwMode="auto">
          <a:xfrm>
            <a:off x="2228850"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687" name="Picture 7" descr="Bowf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4114800"/>
            <a:ext cx="4686300" cy="2305050"/>
          </a:xfrm>
          <a:prstGeom prst="rect">
            <a:avLst/>
          </a:prstGeom>
          <a:noFill/>
          <a:extLst>
            <a:ext uri="{909E8E84-426E-40DD-AFC4-6F175D3DCCD1}">
              <a14:hiddenFill xmlns:a14="http://schemas.microsoft.com/office/drawing/2010/main">
                <a:solidFill>
                  <a:srgbClr val="FFFFFF"/>
                </a:solidFill>
              </a14:hiddenFill>
            </a:ext>
          </a:extLst>
        </p:spPr>
      </p:pic>
      <p:sp>
        <p:nvSpPr>
          <p:cNvPr id="71688" name="Rectangle 8"/>
          <p:cNvSpPr>
            <a:spLocks noChangeArrowheads="1"/>
          </p:cNvSpPr>
          <p:nvPr/>
        </p:nvSpPr>
        <p:spPr bwMode="auto">
          <a:xfrm>
            <a:off x="2566988"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689" name="Picture 9" descr="freshwater dr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0"/>
            <a:ext cx="4800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1690" name="Text Box 10"/>
          <p:cNvSpPr txBox="1">
            <a:spLocks noChangeArrowheads="1"/>
          </p:cNvSpPr>
          <p:nvPr/>
        </p:nvSpPr>
        <p:spPr bwMode="auto">
          <a:xfrm>
            <a:off x="0" y="2667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a:solidFill>
                  <a:schemeClr val="tx2"/>
                </a:solidFill>
              </a:rPr>
              <a:t>The LDEQ Mercury Program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solidFill>
                  <a:schemeClr val="tx2"/>
                </a:solidFill>
              </a:rPr>
              <a:t>Mercury Program Components</a:t>
            </a:r>
          </a:p>
        </p:txBody>
      </p:sp>
      <p:sp>
        <p:nvSpPr>
          <p:cNvPr id="72707" name="Rectangle 3"/>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a:t>Sampling – biota, water, sediment</a:t>
            </a:r>
          </a:p>
          <a:p>
            <a:pPr eaLnBrk="1" hangingPunct="1">
              <a:spcBef>
                <a:spcPct val="20000"/>
              </a:spcBef>
              <a:buFontTx/>
              <a:buChar char="•"/>
            </a:pPr>
            <a:r>
              <a:rPr lang="en-US" altLang="en-US"/>
              <a:t>Data Management</a:t>
            </a:r>
          </a:p>
          <a:p>
            <a:pPr eaLnBrk="1" hangingPunct="1">
              <a:spcBef>
                <a:spcPct val="20000"/>
              </a:spcBef>
              <a:buFontTx/>
              <a:buChar char="•"/>
            </a:pPr>
            <a:r>
              <a:rPr lang="en-US" altLang="en-US"/>
              <a:t>Risk Assessment</a:t>
            </a:r>
          </a:p>
          <a:p>
            <a:pPr eaLnBrk="1" hangingPunct="1">
              <a:spcBef>
                <a:spcPct val="20000"/>
              </a:spcBef>
              <a:buFontTx/>
              <a:buChar char="•"/>
            </a:pPr>
            <a:r>
              <a:rPr lang="en-US" altLang="en-US"/>
              <a:t>Risk Communication</a:t>
            </a:r>
          </a:p>
          <a:p>
            <a:pPr eaLnBrk="1" hangingPunct="1">
              <a:spcBef>
                <a:spcPct val="20000"/>
              </a:spcBef>
              <a:buFontTx/>
              <a:buChar char="•"/>
            </a:pPr>
            <a:r>
              <a:rPr lang="en-US" altLang="en-US"/>
              <a:t>Recycling</a:t>
            </a:r>
          </a:p>
          <a:p>
            <a:pPr eaLnBrk="1" hangingPunct="1">
              <a:spcBef>
                <a:spcPct val="20000"/>
              </a:spcBef>
              <a:buFontTx/>
              <a:buChar char="•"/>
            </a:pPr>
            <a:r>
              <a:rPr lang="en-US" altLang="en-US"/>
              <a:t>Remediation</a:t>
            </a:r>
          </a:p>
          <a:p>
            <a:pPr eaLnBrk="1" hangingPunct="1">
              <a:spcBef>
                <a:spcPct val="20000"/>
              </a:spcBef>
              <a:buFontTx/>
              <a:buChar char="•"/>
            </a:pPr>
            <a:r>
              <a:rPr lang="en-US" altLang="en-US"/>
              <a:t>Pollution Control</a:t>
            </a:r>
          </a:p>
          <a:p>
            <a:pPr eaLnBrk="1" hangingPunct="1">
              <a:spcBef>
                <a:spcPct val="20000"/>
              </a:spcBef>
              <a:buFontTx/>
              <a:buChar char="•"/>
            </a:pPr>
            <a:r>
              <a:rPr lang="en-US" altLang="en-US"/>
              <a:t>Research</a:t>
            </a:r>
          </a:p>
          <a:p>
            <a:pPr eaLnBrk="1" hangingPunct="1">
              <a:spcBef>
                <a:spcPct val="20000"/>
              </a:spcBef>
              <a:buFontTx/>
              <a:buChar char="•"/>
            </a:pPr>
            <a:endParaRPr lang="en-US" altLang="en-US"/>
          </a:p>
        </p:txBody>
      </p:sp>
      <p:pic>
        <p:nvPicPr>
          <p:cNvPr id="72708" name="Picture 4" descr="C:\Documents and Settings\chris_p\Application Data\Microsoft\Media Catalog\shanefil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495800"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Rectangle 5"/>
          <p:cNvSpPr>
            <a:spLocks noGrp="1" noChangeArrowheads="1"/>
          </p:cNvSpPr>
          <p:nvPr>
            <p:ph type="title" idx="4294967295"/>
          </p:nvPr>
        </p:nvSpPr>
        <p:spPr/>
        <p:txBody>
          <a:body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233738"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3731" name="Picture 3" descr="Shocking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00600" cy="3211513"/>
          </a:xfrm>
          <a:prstGeom prst="rect">
            <a:avLst/>
          </a:prstGeom>
          <a:noFill/>
          <a:extLst>
            <a:ext uri="{909E8E84-426E-40DD-AFC4-6F175D3DCCD1}">
              <a14:hiddenFill xmlns:a14="http://schemas.microsoft.com/office/drawing/2010/main">
                <a:solidFill>
                  <a:srgbClr val="FFFFFF"/>
                </a:solidFill>
              </a14:hiddenFill>
            </a:ext>
          </a:extLst>
        </p:spPr>
      </p:pic>
      <p:sp>
        <p:nvSpPr>
          <p:cNvPr id="73732" name="Rectangle 4"/>
          <p:cNvSpPr>
            <a:spLocks noChangeArrowheads="1"/>
          </p:cNvSpPr>
          <p:nvPr/>
        </p:nvSpPr>
        <p:spPr bwMode="auto">
          <a:xfrm>
            <a:off x="2943225"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3733" name="Picture 5" descr="electr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800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3734" name="Rectangle 6"/>
          <p:cNvSpPr>
            <a:spLocks noChangeArrowheads="1"/>
          </p:cNvSpPr>
          <p:nvPr/>
        </p:nvSpPr>
        <p:spPr bwMode="auto">
          <a:xfrm>
            <a:off x="3290888"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3735" name="Picture 7" descr="shanefil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0"/>
            <a:ext cx="4343400" cy="3276600"/>
          </a:xfrm>
          <a:prstGeom prst="rect">
            <a:avLst/>
          </a:prstGeom>
          <a:noFill/>
          <a:extLst>
            <a:ext uri="{909E8E84-426E-40DD-AFC4-6F175D3DCCD1}">
              <a14:hiddenFill xmlns:a14="http://schemas.microsoft.com/office/drawing/2010/main">
                <a:solidFill>
                  <a:srgbClr val="FFFFFF"/>
                </a:solidFill>
              </a14:hiddenFill>
            </a:ext>
          </a:extLst>
        </p:spPr>
      </p:pic>
      <p:sp>
        <p:nvSpPr>
          <p:cNvPr id="73736" name="Rectangle 8"/>
          <p:cNvSpPr>
            <a:spLocks noChangeArrowheads="1"/>
          </p:cNvSpPr>
          <p:nvPr/>
        </p:nvSpPr>
        <p:spPr bwMode="auto">
          <a:xfrm>
            <a:off x="3348038" y="2509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3737" name="Picture 9" descr="MVC-013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200400"/>
            <a:ext cx="4419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C:\My Documents\My Pictures\deq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2257425"/>
            <a:ext cx="2468563" cy="234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b="1">
                <a:solidFill>
                  <a:schemeClr val="tx2"/>
                </a:solidFill>
              </a:rPr>
              <a:t>Mercury Cycle</a:t>
            </a:r>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76803" name="Chart" r:id="rId4" imgW="7086838" imgH="4362688" progId="Excel.Chart.8">
                  <p:embed/>
                </p:oleObj>
              </mc:Choice>
              <mc:Fallback>
                <p:oleObj name="Chart" r:id="rId4" imgW="7086838" imgH="4362688"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solidFill>
                  <a:srgbClr val="003399"/>
                </a:solidFill>
              </a:rPr>
              <a:t>Acknowledgement	</a:t>
            </a:r>
            <a:r>
              <a:rPr lang="en-US" altLang="en-US"/>
              <a:t>	</a:t>
            </a:r>
          </a:p>
        </p:txBody>
      </p:sp>
      <p:sp>
        <p:nvSpPr>
          <p:cNvPr id="45059" name="Rectangle 3"/>
          <p:cNvSpPr>
            <a:spLocks noGrp="1" noChangeArrowheads="1"/>
          </p:cNvSpPr>
          <p:nvPr>
            <p:ph type="body" idx="1"/>
          </p:nvPr>
        </p:nvSpPr>
        <p:spPr>
          <a:xfrm>
            <a:off x="457200" y="1524000"/>
            <a:ext cx="8305800" cy="4572000"/>
          </a:xfrm>
        </p:spPr>
        <p:txBody>
          <a:bodyPr/>
          <a:lstStyle/>
          <a:p>
            <a:r>
              <a:rPr lang="en-US" altLang="en-US"/>
              <a:t>This program has been made 			possible by a generous grant 			from the Environmental Protection 	Agency’s  </a:t>
            </a:r>
            <a:r>
              <a:rPr lang="en-US" altLang="en-US">
                <a:cs typeface="Arial" pitchFamily="34" charset="0"/>
              </a:rPr>
              <a:t>Persistent, Bioaccumulative, and 	Toxic Pollutants (PBT) Program. </a:t>
            </a:r>
          </a:p>
          <a:p>
            <a:r>
              <a:rPr lang="en-US" altLang="en-US">
                <a:cs typeface="Arial" pitchFamily="34" charset="0"/>
              </a:rPr>
              <a:t>Region VI staff:  Ruben R. Casso, PBT/Toxics Coordinator, Donna Cooper, Project Manager</a:t>
            </a:r>
          </a:p>
          <a:p>
            <a:endParaRPr lang="en-US" altLang="en-US"/>
          </a:p>
        </p:txBody>
      </p:sp>
      <p:graphicFrame>
        <p:nvGraphicFramePr>
          <p:cNvPr id="45062" name="Object 6"/>
          <p:cNvGraphicFramePr>
            <a:graphicFrameLocks noChangeAspect="1"/>
          </p:cNvGraphicFramePr>
          <p:nvPr/>
        </p:nvGraphicFramePr>
        <p:xfrm>
          <a:off x="6400800" y="381000"/>
          <a:ext cx="2438400" cy="2368550"/>
        </p:xfrm>
        <a:graphic>
          <a:graphicData uri="http://schemas.openxmlformats.org/presentationml/2006/ole">
            <mc:AlternateContent xmlns:mc="http://schemas.openxmlformats.org/markup-compatibility/2006">
              <mc:Choice xmlns:v="urn:schemas-microsoft-com:vml" Requires="v">
                <p:oleObj spid="_x0000_s45063" name="Photo Editor Photo" r:id="rId4" imgW="1333333" imgH="1295238" progId="MSPhotoEd.3">
                  <p:embed/>
                </p:oleObj>
              </mc:Choice>
              <mc:Fallback>
                <p:oleObj name="Photo Editor Photo" r:id="rId4" imgW="1333333" imgH="1295238"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81000"/>
                        <a:ext cx="24384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0"/>
            <a:ext cx="7620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b="1">
                <a:solidFill>
                  <a:schemeClr val="tx2"/>
                </a:solidFill>
              </a:rPr>
              <a:t/>
            </a:r>
            <a:br>
              <a:rPr lang="en-US" altLang="en-US" sz="4400" b="1">
                <a:solidFill>
                  <a:schemeClr val="tx2"/>
                </a:solidFill>
              </a:rPr>
            </a:br>
            <a:r>
              <a:rPr lang="en-US" altLang="en-US" sz="4400">
                <a:solidFill>
                  <a:schemeClr val="tx2"/>
                </a:solidFill>
              </a:rPr>
              <a:t>Fish Consumption Advisories due to Methyl Mercury</a:t>
            </a:r>
            <a:br>
              <a:rPr lang="en-US" altLang="en-US" sz="4400">
                <a:solidFill>
                  <a:schemeClr val="tx2"/>
                </a:solidFill>
              </a:rPr>
            </a:br>
            <a:endParaRPr lang="en-US" altLang="en-US" sz="4400">
              <a:solidFill>
                <a:schemeClr val="tx2"/>
              </a:solidFill>
            </a:endParaRPr>
          </a:p>
        </p:txBody>
      </p:sp>
      <p:graphicFrame>
        <p:nvGraphicFramePr>
          <p:cNvPr id="77827" name="Object 3"/>
          <p:cNvGraphicFramePr>
            <a:graphicFrameLocks noChangeAspect="1"/>
          </p:cNvGraphicFramePr>
          <p:nvPr/>
        </p:nvGraphicFramePr>
        <p:xfrm>
          <a:off x="0" y="1295400"/>
          <a:ext cx="9144000" cy="6019800"/>
        </p:xfrm>
        <a:graphic>
          <a:graphicData uri="http://schemas.openxmlformats.org/presentationml/2006/ole">
            <mc:AlternateContent xmlns:mc="http://schemas.openxmlformats.org/markup-compatibility/2006">
              <mc:Choice xmlns:v="urn:schemas-microsoft-com:vml" Requires="v">
                <p:oleObj spid="_x0000_s77828" name="Photo Editor Photo" r:id="rId4" imgW="9600000" imgH="7314286" progId="MSPhotoEd.3">
                  <p:embed/>
                </p:oleObj>
              </mc:Choice>
              <mc:Fallback>
                <p:oleObj name="Photo Editor Photo" r:id="rId4" imgW="9600000" imgH="7314286"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8851" name="Chart" r:id="rId4" imgW="7086838" imgH="4362688" progId="Excel.Chart.8">
                  <p:embed/>
                </p:oleObj>
              </mc:Choice>
              <mc:Fallback>
                <p:oleObj name="Chart" r:id="rId4" imgW="7086838" imgH="4362688"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304800" y="0"/>
          <a:ext cx="8839200" cy="6858000"/>
        </p:xfrm>
        <a:graphic>
          <a:graphicData uri="http://schemas.openxmlformats.org/presentationml/2006/ole">
            <mc:AlternateContent xmlns:mc="http://schemas.openxmlformats.org/markup-compatibility/2006">
              <mc:Choice xmlns:v="urn:schemas-microsoft-com:vml" Requires="v">
                <p:oleObj spid="_x0000_s79875" name="Chart" r:id="rId4" imgW="3610213" imgH="2143363" progId="Excel.Chart.8">
                  <p:embed/>
                </p:oleObj>
              </mc:Choice>
              <mc:Fallback>
                <p:oleObj name="Chart" r:id="rId4" imgW="3610213" imgH="2143363"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solidFill>
                  <a:srgbClr val="003399"/>
                </a:solidFill>
              </a:rPr>
              <a:t>Statewide Mercury Sweep</a:t>
            </a:r>
          </a:p>
        </p:txBody>
      </p:sp>
      <p:sp>
        <p:nvSpPr>
          <p:cNvPr id="25603" name="Rectangle 3"/>
          <p:cNvSpPr>
            <a:spLocks noGrp="1" noChangeArrowheads="1"/>
          </p:cNvSpPr>
          <p:nvPr>
            <p:ph type="body" idx="1"/>
          </p:nvPr>
        </p:nvSpPr>
        <p:spPr>
          <a:xfrm>
            <a:off x="685800" y="1981200"/>
            <a:ext cx="7772400" cy="3124200"/>
          </a:xfrm>
        </p:spPr>
        <p:txBody>
          <a:bodyPr/>
          <a:lstStyle/>
          <a:p>
            <a:r>
              <a:rPr lang="en-US" altLang="en-US" sz="2800" b="1">
                <a:latin typeface="Arial" pitchFamily="34" charset="0"/>
              </a:rPr>
              <a:t>A voluntary statewide collection program. </a:t>
            </a:r>
          </a:p>
          <a:p>
            <a:r>
              <a:rPr lang="en-US" altLang="en-US" sz="2800" b="1">
                <a:latin typeface="Arial" pitchFamily="34" charset="0"/>
              </a:rPr>
              <a:t>Universities &amp; colleges, medical facilities, laboratories, maintenance facilities </a:t>
            </a:r>
          </a:p>
          <a:p>
            <a:r>
              <a:rPr lang="en-US" altLang="en-US" sz="2800" b="1">
                <a:solidFill>
                  <a:srgbClr val="000000"/>
                </a:solidFill>
                <a:latin typeface="Arial" pitchFamily="34" charset="0"/>
              </a:rPr>
              <a:t>Auto salvage yard operators</a:t>
            </a:r>
          </a:p>
          <a:p>
            <a:r>
              <a:rPr lang="en-US" altLang="en-US" sz="2800" b="1">
                <a:solidFill>
                  <a:srgbClr val="000000"/>
                </a:solidFill>
                <a:latin typeface="Arial" pitchFamily="34" charset="0"/>
              </a:rPr>
              <a:t>A voluntary dental mercury reduction program.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304800"/>
            <a:ext cx="7772400" cy="1143000"/>
          </a:xfrm>
        </p:spPr>
        <p:txBody>
          <a:bodyPr/>
          <a:lstStyle/>
          <a:p>
            <a:r>
              <a:rPr lang="en-US" altLang="en-US">
                <a:solidFill>
                  <a:srgbClr val="003399"/>
                </a:solidFill>
              </a:rPr>
              <a:t>Focus on Hospitals</a:t>
            </a:r>
          </a:p>
        </p:txBody>
      </p:sp>
      <p:sp>
        <p:nvSpPr>
          <p:cNvPr id="27651" name="Rectangle 3"/>
          <p:cNvSpPr>
            <a:spLocks noGrp="1" noChangeArrowheads="1"/>
          </p:cNvSpPr>
          <p:nvPr>
            <p:ph type="body" idx="1"/>
          </p:nvPr>
        </p:nvSpPr>
        <p:spPr>
          <a:xfrm>
            <a:off x="381000" y="1828800"/>
            <a:ext cx="8382000" cy="4114800"/>
          </a:xfrm>
        </p:spPr>
        <p:txBody>
          <a:bodyPr/>
          <a:lstStyle/>
          <a:p>
            <a:pPr>
              <a:lnSpc>
                <a:spcPct val="90000"/>
              </a:lnSpc>
            </a:pPr>
            <a:r>
              <a:rPr lang="en-US" altLang="en-US" b="1"/>
              <a:t>Fever thermometers </a:t>
            </a:r>
          </a:p>
          <a:p>
            <a:pPr>
              <a:lnSpc>
                <a:spcPct val="90000"/>
              </a:lnSpc>
            </a:pPr>
            <a:r>
              <a:rPr lang="en-US" altLang="en-US" b="1"/>
              <a:t>Laboratory thermometers</a:t>
            </a:r>
          </a:p>
          <a:p>
            <a:pPr>
              <a:lnSpc>
                <a:spcPct val="90000"/>
              </a:lnSpc>
            </a:pPr>
            <a:r>
              <a:rPr lang="en-US" altLang="en-US" b="1"/>
              <a:t>Sphygmomanometers</a:t>
            </a:r>
          </a:p>
          <a:p>
            <a:pPr>
              <a:lnSpc>
                <a:spcPct val="90000"/>
              </a:lnSpc>
            </a:pPr>
            <a:r>
              <a:rPr lang="en-US" altLang="en-US" b="1"/>
              <a:t>Gastroenterology instruments (Cantor and Miller Abbot tubes)</a:t>
            </a:r>
          </a:p>
          <a:p>
            <a:pPr>
              <a:lnSpc>
                <a:spcPct val="90000"/>
              </a:lnSpc>
            </a:pPr>
            <a:r>
              <a:rPr lang="en-US" altLang="en-US" b="1"/>
              <a:t>Non-clinical barometers, repair kits, switches.</a:t>
            </a:r>
          </a:p>
          <a:p>
            <a:pPr>
              <a:lnSpc>
                <a:spcPct val="90000"/>
              </a:lnSpc>
            </a:pPr>
            <a:r>
              <a:rPr lang="en-US" altLang="en-US" b="1"/>
              <a:t>Other (thermostats, manometers, lamps)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772400" cy="762000"/>
          </a:xfrm>
        </p:spPr>
        <p:txBody>
          <a:bodyPr/>
          <a:lstStyle/>
          <a:p>
            <a:r>
              <a:rPr lang="en-US" altLang="en-US">
                <a:solidFill>
                  <a:srgbClr val="003399"/>
                </a:solidFill>
              </a:rPr>
              <a:t>Thermometers</a:t>
            </a:r>
          </a:p>
        </p:txBody>
      </p:sp>
      <p:sp>
        <p:nvSpPr>
          <p:cNvPr id="29699" name="Rectangle 3"/>
          <p:cNvSpPr>
            <a:spLocks noGrp="1" noChangeArrowheads="1"/>
          </p:cNvSpPr>
          <p:nvPr>
            <p:ph type="body" idx="1"/>
          </p:nvPr>
        </p:nvSpPr>
        <p:spPr>
          <a:xfrm>
            <a:off x="609600" y="990600"/>
            <a:ext cx="7315200" cy="4648200"/>
          </a:xfrm>
        </p:spPr>
        <p:txBody>
          <a:bodyPr/>
          <a:lstStyle/>
          <a:p>
            <a:r>
              <a:rPr lang="en-US" altLang="en-US" b="1"/>
              <a:t>Contains about ½ gram of mercury.</a:t>
            </a:r>
          </a:p>
          <a:p>
            <a:r>
              <a:rPr lang="en-US" altLang="en-US" b="1"/>
              <a:t>Small portion of total mercury but often improperly disposed.</a:t>
            </a:r>
          </a:p>
          <a:p>
            <a:r>
              <a:rPr lang="en-US" altLang="en-US" b="1"/>
              <a:t>Broken thermometers in red bags may be incinerated.</a:t>
            </a:r>
          </a:p>
          <a:p>
            <a:r>
              <a:rPr lang="en-US" altLang="en-US" b="1"/>
              <a:t>Most common source of mercury spills</a:t>
            </a:r>
          </a:p>
          <a:p>
            <a:r>
              <a:rPr lang="en-US" altLang="en-US" b="1"/>
              <a:t>Frequent patient and staff exposure</a:t>
            </a:r>
          </a:p>
          <a:p>
            <a:r>
              <a:rPr lang="en-US" altLang="en-US" b="1"/>
              <a:t>Alternatives available</a:t>
            </a:r>
          </a:p>
          <a:p>
            <a:endParaRPr lang="en-US" altLang="en-US" b="1"/>
          </a:p>
          <a:p>
            <a:endParaRPr lang="en-US" altLang="en-US" sz="2800" b="1"/>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0"/>
            <a:ext cx="45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angle 8"/>
          <p:cNvSpPr>
            <a:spLocks noGrp="1" noChangeArrowheads="1"/>
          </p:cNvSpPr>
          <p:nvPr>
            <p:ph type="title"/>
          </p:nvPr>
        </p:nvSpPr>
        <p:spPr>
          <a:xfrm>
            <a:off x="685800" y="304800"/>
            <a:ext cx="7696200" cy="685800"/>
          </a:xfrm>
        </p:spPr>
        <p:txBody>
          <a:bodyPr/>
          <a:lstStyle/>
          <a:p>
            <a:r>
              <a:rPr lang="en-US" altLang="en-US">
                <a:solidFill>
                  <a:srgbClr val="003399"/>
                </a:solidFill>
              </a:rPr>
              <a:t/>
            </a:r>
            <a:br>
              <a:rPr lang="en-US" altLang="en-US">
                <a:solidFill>
                  <a:srgbClr val="003399"/>
                </a:solidFill>
              </a:rPr>
            </a:br>
            <a:r>
              <a:rPr lang="en-US" altLang="en-US">
                <a:solidFill>
                  <a:srgbClr val="003399"/>
                </a:solidFill>
              </a:rPr>
              <a:t> </a:t>
            </a:r>
            <a:r>
              <a:rPr lang="en-US" altLang="en-US" b="1">
                <a:solidFill>
                  <a:srgbClr val="003399"/>
                </a:solidFill>
              </a:rPr>
              <a:t>Sphygmomanometers</a:t>
            </a:r>
            <a:r>
              <a:rPr lang="en-US" altLang="en-US" b="1"/>
              <a:t/>
            </a:r>
            <a:br>
              <a:rPr lang="en-US" altLang="en-US" b="1"/>
            </a:br>
            <a:endParaRPr lang="en-US" altLang="en-US" b="1"/>
          </a:p>
        </p:txBody>
      </p:sp>
      <p:sp>
        <p:nvSpPr>
          <p:cNvPr id="31753" name="Rectangle 9"/>
          <p:cNvSpPr>
            <a:spLocks noGrp="1" noChangeArrowheads="1"/>
          </p:cNvSpPr>
          <p:nvPr>
            <p:ph type="body" idx="1"/>
          </p:nvPr>
        </p:nvSpPr>
        <p:spPr>
          <a:xfrm>
            <a:off x="609600" y="1371600"/>
            <a:ext cx="8001000" cy="4953000"/>
          </a:xfrm>
        </p:spPr>
        <p:txBody>
          <a:bodyPr/>
          <a:lstStyle/>
          <a:p>
            <a:r>
              <a:rPr lang="en-US" altLang="en-US"/>
              <a:t>Contain 70-90 grams of mercury</a:t>
            </a:r>
          </a:p>
          <a:p>
            <a:r>
              <a:rPr lang="en-US" altLang="en-US"/>
              <a:t>Located in heavy use areas with high exposure potential</a:t>
            </a:r>
          </a:p>
          <a:p>
            <a:r>
              <a:rPr lang="en-US" altLang="en-US"/>
              <a:t>Often contains the largest amount of mercury in one device</a:t>
            </a:r>
          </a:p>
          <a:p>
            <a:r>
              <a:rPr lang="en-US" altLang="en-US"/>
              <a:t>Can be inaccurate without regular maintenance</a:t>
            </a:r>
          </a:p>
          <a:p>
            <a:r>
              <a:rPr lang="en-US" altLang="en-US"/>
              <a:t>Alternatives readily available</a:t>
            </a:r>
          </a:p>
        </p:txBody>
      </p:sp>
      <p:pic>
        <p:nvPicPr>
          <p:cNvPr id="317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3886200"/>
            <a:ext cx="2409825"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1066800"/>
          </a:xfrm>
        </p:spPr>
        <p:txBody>
          <a:bodyPr/>
          <a:lstStyle/>
          <a:p>
            <a:r>
              <a:rPr lang="en-US" altLang="en-US" b="1">
                <a:solidFill>
                  <a:srgbClr val="003399"/>
                </a:solidFill>
              </a:rPr>
              <a:t>Gastroenterology instruments</a:t>
            </a:r>
          </a:p>
        </p:txBody>
      </p:sp>
      <p:sp>
        <p:nvSpPr>
          <p:cNvPr id="34819" name="Rectangle 3"/>
          <p:cNvSpPr>
            <a:spLocks noGrp="1" noChangeArrowheads="1"/>
          </p:cNvSpPr>
          <p:nvPr>
            <p:ph type="body" idx="1"/>
          </p:nvPr>
        </p:nvSpPr>
        <p:spPr>
          <a:xfrm>
            <a:off x="685800" y="914400"/>
            <a:ext cx="7772400" cy="5105400"/>
          </a:xfrm>
        </p:spPr>
        <p:txBody>
          <a:bodyPr/>
          <a:lstStyle/>
          <a:p>
            <a:r>
              <a:rPr lang="en-US" altLang="en-US"/>
              <a:t>Second largest concentration of mercury</a:t>
            </a:r>
          </a:p>
          <a:p>
            <a:r>
              <a:rPr lang="en-US" altLang="en-US"/>
              <a:t>FDA data – 1991 to 2000 there were 58 incidents where tubes broke and released mercury inside patients.</a:t>
            </a:r>
          </a:p>
          <a:p>
            <a:r>
              <a:rPr lang="en-US" altLang="en-US"/>
              <a:t>Alternatives available Tungsten weighted  just as effective and are opaque on x-rays</a:t>
            </a:r>
          </a:p>
        </p:txBody>
      </p:sp>
      <p:sp>
        <p:nvSpPr>
          <p:cNvPr id="34822" name="Rectangle 6"/>
          <p:cNvSpPr>
            <a:spLocks noChangeArrowheads="1"/>
          </p:cNvSpPr>
          <p:nvPr/>
        </p:nvSpPr>
        <p:spPr bwMode="auto">
          <a:xfrm>
            <a:off x="2824163"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05275"/>
            <a:ext cx="4495800" cy="275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715000" y="381000"/>
            <a:ext cx="3429000" cy="4267200"/>
          </a:xfrm>
        </p:spPr>
        <p:txBody>
          <a:bodyPr/>
          <a:lstStyle/>
          <a:p>
            <a:r>
              <a:rPr lang="en-US" altLang="en-US" b="1">
                <a:solidFill>
                  <a:srgbClr val="003399"/>
                </a:solidFill>
              </a:rPr>
              <a:t>How do you tame the problem?</a:t>
            </a:r>
          </a:p>
        </p:txBody>
      </p:sp>
      <p:pic>
        <p:nvPicPr>
          <p:cNvPr id="35844" name="Picture 4" descr="monste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601503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solidFill>
                  <a:srgbClr val="003399"/>
                </a:solidFill>
              </a:rPr>
              <a:t>Get Onboard</a:t>
            </a:r>
          </a:p>
        </p:txBody>
      </p:sp>
      <p:sp>
        <p:nvSpPr>
          <p:cNvPr id="36867" name="Rectangle 3"/>
          <p:cNvSpPr>
            <a:spLocks noGrp="1" noChangeArrowheads="1"/>
          </p:cNvSpPr>
          <p:nvPr>
            <p:ph type="body" idx="1"/>
          </p:nvPr>
        </p:nvSpPr>
        <p:spPr>
          <a:xfrm>
            <a:off x="381000" y="1981200"/>
            <a:ext cx="8763000" cy="4114800"/>
          </a:xfrm>
        </p:spPr>
        <p:txBody>
          <a:bodyPr/>
          <a:lstStyle/>
          <a:p>
            <a:pPr>
              <a:buFontTx/>
              <a:buNone/>
            </a:pPr>
            <a:r>
              <a:rPr lang="en-US" altLang="en-US"/>
              <a:t>   </a:t>
            </a:r>
            <a:r>
              <a:rPr lang="en-US" altLang="en-US" sz="3600">
                <a:solidFill>
                  <a:srgbClr val="000000"/>
                </a:solidFill>
              </a:rPr>
              <a:t>On June 24, 1998, the </a:t>
            </a:r>
            <a:r>
              <a:rPr lang="en-US" altLang="en-US" sz="3600" i="1">
                <a:solidFill>
                  <a:srgbClr val="000000"/>
                </a:solidFill>
              </a:rPr>
              <a:t>American Hospital Association</a:t>
            </a:r>
            <a:r>
              <a:rPr lang="en-US" altLang="en-US" sz="3600">
                <a:solidFill>
                  <a:srgbClr val="000000"/>
                </a:solidFill>
              </a:rPr>
              <a:t> (AHA) and the </a:t>
            </a:r>
            <a:r>
              <a:rPr lang="en-US" altLang="en-US" sz="3600" i="1">
                <a:solidFill>
                  <a:srgbClr val="000000"/>
                </a:solidFill>
              </a:rPr>
              <a:t>United States Environmental Protection Agency</a:t>
            </a:r>
            <a:r>
              <a:rPr lang="en-US" altLang="en-US" sz="3600">
                <a:solidFill>
                  <a:srgbClr val="000000"/>
                </a:solidFill>
              </a:rPr>
              <a:t> (EPA) signed a landmark agreement identifying goals to reduce the impact of health care facilities on the environment</a:t>
            </a:r>
          </a:p>
          <a:p>
            <a:pPr>
              <a:buFontTx/>
              <a:buNone/>
            </a:pPr>
            <a:endParaRPr lang="en-US" altLang="en-US"/>
          </a:p>
        </p:txBody>
      </p:sp>
      <p:sp>
        <p:nvSpPr>
          <p:cNvPr id="36868" name="Rectangle 4"/>
          <p:cNvSpPr>
            <a:spLocks noChangeArrowheads="1"/>
          </p:cNvSpPr>
          <p:nvPr/>
        </p:nvSpPr>
        <p:spPr bwMode="auto">
          <a:xfrm>
            <a:off x="0" y="2971800"/>
            <a:ext cx="91440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7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p:cNvGraphicFramePr>
          <p:nvPr/>
        </p:nvGraphicFramePr>
        <p:xfrm>
          <a:off x="0" y="0"/>
          <a:ext cx="9155113" cy="6869113"/>
        </p:xfrm>
        <a:graphic>
          <a:graphicData uri="http://schemas.openxmlformats.org/presentationml/2006/ole">
            <mc:AlternateContent xmlns:mc="http://schemas.openxmlformats.org/markup-compatibility/2006">
              <mc:Choice xmlns:v="urn:schemas-microsoft-com:vml" Requires="v">
                <p:oleObj spid="_x0000_s6150" name="ClipArt" r:id="rId4" imgW="9154800" imgH="6868800" progId="MS_ClipArt_Gallery.2">
                  <p:embed/>
                </p:oleObj>
              </mc:Choice>
              <mc:Fallback>
                <p:oleObj name="ClipArt" r:id="rId4" imgW="9154800" imgH="686880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5113"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Grp="1" noChangeArrowheads="1"/>
          </p:cNvSpPr>
          <p:nvPr>
            <p:ph type="title"/>
          </p:nvPr>
        </p:nvSpPr>
        <p:spPr>
          <a:xfrm>
            <a:off x="685800" y="609600"/>
            <a:ext cx="7772400" cy="838200"/>
          </a:xfrm>
          <a:ln/>
        </p:spPr>
        <p:txBody>
          <a:bodyPr/>
          <a:lstStyle/>
          <a:p>
            <a:endParaRPr lang="en-US" altLang="en-US">
              <a:solidFill>
                <a:schemeClr val="bg1"/>
              </a:solidFill>
            </a:endParaRPr>
          </a:p>
        </p:txBody>
      </p:sp>
      <p:sp>
        <p:nvSpPr>
          <p:cNvPr id="6148" name="Rectangle 4"/>
          <p:cNvSpPr>
            <a:spLocks noGrp="1" noChangeArrowheads="1"/>
          </p:cNvSpPr>
          <p:nvPr>
            <p:ph type="body" sz="half" idx="2"/>
          </p:nvPr>
        </p:nvSpPr>
        <p:spPr>
          <a:xfrm>
            <a:off x="4953000" y="3276600"/>
            <a:ext cx="4191000" cy="3276600"/>
          </a:xfrm>
          <a:solidFill>
            <a:srgbClr val="66CCFF"/>
          </a:solidFill>
          <a:ln/>
        </p:spPr>
        <p:txBody>
          <a:bodyPr/>
          <a:lstStyle/>
          <a:p>
            <a:r>
              <a:rPr lang="en-US" altLang="en-US" sz="2800" b="1"/>
              <a:t>Naturally occurring</a:t>
            </a:r>
          </a:p>
          <a:p>
            <a:r>
              <a:rPr lang="en-US" altLang="en-US" sz="2800" b="1"/>
              <a:t>Metallic mercury is a shiny, silver-white, odorless liquid</a:t>
            </a:r>
          </a:p>
          <a:p>
            <a:r>
              <a:rPr lang="en-US" altLang="en-US" sz="2800" b="1"/>
              <a:t>If heated, it is a colorless, odorless gas. </a:t>
            </a:r>
          </a:p>
          <a:p>
            <a:pPr>
              <a:buFontTx/>
              <a:buNone/>
            </a:pPr>
            <a:endParaRPr lang="en-US" altLang="en-US" sz="2800" b="1"/>
          </a:p>
          <a:p>
            <a:pPr>
              <a:buFontTx/>
              <a:buNone/>
            </a:pPr>
            <a:endParaRPr lang="en-US" altLang="en-US" sz="2800">
              <a:solidFill>
                <a:srgbClr val="FFFFCC"/>
              </a:solidFill>
            </a:endParaRPr>
          </a:p>
        </p:txBody>
      </p:sp>
      <p:sp>
        <p:nvSpPr>
          <p:cNvPr id="6149" name="WordArt 5"/>
          <p:cNvSpPr>
            <a:spLocks noChangeArrowheads="1" noChangeShapeType="1" noTextEdit="1"/>
          </p:cNvSpPr>
          <p:nvPr/>
        </p:nvSpPr>
        <p:spPr bwMode="auto">
          <a:xfrm>
            <a:off x="1600200" y="685800"/>
            <a:ext cx="5715000" cy="12192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Arial Black"/>
              </a:rPr>
              <a:t>What is mercury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304800"/>
            <a:ext cx="7772400" cy="1143000"/>
          </a:xfrm>
        </p:spPr>
        <p:txBody>
          <a:bodyPr/>
          <a:lstStyle/>
          <a:p>
            <a:r>
              <a:rPr lang="en-US" altLang="en-US">
                <a:solidFill>
                  <a:srgbClr val="003399"/>
                </a:solidFill>
              </a:rPr>
              <a:t>Nuts and Bolts</a:t>
            </a:r>
          </a:p>
        </p:txBody>
      </p:sp>
      <p:sp>
        <p:nvSpPr>
          <p:cNvPr id="37891" name="Rectangle 3"/>
          <p:cNvSpPr>
            <a:spLocks noGrp="1" noChangeArrowheads="1"/>
          </p:cNvSpPr>
          <p:nvPr>
            <p:ph type="body" idx="1"/>
          </p:nvPr>
        </p:nvSpPr>
        <p:spPr>
          <a:xfrm>
            <a:off x="685800" y="1371600"/>
            <a:ext cx="4876800" cy="4724400"/>
          </a:xfrm>
        </p:spPr>
        <p:txBody>
          <a:bodyPr/>
          <a:lstStyle/>
          <a:p>
            <a:r>
              <a:rPr lang="en-US" altLang="en-US"/>
              <a:t>Commit</a:t>
            </a:r>
          </a:p>
          <a:p>
            <a:pPr lvl="1"/>
            <a:r>
              <a:rPr lang="en-US" altLang="en-US" sz="3200"/>
              <a:t>Talk to your hospital leadership</a:t>
            </a:r>
          </a:p>
          <a:p>
            <a:pPr lvl="1"/>
            <a:r>
              <a:rPr lang="en-US" altLang="en-US" sz="3200"/>
              <a:t>Take the mercury-free pledge</a:t>
            </a:r>
          </a:p>
          <a:p>
            <a:pPr lvl="1"/>
            <a:r>
              <a:rPr lang="en-US" altLang="en-US" sz="3200"/>
              <a:t>Establish a mercury-free team</a:t>
            </a:r>
          </a:p>
          <a:p>
            <a:endParaRPr lang="en-US" altLang="en-US"/>
          </a:p>
          <a:p>
            <a:endParaRPr lang="en-US" altLang="en-US"/>
          </a:p>
        </p:txBody>
      </p:sp>
      <p:pic>
        <p:nvPicPr>
          <p:cNvPr id="37892" name="Picture 4" descr="mercury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19400"/>
            <a:ext cx="27035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0"/>
            <a:ext cx="7772400" cy="1143000"/>
          </a:xfrm>
        </p:spPr>
        <p:txBody>
          <a:bodyPr/>
          <a:lstStyle/>
          <a:p>
            <a:r>
              <a:rPr lang="en-US" altLang="en-US">
                <a:solidFill>
                  <a:srgbClr val="003399"/>
                </a:solidFill>
              </a:rPr>
              <a:t>Conduct a mercury inventory</a:t>
            </a:r>
          </a:p>
        </p:txBody>
      </p:sp>
      <p:sp>
        <p:nvSpPr>
          <p:cNvPr id="38915" name="Rectangle 3"/>
          <p:cNvSpPr>
            <a:spLocks noGrp="1" noChangeArrowheads="1"/>
          </p:cNvSpPr>
          <p:nvPr>
            <p:ph type="body" idx="1"/>
          </p:nvPr>
        </p:nvSpPr>
        <p:spPr>
          <a:xfrm>
            <a:off x="457200" y="1066800"/>
            <a:ext cx="6477000" cy="5791200"/>
          </a:xfrm>
        </p:spPr>
        <p:txBody>
          <a:bodyPr/>
          <a:lstStyle/>
          <a:p>
            <a:r>
              <a:rPr lang="en-US" altLang="en-US" sz="2800" b="1"/>
              <a:t>Involve your materials management staff</a:t>
            </a:r>
          </a:p>
          <a:p>
            <a:r>
              <a:rPr lang="en-US" altLang="en-US" sz="2800" b="1"/>
              <a:t>Computerize the inventory by location</a:t>
            </a:r>
          </a:p>
          <a:p>
            <a:r>
              <a:rPr lang="en-US" altLang="en-US" sz="2800" b="1"/>
              <a:t>Mercury inventory tools are widely available on internet. We have included an Excel inventory tool* on the mercury CD for Louisiana Hospitals along with EPA’s Mercury in Hospitals and this presentation.</a:t>
            </a:r>
          </a:p>
          <a:p>
            <a:pPr algn="ctr">
              <a:buFontTx/>
              <a:buNone/>
            </a:pPr>
            <a:endParaRPr lang="en-US" altLang="en-US" sz="2800" b="1"/>
          </a:p>
          <a:p>
            <a:pPr>
              <a:buFontTx/>
              <a:buNone/>
            </a:pPr>
            <a:r>
              <a:rPr lang="en-US" altLang="en-US" sz="2800" b="1"/>
              <a:t>* </a:t>
            </a:r>
            <a:r>
              <a:rPr lang="en-US" altLang="en-US" sz="2000" b="1">
                <a:solidFill>
                  <a:srgbClr val="000033"/>
                </a:solidFill>
              </a:rPr>
              <a:t>California Department of Health Services, Medical Waste Management Program</a:t>
            </a:r>
          </a:p>
        </p:txBody>
      </p:sp>
      <p:pic>
        <p:nvPicPr>
          <p:cNvPr id="38916" name="Picture 4"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1817688"/>
            <a:ext cx="202088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8839200" cy="838200"/>
          </a:xfrm>
        </p:spPr>
        <p:txBody>
          <a:bodyPr/>
          <a:lstStyle/>
          <a:p>
            <a:r>
              <a:rPr lang="en-US" altLang="en-US">
                <a:solidFill>
                  <a:srgbClr val="003399"/>
                </a:solidFill>
              </a:rPr>
              <a:t>Where is mercury found in hospitals?</a:t>
            </a:r>
          </a:p>
        </p:txBody>
      </p:sp>
      <p:sp>
        <p:nvSpPr>
          <p:cNvPr id="40963" name="Rectangle 3"/>
          <p:cNvSpPr>
            <a:spLocks noGrp="1" noChangeArrowheads="1"/>
          </p:cNvSpPr>
          <p:nvPr>
            <p:ph type="body" idx="1"/>
          </p:nvPr>
        </p:nvSpPr>
        <p:spPr>
          <a:xfrm>
            <a:off x="228600" y="762000"/>
            <a:ext cx="8229600" cy="1676400"/>
          </a:xfrm>
        </p:spPr>
        <p:txBody>
          <a:bodyPr/>
          <a:lstStyle/>
          <a:p>
            <a:r>
              <a:rPr lang="en-US" altLang="en-US" b="1"/>
              <a:t>Sphygmomanometers and  gastroenterology instruments can be as high as 90% of the elemental mercury</a:t>
            </a:r>
          </a:p>
        </p:txBody>
      </p:sp>
      <p:graphicFrame>
        <p:nvGraphicFramePr>
          <p:cNvPr id="40965" name="Object 5"/>
          <p:cNvGraphicFramePr>
            <a:graphicFrameLocks noChangeAspect="1"/>
          </p:cNvGraphicFramePr>
          <p:nvPr/>
        </p:nvGraphicFramePr>
        <p:xfrm>
          <a:off x="685800" y="2286000"/>
          <a:ext cx="7086600" cy="4191000"/>
        </p:xfrm>
        <a:graphic>
          <a:graphicData uri="http://schemas.openxmlformats.org/presentationml/2006/ole">
            <mc:AlternateContent xmlns:mc="http://schemas.openxmlformats.org/markup-compatibility/2006">
              <mc:Choice xmlns:v="urn:schemas-microsoft-com:vml" Requires="v">
                <p:oleObj spid="_x0000_s40966" name="Chart" r:id="rId4" imgW="3572391" imgH="1886326" progId="Excel.Chart.8">
                  <p:embed/>
                </p:oleObj>
              </mc:Choice>
              <mc:Fallback>
                <p:oleObj name="Chart" r:id="rId4" imgW="3572391" imgH="1886326" progId="Excel.Chart.8">
                  <p:embed/>
                  <p:pic>
                    <p:nvPicPr>
                      <p:cNvPr id="0" name="Object 5"/>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86000"/>
                        <a:ext cx="7086600" cy="4191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solidFill>
                  <a:srgbClr val="003399"/>
                </a:solidFill>
              </a:rPr>
              <a:t>Evaluate Alternatives</a:t>
            </a:r>
          </a:p>
        </p:txBody>
      </p:sp>
      <p:sp>
        <p:nvSpPr>
          <p:cNvPr id="39939" name="Rectangle 3"/>
          <p:cNvSpPr>
            <a:spLocks noGrp="1" noChangeArrowheads="1"/>
          </p:cNvSpPr>
          <p:nvPr>
            <p:ph type="body" idx="1"/>
          </p:nvPr>
        </p:nvSpPr>
        <p:spPr/>
        <p:txBody>
          <a:bodyPr/>
          <a:lstStyle/>
          <a:p>
            <a:r>
              <a:rPr lang="en-US" altLang="en-US"/>
              <a:t>Context of your hospital’s operations</a:t>
            </a:r>
          </a:p>
          <a:p>
            <a:pPr lvl="1"/>
            <a:r>
              <a:rPr lang="en-US" altLang="en-US" sz="3200"/>
              <a:t>Performance comparisons</a:t>
            </a:r>
          </a:p>
          <a:p>
            <a:pPr lvl="1"/>
            <a:r>
              <a:rPr lang="en-US" altLang="en-US" sz="3200"/>
              <a:t>Purchase cost</a:t>
            </a:r>
          </a:p>
          <a:p>
            <a:pPr lvl="1"/>
            <a:r>
              <a:rPr lang="en-US" altLang="en-US" sz="3200"/>
              <a:t>Offsets for lower handling, disposal, maintenance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8763000" cy="1143000"/>
          </a:xfrm>
        </p:spPr>
        <p:txBody>
          <a:bodyPr/>
          <a:lstStyle/>
          <a:p>
            <a:r>
              <a:rPr lang="en-US" altLang="en-US">
                <a:solidFill>
                  <a:srgbClr val="003399"/>
                </a:solidFill>
              </a:rPr>
              <a:t>Institute Best Management Practices</a:t>
            </a:r>
          </a:p>
        </p:txBody>
      </p:sp>
      <p:sp>
        <p:nvSpPr>
          <p:cNvPr id="41987" name="Rectangle 3"/>
          <p:cNvSpPr>
            <a:spLocks noGrp="1" noChangeArrowheads="1"/>
          </p:cNvSpPr>
          <p:nvPr>
            <p:ph type="body" idx="1"/>
          </p:nvPr>
        </p:nvSpPr>
        <p:spPr>
          <a:xfrm>
            <a:off x="228600" y="1371600"/>
            <a:ext cx="8458200" cy="4114800"/>
          </a:xfrm>
        </p:spPr>
        <p:txBody>
          <a:bodyPr/>
          <a:lstStyle/>
          <a:p>
            <a:r>
              <a:rPr lang="en-US" altLang="en-US"/>
              <a:t>Educate staff on hazards, handling and recovery</a:t>
            </a:r>
          </a:p>
          <a:p>
            <a:r>
              <a:rPr lang="en-US" altLang="en-US"/>
              <a:t>Eliminate mercury equipment and products </a:t>
            </a:r>
          </a:p>
          <a:p>
            <a:r>
              <a:rPr lang="en-US" altLang="en-US"/>
              <a:t>Establish and monitor mercury-free purchasing</a:t>
            </a:r>
          </a:p>
          <a:p>
            <a:endParaRPr lang="en-US" altLang="en-US"/>
          </a:p>
          <a:p>
            <a:endParaRPr lang="en-US" altLang="en-US"/>
          </a:p>
        </p:txBody>
      </p:sp>
      <p:pic>
        <p:nvPicPr>
          <p:cNvPr id="41988" name="Picture 4" descr="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solidFill>
                  <a:srgbClr val="003399"/>
                </a:solidFill>
              </a:rPr>
              <a:t>Measure Success</a:t>
            </a:r>
          </a:p>
        </p:txBody>
      </p:sp>
      <p:sp>
        <p:nvSpPr>
          <p:cNvPr id="43011" name="Rectangle 3"/>
          <p:cNvSpPr>
            <a:spLocks noGrp="1" noChangeArrowheads="1"/>
          </p:cNvSpPr>
          <p:nvPr>
            <p:ph type="body" idx="1"/>
          </p:nvPr>
        </p:nvSpPr>
        <p:spPr>
          <a:xfrm>
            <a:off x="685800" y="1981200"/>
            <a:ext cx="4876800" cy="4114800"/>
          </a:xfrm>
        </p:spPr>
        <p:txBody>
          <a:bodyPr/>
          <a:lstStyle/>
          <a:p>
            <a:r>
              <a:rPr lang="en-US" altLang="en-US"/>
              <a:t>Use your inventory to chart your progress</a:t>
            </a:r>
          </a:p>
          <a:p>
            <a:r>
              <a:rPr lang="en-US" altLang="en-US"/>
              <a:t>Identify your successes</a:t>
            </a:r>
          </a:p>
          <a:p>
            <a:r>
              <a:rPr lang="en-US" altLang="en-US"/>
              <a:t>Communicate your successes to your staff</a:t>
            </a:r>
          </a:p>
          <a:p>
            <a:endParaRPr lang="en-US" altLang="en-US"/>
          </a:p>
        </p:txBody>
      </p:sp>
      <p:pic>
        <p:nvPicPr>
          <p:cNvPr id="430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57400"/>
            <a:ext cx="19145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solidFill>
                  <a:srgbClr val="003399"/>
                </a:solidFill>
              </a:rPr>
              <a:t>Keep the Mercury Out</a:t>
            </a:r>
          </a:p>
        </p:txBody>
      </p:sp>
      <p:sp>
        <p:nvSpPr>
          <p:cNvPr id="44035" name="Rectangle 3"/>
          <p:cNvSpPr>
            <a:spLocks noGrp="1" noChangeArrowheads="1"/>
          </p:cNvSpPr>
          <p:nvPr>
            <p:ph type="body" idx="1"/>
          </p:nvPr>
        </p:nvSpPr>
        <p:spPr/>
        <p:txBody>
          <a:bodyPr/>
          <a:lstStyle/>
          <a:p>
            <a:r>
              <a:rPr lang="en-US" altLang="en-US" sz="3600"/>
              <a:t>Purchasing agents to act as gatekeepers</a:t>
            </a:r>
          </a:p>
          <a:p>
            <a:r>
              <a:rPr lang="en-US" altLang="en-US" sz="3600"/>
              <a:t>Require vendors disclose mercury content</a:t>
            </a:r>
          </a:p>
          <a:p>
            <a:r>
              <a:rPr lang="en-US" altLang="en-US" sz="3600"/>
              <a:t>Develop a mercury free purchasing policy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0"/>
            <a:ext cx="7772400" cy="914400"/>
          </a:xfrm>
        </p:spPr>
        <p:txBody>
          <a:bodyPr/>
          <a:lstStyle/>
          <a:p>
            <a:r>
              <a:rPr lang="en-US" altLang="en-US">
                <a:solidFill>
                  <a:srgbClr val="003399"/>
                </a:solidFill>
              </a:rPr>
              <a:t>Mercury Spills</a:t>
            </a:r>
          </a:p>
        </p:txBody>
      </p:sp>
      <p:sp>
        <p:nvSpPr>
          <p:cNvPr id="50179" name="Rectangle 3"/>
          <p:cNvSpPr>
            <a:spLocks noGrp="1" noChangeArrowheads="1"/>
          </p:cNvSpPr>
          <p:nvPr>
            <p:ph type="body" idx="1"/>
          </p:nvPr>
        </p:nvSpPr>
        <p:spPr>
          <a:xfrm>
            <a:off x="685800" y="838200"/>
            <a:ext cx="7772400" cy="5257800"/>
          </a:xfrm>
        </p:spPr>
        <p:txBody>
          <a:bodyPr/>
          <a:lstStyle/>
          <a:p>
            <a:r>
              <a:rPr lang="en-US" altLang="en-US"/>
              <a:t>Decide on your policy </a:t>
            </a:r>
          </a:p>
          <a:p>
            <a:pPr lvl="1"/>
            <a:r>
              <a:rPr lang="en-US" altLang="en-US"/>
              <a:t>Specify amount of spill to evacuate. In all cases evacuate children, infirmed, and pregnant women.</a:t>
            </a:r>
          </a:p>
          <a:p>
            <a:pPr lvl="1"/>
            <a:r>
              <a:rPr lang="en-US" altLang="en-US"/>
              <a:t>Allow small spill cleanup by trained staff person</a:t>
            </a:r>
          </a:p>
          <a:p>
            <a:pPr lvl="1"/>
            <a:r>
              <a:rPr lang="en-US" altLang="en-US"/>
              <a:t>Call in a spill team</a:t>
            </a:r>
          </a:p>
          <a:p>
            <a:pPr lvl="1"/>
            <a:endParaRPr lang="en-US" altLang="en-US"/>
          </a:p>
          <a:p>
            <a:r>
              <a:rPr lang="en-US" altLang="en-US"/>
              <a:t>Put it in writing</a:t>
            </a:r>
          </a:p>
          <a:p>
            <a:pPr lvl="1"/>
            <a:endParaRPr lang="en-US" altLang="en-US"/>
          </a:p>
          <a:p>
            <a:pPr lvl="1"/>
            <a:endParaRPr lang="en-US" altLang="en-US"/>
          </a:p>
        </p:txBody>
      </p:sp>
      <p:graphicFrame>
        <p:nvGraphicFramePr>
          <p:cNvPr id="50181" name="Object 5"/>
          <p:cNvGraphicFramePr>
            <a:graphicFrameLocks noChangeAspect="1"/>
          </p:cNvGraphicFramePr>
          <p:nvPr/>
        </p:nvGraphicFramePr>
        <p:xfrm>
          <a:off x="6019800" y="3276600"/>
          <a:ext cx="3124200" cy="3581400"/>
        </p:xfrm>
        <a:graphic>
          <a:graphicData uri="http://schemas.openxmlformats.org/presentationml/2006/ole">
            <mc:AlternateContent xmlns:mc="http://schemas.openxmlformats.org/markup-compatibility/2006">
              <mc:Choice xmlns:v="urn:schemas-microsoft-com:vml" Requires="v">
                <p:oleObj spid="_x0000_s50182" name="Bitmap Image" r:id="rId4" imgW="1114581" imgH="1362265" progId="Paint.Picture">
                  <p:embed/>
                </p:oleObj>
              </mc:Choice>
              <mc:Fallback>
                <p:oleObj name="Bitmap Image" r:id="rId4" imgW="1114581" imgH="1362265"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276600"/>
                        <a:ext cx="3124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219200"/>
          </a:xfrm>
        </p:spPr>
        <p:txBody>
          <a:bodyPr/>
          <a:lstStyle/>
          <a:p>
            <a:r>
              <a:rPr lang="en-US" altLang="en-US"/>
              <a:t>Contacts</a:t>
            </a:r>
          </a:p>
        </p:txBody>
      </p:sp>
      <p:sp>
        <p:nvSpPr>
          <p:cNvPr id="52227" name="Rectangle 3"/>
          <p:cNvSpPr>
            <a:spLocks noGrp="1" noChangeArrowheads="1"/>
          </p:cNvSpPr>
          <p:nvPr>
            <p:ph type="body" idx="1"/>
          </p:nvPr>
        </p:nvSpPr>
        <p:spPr/>
        <p:txBody>
          <a:bodyPr/>
          <a:lstStyle/>
          <a:p>
            <a:pPr>
              <a:lnSpc>
                <a:spcPct val="90000"/>
              </a:lnSpc>
            </a:pPr>
            <a:r>
              <a:rPr lang="en-US" altLang="en-US"/>
              <a:t>Enforcement – Chris Piehler </a:t>
            </a:r>
          </a:p>
          <a:p>
            <a:pPr lvl="1">
              <a:lnSpc>
                <a:spcPct val="90000"/>
              </a:lnSpc>
            </a:pPr>
            <a:r>
              <a:rPr lang="en-US" altLang="en-US"/>
              <a:t>225.219.3609</a:t>
            </a:r>
          </a:p>
          <a:p>
            <a:pPr lvl="1">
              <a:lnSpc>
                <a:spcPct val="90000"/>
              </a:lnSpc>
            </a:pPr>
            <a:r>
              <a:rPr lang="en-US" altLang="en-US">
                <a:hlinkClick r:id="rId3"/>
              </a:rPr>
              <a:t>chris.piehler@la.gov</a:t>
            </a:r>
            <a:endParaRPr lang="en-US" altLang="en-US"/>
          </a:p>
          <a:p>
            <a:pPr>
              <a:lnSpc>
                <a:spcPct val="90000"/>
              </a:lnSpc>
            </a:pPr>
            <a:r>
              <a:rPr lang="en-US" altLang="en-US"/>
              <a:t>Recycling – John Rogers</a:t>
            </a:r>
          </a:p>
          <a:p>
            <a:pPr lvl="1">
              <a:lnSpc>
                <a:spcPct val="90000"/>
              </a:lnSpc>
            </a:pPr>
            <a:r>
              <a:rPr lang="en-US" altLang="en-US"/>
              <a:t>225.219.3266</a:t>
            </a:r>
          </a:p>
          <a:p>
            <a:pPr lvl="1">
              <a:lnSpc>
                <a:spcPct val="90000"/>
              </a:lnSpc>
            </a:pPr>
            <a:r>
              <a:rPr lang="en-US" altLang="en-US"/>
              <a:t>800.305.6621</a:t>
            </a:r>
          </a:p>
          <a:p>
            <a:pPr lvl="1">
              <a:lnSpc>
                <a:spcPct val="90000"/>
              </a:lnSpc>
            </a:pPr>
            <a:r>
              <a:rPr lang="en-US" altLang="en-US">
                <a:hlinkClick r:id="rId4"/>
              </a:rPr>
              <a:t>john.rogers@la.gov</a:t>
            </a:r>
            <a:endParaRPr lang="en-US" altLang="en-US"/>
          </a:p>
          <a:p>
            <a:pPr lvl="1">
              <a:lnSpc>
                <a:spcPct val="90000"/>
              </a:lnSpc>
              <a:buFontTx/>
              <a:buNone/>
            </a:pPr>
            <a:r>
              <a:rPr lang="en-US" altLang="en-US"/>
              <a:t> </a:t>
            </a:r>
          </a:p>
          <a:p>
            <a:pPr lvl="1">
              <a:lnSpc>
                <a:spcPct val="90000"/>
              </a:lnSpc>
            </a:pPr>
            <a:endParaRPr lang="en-US" altLang="en-US"/>
          </a:p>
          <a:p>
            <a:pPr lvl="1">
              <a:lnSpc>
                <a:spcPct val="90000"/>
              </a:lnSpc>
            </a:pP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r>
              <a:rPr lang="en-US" altLang="en-US"/>
              <a:t>Websites	</a:t>
            </a:r>
          </a:p>
        </p:txBody>
      </p:sp>
      <p:sp>
        <p:nvSpPr>
          <p:cNvPr id="53251" name="Rectangle 3"/>
          <p:cNvSpPr>
            <a:spLocks noGrp="1" noChangeArrowheads="1"/>
          </p:cNvSpPr>
          <p:nvPr>
            <p:ph type="body" idx="1"/>
          </p:nvPr>
        </p:nvSpPr>
        <p:spPr>
          <a:xfrm>
            <a:off x="0" y="914400"/>
            <a:ext cx="9144000" cy="5181600"/>
          </a:xfrm>
        </p:spPr>
        <p:txBody>
          <a:bodyPr/>
          <a:lstStyle/>
          <a:p>
            <a:r>
              <a:rPr lang="en-US" altLang="en-US"/>
              <a:t>DEQ  </a:t>
            </a:r>
            <a:r>
              <a:rPr lang="en-US" altLang="en-US">
                <a:hlinkClick r:id="rId3"/>
              </a:rPr>
              <a:t>www.deq.louisiana.gov</a:t>
            </a:r>
            <a:endParaRPr lang="en-US" altLang="en-US"/>
          </a:p>
          <a:p>
            <a:r>
              <a:rPr lang="en-US" altLang="en-US"/>
              <a:t>EPA  </a:t>
            </a:r>
            <a:r>
              <a:rPr lang="en-US" altLang="en-US">
                <a:hlinkClick r:id="rId4"/>
              </a:rPr>
              <a:t>www.epa.gov/pbt</a:t>
            </a:r>
            <a:endParaRPr lang="en-US" altLang="en-US"/>
          </a:p>
          <a:p>
            <a:r>
              <a:rPr lang="en-US" altLang="en-US"/>
              <a:t>Sustainable Hospitals </a:t>
            </a:r>
            <a:r>
              <a:rPr lang="en-US" altLang="en-US">
                <a:hlinkClick r:id="rId5"/>
              </a:rPr>
              <a:t>www.sustainablehospitals.org</a:t>
            </a:r>
            <a:endParaRPr lang="en-US" altLang="en-US"/>
          </a:p>
          <a:p>
            <a:r>
              <a:rPr lang="en-US" altLang="en-US"/>
              <a:t>Hospitals for a Healthy Environment </a:t>
            </a:r>
            <a:r>
              <a:rPr lang="en-US" altLang="en-US">
                <a:hlinkClick r:id="rId6"/>
              </a:rPr>
              <a:t>http://www.h2e-online.org/</a:t>
            </a:r>
            <a:endParaRPr lang="en-US" altLang="en-US"/>
          </a:p>
          <a:p>
            <a:r>
              <a:rPr lang="en-US" altLang="en-US"/>
              <a:t>Health Care Without Harm </a:t>
            </a:r>
            <a:r>
              <a:rPr lang="en-US" altLang="en-US">
                <a:hlinkClick r:id="rId7"/>
              </a:rPr>
              <a:t>http://www.noharm.org</a:t>
            </a:r>
            <a:endParaRPr lang="en-US" altLang="en-US"/>
          </a:p>
          <a:p>
            <a:r>
              <a:rPr lang="en-US" altLang="en-US"/>
              <a:t>Northeast Waste Management Officials' Association </a:t>
            </a:r>
            <a:r>
              <a:rPr lang="en-US" altLang="en-US">
                <a:latin typeface="Arial" pitchFamily="34" charset="0"/>
              </a:rPr>
              <a:t> </a:t>
            </a:r>
            <a:r>
              <a:rPr lang="en-US" altLang="en-US">
                <a:latin typeface="Arial" pitchFamily="34" charset="0"/>
                <a:hlinkClick r:id="rId8"/>
              </a:rPr>
              <a:t>http://www.newmoa.org/Newmoa/htdocs/about/AboutUs.cfm</a:t>
            </a:r>
            <a:endParaRPr lang="en-US" altLang="en-US">
              <a:latin typeface="Arial" pitchFamily="34" charset="0"/>
            </a:endParaRPr>
          </a:p>
          <a:p>
            <a:endParaRPr lang="en-US" altLang="en-US">
              <a:latin typeface="Arial" pitchFamily="34" charset="0"/>
            </a:endParaRPr>
          </a:p>
          <a:p>
            <a:endParaRPr lang="en-US" altLang="en-US"/>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66100"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Grp="1" noChangeArrowheads="1"/>
          </p:cNvSpPr>
          <p:nvPr>
            <p:ph type="title"/>
          </p:nvPr>
        </p:nvSpPr>
        <p:spPr>
          <a:xfrm>
            <a:off x="685800" y="609600"/>
            <a:ext cx="7772400" cy="1676400"/>
          </a:xfrm>
          <a:noFill/>
          <a:ln/>
        </p:spPr>
        <p:txBody>
          <a:bodyPr/>
          <a:lstStyle/>
          <a:p>
            <a:pPr algn="l"/>
            <a:r>
              <a:rPr lang="en-US" altLang="en-US">
                <a:solidFill>
                  <a:srgbClr val="66CCFF"/>
                </a:solidFill>
              </a:rPr>
              <a:t>Mercury combines with other elements</a:t>
            </a:r>
            <a:br>
              <a:rPr lang="en-US" altLang="en-US">
                <a:solidFill>
                  <a:srgbClr val="66CCFF"/>
                </a:solidFill>
              </a:rPr>
            </a:br>
            <a:endParaRPr lang="en-US" altLang="en-US">
              <a:solidFill>
                <a:srgbClr val="66CCFF"/>
              </a:solidFill>
            </a:endParaRPr>
          </a:p>
        </p:txBody>
      </p:sp>
      <p:sp>
        <p:nvSpPr>
          <p:cNvPr id="8196" name="Rectangle 4"/>
          <p:cNvSpPr>
            <a:spLocks noGrp="1" noChangeArrowheads="1"/>
          </p:cNvSpPr>
          <p:nvPr>
            <p:ph type="body" sz="half" idx="2"/>
          </p:nvPr>
        </p:nvSpPr>
        <p:spPr>
          <a:xfrm>
            <a:off x="838200" y="3352800"/>
            <a:ext cx="1752600" cy="1524000"/>
          </a:xfrm>
          <a:ln/>
        </p:spPr>
        <p:txBody>
          <a:bodyPr/>
          <a:lstStyle/>
          <a:p>
            <a:pPr>
              <a:buFontTx/>
              <a:buNone/>
            </a:pPr>
            <a:endParaRPr lang="en-US" altLang="en-US" sz="280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solidFill>
                  <a:srgbClr val="003399"/>
                </a:solidFill>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35F6E"/>
        </a:solidFill>
        <a:effectLst/>
      </p:bgPr>
    </p:bg>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85471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noChangeArrowheads="1"/>
          </p:cNvSpPr>
          <p:nvPr>
            <p:ph type="title"/>
          </p:nvPr>
        </p:nvSpPr>
        <p:spPr>
          <a:xfrm>
            <a:off x="692150" y="615950"/>
            <a:ext cx="7759700" cy="1130300"/>
          </a:xfrm>
          <a:solidFill>
            <a:srgbClr val="635F6E"/>
          </a:solidFill>
          <a:ln w="12700" cap="flat">
            <a:solidFill>
              <a:schemeClr val="accent2"/>
            </a:solidFill>
            <a:miter lim="800000"/>
            <a:headEnd/>
            <a:tailEnd/>
          </a:ln>
        </p:spPr>
        <p:txBody>
          <a:bodyPr/>
          <a:lstStyle/>
          <a:p>
            <a:r>
              <a:rPr lang="en-US" altLang="en-US">
                <a:solidFill>
                  <a:srgbClr val="66FF99"/>
                </a:solidFill>
              </a:rPr>
              <a:t>Mercury is pervasive</a:t>
            </a:r>
          </a:p>
        </p:txBody>
      </p:sp>
      <p:sp>
        <p:nvSpPr>
          <p:cNvPr id="10244" name="Rectangle 4"/>
          <p:cNvSpPr>
            <a:spLocks noGrp="1" noChangeArrowheads="1"/>
          </p:cNvSpPr>
          <p:nvPr>
            <p:ph type="body" sz="half" idx="1"/>
          </p:nvPr>
        </p:nvSpPr>
        <p:spPr>
          <a:xfrm>
            <a:off x="4800600" y="1905000"/>
            <a:ext cx="3810000" cy="3124200"/>
          </a:xfrm>
          <a:noFill/>
          <a:ln/>
        </p:spPr>
        <p:txBody>
          <a:bodyPr/>
          <a:lstStyle/>
          <a:p>
            <a:r>
              <a:rPr lang="en-US" altLang="en-US">
                <a:solidFill>
                  <a:srgbClr val="66FF99"/>
                </a:solidFill>
              </a:rPr>
              <a:t>Naturally occurring</a:t>
            </a:r>
          </a:p>
          <a:p>
            <a:r>
              <a:rPr lang="en-US" altLang="en-US">
                <a:solidFill>
                  <a:srgbClr val="66FF99"/>
                </a:solidFill>
              </a:rPr>
              <a:t>Garbage and coal combustion </a:t>
            </a:r>
          </a:p>
          <a:p>
            <a:r>
              <a:rPr lang="en-US" altLang="en-US">
                <a:solidFill>
                  <a:srgbClr val="66FF99"/>
                </a:solidFill>
              </a:rPr>
              <a:t>Industrial processes</a:t>
            </a:r>
          </a:p>
          <a:p>
            <a:r>
              <a:rPr lang="en-US" altLang="en-US">
                <a:solidFill>
                  <a:srgbClr val="66FF99"/>
                </a:solidFill>
              </a:rPr>
              <a:t>In products</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5113" cy="686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Grp="1" noChangeArrowheads="1"/>
          </p:cNvSpPr>
          <p:nvPr>
            <p:ph type="title"/>
          </p:nvPr>
        </p:nvSpPr>
        <p:spPr>
          <a:xfrm>
            <a:off x="692150" y="615950"/>
            <a:ext cx="7759700" cy="1130300"/>
          </a:xfrm>
          <a:solidFill>
            <a:schemeClr val="hlink"/>
          </a:solidFill>
          <a:ln w="12700" cap="flat">
            <a:solidFill>
              <a:schemeClr val="accent1"/>
            </a:solidFill>
            <a:miter lim="800000"/>
            <a:headEnd/>
            <a:tailEnd/>
          </a:ln>
        </p:spPr>
        <p:txBody>
          <a:bodyPr/>
          <a:lstStyle/>
          <a:p>
            <a:r>
              <a:rPr lang="en-US" altLang="en-US">
                <a:solidFill>
                  <a:srgbClr val="99FF33"/>
                </a:solidFill>
              </a:rPr>
              <a:t>Mercury is in the home</a:t>
            </a:r>
          </a:p>
        </p:txBody>
      </p:sp>
      <p:sp>
        <p:nvSpPr>
          <p:cNvPr id="12292" name="Rectangle 4"/>
          <p:cNvSpPr>
            <a:spLocks noGrp="1" noChangeArrowheads="1"/>
          </p:cNvSpPr>
          <p:nvPr>
            <p:ph type="body" sz="half" idx="2"/>
          </p:nvPr>
        </p:nvSpPr>
        <p:spPr>
          <a:xfrm>
            <a:off x="457200" y="2057400"/>
            <a:ext cx="8077200" cy="7086600"/>
          </a:xfrm>
          <a:noFill/>
          <a:ln/>
          <a:effectLst>
            <a:outerShdw dist="35921" dir="2700000" algn="ctr" rotWithShape="0">
              <a:schemeClr val="tx1"/>
            </a:outerShdw>
          </a:effectLst>
        </p:spPr>
        <p:txBody>
          <a:bodyPr/>
          <a:lstStyle/>
          <a:p>
            <a:pPr>
              <a:buFontTx/>
              <a:buNone/>
            </a:pPr>
            <a:r>
              <a:rPr lang="en-US" altLang="en-US" b="1">
                <a:solidFill>
                  <a:schemeClr val="bg1"/>
                </a:solidFill>
                <a:latin typeface="Arial" pitchFamily="34" charset="0"/>
                <a:cs typeface="Arial" pitchFamily="34" charset="0"/>
              </a:rPr>
              <a:t>Thermostats 46.7%</a:t>
            </a:r>
            <a:endParaRPr lang="en-US" altLang="en-US" b="1">
              <a:solidFill>
                <a:schemeClr val="bg1"/>
              </a:solidFill>
              <a:cs typeface="Times New Roman" pitchFamily="18" charset="0"/>
            </a:endParaRPr>
          </a:p>
          <a:p>
            <a:pPr>
              <a:buFontTx/>
              <a:buNone/>
            </a:pPr>
            <a:r>
              <a:rPr lang="en-US" altLang="en-US" b="1">
                <a:solidFill>
                  <a:schemeClr val="bg1"/>
                </a:solidFill>
                <a:latin typeface="Arial" pitchFamily="34" charset="0"/>
                <a:cs typeface="Arial" pitchFamily="34" charset="0"/>
              </a:rPr>
              <a:t>Dental Amalgams 21.0%</a:t>
            </a:r>
            <a:endParaRPr lang="en-US" altLang="en-US" b="1">
              <a:solidFill>
                <a:schemeClr val="bg1"/>
              </a:solidFill>
              <a:cs typeface="Times New Roman" pitchFamily="18" charset="0"/>
            </a:endParaRPr>
          </a:p>
          <a:p>
            <a:pPr>
              <a:buFontTx/>
              <a:buNone/>
            </a:pPr>
            <a:r>
              <a:rPr lang="en-US" altLang="en-US" b="1">
                <a:solidFill>
                  <a:schemeClr val="bg1"/>
                </a:solidFill>
                <a:latin typeface="Arial" pitchFamily="34" charset="0"/>
                <a:cs typeface="Arial" pitchFamily="34" charset="0"/>
              </a:rPr>
              <a:t>Light Switches 14.1% </a:t>
            </a:r>
            <a:endParaRPr lang="en-US" altLang="en-US" b="1">
              <a:solidFill>
                <a:schemeClr val="bg1"/>
              </a:solidFill>
              <a:cs typeface="Times New Roman" pitchFamily="18" charset="0"/>
            </a:endParaRPr>
          </a:p>
          <a:p>
            <a:pPr>
              <a:buFontTx/>
              <a:buNone/>
            </a:pPr>
            <a:r>
              <a:rPr lang="en-US" altLang="en-US" b="1">
                <a:solidFill>
                  <a:schemeClr val="bg1"/>
                </a:solidFill>
                <a:latin typeface="Arial" pitchFamily="34" charset="0"/>
                <a:cs typeface="Arial" pitchFamily="34" charset="0"/>
              </a:rPr>
              <a:t>Auto switches 4.7%</a:t>
            </a:r>
            <a:endParaRPr lang="en-US" altLang="en-US" b="1">
              <a:solidFill>
                <a:schemeClr val="bg1"/>
              </a:solidFill>
              <a:cs typeface="Times New Roman" pitchFamily="18" charset="0"/>
            </a:endParaRPr>
          </a:p>
          <a:p>
            <a:pPr>
              <a:buFontTx/>
              <a:buNone/>
            </a:pPr>
            <a:r>
              <a:rPr lang="en-US" altLang="en-US" b="1">
                <a:solidFill>
                  <a:schemeClr val="bg1"/>
                </a:solidFill>
                <a:latin typeface="Arial" pitchFamily="34" charset="0"/>
                <a:cs typeface="Arial" pitchFamily="34" charset="0"/>
              </a:rPr>
              <a:t>Thermometers 4.7%</a:t>
            </a:r>
            <a:endParaRPr lang="en-US" altLang="en-US" b="1">
              <a:solidFill>
                <a:schemeClr val="bg1"/>
              </a:solidFill>
              <a:cs typeface="Times New Roman" pitchFamily="18" charset="0"/>
            </a:endParaRPr>
          </a:p>
          <a:p>
            <a:pPr>
              <a:buFontTx/>
              <a:buNone/>
            </a:pPr>
            <a:r>
              <a:rPr lang="en-US" altLang="en-US" b="1">
                <a:solidFill>
                  <a:schemeClr val="bg1"/>
                </a:solidFill>
                <a:latin typeface="Arial" pitchFamily="34" charset="0"/>
                <a:cs typeface="Arial" pitchFamily="34" charset="0"/>
              </a:rPr>
              <a:t>Appliances switches 2.4%</a:t>
            </a:r>
            <a:endParaRPr lang="en-US" altLang="en-US" b="1">
              <a:solidFill>
                <a:schemeClr val="bg1"/>
              </a:solidFill>
              <a:cs typeface="Times New Roman" pitchFamily="18" charset="0"/>
            </a:endParaRPr>
          </a:p>
          <a:p>
            <a:pPr>
              <a:buFontTx/>
              <a:buNone/>
            </a:pPr>
            <a:r>
              <a:rPr lang="en-US" altLang="en-US" b="1">
                <a:solidFill>
                  <a:schemeClr val="bg1"/>
                </a:solidFill>
                <a:latin typeface="Arial" pitchFamily="34" charset="0"/>
                <a:cs typeface="Arial" pitchFamily="34" charset="0"/>
              </a:rPr>
              <a:t>Batteries 0.6%</a:t>
            </a:r>
            <a:endParaRPr lang="en-US" altLang="en-US" b="1">
              <a:solidFill>
                <a:schemeClr val="bg1"/>
              </a:solidFill>
              <a:cs typeface="Times New Roman" pitchFamily="18" charset="0"/>
            </a:endParaRPr>
          </a:p>
          <a:p>
            <a:pPr>
              <a:buFontTx/>
              <a:buNone/>
            </a:pPr>
            <a:r>
              <a:rPr lang="en-US" altLang="en-US" b="1">
                <a:solidFill>
                  <a:schemeClr val="bg1"/>
                </a:solidFill>
                <a:latin typeface="Arial" pitchFamily="34" charset="0"/>
                <a:cs typeface="Arial" pitchFamily="34" charset="0"/>
              </a:rPr>
              <a:t>Fluorescent Lights 0.5%</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anim calcmode="lin" valueType="num">
                                      <p:cBhvr additive="base">
                                        <p:cTn id="11"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 calcmode="lin" valueType="num">
                                      <p:cBhvr additive="base">
                                        <p:cTn id="17" dur="5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292">
                                            <p:txEl>
                                              <p:pRg st="2" end="2"/>
                                            </p:txEl>
                                          </p:spTgt>
                                        </p:tgtEl>
                                        <p:attrNameLst>
                                          <p:attrName>style.visibility</p:attrName>
                                        </p:attrNameLst>
                                      </p:cBhvr>
                                      <p:to>
                                        <p:strVal val="visible"/>
                                      </p:to>
                                    </p:set>
                                    <p:anim calcmode="lin" valueType="num">
                                      <p:cBhvr additive="base">
                                        <p:cTn id="23"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292">
                                            <p:txEl>
                                              <p:pRg st="3" end="3"/>
                                            </p:txEl>
                                          </p:spTgt>
                                        </p:tgtEl>
                                        <p:attrNameLst>
                                          <p:attrName>style.visibility</p:attrName>
                                        </p:attrNameLst>
                                      </p:cBhvr>
                                      <p:to>
                                        <p:strVal val="visible"/>
                                      </p:to>
                                    </p:set>
                                    <p:anim calcmode="lin" valueType="num">
                                      <p:cBhvr additive="base">
                                        <p:cTn id="29" dur="5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292">
                                            <p:txEl>
                                              <p:pRg st="4" end="4"/>
                                            </p:txEl>
                                          </p:spTgt>
                                        </p:tgtEl>
                                        <p:attrNameLst>
                                          <p:attrName>style.visibility</p:attrName>
                                        </p:attrNameLst>
                                      </p:cBhvr>
                                      <p:to>
                                        <p:strVal val="visible"/>
                                      </p:to>
                                    </p:set>
                                    <p:anim calcmode="lin" valueType="num">
                                      <p:cBhvr additive="base">
                                        <p:cTn id="35" dur="5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292">
                                            <p:txEl>
                                              <p:pRg st="5" end="5"/>
                                            </p:txEl>
                                          </p:spTgt>
                                        </p:tgtEl>
                                        <p:attrNameLst>
                                          <p:attrName>style.visibility</p:attrName>
                                        </p:attrNameLst>
                                      </p:cBhvr>
                                      <p:to>
                                        <p:strVal val="visible"/>
                                      </p:to>
                                    </p:set>
                                    <p:anim calcmode="lin" valueType="num">
                                      <p:cBhvr additive="base">
                                        <p:cTn id="41" dur="500" fill="hold"/>
                                        <p:tgtEl>
                                          <p:spTgt spid="1229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2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292">
                                            <p:txEl>
                                              <p:pRg st="6" end="6"/>
                                            </p:txEl>
                                          </p:spTgt>
                                        </p:tgtEl>
                                        <p:attrNameLst>
                                          <p:attrName>style.visibility</p:attrName>
                                        </p:attrNameLst>
                                      </p:cBhvr>
                                      <p:to>
                                        <p:strVal val="visible"/>
                                      </p:to>
                                    </p:set>
                                    <p:anim calcmode="lin" valueType="num">
                                      <p:cBhvr additive="base">
                                        <p:cTn id="47" dur="500" fill="hold"/>
                                        <p:tgtEl>
                                          <p:spTgt spid="1229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2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292">
                                            <p:txEl>
                                              <p:pRg st="7" end="7"/>
                                            </p:txEl>
                                          </p:spTgt>
                                        </p:tgtEl>
                                        <p:attrNameLst>
                                          <p:attrName>style.visibility</p:attrName>
                                        </p:attrNameLst>
                                      </p:cBhvr>
                                      <p:to>
                                        <p:strVal val="visible"/>
                                      </p:to>
                                    </p:set>
                                    <p:anim calcmode="lin" valueType="num">
                                      <p:cBhvr additive="base">
                                        <p:cTn id="53" dur="500" fill="hold"/>
                                        <p:tgtEl>
                                          <p:spTgt spid="12292">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29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5334000"/>
          </a:xfrm>
          <a:noFill/>
          <a:ln/>
        </p:spPr>
        <p:txBody>
          <a:bodyPr/>
          <a:lstStyle/>
          <a:p>
            <a:r>
              <a:rPr lang="en-US" altLang="en-US">
                <a:solidFill>
                  <a:schemeClr val="accent2"/>
                </a:solidFill>
              </a:rPr>
              <a:t> 	</a:t>
            </a:r>
          </a:p>
        </p:txBody>
      </p:sp>
      <p:sp>
        <p:nvSpPr>
          <p:cNvPr id="14339" name="Rectangle 3"/>
          <p:cNvSpPr>
            <a:spLocks noGrp="1" noChangeArrowheads="1"/>
          </p:cNvSpPr>
          <p:nvPr>
            <p:ph type="body" idx="1"/>
          </p:nvPr>
        </p:nvSpPr>
        <p:spPr>
          <a:xfrm>
            <a:off x="0" y="1371600"/>
            <a:ext cx="9144000" cy="4953000"/>
          </a:xfrm>
          <a:noFill/>
          <a:ln/>
        </p:spPr>
        <p:txBody>
          <a:bodyPr/>
          <a:lstStyle/>
          <a:p>
            <a:pPr>
              <a:buFontTx/>
              <a:buNone/>
            </a:pPr>
            <a:r>
              <a:rPr lang="en-US" altLang="en-US">
                <a:solidFill>
                  <a:schemeClr val="accent2"/>
                </a:solidFill>
              </a:rPr>
              <a:t/>
            </a:r>
            <a:br>
              <a:rPr lang="en-US" altLang="en-US">
                <a:solidFill>
                  <a:schemeClr val="accent2"/>
                </a:solidFill>
              </a:rPr>
            </a:br>
            <a:endParaRPr lang="en-US" altLang="en-US">
              <a:solidFill>
                <a:schemeClr val="accent2"/>
              </a:solidFill>
            </a:endParaRPr>
          </a:p>
        </p:txBody>
      </p:sp>
      <p:pic>
        <p:nvPicPr>
          <p:cNvPr id="14340" name="Picture 4" descr="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27988"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500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solidFill>
                  <a:srgbClr val="003399"/>
                </a:solidFill>
              </a:rPr>
              <a:t>Health Effects</a:t>
            </a:r>
            <a:r>
              <a:rPr lang="en-US" altLang="en-US"/>
              <a:t> </a:t>
            </a:r>
            <a:br>
              <a:rPr lang="en-US" altLang="en-US"/>
            </a:br>
            <a:r>
              <a:rPr lang="en-US" altLang="en-US" b="1">
                <a:solidFill>
                  <a:schemeClr val="accent2"/>
                </a:solidFill>
              </a:rPr>
              <a:t>Inorganic and Elemental Mercury </a:t>
            </a:r>
          </a:p>
        </p:txBody>
      </p:sp>
      <p:sp>
        <p:nvSpPr>
          <p:cNvPr id="16387" name="Rectangle 3"/>
          <p:cNvSpPr>
            <a:spLocks noGrp="1" noChangeArrowheads="1"/>
          </p:cNvSpPr>
          <p:nvPr>
            <p:ph type="body" idx="1"/>
          </p:nvPr>
        </p:nvSpPr>
        <p:spPr>
          <a:xfrm>
            <a:off x="685800" y="2057400"/>
            <a:ext cx="7772400" cy="4038600"/>
          </a:xfrm>
        </p:spPr>
        <p:txBody>
          <a:bodyPr/>
          <a:lstStyle/>
          <a:p>
            <a:pPr>
              <a:lnSpc>
                <a:spcPct val="90000"/>
              </a:lnSpc>
              <a:buFontTx/>
              <a:buNone/>
            </a:pPr>
            <a:r>
              <a:rPr lang="en-US" altLang="en-US" b="1">
                <a:solidFill>
                  <a:schemeClr val="accent2"/>
                </a:solidFill>
              </a:rPr>
              <a:t>Renal toxicity</a:t>
            </a:r>
          </a:p>
          <a:p>
            <a:pPr>
              <a:lnSpc>
                <a:spcPct val="90000"/>
              </a:lnSpc>
              <a:buFontTx/>
              <a:buNone/>
            </a:pPr>
            <a:r>
              <a:rPr lang="en-US" altLang="en-US" b="1">
                <a:solidFill>
                  <a:schemeClr val="accent2"/>
                </a:solidFill>
              </a:rPr>
              <a:t>Skeletal muscle degeneration</a:t>
            </a:r>
          </a:p>
          <a:p>
            <a:pPr>
              <a:lnSpc>
                <a:spcPct val="90000"/>
              </a:lnSpc>
              <a:buFontTx/>
              <a:buNone/>
            </a:pPr>
            <a:r>
              <a:rPr lang="en-US" altLang="en-US" b="1">
                <a:solidFill>
                  <a:schemeClr val="accent2"/>
                </a:solidFill>
              </a:rPr>
              <a:t>Gastrointestinal irritation</a:t>
            </a:r>
          </a:p>
          <a:p>
            <a:pPr>
              <a:lnSpc>
                <a:spcPct val="90000"/>
              </a:lnSpc>
              <a:buFontTx/>
              <a:buNone/>
            </a:pPr>
            <a:r>
              <a:rPr lang="en-US" altLang="en-US" b="1">
                <a:solidFill>
                  <a:schemeClr val="accent2"/>
                </a:solidFill>
              </a:rPr>
              <a:t>Pulmonary edema - fluid in the lungs</a:t>
            </a:r>
          </a:p>
          <a:p>
            <a:pPr>
              <a:lnSpc>
                <a:spcPct val="90000"/>
              </a:lnSpc>
              <a:buFontTx/>
              <a:buNone/>
            </a:pPr>
            <a:r>
              <a:rPr lang="en-US" altLang="en-US" b="1">
                <a:solidFill>
                  <a:schemeClr val="accent2"/>
                </a:solidFill>
              </a:rPr>
              <a:t>Elevated blood pressure</a:t>
            </a:r>
          </a:p>
          <a:p>
            <a:pPr>
              <a:lnSpc>
                <a:spcPct val="90000"/>
              </a:lnSpc>
              <a:buFontTx/>
              <a:buNone/>
            </a:pPr>
            <a:r>
              <a:rPr lang="en-US" altLang="en-US" b="1">
                <a:solidFill>
                  <a:schemeClr val="accent2"/>
                </a:solidFill>
              </a:rPr>
              <a:t>Low grade/intermittent fevers</a:t>
            </a:r>
          </a:p>
          <a:p>
            <a:pPr>
              <a:lnSpc>
                <a:spcPct val="90000"/>
              </a:lnSpc>
              <a:buFontTx/>
              <a:buNone/>
            </a:pPr>
            <a:r>
              <a:rPr lang="en-US" altLang="en-US" b="1">
                <a:solidFill>
                  <a:schemeClr val="accent2"/>
                </a:solidFill>
              </a:rPr>
              <a:t>Flushing of palms and soles</a:t>
            </a:r>
            <a:br>
              <a:rPr lang="en-US" altLang="en-US" b="1">
                <a:solidFill>
                  <a:schemeClr val="accent2"/>
                </a:solidFill>
              </a:rPr>
            </a:b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solidFill>
                  <a:srgbClr val="003399"/>
                </a:solidFill>
              </a:rPr>
              <a:t>Health Effects</a:t>
            </a:r>
            <a:r>
              <a:rPr lang="en-US" altLang="en-US"/>
              <a:t> </a:t>
            </a:r>
            <a:br>
              <a:rPr lang="en-US" altLang="en-US"/>
            </a:br>
            <a:r>
              <a:rPr lang="en-US" altLang="en-US" b="1">
                <a:solidFill>
                  <a:schemeClr val="accent2"/>
                </a:solidFill>
              </a:rPr>
              <a:t>Methylmercury</a:t>
            </a:r>
          </a:p>
        </p:txBody>
      </p:sp>
      <p:sp>
        <p:nvSpPr>
          <p:cNvPr id="17411" name="Rectangle 3"/>
          <p:cNvSpPr>
            <a:spLocks noGrp="1" noChangeArrowheads="1"/>
          </p:cNvSpPr>
          <p:nvPr>
            <p:ph type="body" idx="1"/>
          </p:nvPr>
        </p:nvSpPr>
        <p:spPr>
          <a:xfrm>
            <a:off x="685800" y="1828800"/>
            <a:ext cx="7772400" cy="3886200"/>
          </a:xfrm>
        </p:spPr>
        <p:txBody>
          <a:bodyPr/>
          <a:lstStyle/>
          <a:p>
            <a:pPr>
              <a:lnSpc>
                <a:spcPct val="90000"/>
              </a:lnSpc>
              <a:buFontTx/>
              <a:buNone/>
            </a:pPr>
            <a:endParaRPr lang="en-US" altLang="en-US" sz="2800">
              <a:solidFill>
                <a:schemeClr val="accent2"/>
              </a:solidFill>
            </a:endParaRPr>
          </a:p>
          <a:p>
            <a:pPr>
              <a:lnSpc>
                <a:spcPct val="90000"/>
              </a:lnSpc>
              <a:buFontTx/>
              <a:buNone/>
            </a:pPr>
            <a:r>
              <a:rPr lang="en-US" altLang="en-US" sz="2800" b="1">
                <a:solidFill>
                  <a:schemeClr val="accent2"/>
                </a:solidFill>
              </a:rPr>
              <a:t>Neonatal brain damage</a:t>
            </a:r>
          </a:p>
          <a:p>
            <a:pPr>
              <a:lnSpc>
                <a:spcPct val="90000"/>
              </a:lnSpc>
              <a:buFontTx/>
              <a:buNone/>
            </a:pPr>
            <a:r>
              <a:rPr lang="en-US" altLang="en-US" sz="2800" b="1">
                <a:solidFill>
                  <a:schemeClr val="accent2"/>
                </a:solidFill>
              </a:rPr>
              <a:t>Nephritis - inflammation of the kidney</a:t>
            </a:r>
          </a:p>
          <a:p>
            <a:pPr>
              <a:lnSpc>
                <a:spcPct val="90000"/>
              </a:lnSpc>
              <a:buFontTx/>
              <a:buNone/>
            </a:pPr>
            <a:r>
              <a:rPr lang="en-US" altLang="en-US" sz="2800" b="1">
                <a:solidFill>
                  <a:schemeClr val="accent2"/>
                </a:solidFill>
              </a:rPr>
              <a:t>Paresthesia - tingling skin sensation</a:t>
            </a:r>
          </a:p>
          <a:p>
            <a:pPr>
              <a:lnSpc>
                <a:spcPct val="90000"/>
              </a:lnSpc>
              <a:buFontTx/>
              <a:buNone/>
            </a:pPr>
            <a:r>
              <a:rPr lang="en-US" altLang="en-US" sz="2800" b="1">
                <a:solidFill>
                  <a:schemeClr val="accent2"/>
                </a:solidFill>
              </a:rPr>
              <a:t>Muscle fasciculation - twitching muscles</a:t>
            </a:r>
          </a:p>
          <a:p>
            <a:pPr>
              <a:lnSpc>
                <a:spcPct val="90000"/>
              </a:lnSpc>
              <a:buFontTx/>
              <a:buNone/>
            </a:pPr>
            <a:r>
              <a:rPr lang="en-US" altLang="en-US" sz="2800" b="1">
                <a:solidFill>
                  <a:schemeClr val="accent2"/>
                </a:solidFill>
              </a:rPr>
              <a:t>Abnormal heart rhythms</a:t>
            </a:r>
          </a:p>
          <a:p>
            <a:pPr>
              <a:lnSpc>
                <a:spcPct val="90000"/>
              </a:lnSpc>
              <a:buFontTx/>
              <a:buNone/>
            </a:pPr>
            <a:r>
              <a:rPr lang="en-US" altLang="en-US" sz="2800" b="1">
                <a:solidFill>
                  <a:schemeClr val="accent2"/>
                </a:solidFill>
              </a:rPr>
              <a:t>Chromosomal aberrations</a:t>
            </a:r>
          </a:p>
          <a:p>
            <a:pPr>
              <a:lnSpc>
                <a:spcPct val="90000"/>
              </a:lnSpc>
              <a:buFontTx/>
              <a:buNone/>
            </a:pPr>
            <a:r>
              <a:rPr lang="en-US" altLang="en-US" sz="2800" b="1">
                <a:solidFill>
                  <a:schemeClr val="accent2"/>
                </a:solidFill>
              </a:rPr>
              <a:t>Dermatitis - skin inflammation</a:t>
            </a:r>
            <a:r>
              <a:rPr lang="en-US" altLang="en-US" sz="2800">
                <a:solidFill>
                  <a:schemeClr val="accent2"/>
                </a:solidFill>
              </a:rPr>
              <a:t> </a:t>
            </a:r>
          </a:p>
        </p:txBody>
      </p:sp>
    </p:spTree>
  </p:cSld>
  <p:clrMapOvr>
    <a:masterClrMapping/>
  </p:clrMapOvr>
</p:sld>
</file>

<file path=ppt/theme/theme1.xml><?xml version="1.0" encoding="utf-8"?>
<a:theme xmlns:a="http://schemas.openxmlformats.org/drawingml/2006/main" name="Blank Presentation">
  <a:themeElements>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2137</TotalTime>
  <Words>1482</Words>
  <Application>Microsoft Office PowerPoint</Application>
  <PresentationFormat>On-screen Show (4:3)</PresentationFormat>
  <Paragraphs>246</Paragraphs>
  <Slides>40</Slides>
  <Notes>40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51" baseType="lpstr">
      <vt:lpstr>Times New Roman</vt:lpstr>
      <vt:lpstr>Arial</vt:lpstr>
      <vt:lpstr>FairfieldLH-CaptionMedium</vt:lpstr>
      <vt:lpstr>EuropaSB-LigCon</vt:lpstr>
      <vt:lpstr>FairfieldLH-Medium</vt:lpstr>
      <vt:lpstr>Arial Black</vt:lpstr>
      <vt:lpstr>Blank Presentation</vt:lpstr>
      <vt:lpstr>Microsoft Photo Editor 3.0 Photo</vt:lpstr>
      <vt:lpstr>ClipArt</vt:lpstr>
      <vt:lpstr>Microsoft Excel Chart</vt:lpstr>
      <vt:lpstr>Bitmap Image</vt:lpstr>
      <vt:lpstr>Mercury in Hospitals</vt:lpstr>
      <vt:lpstr>Acknowledgement  </vt:lpstr>
      <vt:lpstr>PowerPoint Presentation</vt:lpstr>
      <vt:lpstr>Mercury combines with other elements </vt:lpstr>
      <vt:lpstr>Mercury is pervasive</vt:lpstr>
      <vt:lpstr>Mercury is in the home</vt:lpstr>
      <vt:lpstr>  </vt:lpstr>
      <vt:lpstr>Health Effects  Inorganic and Elemental Mercury </vt:lpstr>
      <vt:lpstr>Health Effects  Methylmercury</vt:lpstr>
      <vt:lpstr>The Agency for Toxic Substances  and Disease Registry &amp;  the Environmental Protection Agency  </vt:lpstr>
      <vt:lpstr>PowerPoint Presentation</vt:lpstr>
      <vt:lpstr>Context of Poisoning</vt:lpstr>
      <vt:lpstr>Children and teenagers</vt:lpstr>
      <vt:lpstr> LDEQ/LDHH Fish Consumption Advisory Areas for Mercury Louisiana Water Bodies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Statewide Mercury Sweep</vt:lpstr>
      <vt:lpstr>Focus on Hospitals</vt:lpstr>
      <vt:lpstr>Thermometers</vt:lpstr>
      <vt:lpstr>  Sphygmomanometers </vt:lpstr>
      <vt:lpstr>Gastroenterology instruments</vt:lpstr>
      <vt:lpstr>How do you tame the problem?</vt:lpstr>
      <vt:lpstr>Get Onboard</vt:lpstr>
      <vt:lpstr>Nuts and Bolts</vt:lpstr>
      <vt:lpstr>Conduct a mercury inventory</vt:lpstr>
      <vt:lpstr>Where is mercury found in hospitals?</vt:lpstr>
      <vt:lpstr>Evaluate Alternatives</vt:lpstr>
      <vt:lpstr>Institute Best Management Practices</vt:lpstr>
      <vt:lpstr>Measure Success</vt:lpstr>
      <vt:lpstr>Keep the Mercury Out</vt:lpstr>
      <vt:lpstr>Mercury Spills</vt:lpstr>
      <vt:lpstr>Contacts</vt:lpstr>
      <vt:lpstr>Websites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 1997 UPDATE</dc:title>
  <dc:creator>Atly Brasher</dc:creator>
  <cp:lastModifiedBy>Helpline</cp:lastModifiedBy>
  <cp:revision>26</cp:revision>
  <dcterms:created xsi:type="dcterms:W3CDTF">1995-06-17T23:31:02Z</dcterms:created>
  <dcterms:modified xsi:type="dcterms:W3CDTF">2017-04-25T19:01:46Z</dcterms:modified>
</cp:coreProperties>
</file>