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315" r:id="rId2"/>
    <p:sldId id="513" r:id="rId3"/>
    <p:sldId id="493" r:id="rId4"/>
    <p:sldId id="495" r:id="rId5"/>
    <p:sldId id="494" r:id="rId6"/>
    <p:sldId id="510" r:id="rId7"/>
    <p:sldId id="507" r:id="rId8"/>
    <p:sldId id="497" r:id="rId9"/>
    <p:sldId id="418" r:id="rId10"/>
    <p:sldId id="498" r:id="rId11"/>
    <p:sldId id="499" r:id="rId12"/>
    <p:sldId id="512" r:id="rId13"/>
    <p:sldId id="496" r:id="rId14"/>
    <p:sldId id="511" r:id="rId15"/>
    <p:sldId id="500" r:id="rId16"/>
    <p:sldId id="501" r:id="rId17"/>
    <p:sldId id="484" r:id="rId18"/>
    <p:sldId id="487" r:id="rId19"/>
    <p:sldId id="502" r:id="rId20"/>
    <p:sldId id="503" r:id="rId21"/>
    <p:sldId id="504" r:id="rId22"/>
    <p:sldId id="505" r:id="rId23"/>
    <p:sldId id="489" r:id="rId24"/>
    <p:sldId id="480" r:id="rId25"/>
    <p:sldId id="388" r:id="rId26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rgbClr val="CC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CCFF"/>
    <a:srgbClr val="008000"/>
    <a:srgbClr val="FFFF66"/>
    <a:srgbClr val="33CCFF"/>
    <a:srgbClr val="99CCFF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61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 varScale="1">
        <p:scale>
          <a:sx n="41" d="100"/>
          <a:sy n="41" d="100"/>
        </p:scale>
        <p:origin x="-1464" y="-10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esse_m\Local%20Settings\Temporary%20Internet%20Files\Content.Outlook\RJG07Q4M\Bayou%20Lafourch%20Fecal%20Coliform%20Data%20-%20LA0204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Site 0293 - Bayou Lafourche at Thibodaux, LA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'General Query - MEB'!$B$512:$B$695</c:f>
              <c:numCache>
                <c:formatCode>m/d/yyyy</c:formatCode>
                <c:ptCount val="184"/>
                <c:pt idx="0">
                  <c:v>33273</c:v>
                </c:pt>
                <c:pt idx="1">
                  <c:v>33399</c:v>
                </c:pt>
                <c:pt idx="2">
                  <c:v>33462</c:v>
                </c:pt>
                <c:pt idx="3">
                  <c:v>33526</c:v>
                </c:pt>
                <c:pt idx="4">
                  <c:v>33581</c:v>
                </c:pt>
                <c:pt idx="5">
                  <c:v>33644</c:v>
                </c:pt>
                <c:pt idx="6">
                  <c:v>33700</c:v>
                </c:pt>
                <c:pt idx="7">
                  <c:v>33771</c:v>
                </c:pt>
                <c:pt idx="8">
                  <c:v>33826</c:v>
                </c:pt>
                <c:pt idx="9">
                  <c:v>33889</c:v>
                </c:pt>
                <c:pt idx="10">
                  <c:v>33953</c:v>
                </c:pt>
                <c:pt idx="11">
                  <c:v>34008</c:v>
                </c:pt>
                <c:pt idx="12">
                  <c:v>34071</c:v>
                </c:pt>
                <c:pt idx="13">
                  <c:v>34134</c:v>
                </c:pt>
                <c:pt idx="14">
                  <c:v>34190</c:v>
                </c:pt>
                <c:pt idx="15">
                  <c:v>34253</c:v>
                </c:pt>
                <c:pt idx="16">
                  <c:v>34372</c:v>
                </c:pt>
                <c:pt idx="17">
                  <c:v>34435</c:v>
                </c:pt>
                <c:pt idx="18">
                  <c:v>34498</c:v>
                </c:pt>
                <c:pt idx="19">
                  <c:v>34554</c:v>
                </c:pt>
                <c:pt idx="20">
                  <c:v>34617</c:v>
                </c:pt>
                <c:pt idx="21">
                  <c:v>34680</c:v>
                </c:pt>
                <c:pt idx="22">
                  <c:v>34743</c:v>
                </c:pt>
                <c:pt idx="23">
                  <c:v>34792</c:v>
                </c:pt>
                <c:pt idx="24">
                  <c:v>34862</c:v>
                </c:pt>
                <c:pt idx="25">
                  <c:v>34925</c:v>
                </c:pt>
                <c:pt idx="26">
                  <c:v>34981</c:v>
                </c:pt>
                <c:pt idx="27">
                  <c:v>35044</c:v>
                </c:pt>
                <c:pt idx="28">
                  <c:v>35107</c:v>
                </c:pt>
                <c:pt idx="29">
                  <c:v>35163</c:v>
                </c:pt>
                <c:pt idx="30">
                  <c:v>35226</c:v>
                </c:pt>
                <c:pt idx="31">
                  <c:v>35289</c:v>
                </c:pt>
                <c:pt idx="32">
                  <c:v>35352</c:v>
                </c:pt>
                <c:pt idx="33">
                  <c:v>35408</c:v>
                </c:pt>
                <c:pt idx="34">
                  <c:v>35478</c:v>
                </c:pt>
                <c:pt idx="35">
                  <c:v>35534</c:v>
                </c:pt>
                <c:pt idx="36">
                  <c:v>35590</c:v>
                </c:pt>
                <c:pt idx="37">
                  <c:v>35653</c:v>
                </c:pt>
                <c:pt idx="38">
                  <c:v>35772</c:v>
                </c:pt>
                <c:pt idx="39">
                  <c:v>35835</c:v>
                </c:pt>
                <c:pt idx="40">
                  <c:v>35898</c:v>
                </c:pt>
                <c:pt idx="41">
                  <c:v>35954</c:v>
                </c:pt>
                <c:pt idx="42">
                  <c:v>35989</c:v>
                </c:pt>
                <c:pt idx="43">
                  <c:v>36017</c:v>
                </c:pt>
                <c:pt idx="44">
                  <c:v>36052</c:v>
                </c:pt>
                <c:pt idx="45">
                  <c:v>36080</c:v>
                </c:pt>
                <c:pt idx="46">
                  <c:v>36115</c:v>
                </c:pt>
                <c:pt idx="47">
                  <c:v>36143</c:v>
                </c:pt>
                <c:pt idx="48">
                  <c:v>36200</c:v>
                </c:pt>
                <c:pt idx="49">
                  <c:v>36228</c:v>
                </c:pt>
                <c:pt idx="50">
                  <c:v>36263</c:v>
                </c:pt>
                <c:pt idx="51">
                  <c:v>36291</c:v>
                </c:pt>
                <c:pt idx="52">
                  <c:v>36326</c:v>
                </c:pt>
                <c:pt idx="53">
                  <c:v>36354</c:v>
                </c:pt>
                <c:pt idx="54">
                  <c:v>36382</c:v>
                </c:pt>
                <c:pt idx="55">
                  <c:v>36417</c:v>
                </c:pt>
                <c:pt idx="56">
                  <c:v>36445</c:v>
                </c:pt>
                <c:pt idx="57">
                  <c:v>36480</c:v>
                </c:pt>
                <c:pt idx="58">
                  <c:v>36501</c:v>
                </c:pt>
                <c:pt idx="59">
                  <c:v>36536</c:v>
                </c:pt>
                <c:pt idx="60">
                  <c:v>36564</c:v>
                </c:pt>
                <c:pt idx="61">
                  <c:v>36599</c:v>
                </c:pt>
                <c:pt idx="62">
                  <c:v>36627</c:v>
                </c:pt>
                <c:pt idx="63">
                  <c:v>36655</c:v>
                </c:pt>
                <c:pt idx="64">
                  <c:v>36683</c:v>
                </c:pt>
                <c:pt idx="65">
                  <c:v>36718</c:v>
                </c:pt>
                <c:pt idx="66">
                  <c:v>36746</c:v>
                </c:pt>
                <c:pt idx="67">
                  <c:v>36774</c:v>
                </c:pt>
                <c:pt idx="68">
                  <c:v>36802</c:v>
                </c:pt>
                <c:pt idx="69">
                  <c:v>36830</c:v>
                </c:pt>
                <c:pt idx="70">
                  <c:v>36865</c:v>
                </c:pt>
                <c:pt idx="71">
                  <c:v>36894</c:v>
                </c:pt>
                <c:pt idx="72">
                  <c:v>36929</c:v>
                </c:pt>
                <c:pt idx="73">
                  <c:v>36957</c:v>
                </c:pt>
                <c:pt idx="74">
                  <c:v>36985</c:v>
                </c:pt>
                <c:pt idx="75">
                  <c:v>37013</c:v>
                </c:pt>
                <c:pt idx="76">
                  <c:v>37048</c:v>
                </c:pt>
                <c:pt idx="77">
                  <c:v>37083</c:v>
                </c:pt>
                <c:pt idx="78">
                  <c:v>37111</c:v>
                </c:pt>
                <c:pt idx="79">
                  <c:v>37139</c:v>
                </c:pt>
                <c:pt idx="80">
                  <c:v>37167</c:v>
                </c:pt>
                <c:pt idx="81">
                  <c:v>37201</c:v>
                </c:pt>
                <c:pt idx="82">
                  <c:v>37230</c:v>
                </c:pt>
                <c:pt idx="83">
                  <c:v>37263</c:v>
                </c:pt>
                <c:pt idx="84">
                  <c:v>37291</c:v>
                </c:pt>
                <c:pt idx="85">
                  <c:v>37319</c:v>
                </c:pt>
                <c:pt idx="86">
                  <c:v>37347</c:v>
                </c:pt>
                <c:pt idx="87">
                  <c:v>37382</c:v>
                </c:pt>
                <c:pt idx="88">
                  <c:v>37410</c:v>
                </c:pt>
                <c:pt idx="89">
                  <c:v>37445</c:v>
                </c:pt>
                <c:pt idx="90">
                  <c:v>37473</c:v>
                </c:pt>
                <c:pt idx="91">
                  <c:v>37508</c:v>
                </c:pt>
                <c:pt idx="92">
                  <c:v>37536</c:v>
                </c:pt>
                <c:pt idx="93">
                  <c:v>37578</c:v>
                </c:pt>
                <c:pt idx="94">
                  <c:v>37642</c:v>
                </c:pt>
                <c:pt idx="95">
                  <c:v>37670</c:v>
                </c:pt>
                <c:pt idx="96">
                  <c:v>37698</c:v>
                </c:pt>
                <c:pt idx="97">
                  <c:v>37733</c:v>
                </c:pt>
                <c:pt idx="98">
                  <c:v>37761</c:v>
                </c:pt>
                <c:pt idx="99">
                  <c:v>37789</c:v>
                </c:pt>
                <c:pt idx="100">
                  <c:v>37824</c:v>
                </c:pt>
                <c:pt idx="101">
                  <c:v>37852</c:v>
                </c:pt>
                <c:pt idx="102">
                  <c:v>37887</c:v>
                </c:pt>
                <c:pt idx="103">
                  <c:v>37915</c:v>
                </c:pt>
                <c:pt idx="104">
                  <c:v>37937</c:v>
                </c:pt>
                <c:pt idx="105">
                  <c:v>37971</c:v>
                </c:pt>
                <c:pt idx="106">
                  <c:v>37992</c:v>
                </c:pt>
                <c:pt idx="107">
                  <c:v>38026</c:v>
                </c:pt>
                <c:pt idx="108">
                  <c:v>38061</c:v>
                </c:pt>
                <c:pt idx="109">
                  <c:v>38082</c:v>
                </c:pt>
                <c:pt idx="110">
                  <c:v>38117</c:v>
                </c:pt>
                <c:pt idx="111">
                  <c:v>38145</c:v>
                </c:pt>
                <c:pt idx="112">
                  <c:v>38174</c:v>
                </c:pt>
                <c:pt idx="113">
                  <c:v>38202</c:v>
                </c:pt>
                <c:pt idx="114">
                  <c:v>38229</c:v>
                </c:pt>
                <c:pt idx="115">
                  <c:v>38265</c:v>
                </c:pt>
                <c:pt idx="116">
                  <c:v>38285</c:v>
                </c:pt>
                <c:pt idx="117">
                  <c:v>38320</c:v>
                </c:pt>
                <c:pt idx="118">
                  <c:v>38363</c:v>
                </c:pt>
                <c:pt idx="119">
                  <c:v>38398</c:v>
                </c:pt>
                <c:pt idx="120">
                  <c:v>38404</c:v>
                </c:pt>
                <c:pt idx="121">
                  <c:v>38426</c:v>
                </c:pt>
                <c:pt idx="122">
                  <c:v>38447</c:v>
                </c:pt>
                <c:pt idx="123">
                  <c:v>38468</c:v>
                </c:pt>
                <c:pt idx="124">
                  <c:v>38489</c:v>
                </c:pt>
                <c:pt idx="125">
                  <c:v>38517</c:v>
                </c:pt>
                <c:pt idx="126">
                  <c:v>38545</c:v>
                </c:pt>
                <c:pt idx="127">
                  <c:v>38566</c:v>
                </c:pt>
                <c:pt idx="128">
                  <c:v>38586</c:v>
                </c:pt>
                <c:pt idx="129">
                  <c:v>38727</c:v>
                </c:pt>
                <c:pt idx="130">
                  <c:v>38748</c:v>
                </c:pt>
                <c:pt idx="131">
                  <c:v>38769</c:v>
                </c:pt>
                <c:pt idx="132">
                  <c:v>38804</c:v>
                </c:pt>
                <c:pt idx="133">
                  <c:v>38818</c:v>
                </c:pt>
                <c:pt idx="134">
                  <c:v>38840</c:v>
                </c:pt>
                <c:pt idx="135">
                  <c:v>38882</c:v>
                </c:pt>
                <c:pt idx="136">
                  <c:v>38944</c:v>
                </c:pt>
                <c:pt idx="137">
                  <c:v>38972</c:v>
                </c:pt>
                <c:pt idx="138">
                  <c:v>39001</c:v>
                </c:pt>
                <c:pt idx="139">
                  <c:v>39049</c:v>
                </c:pt>
                <c:pt idx="140">
                  <c:v>39070</c:v>
                </c:pt>
                <c:pt idx="141">
                  <c:v>39090</c:v>
                </c:pt>
                <c:pt idx="142">
                  <c:v>39118</c:v>
                </c:pt>
                <c:pt idx="143">
                  <c:v>39146</c:v>
                </c:pt>
                <c:pt idx="144">
                  <c:v>39167</c:v>
                </c:pt>
                <c:pt idx="145">
                  <c:v>39188</c:v>
                </c:pt>
                <c:pt idx="146">
                  <c:v>39209</c:v>
                </c:pt>
                <c:pt idx="147">
                  <c:v>39238</c:v>
                </c:pt>
                <c:pt idx="148">
                  <c:v>39251</c:v>
                </c:pt>
                <c:pt idx="149">
                  <c:v>39279</c:v>
                </c:pt>
                <c:pt idx="150">
                  <c:v>39300</c:v>
                </c:pt>
                <c:pt idx="151">
                  <c:v>39321</c:v>
                </c:pt>
                <c:pt idx="152">
                  <c:v>39349</c:v>
                </c:pt>
                <c:pt idx="153">
                  <c:v>39370</c:v>
                </c:pt>
                <c:pt idx="154">
                  <c:v>39391</c:v>
                </c:pt>
                <c:pt idx="155">
                  <c:v>39419</c:v>
                </c:pt>
                <c:pt idx="156">
                  <c:v>39456</c:v>
                </c:pt>
                <c:pt idx="157">
                  <c:v>39490</c:v>
                </c:pt>
                <c:pt idx="158">
                  <c:v>39510</c:v>
                </c:pt>
                <c:pt idx="159">
                  <c:v>39545</c:v>
                </c:pt>
                <c:pt idx="160">
                  <c:v>39573</c:v>
                </c:pt>
                <c:pt idx="161">
                  <c:v>39623</c:v>
                </c:pt>
                <c:pt idx="162">
                  <c:v>39636</c:v>
                </c:pt>
                <c:pt idx="163">
                  <c:v>39664</c:v>
                </c:pt>
                <c:pt idx="164">
                  <c:v>39734</c:v>
                </c:pt>
                <c:pt idx="165">
                  <c:v>39762</c:v>
                </c:pt>
                <c:pt idx="166">
                  <c:v>39790</c:v>
                </c:pt>
                <c:pt idx="167">
                  <c:v>39825</c:v>
                </c:pt>
                <c:pt idx="168">
                  <c:v>39853</c:v>
                </c:pt>
                <c:pt idx="169">
                  <c:v>39878</c:v>
                </c:pt>
                <c:pt idx="170">
                  <c:v>39923</c:v>
                </c:pt>
                <c:pt idx="171">
                  <c:v>39944</c:v>
                </c:pt>
                <c:pt idx="172">
                  <c:v>39972</c:v>
                </c:pt>
                <c:pt idx="173">
                  <c:v>40007</c:v>
                </c:pt>
                <c:pt idx="174">
                  <c:v>40035</c:v>
                </c:pt>
                <c:pt idx="175">
                  <c:v>40072</c:v>
                </c:pt>
                <c:pt idx="176">
                  <c:v>40093</c:v>
                </c:pt>
                <c:pt idx="177">
                  <c:v>40121</c:v>
                </c:pt>
                <c:pt idx="178">
                  <c:v>40156</c:v>
                </c:pt>
                <c:pt idx="179">
                  <c:v>40184</c:v>
                </c:pt>
                <c:pt idx="180">
                  <c:v>40212</c:v>
                </c:pt>
                <c:pt idx="181">
                  <c:v>40248</c:v>
                </c:pt>
                <c:pt idx="182">
                  <c:v>40275</c:v>
                </c:pt>
                <c:pt idx="183">
                  <c:v>40338</c:v>
                </c:pt>
              </c:numCache>
            </c:numRef>
          </c:cat>
          <c:val>
            <c:numRef>
              <c:f>'General Query - MEB'!$C$512:$C$695</c:f>
              <c:numCache>
                <c:formatCode>0.0</c:formatCode>
                <c:ptCount val="184"/>
                <c:pt idx="0">
                  <c:v>1100</c:v>
                </c:pt>
                <c:pt idx="1">
                  <c:v>16000</c:v>
                </c:pt>
                <c:pt idx="2">
                  <c:v>500</c:v>
                </c:pt>
                <c:pt idx="3">
                  <c:v>500</c:v>
                </c:pt>
                <c:pt idx="4">
                  <c:v>9000</c:v>
                </c:pt>
                <c:pt idx="5">
                  <c:v>1700</c:v>
                </c:pt>
                <c:pt idx="6">
                  <c:v>3000</c:v>
                </c:pt>
                <c:pt idx="7">
                  <c:v>3000</c:v>
                </c:pt>
                <c:pt idx="8">
                  <c:v>5000</c:v>
                </c:pt>
                <c:pt idx="9">
                  <c:v>800</c:v>
                </c:pt>
                <c:pt idx="10">
                  <c:v>1300</c:v>
                </c:pt>
                <c:pt idx="11">
                  <c:v>1300</c:v>
                </c:pt>
                <c:pt idx="12">
                  <c:v>340</c:v>
                </c:pt>
                <c:pt idx="13">
                  <c:v>230</c:v>
                </c:pt>
                <c:pt idx="14">
                  <c:v>9000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1300</c:v>
                </c:pt>
                <c:pt idx="19">
                  <c:v>230</c:v>
                </c:pt>
                <c:pt idx="20">
                  <c:v>3000</c:v>
                </c:pt>
                <c:pt idx="21">
                  <c:v>170</c:v>
                </c:pt>
                <c:pt idx="22">
                  <c:v>220</c:v>
                </c:pt>
                <c:pt idx="23">
                  <c:v>170</c:v>
                </c:pt>
                <c:pt idx="24">
                  <c:v>700</c:v>
                </c:pt>
                <c:pt idx="25">
                  <c:v>300</c:v>
                </c:pt>
                <c:pt idx="26">
                  <c:v>800</c:v>
                </c:pt>
                <c:pt idx="27">
                  <c:v>40</c:v>
                </c:pt>
                <c:pt idx="28">
                  <c:v>110</c:v>
                </c:pt>
                <c:pt idx="29">
                  <c:v>20</c:v>
                </c:pt>
                <c:pt idx="30">
                  <c:v>1400</c:v>
                </c:pt>
                <c:pt idx="31">
                  <c:v>16000</c:v>
                </c:pt>
                <c:pt idx="32">
                  <c:v>5000</c:v>
                </c:pt>
                <c:pt idx="33">
                  <c:v>360</c:v>
                </c:pt>
                <c:pt idx="34">
                  <c:v>130</c:v>
                </c:pt>
                <c:pt idx="35">
                  <c:v>900</c:v>
                </c:pt>
                <c:pt idx="36">
                  <c:v>5000</c:v>
                </c:pt>
                <c:pt idx="37">
                  <c:v>300</c:v>
                </c:pt>
                <c:pt idx="38">
                  <c:v>170</c:v>
                </c:pt>
                <c:pt idx="39">
                  <c:v>90</c:v>
                </c:pt>
                <c:pt idx="40">
                  <c:v>130</c:v>
                </c:pt>
                <c:pt idx="41">
                  <c:v>50</c:v>
                </c:pt>
                <c:pt idx="42">
                  <c:v>800</c:v>
                </c:pt>
                <c:pt idx="43">
                  <c:v>170</c:v>
                </c:pt>
                <c:pt idx="44">
                  <c:v>500</c:v>
                </c:pt>
                <c:pt idx="45">
                  <c:v>230</c:v>
                </c:pt>
                <c:pt idx="46">
                  <c:v>800</c:v>
                </c:pt>
                <c:pt idx="47">
                  <c:v>500</c:v>
                </c:pt>
                <c:pt idx="48">
                  <c:v>110</c:v>
                </c:pt>
                <c:pt idx="49">
                  <c:v>80</c:v>
                </c:pt>
                <c:pt idx="50">
                  <c:v>110</c:v>
                </c:pt>
                <c:pt idx="51">
                  <c:v>800</c:v>
                </c:pt>
                <c:pt idx="52">
                  <c:v>230</c:v>
                </c:pt>
                <c:pt idx="53">
                  <c:v>220</c:v>
                </c:pt>
                <c:pt idx="54">
                  <c:v>230</c:v>
                </c:pt>
                <c:pt idx="55">
                  <c:v>80</c:v>
                </c:pt>
                <c:pt idx="56">
                  <c:v>110</c:v>
                </c:pt>
                <c:pt idx="57">
                  <c:v>110</c:v>
                </c:pt>
                <c:pt idx="58">
                  <c:v>130</c:v>
                </c:pt>
                <c:pt idx="59">
                  <c:v>110</c:v>
                </c:pt>
                <c:pt idx="60">
                  <c:v>110</c:v>
                </c:pt>
                <c:pt idx="61">
                  <c:v>30</c:v>
                </c:pt>
                <c:pt idx="62">
                  <c:v>80</c:v>
                </c:pt>
                <c:pt idx="63">
                  <c:v>50</c:v>
                </c:pt>
                <c:pt idx="64">
                  <c:v>230</c:v>
                </c:pt>
                <c:pt idx="65">
                  <c:v>130</c:v>
                </c:pt>
                <c:pt idx="66">
                  <c:v>300</c:v>
                </c:pt>
                <c:pt idx="67">
                  <c:v>130</c:v>
                </c:pt>
                <c:pt idx="68">
                  <c:v>50</c:v>
                </c:pt>
                <c:pt idx="69">
                  <c:v>170</c:v>
                </c:pt>
                <c:pt idx="70">
                  <c:v>130</c:v>
                </c:pt>
                <c:pt idx="71">
                  <c:v>80</c:v>
                </c:pt>
                <c:pt idx="72">
                  <c:v>80</c:v>
                </c:pt>
                <c:pt idx="73">
                  <c:v>1300</c:v>
                </c:pt>
                <c:pt idx="74">
                  <c:v>500</c:v>
                </c:pt>
                <c:pt idx="75">
                  <c:v>500</c:v>
                </c:pt>
                <c:pt idx="76">
                  <c:v>16000</c:v>
                </c:pt>
                <c:pt idx="77">
                  <c:v>220</c:v>
                </c:pt>
                <c:pt idx="78">
                  <c:v>16000</c:v>
                </c:pt>
                <c:pt idx="79">
                  <c:v>230</c:v>
                </c:pt>
                <c:pt idx="80">
                  <c:v>80</c:v>
                </c:pt>
                <c:pt idx="81">
                  <c:v>500</c:v>
                </c:pt>
                <c:pt idx="82">
                  <c:v>130</c:v>
                </c:pt>
                <c:pt idx="83">
                  <c:v>1700</c:v>
                </c:pt>
                <c:pt idx="84">
                  <c:v>130</c:v>
                </c:pt>
                <c:pt idx="85">
                  <c:v>220</c:v>
                </c:pt>
                <c:pt idx="86">
                  <c:v>130</c:v>
                </c:pt>
                <c:pt idx="87">
                  <c:v>170</c:v>
                </c:pt>
                <c:pt idx="88">
                  <c:v>300</c:v>
                </c:pt>
                <c:pt idx="89">
                  <c:v>500</c:v>
                </c:pt>
                <c:pt idx="90">
                  <c:v>36</c:v>
                </c:pt>
                <c:pt idx="91">
                  <c:v>2400</c:v>
                </c:pt>
                <c:pt idx="92">
                  <c:v>700</c:v>
                </c:pt>
                <c:pt idx="93">
                  <c:v>170</c:v>
                </c:pt>
                <c:pt idx="94">
                  <c:v>80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800</c:v>
                </c:pt>
                <c:pt idx="99">
                  <c:v>1300</c:v>
                </c:pt>
                <c:pt idx="100">
                  <c:v>500</c:v>
                </c:pt>
                <c:pt idx="101">
                  <c:v>3000</c:v>
                </c:pt>
                <c:pt idx="102">
                  <c:v>1700</c:v>
                </c:pt>
                <c:pt idx="103">
                  <c:v>300</c:v>
                </c:pt>
                <c:pt idx="104">
                  <c:v>170</c:v>
                </c:pt>
                <c:pt idx="105">
                  <c:v>50</c:v>
                </c:pt>
                <c:pt idx="106">
                  <c:v>300</c:v>
                </c:pt>
                <c:pt idx="107">
                  <c:v>700</c:v>
                </c:pt>
                <c:pt idx="108">
                  <c:v>500</c:v>
                </c:pt>
                <c:pt idx="109">
                  <c:v>230</c:v>
                </c:pt>
                <c:pt idx="110">
                  <c:v>800</c:v>
                </c:pt>
                <c:pt idx="111">
                  <c:v>500</c:v>
                </c:pt>
                <c:pt idx="112">
                  <c:v>114</c:v>
                </c:pt>
                <c:pt idx="113">
                  <c:v>244</c:v>
                </c:pt>
                <c:pt idx="115">
                  <c:v>160</c:v>
                </c:pt>
                <c:pt idx="116">
                  <c:v>176</c:v>
                </c:pt>
                <c:pt idx="117">
                  <c:v>204</c:v>
                </c:pt>
                <c:pt idx="118">
                  <c:v>116</c:v>
                </c:pt>
                <c:pt idx="119">
                  <c:v>1576</c:v>
                </c:pt>
                <c:pt idx="120">
                  <c:v>158</c:v>
                </c:pt>
                <c:pt idx="121">
                  <c:v>264</c:v>
                </c:pt>
                <c:pt idx="122">
                  <c:v>92</c:v>
                </c:pt>
                <c:pt idx="123">
                  <c:v>776</c:v>
                </c:pt>
                <c:pt idx="124">
                  <c:v>168</c:v>
                </c:pt>
                <c:pt idx="125">
                  <c:v>144</c:v>
                </c:pt>
                <c:pt idx="126">
                  <c:v>124</c:v>
                </c:pt>
                <c:pt idx="127">
                  <c:v>10</c:v>
                </c:pt>
                <c:pt idx="128">
                  <c:v>120</c:v>
                </c:pt>
                <c:pt idx="129">
                  <c:v>44</c:v>
                </c:pt>
                <c:pt idx="130">
                  <c:v>380</c:v>
                </c:pt>
                <c:pt idx="131">
                  <c:v>76</c:v>
                </c:pt>
                <c:pt idx="132">
                  <c:v>60</c:v>
                </c:pt>
                <c:pt idx="133">
                  <c:v>96</c:v>
                </c:pt>
                <c:pt idx="134">
                  <c:v>230</c:v>
                </c:pt>
                <c:pt idx="135">
                  <c:v>80</c:v>
                </c:pt>
                <c:pt idx="136">
                  <c:v>84</c:v>
                </c:pt>
                <c:pt idx="137">
                  <c:v>1200</c:v>
                </c:pt>
                <c:pt idx="138">
                  <c:v>240</c:v>
                </c:pt>
                <c:pt idx="139">
                  <c:v>680</c:v>
                </c:pt>
                <c:pt idx="140">
                  <c:v>10</c:v>
                </c:pt>
                <c:pt idx="141">
                  <c:v>164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240</c:v>
                </c:pt>
                <c:pt idx="147">
                  <c:v>930</c:v>
                </c:pt>
                <c:pt idx="148">
                  <c:v>1200</c:v>
                </c:pt>
                <c:pt idx="149">
                  <c:v>6700</c:v>
                </c:pt>
                <c:pt idx="150">
                  <c:v>660</c:v>
                </c:pt>
                <c:pt idx="151">
                  <c:v>320</c:v>
                </c:pt>
                <c:pt idx="152">
                  <c:v>1300</c:v>
                </c:pt>
                <c:pt idx="153">
                  <c:v>92</c:v>
                </c:pt>
                <c:pt idx="154">
                  <c:v>170</c:v>
                </c:pt>
                <c:pt idx="155">
                  <c:v>124</c:v>
                </c:pt>
                <c:pt idx="156">
                  <c:v>116</c:v>
                </c:pt>
                <c:pt idx="157">
                  <c:v>10</c:v>
                </c:pt>
                <c:pt idx="158">
                  <c:v>92</c:v>
                </c:pt>
                <c:pt idx="159">
                  <c:v>1060</c:v>
                </c:pt>
                <c:pt idx="160">
                  <c:v>76</c:v>
                </c:pt>
                <c:pt idx="161">
                  <c:v>1510</c:v>
                </c:pt>
                <c:pt idx="162">
                  <c:v>44</c:v>
                </c:pt>
                <c:pt idx="163">
                  <c:v>700</c:v>
                </c:pt>
                <c:pt idx="164">
                  <c:v>560</c:v>
                </c:pt>
                <c:pt idx="165">
                  <c:v>76</c:v>
                </c:pt>
                <c:pt idx="166">
                  <c:v>32</c:v>
                </c:pt>
                <c:pt idx="167">
                  <c:v>168</c:v>
                </c:pt>
                <c:pt idx="168">
                  <c:v>60</c:v>
                </c:pt>
                <c:pt idx="169">
                  <c:v>40</c:v>
                </c:pt>
                <c:pt idx="170">
                  <c:v>390</c:v>
                </c:pt>
                <c:pt idx="171">
                  <c:v>250</c:v>
                </c:pt>
                <c:pt idx="172">
                  <c:v>176</c:v>
                </c:pt>
                <c:pt idx="173">
                  <c:v>254</c:v>
                </c:pt>
                <c:pt idx="174">
                  <c:v>360</c:v>
                </c:pt>
                <c:pt idx="175">
                  <c:v>10</c:v>
                </c:pt>
                <c:pt idx="176">
                  <c:v>580</c:v>
                </c:pt>
                <c:pt idx="177">
                  <c:v>160</c:v>
                </c:pt>
                <c:pt idx="178">
                  <c:v>2600</c:v>
                </c:pt>
                <c:pt idx="179">
                  <c:v>23</c:v>
                </c:pt>
                <c:pt idx="180">
                  <c:v>140</c:v>
                </c:pt>
                <c:pt idx="181">
                  <c:v>271</c:v>
                </c:pt>
                <c:pt idx="182">
                  <c:v>164</c:v>
                </c:pt>
                <c:pt idx="183">
                  <c:v>1400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178840"/>
        <c:axId val="390185504"/>
      </c:lineChart>
      <c:dateAx>
        <c:axId val="3901788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390185504"/>
        <c:crosses val="autoZero"/>
        <c:auto val="1"/>
        <c:lblOffset val="100"/>
        <c:baseTimeUnit val="days"/>
      </c:dateAx>
      <c:valAx>
        <c:axId val="39018550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Fecal Coliform Count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390178840"/>
        <c:crosses val="autoZero"/>
        <c:crossBetween val="between"/>
        <c:majorUnit val="50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D2119FA7-76DC-474B-8B39-CC4347627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2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0936FE73-66B9-4772-80CE-A3AC292A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6FE73-66B9-4772-80CE-A3AC292AD0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59C0-7341-4A65-8DE8-B5A3DA19C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89B5-5FF4-4E4E-A026-F4AEF617F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93B6-EA25-43EB-A032-56F5F5FD1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3D1D-05B5-4562-ABA3-0B6B01BAF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74B5-6268-4B97-B314-70056648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8573-B469-41B7-B0EB-147B8EB4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B97B-9E15-4548-BE3C-F0047D487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5F90-0C0D-4D0C-B0C4-65B437BA2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C74C-091B-4F75-9435-988B4448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6186-515E-4801-A4CF-B02103512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DF6F-A4A4-488A-B3A8-A78F9B6F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55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0B536522-D2CE-4478-913C-496FD4156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1524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b="1" dirty="0" smtClean="0"/>
              <a:t>Bayou Lafourche Fecal Coliform Project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5400" b="1" dirty="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55FF"/>
                  </a:outerShdw>
                </a:cont>
                <a:cont type="tree" name="">
                  <a:effect ref="fillLine"/>
                  <a:outerShdw dist="38100" dir="2700000" algn="tl">
                    <a:srgbClr val="000099"/>
                  </a:outerShdw>
                </a:cont>
                <a:effect ref="fillLine"/>
              </a:effectDag>
            </a:endParaRP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524000" y="6324600"/>
            <a:ext cx="6019800" cy="425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1"/>
                </a:solidFill>
                <a:effectLst/>
              </a:rPr>
              <a:t>Presented by Jesse Means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Louisiana Department of Environmental Quality</a:t>
            </a:r>
          </a:p>
        </p:txBody>
      </p:sp>
      <p:pic>
        <p:nvPicPr>
          <p:cNvPr id="17414" name="Picture 13" descr="newdeq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1752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you-lafourche-o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6975" y="2819400"/>
            <a:ext cx="4162425" cy="31146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+mn-lt"/>
              </a:rPr>
              <a:t>DEQ Regulatory Inspections</a:t>
            </a:r>
            <a:endParaRPr lang="en-US" sz="3200" b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 descr="DEQinspectionswe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11383"/>
            <a:ext cx="7467600" cy="577041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Action Taken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Nicholls State University fecal coliform studies</a:t>
            </a:r>
          </a:p>
          <a:p>
            <a:pPr lvl="1" eaLnBrk="1" hangingPunct="1"/>
            <a:r>
              <a:rPr lang="en-US" sz="2600" dirty="0" smtClean="0"/>
              <a:t>Identified areas that drain to the bayou within two study areas</a:t>
            </a:r>
          </a:p>
          <a:p>
            <a:pPr lvl="1" eaLnBrk="1" hangingPunct="1"/>
            <a:r>
              <a:rPr lang="en-US" sz="2600" dirty="0" smtClean="0"/>
              <a:t>Monitored conduits of this drainage in addition to sampling directly in the bayou for fecal coliform and optical brighteners on a rotating schedule</a:t>
            </a:r>
          </a:p>
          <a:p>
            <a:pPr lvl="1" eaLnBrk="1" hangingPunct="1"/>
            <a:r>
              <a:rPr lang="en-US" sz="2600" dirty="0" smtClean="0"/>
              <a:t>High fecal coliform and high optical brighteners = human origin</a:t>
            </a:r>
            <a:endParaRPr lang="en-US" sz="2600" b="1" dirty="0" smtClean="0"/>
          </a:p>
          <a:p>
            <a:pPr eaLnBrk="1" hangingPunct="1"/>
            <a:endParaRPr lang="en-US" sz="3400" dirty="0" smtClean="0"/>
          </a:p>
        </p:txBody>
      </p:sp>
      <p:pic>
        <p:nvPicPr>
          <p:cNvPr id="5" name="Picture 4" descr="NichollsProjec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318000"/>
            <a:ext cx="1905000" cy="2540000"/>
          </a:xfrm>
          <a:prstGeom prst="rect">
            <a:avLst/>
          </a:prstGeom>
        </p:spPr>
      </p:pic>
      <p:pic>
        <p:nvPicPr>
          <p:cNvPr id="6" name="Picture 5" descr="NichollsProject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724400"/>
            <a:ext cx="1600200" cy="2133600"/>
          </a:xfrm>
          <a:prstGeom prst="rect">
            <a:avLst/>
          </a:prstGeom>
        </p:spPr>
      </p:pic>
      <p:pic>
        <p:nvPicPr>
          <p:cNvPr id="7" name="Picture 6" descr="NichollsProject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8630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Action Taken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3200" b="1" kern="0" dirty="0" smtClean="0">
                <a:solidFill>
                  <a:schemeClr val="tx1"/>
                </a:solidFill>
                <a:effectLst/>
                <a:latin typeface="+mn-lt"/>
              </a:rPr>
              <a:t>Nicholls State University 2</a:t>
            </a:r>
            <a:r>
              <a:rPr lang="en-US" sz="3200" b="1" kern="0" baseline="30000" dirty="0" smtClean="0">
                <a:solidFill>
                  <a:schemeClr val="tx1"/>
                </a:solidFill>
                <a:effectLst/>
                <a:latin typeface="+mn-lt"/>
              </a:rPr>
              <a:t>nd</a:t>
            </a:r>
            <a:r>
              <a:rPr lang="en-US" sz="3200" b="1" kern="0" dirty="0" smtClean="0">
                <a:solidFill>
                  <a:schemeClr val="tx1"/>
                </a:solidFill>
                <a:effectLst/>
                <a:latin typeface="+mn-lt"/>
              </a:rPr>
              <a:t> fecal coliform study – Differences from previous study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LDEQ field staff collected samples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Additional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parameters – in-situ data, human molecular markers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lang="en-US" sz="2400" kern="0" dirty="0" smtClean="0">
                <a:solidFill>
                  <a:schemeClr val="tx1"/>
                </a:solidFill>
                <a:effectLst/>
                <a:latin typeface="+mn-lt"/>
              </a:rPr>
              <a:t>H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uman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Papilloma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Virus-BK,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archaeon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Methanobrevibacter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smithii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and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Eubacterium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Human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Bacteroides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HF-183 bacterium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lang="en-US" sz="2400" kern="0" dirty="0" smtClean="0">
                <a:solidFill>
                  <a:schemeClr val="tx1"/>
                </a:solidFill>
                <a:effectLst/>
                <a:latin typeface="+mn-lt"/>
              </a:rPr>
              <a:t>Absence of any marker means no human input or source was too diluted for methods to detect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confirm 1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study’s “hot spots” with these markers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Action Taken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Nicholls State University 1</a:t>
            </a:r>
            <a:r>
              <a:rPr lang="en-US" b="1" baseline="30000" dirty="0" smtClean="0"/>
              <a:t>st</a:t>
            </a:r>
            <a:r>
              <a:rPr lang="en-US" b="1" dirty="0" smtClean="0"/>
              <a:t> fecal coliform study</a:t>
            </a:r>
          </a:p>
          <a:p>
            <a:pPr eaLnBrk="1" hangingPunct="1"/>
            <a:endParaRPr lang="en-US" sz="3400" dirty="0" smtClean="0"/>
          </a:p>
        </p:txBody>
      </p:sp>
      <p:pic>
        <p:nvPicPr>
          <p:cNvPr id="5" name="Picture 4" descr="Nicholls First Study Area with hotsp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67056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81200"/>
            <a:ext cx="228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-Study area = Labadieville to below Lockport</a:t>
            </a:r>
          </a:p>
          <a:p>
            <a:pPr algn="l">
              <a:buNone/>
            </a:pPr>
            <a:endParaRPr lang="en-US" sz="1600" dirty="0" smtClean="0">
              <a:solidFill>
                <a:schemeClr val="tx1"/>
              </a:solidFill>
              <a:effectLst/>
            </a:endParaRP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-Dots = 54 sample locations</a:t>
            </a:r>
          </a:p>
          <a:p>
            <a:pPr algn="l">
              <a:buNone/>
            </a:pPr>
            <a:endParaRPr lang="en-US" sz="1600" dirty="0" smtClean="0">
              <a:solidFill>
                <a:schemeClr val="tx1"/>
              </a:solidFill>
              <a:effectLst/>
            </a:endParaRP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-Red dots </a:t>
            </a:r>
            <a:r>
              <a:rPr lang="en-US" sz="1600" smtClean="0">
                <a:solidFill>
                  <a:schemeClr val="tx1"/>
                </a:solidFill>
                <a:effectLst/>
              </a:rPr>
              <a:t>= 11sample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sites identified as “hot spots” that contribute sewage to the bayou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Action Taken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6482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Nicholls State University 2</a:t>
            </a:r>
            <a:r>
              <a:rPr lang="en-US" b="1" baseline="30000" dirty="0" smtClean="0"/>
              <a:t>nd</a:t>
            </a:r>
            <a:r>
              <a:rPr lang="en-US" b="1" dirty="0" smtClean="0"/>
              <a:t> fecal coliform study</a:t>
            </a:r>
          </a:p>
          <a:p>
            <a:pPr eaLnBrk="1" hangingPunct="1">
              <a:buNone/>
            </a:pPr>
            <a:endParaRPr lang="en-US" sz="3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-Study area = Donaldsonville/Miss. River to Supreme</a:t>
            </a:r>
          </a:p>
          <a:p>
            <a:pPr algn="l">
              <a:buNone/>
            </a:pPr>
            <a:endParaRPr lang="en-US" sz="1600" dirty="0" smtClean="0">
              <a:solidFill>
                <a:schemeClr val="tx1"/>
              </a:solidFill>
              <a:effectLst/>
            </a:endParaRP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-Dots = 34 sample locations</a:t>
            </a:r>
          </a:p>
          <a:p>
            <a:pPr algn="l">
              <a:buNone/>
            </a:pPr>
            <a:endParaRPr lang="en-US" sz="1600" dirty="0" smtClean="0">
              <a:solidFill>
                <a:schemeClr val="tx1"/>
              </a:solidFill>
              <a:effectLst/>
            </a:endParaRP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-13 possible hot spots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887507"/>
            <a:ext cx="4495800" cy="58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124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+mn-lt"/>
              </a:rPr>
              <a:t>Example Hotspot</a:t>
            </a:r>
            <a:endParaRPr lang="en-US" sz="32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2133600"/>
            <a:ext cx="2286000" cy="8382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Culvert at 4926 Hwy 1, Mathews</a:t>
            </a:r>
          </a:p>
        </p:txBody>
      </p:sp>
      <p:pic>
        <p:nvPicPr>
          <p:cNvPr id="8" name="Picture 7" descr="I5 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6629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2819400"/>
            <a:ext cx="236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Three of seven samples exceeded drinking water fecal coliform standard of 2,000 colonies/100 ml (97,272 to 16,000 FC/100 ml)</a:t>
            </a: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-Two of seven samples exceeded swimming fecal coliform standard of 400 colonies/100 ml only (700 to 550 FC/100ml)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754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All optical brightener readings for the seven samples were &gt; 5.00 (11.18 to 6.98)</a:t>
            </a: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-No water in ditch for six sampling periods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124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+mn-lt"/>
              </a:rPr>
              <a:t>Example Hotspot</a:t>
            </a:r>
            <a:endParaRPr lang="en-US" sz="3200" b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Picture 5" descr="I5 pop up map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6477000" cy="5105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2057400"/>
            <a:ext cx="2286000" cy="38862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Culvert at 4926 Hwy 1, Mathews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316663" y="1600200"/>
            <a:ext cx="3889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</a:rPr>
              <a:t>I5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19400"/>
            <a:ext cx="2362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Drainage from buildings along Hwy 1 and nearby neighborhoods flows here</a:t>
            </a: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-Neighborhoods have individual sewage treatment systems</a:t>
            </a: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-Open ditches with discharge pipes in neighborhoods and along Hwy 1 ditch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Possible Solutions</a:t>
            </a: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	DEQ regional office checking non-residential sewage discharges</a:t>
            </a: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	DHH sanitary sweep</a:t>
            </a:r>
          </a:p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	Establishment of community sewage system for neighborhoods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096000" y="1371600"/>
            <a:ext cx="762000" cy="762000"/>
          </a:xfrm>
          <a:prstGeom prst="ellipse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+mn-lt"/>
              </a:rPr>
              <a:t>Response to Nicholls Project Findings Thus Far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Visual inspection of areas near “hot spots”</a:t>
            </a:r>
          </a:p>
          <a:p>
            <a:pPr eaLnBrk="1" hangingPunct="1"/>
            <a:r>
              <a:rPr lang="en-US" b="1" dirty="0" smtClean="0"/>
              <a:t>Reported findings to DHH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/>
              <a:t>Reported findings to local officials/identified solutions and garnered support for future action</a:t>
            </a:r>
          </a:p>
          <a:p>
            <a:pPr eaLnBrk="1" hangingPunct="1"/>
            <a:r>
              <a:rPr lang="en-US" b="1" dirty="0" smtClean="0"/>
              <a:t>Looking for possible funding sources</a:t>
            </a:r>
          </a:p>
          <a:p>
            <a:pPr eaLnBrk="1" hangingPunct="1"/>
            <a:r>
              <a:rPr lang="en-US" b="1" dirty="0" smtClean="0"/>
              <a:t>LDEQ compliance inspections for areas that drain to hot spots/compliance follow-up with previously inspected facilities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+mn-lt"/>
              </a:rPr>
              <a:t>Future Actions/Possible Solutions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Further sampling</a:t>
            </a:r>
          </a:p>
          <a:p>
            <a:pPr lvl="1" eaLnBrk="1" hangingPunct="1"/>
            <a:r>
              <a:rPr lang="en-US" sz="2600" dirty="0" smtClean="0"/>
              <a:t>Track routine DEQ fecal sampling</a:t>
            </a:r>
          </a:p>
          <a:p>
            <a:pPr lvl="1" eaLnBrk="1" hangingPunct="1"/>
            <a:r>
              <a:rPr lang="en-US" sz="2600" dirty="0" smtClean="0"/>
              <a:t>Additional in-stream sampling to ascertain if efforts to address fecal coliform are working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/>
              <a:t>Address through DEQ &amp; DHH regulations</a:t>
            </a:r>
          </a:p>
          <a:p>
            <a:pPr lvl="1" eaLnBrk="1" hangingPunct="1"/>
            <a:r>
              <a:rPr lang="en-US" sz="2600" dirty="0" smtClean="0"/>
              <a:t>Continue DEQ compliance follow up</a:t>
            </a:r>
          </a:p>
          <a:p>
            <a:pPr lvl="1" eaLnBrk="1" hangingPunct="1"/>
            <a:r>
              <a:rPr lang="en-US" sz="2600" dirty="0" smtClean="0"/>
              <a:t>DHH regulations for individual homes</a:t>
            </a:r>
          </a:p>
          <a:p>
            <a:pPr lvl="2" eaLnBrk="1" hangingPunct="1"/>
            <a:r>
              <a:rPr lang="en-US" dirty="0" smtClean="0"/>
              <a:t>May provide quicker fix but is it a long-term fix</a:t>
            </a:r>
          </a:p>
          <a:p>
            <a:pPr lvl="2" eaLnBrk="1" hangingPunct="1"/>
            <a:r>
              <a:rPr lang="en-US" dirty="0" smtClean="0"/>
              <a:t>If a system was approved without disinfection by DHH it will still contribute fecal coliform</a:t>
            </a:r>
          </a:p>
          <a:p>
            <a:pPr eaLnBrk="1" hangingPunct="1"/>
            <a:endParaRPr lang="en-US" sz="3400" dirty="0" smtClean="0"/>
          </a:p>
        </p:txBody>
      </p:sp>
      <p:pic>
        <p:nvPicPr>
          <p:cNvPr id="8" name="Picture 8" descr="Tad 6.jpg"/>
          <p:cNvPicPr>
            <a:picLocks noChangeAspect="1"/>
          </p:cNvPicPr>
          <p:nvPr/>
        </p:nvPicPr>
        <p:blipFill>
          <a:blip r:embed="rId2" cstate="print"/>
          <a:srcRect r="38101"/>
          <a:stretch>
            <a:fillRect/>
          </a:stretch>
        </p:blipFill>
        <p:spPr bwMode="auto">
          <a:xfrm>
            <a:off x="6629400" y="762000"/>
            <a:ext cx="2514600" cy="228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+mn-lt"/>
              </a:rPr>
              <a:t>Future Actions/Possible Solutions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Local Ordinance</a:t>
            </a:r>
          </a:p>
          <a:p>
            <a:pPr lvl="1" eaLnBrk="1" hangingPunct="1"/>
            <a:r>
              <a:rPr lang="en-US" sz="2600" dirty="0" smtClean="0"/>
              <a:t>Lafourche Parish Council has adopted State Sanitary Code</a:t>
            </a:r>
          </a:p>
          <a:p>
            <a:pPr lvl="1" eaLnBrk="1" hangingPunct="1"/>
            <a:r>
              <a:rPr lang="en-US" sz="2600" dirty="0" smtClean="0"/>
              <a:t>Inspections/enforcement on a local level</a:t>
            </a:r>
          </a:p>
          <a:p>
            <a:pPr lvl="1" eaLnBrk="1" hangingPunct="1"/>
            <a:r>
              <a:rPr lang="en-US" sz="2600" dirty="0" smtClean="0"/>
              <a:t>Must have personnel available</a:t>
            </a:r>
          </a:p>
          <a:p>
            <a:pPr eaLnBrk="1" hangingPunct="1"/>
            <a:r>
              <a:rPr lang="en-US" b="1" dirty="0" smtClean="0"/>
              <a:t>Project to repair/replace malfunctioning individual sewage systems</a:t>
            </a:r>
          </a:p>
          <a:p>
            <a:pPr lvl="1" eaLnBrk="1" hangingPunct="1"/>
            <a:r>
              <a:rPr lang="en-US" sz="2600" dirty="0" smtClean="0"/>
              <a:t>319 funded projects</a:t>
            </a:r>
          </a:p>
          <a:p>
            <a:pPr lvl="1" eaLnBrk="1" hangingPunct="1"/>
            <a:r>
              <a:rPr lang="en-US" sz="2600" dirty="0" err="1" smtClean="0"/>
              <a:t>Barataria</a:t>
            </a:r>
            <a:r>
              <a:rPr lang="en-US" sz="2600" dirty="0" smtClean="0"/>
              <a:t> Terrebonne National Estuary Program project</a:t>
            </a:r>
          </a:p>
        </p:txBody>
      </p:sp>
      <p:pic>
        <p:nvPicPr>
          <p:cNvPr id="4" name="Picture 3" descr="AerotorInspectionwithow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246439"/>
            <a:ext cx="2133601" cy="1590262"/>
          </a:xfrm>
          <a:prstGeom prst="rect">
            <a:avLst/>
          </a:prstGeom>
        </p:spPr>
      </p:pic>
      <p:pic>
        <p:nvPicPr>
          <p:cNvPr id="5" name="Picture 4" descr="IMG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7721600" y="5435600"/>
            <a:ext cx="1625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\\Alphant\whpp\Drinking Water Protection\Target Communities\Natchitoches\Sibley Lake Contract\Sibley Lake Pictures\July-Sept. 08 Site Visit\IMG_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257749"/>
            <a:ext cx="2133600" cy="16002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Today’s Presentation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4267200"/>
          </a:xfrm>
        </p:spPr>
        <p:txBody>
          <a:bodyPr/>
          <a:lstStyle/>
          <a:p>
            <a:pPr eaLnBrk="1" hangingPunct="1"/>
            <a:r>
              <a:rPr lang="en-US" b="1" dirty="0" smtClean="0"/>
              <a:t>Fecal coliform problem</a:t>
            </a:r>
          </a:p>
          <a:p>
            <a:pPr eaLnBrk="1" hangingPunct="1"/>
            <a:r>
              <a:rPr lang="en-US" b="1" dirty="0" smtClean="0"/>
              <a:t>Action taken</a:t>
            </a:r>
          </a:p>
          <a:p>
            <a:pPr eaLnBrk="1" hangingPunct="1"/>
            <a:r>
              <a:rPr lang="en-US" b="1" dirty="0" smtClean="0"/>
              <a:t>Nicholls State University fecal coliform sampling project</a:t>
            </a:r>
          </a:p>
          <a:p>
            <a:pPr eaLnBrk="1" hangingPunct="1"/>
            <a:r>
              <a:rPr lang="en-US" b="1" dirty="0" smtClean="0"/>
              <a:t>Response to project findings</a:t>
            </a:r>
          </a:p>
          <a:p>
            <a:pPr eaLnBrk="1" hangingPunct="1"/>
            <a:r>
              <a:rPr lang="en-US" b="1" dirty="0" smtClean="0"/>
              <a:t>Future actions/possible solutions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+mn-lt"/>
              </a:rPr>
              <a:t>Future Actions/Possible Solutions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Community systems</a:t>
            </a:r>
          </a:p>
          <a:p>
            <a:pPr lvl="1" eaLnBrk="1" hangingPunct="1"/>
            <a:r>
              <a:rPr lang="en-US" sz="2600" dirty="0" smtClean="0"/>
              <a:t>Connect unsewered communities to existing community systems or create new community systems for them</a:t>
            </a:r>
          </a:p>
        </p:txBody>
      </p:sp>
      <p:sp>
        <p:nvSpPr>
          <p:cNvPr id="4100" name="AutoShape 4" descr="data:image/jpg;base64,/9j/4AAQSkZJRgABAQAAAQABAAD/2wBDAAkGBwgHBgkIBwgKCgkLDRYPDQwMDRsUFRAWIB0iIiAdHx8kKDQsJCYxJx8fLT0tMTU3Ojo6Iys/RD84QzQ5Ojf/2wBDAQoKCg0MDRoPDxo3JR8lNzc3Nzc3Nzc3Nzc3Nzc3Nzc3Nzc3Nzc3Nzc3Nzc3Nzc3Nzc3Nzc3Nzc3Nzc3Nzc3Nzf/wAARCACdAO0DASIAAhEBAxEB/8QAHAAAAgMBAQEBAAAAAAAAAAAAAwQCBQYBBwAI/8QAQxAAAgECBAMFBQUGBQIHAQAAAQIDBBEAEiExBUFRBhMiYXEUMoGRoSNCscHRBxVS4fDxM2JygpIWwiQ2Q2OisrPi/8QAFwEBAQEBAAAAAAAAAAAAAAAAAAECA//EAB0RAQEBAQADAQEBAAAAAAAAAAABESECEjFBAyL/2gAMAwEAAhEDEQA/AE+IQvxDs9LxKJdEQFr7XyhSeu+3LS1764rkrVbhogUZWaNorci1736fe36Yd4RxCOHs/Pwkkh55O71AzILXLDfYKy+RA64pamBoKiCEZTIwjdFQHxAoDmG99wP9uNAlOyzKqPdhGGcqOYK6fG+2nP0wOSM0tpCA5jKOq3uRsSf9PLyNtLYJQPL38JijSTNECdQ2bKbknpY+Kx8vPDFO8ErhamWSNGpgue3iUDS2uhvqb8rDTU4Bo1Ec1dSimCxIUS0igaWQ6kHb3QcAqK2Sk4pFXRVDxtH4ZjlD+HMdQuma3Ty5YqQXSSJs+ZFXwgXsosbqPK5uOWuCCqjRgW1JN2v4r+LX+3niK1XDuJ08HH5aioZZBVUzszRkuBLCcwZTvZo2YX6H1xDtnVrVHhcNOmZPbJRe5BkXLY35WIv8DjKtUezV9PE1mEXexRMQbFGVxa+/hZjbffE1qGFXRGR88aszagbhQDp8vrgG3rBTUUr0crrPJIyiNeSZL3PIgXIKnmQRbXClREtLMsb5CFAjJvpe/iB5n3769OYsSMSLLUSyBO7GXwp0A1HnqLE89cSq8sqqt75VFrfevtgQxw1BU8ajjlbwLMVP2mTMwRiDfpp6k6c8byPtHTUcYpomaI2ABGioNhbz6flz8xpZHSojCHKwfMWvsRex156t9MPmpAYgEga+I6nXDStXxaup5aWWWPLA3iCqUs0ia3B15rn066emWqKn2iqQSAd4CqOwt96VWLEjmQNTrz64HPNdFAHL3idb2wmSUdirHMHGu21sNMexJUJScPeWfu2hv4Sq5Tra3PTYC2gHLGf7QcZhqqKIxI3tkEveK4ub2JJVgNwdddbb+RpF4yzUmSUkvI7E5nuAPT+tsVftZWOYRSyrnOXT+G1ud+pxbTFgOIwVaP7RE2X/ABCgJFm8PIajrprexvzwbsxWGjr5A7h4kjzlXG6EqGItY3Uqmg5XsMZ2RvtCwcq1sq6XAuNR0I8sMx1igUk5LMI28St4hY+Fh6W18/XE0xr5601EfcSgxtlJKqx1XNa4va6gEDyseViUoqZ4auF1qhTZhbvO7JDCxNiulwLWPqPO1XFxMxz06yu7hQQjlrlUK2K6jfofnqLluv4rG8TSQK1MEyd2sdgAAwPP4HDQlxGQrXRSzBSyMFZr5g2umu/XexA6i2DzSCLidZIJCixRhxpfO4OZbjpezHn8cJ1kqVFC0YRzUue8d3fNYbqoJ1+Gu2FRUySmaVnAeQhWa2uWwFvliaYt4qmWnfwtaadVyvoSpvY39BY/3w3UyRRx01FTIqGUxobMD7rqd/S/rjPSS3aIAsfHvfy5fDH1VVyloe7bxK3gN7EXAw0xpKriMldx2aenXOKRMqH7qudM/ntYAbknYYep6mKjiJmawXM7yMbZr31bXofQWsNgMZSndaWNVBBZTcttfT+vphSr4hPWyMiyF1trfmeXwudsXRdVXFHqKk1k791pkgiy3Krbcg/eItttzte2BVNQa6VXiDyIq3Es6tlka29gL2AsALfEDFRC8ccnesgka+ryHMSfQ4YqatpSCW8RAA02GGrh9KypXNLE4TTe+ci3qPT4eV8Qj4tW0eeOGZo7yElUAGunIi4wi1QwBG5Itrtb+vxwtLPK0ha1ydz1w0x8ta5qGmLKWzlyQg1zAhr/AO1iPxvgS1czzq4cq0SFFYEA2AOgPz+eFI2yOQpBueeIRgq4123G/piawcilYM7q48KqoAFs2pPTzweJnXIUna2U6C5sOmE43cS2ViCWDH5aYIrspDAXGtwPXBrHZdA0XeFRoRmvvry+WJRIzIWU5XAIy7HrifsjVFsrJmKhgGbXflprz0wJI/GMjk338J3+NrYHEKpzJTR+N2ETNkUsbLc3Nhy1/XEJzdoQSbX+d9D/AF54arqNqbUPDLG4FjG3XbQ2O3lbzwkDmMamxIawB/XBTik5GfMCSRcnc6G/44EknektsL3UbfHH0gPsaFrLc5T8b4GmkV7j3spv0wEmJOZ/4GBI6jDA8OgPywkzEtlH30sR6bYOkgMaMTodLjEBr5gvqLjAJbZXNmIvl1+WCRknU6Ag7YlHleKYSA5zexB588AV0DEZCAbDf73qMAEkiFVCNZje+bBEkHdoWi+5a97Dkb3+JxCJSVFlGgUEm+g2+uCuZi/vNY6G+5xIwxq65rFG+8dSD/PEYzZrEW8dvgB+GmDI4lDIiFyQcwA2v1OAGkjxESMzHu73Ujltp8MMSSh8mUBiXvZR71he3z/DCcV4pCkl3SRrq5O56fIjHFD99GCSyoDksdTzI0wQ/EWV3zNcgAm22pN/wwlTSeJVBAXMxv0sP7YYnlHtEZiUDwWAPUa3wlRtmeJQGJDPcX5aHAOtMFmiFwbBy3rbAYnM9VddwPCL/LEKwMKmJT/CxNvh/XwxETFC0ikiSRrKeQA/q2IDVDO8hplIyg+JtsRAEVkRrBdCQbDH2WBIbCR2lZzey6H06467BAqWLte+ul8FxwFr2BFubY+aQp7upvbQ6HDJjEMYKBibHNm5aYT0Zt8wG9+uEUeMs4FyBbqcEipxKL5lHnY4WBC28Q1Nj8cP0swWBVyRta+tt8UUqqM5JVhZhclTYXv/ACx2NQJhckBlBN8B9prGzgU9OAwCsGYkcjfVt9PriSNWNqBSop00QH8QcayuWxNwYZypNrAWv5XGGVRCsYuxuxuLbanCZFSDc1Crr9yK34DBC00o+0rqg/D/APrDKurmjgCtGrwSupUjOEvYZtNNjvtcacxpiP7rrMwmSjZrm11h19cI8Lnbh9dDVq5maGQNaU6EWtbTW2+LRuPShSFihGtwRyH00GGBjikDRIsbIIJBGAVZh3bDe4U68+V9+WKBolSZgrqhAWw7wHNoeeGKnjJqadqWRIliaS7Iq2AIGhGu2gvhZlpyoBC2t5/riYsopVAYYzLCboSxz3CnofrjkXdNGqvJGt/C2uoBG/mfzvgatAosqJptdf1xwSwi/hiuf/bU/lhgZrBCxikhkiLRuCSFYZhzuD8MDHcIGiWQNaW66EAr8t9D8/LAxUJ94R2HRFH5Y6tTTgX8IPWwxcBe8iACiUaeTfpidNUpEHU5TmOtgb/hgDVsJ5747HWxBgS4+mGGuxPEmRJCSARprrYenp8sHhqEUyA7nW+U7XH5YH7ZAdiv/EHH3tNPb/0/+C/piYaiMyx+F7AE/dP6YYjNNzZw4zC6qw354gZ4SBl7q3P7JDf6Yms8BN+7g3v/AIK/pieq6HKkLLl788tWU6b+WId5M9UtRLNEz2CsdfELW6dMN5qeRyRHDfyVl/Bhh6GhpHMa9171hZZGAHzJwzDVNIjNLmMkVzYL4uQH88LwwSxXZjCfEw0lHP8AtjX/ALkpJRnXvhluNJBt8V8sQk7NwSOvd1EwZ2sPs1Ov/IfhjOxWakhq5KhisKXaMIMrqSRe5O+PoKCuQG8Mgt0xrv8ApuQEATRkqNbqRvpyx1uDVcfuJHJfQANa/oDhoyRpJxnMsUikEWzRsw31OmI5JVkZpIm0BBvETp+f6Y1UdJLThFngmjI0a6HQ36jEHeMOSsgBNzcEjD2MZN5CZOQW+wFsEWXOqx92+hObW+uNlEyZwpdSAfECcSWiiniu1PE/ibQxA9PLE98/FzWVhb7EZqZLltz0t0xFUdND4eepxrBw2lyxgU8YB1stx+BxFuD0lQbSI/gGn2p54nuuY81NaSLqhAxz2t76LY+ZxfHspUK3+JGoGp1uR8r4YHZYItnkuf8AKpI/AY7a4YzRqJm3sPmcfCSbkfkpxq4+zC5RcG/MqDb8Tif7opoArZ0vcgjMLj1GGtMke/LWOcH0tgghqbaq5GNdTxpbIiIzafdJ687c8NzUZpWjVnZ+98VgguPIDTrhowwo6hiMsch9FODjhtVlu0TC/NjjWtlKsqrmFiblhr8v54nFTsHuzZFsDmBzb7aAeXUfHE1cZH91VJNkjzC19NcfDhM5sAi642clLL3ZdRIyqTYhGO34ddfzxw0ciqWYkKL5ri+X/V0xNXGR/c8yKC1lB6Le+CxcFeQgORGD/Glr41go5EkkXLchbkuLW87gm+JpQ+096kaZiCAc90DaA6ZtL4aYybcBIuDKb22KD9cfJwEnXvRbr3f88a+OCRpFXJGCSQbm5BHK3TniEkbqwjI3FwAOtrW1viaMv/08tr98p9UGOt2alVrPKgPQocaNo2ygXC+E2YKpJxJaYeLM1xfUai+KMq3AZghsV3smh8R9b6YGOC1eZlBQ5TbRzrpy588al6cF8wyErpb8L4gKeSylpdR94aH+tsOjL/uypRiARm/1H9MWEEVbGqM1rA8nBOLlqaSUg5SzDUEixt5H8sSEbwEZiwNt73xKQCnqKlYQ1tDzN9tt9vh5YcpuIuZQucOwsbAeV8QmCmVpAqI7akpp5ajntgIgRg6FWsR12tsfoMYxpcxcUJZyVYX8sWEHFIyqHnfUnGdtYMWmCg2Nl2XXn56YbkrHiEDyJF3UYAyjXN5nY31HXGcXWqpqyB8+ZQT15c8SkoqKoVBKFlUrZiyjfT8bYysVZTeCRz3WcnVWJtbbS2u/0w5DWOXtFN3ndtY6HGbsWSH6ns3SysHgDRaWBQ309Gviqn4PxPhxLQFJEJJ1BQkfT9MW9JxUKVDqQ22uLaOojqVsSG1v6aYe1Mefe3SUzgSwujJfQtrseuCLxRd/HYgfdBxp+O8JikhDFBlJsbbqfLGIrKMUsuV5CAdVIG4xqWVKvDASgYtpe2xIBHXUDry0tjsivEtpWAABJcpkAAF9z0HxwBqHtBOIvb+IwU9M0hAaKPxtYg2Fhc2J2B5c8Oz0FPTO78OoRUyySBHqKlmma5F8w8NjoAfkL8sdtcyccrSO+RI2VUBu0wsg5Bxey38+mIERSO0FLkmaNgG9mUOBy1YeEG+ttzY77YfkoZpuA0cVTUASycRs0hBNgYlIFso+VrXO41sSTgvCoIjA/Ebzx2ZpnmUI9+Qj0bpz578sTVU1XJNRU0aQSVMqCQrmz3yt/pGQ+ZNrbDEpZqbvonaGKWKJclpleyg5RfwkX+ZGLut4XwikqzK6zSxuhKwxStfSxNgNSRcc+fxxR1ENCGVoooIKZ72M8hfIoBIC3tmJym3LW97YaOK+Rol9vo5I1gSOVUibx6WawGnxIte2liRhBhDT1CSTTRsxTR3aRCG01UZth0/DAp67idYVjip5LFPEGYqjHmdCAQLG2l9bm5GCU/DqqSnvKZS7oMvcElQoIG97X9fxGrgt+E04roQOG008ywgZnVQCD6iwtYafE664teH0i1CvTVNMlHU3PszmTMKgX90yAeBrka8769MA4PxqPhRijV5ZJSw7yaQZmUHLpcAgixvvrzOmCcV7TVnD+K1UVHT08cLEZomisAxHiJHMk3+FtMJ0paopzH/4KSkkSoVgJI8uYqR5kW58vmeYjTygL37WfV7SBiVvuNd9ra+WnWz4T2g/fQMHHUyKtzFWQ+9DawsRzXnuT8DgdXwaZayd54jURU8ffyVAlLCaP/KxFidbnW9jjN4K+Oqq4SI1d57ZrKU0Ata9htp6W57YsuJQ08bl5IwJZAjByt2uVDEADbU/DFQKmqiLLDUlswKsIgUDW5DQaemlsW3aWeakl7pZrP8AZxyG+txGL787jGsFU6ByZGzIxJNlstxaxNgNdRz6X5kY+ZWkKxXyiw94/wArn4Y4wqfBI8jxvlzHO1v9xvv/ACwWpyxqrIwbQFAWzgDpsLa4DnsdgqB88uYARqCDz6/ngnssqeFVDBdSXAX4XPPywsKhyGKsELizBBYHlf62viGe4vck7G99R5XwDI7twLszkk7S2sb8tMBmWFXOWRrDkb3H01xAt4bKOQt5eWo+GIB3YjOQ1hoQdsUdyZ75GFj/ABEA4ijBHuTqOQxFkYXBN78umOZ1HU+WAm1zqFAb+L44nfMApZbbm+BXLeIlgOmOgc7WFtyMTFfSm6qcwJG1/u4lJHLG+aP3WAGZwQqC+nlzGIqYw4VtC5sLkWGCgklkDZHtYMpOgOlumvXGb4rK+HEZooETLnJbLZ1svnzuMWVLWEOzxZ0y69229rb+eKNKdI5XDZ7PZRHfa1tNNcWFLRz9+088hjjVvswp8b6335D8cc7GpWlqq/vaADW5JJJxgu0T+0VoihNu5Xxa8zriz4rx9YLwUxDT8tBaP+eMpTTSPLMwOZiQWJO5tjfh/PfrPl5PQJ+Pw0dPSsWbPPQpOkUcneFUEZNiL6DQ3vrcDzwzUcer6pzS00DSSiMOzSD7KJSFvmvyA6jy6YoOGVNVSR1FBFTQmSGpcO7ZRdSb2JAJPvC1traHTFjJUzIzQSMzyOFEhcEN3ZUjLptfXUm40trfG2aseIVIq+zlPVZhEjcR95AqlVKEa6EeWo2tphLtLNO0lOOGCIE0+UuDnDAHQlreO4I1Nra2uNTLuTF2MncsxkXiMch0F1PdqAvTTLa/lrhNqzvIXnmktEovYAnKwzWyHUk8+eo5DDAvPmSnREqKVZGFxLHmBMhYkkBV8Qygja/y1ZrPaKbuZXqJGlazF1ldyLltMxsTb+WtsJS8TapcSMKxlkN8jBrm/wArA25X09NBz11gscsZU28MUg2B25HS9/r6YYGRNxBlT2iqgpi5IVI42BIGt7sF5W5HbzuFn4a9UhlqaiokznM7l916gm4G3LpiEUpaoiqRTQZ0ACuylioGg3Gn0+mCxvFGoErxgKoVQl/D03J/o+Zww0zQQU8dTSwFSiNKoJzO72YgXvsN/hbUYT7RxVKcZlWrssqmzAG452I8t8FlaCzCPvhcWKp6ddDhauqJOIOs1TKXeNlikkdcpyqbG4vyUgX8r63xZwovDTIaN4k8S96Sy5rAi2t7D4YtOG8TFIzwVsSVHD2RlNMCLJmtcx/wt1Oxub4rpqRaN2p3Ch85VlJBIIHTz0OPhE8ivIvuhT7xtpbe3wxLlRoOJ8KqaGjWu4TVVFXwmUDK8bG8I6Motbp+OEK9JBDTyIWLtlla7jQkG+/ngnAeL1fCW72Alom8Lxufs5PIj8+XxOL/AIlwlONUK13BEZHWMO9C5syLr7nlv/VhgrHNLKYrSkOGYkqWzA69bYlUulUzZSY9giE3NufLXU3tiBAWRkfOpVipUrqTz/thWpacwuIwq/6tTb8BgGVqaWNWC5HYKFFjax64j3pKZgmUnUtm1899MK09EsZDTAL6Wtfyw2EBbYmx0J22xQMsWLZRmYdOePnDnbN/PHfCDouU7kk44ksaG7jPb3QSRbASjRVuGVmNt82I92oa50xxqlyD4EA5gDbEI4ZqhrxxvID0uQPjgGBJGF1uLnQkYDNPlLKy2Hzw3HwaaRQJzEi21FwT8hgkicKoCPaakZgL5WfL/wDEa4z7QwjSteW0UJLnbS+H/wB0yzSs8krQqxNxbM/x5DCdR2spYFyUMTMOV1Cj9cUtfxmtqyQ8xRAbd2nhB0w/1V5Gjqa/hnCEKx2ee3iKkM5+PLljO8S49VVp7tWMMbH3VJ19TisXP3cll90/kMBlOXuzfUyfT+jizwkS1OOS07g3IQAYJw8GNHJNixub4Eqdy7VDHUjwKT5D64lTkuhYE2LHljp4s1sJYnWreakm7h3jUOns4lGm3PTQ68tMHYNAJmq6hWbMCSoygKbaAZrE899/pD7cRuQqWXT3c5f8PrbBGheRSWVSp5A6nzIGn18sZFpGqP2N4uuW6pVRZlLXt72nrileasne8tSPCq+MqovoNASL7aY0HDO8fsZxuGQuTG0bgNzJZiT88Z9XkWljcSKikWuoJOmm/wCWIqDd4FsZpm1N/tNL+mAFEjKANI7O4uymy89Db469MFNVOGBp1lYsSBJe2nQD9d8RlScDM0XdC9wxBPi3G9htbYYDoSIxjIgNri5jPXkTv/PBKeF5s4lbuwAQLAlRpzt/W+PikrNm7zIdQQia/Xy0Hr8cSLqPCrhm2uDfr/b1wHI4FRmE1QxWxsi3AXX+39HCsXdFK5MshPtLDXbIQu/z2w6kEkoJVGYjXMV1GA+wz081eaiJlLyqyHSzgoCT57WxFW8XEpeKxxUbxq/E4UCQVDAMZ0W5ynX3goOvOwFjirqJyYQ4UkBCNSRYWN9z5nEJDAsQMmW6gEa2sbaXP6efli24bQ0vFI3kdik8QLyRg/4iEWUoLbhtSNrfSchioBsgYMbnYfHFzTVNfw0xkCWCqgICgpldLnaxG2ux0xT0VQ6IY4832hBcDW9ipFviMehQ1lF2iZ4zJUUlTHLII5Y5crEK5XluptsdRocaRXwGi7XpGtRTzUHGZM2WV1ZIpyFVretjy18LYzHFqGXhdW1LWQNHIDooX3/MdRbpjdT1NEaxuF1hZpjZgjo1zzDAjncbgg3BwWuloaqiFH2hPewqrGKsNhJGQDfNby5ga7HXUsweYTTKtkETObfwg2vviUD1k7HuBmsdu7Jt+WND2joxwCGKr9lM1LOA0dTEl1II0JJOl9N8Y+q7WzAFYYFA/wAzE2+GmM7WuLhaCsluJkSK3N3B+gufngn7upYUzVdVZfgo+BOMfP2i4jOCPaDGv8MQC4rZah5GLyO8jdWa5wzyqbG6k4xwOlBEeWZxpoDIfmdMI1nbORiUpKYAAaGRr/QYxjSEve9sfd8Rpb44vpP01b1vHeJVakSVTop3RDlH0xWd94hc3PPC4cndziasnNyD1xrIgokOYC3mMNwSjMpa7a9dsVzMhOj78+mJiSFFBJJa9yBiodiqGZ5lIzAsALY5JJFE2aUXkGbLGDc3PXphQ1jFfsVyA7kYXBJfVit+eCmZJGqZLtf0XlhinLZDlkW19ATqPnhJAQ/I/wCnnixiSPL7mnIY1Ercxu7IoN2u17WIBItfn54l7OZTdiUFwQGcm51+HTrzxQJ2kp+5QTxMWWIZS1rPIbA672t+GH07RUCC3fZSNBkQ/njla1jZ8Jp8nZ/j8IbOvs0bKw0uQTfSw69MYVHnMtoaNpWA9+V7Io30GNj2L4lT8Ro+Oww5zahvdrdcZiSpgpaakjdFXPnJkA197YjmNRhLw/SEk3EKaspop2plSUeHLY3UdRuPK/1xbvI9arKlpXJsoViVU6nfbb8MVzUcla4lkr3YjUqlwo/P4nU4boqcUsscsc0jASB8hOhI69cTpsMp9g5eoQMpBALL4AeR013tvpa+hviUVDnjGSocqRujH8sAJfVe+l+D5fwAwu0MLXstidzmvc+d98Oix7qnpUMclQVFtQxAv63wpU8TrZ42p0q4/Zirp3cS5ywN7XOXl5W/RUyNBpHGj2/gAVsch4gmezZkc/dcfniWVdabjvDIOF0bVtLTyFUXOQlmYqQPFZt7X1trjMRdtPZ5I5IYD3kbBkkBCm+22vLGy4FxEV1C1JKQ00SFomYXzKNxjyntJSRQVry8PVxRy6orLbuzY+H6G3p5YzJLcpr0TiEUg7LycU7LhUenJFfSm7tCSNHW5uUNtjf6HB6Ay1FMxjb7dJZCjDdbSG1vhjJUvaSq7N8cgr4LOrQgTQsbLNGTqp/G/I43k8USuOIcPRhTVYE8QPLMLgeRty9eemOnxL1muM8QmqKwzpLIqzRRMyhyNci9PO+Kh5Gzq2Zi17hidRgvEJckVO6gOxgW4vbW5H9fywpI10DWIO+uN/Yy1XZLtmOFcJhpeMR+1cLkVYmRhmyDa9juNNsR7W/s9Sal/fHZJ/bKCQZzAhu0Y/y9R5bjGGrGK9m49TpIv/2OHOxPbniHZeqvA3e0jH7Snc+E9SOh/HGLxVBMhRip0Iv9MLu1se5cX7NcC/aHwxuL9nZEp+I2+0S1gzdHUbH/ADfjjxrtBwav4NXSUdfA8M8fvKw+RHUHrthKKwsbnliBfq2BtnPXfEBGx3xpqQUuo3N/TETIOmPliF9TggyIdVvgYihkY2CfPBUi+87AHpjmdnTTcYiFJ154IIoZdtR1wQRSMQSNPLEY1I1IJw3GzDQ3GLiO08RUjwH1OHMttADb0wG0hA8Rt0OuJ+IfcT4jG4ikaUtKCbaYbh93TfzxW5vETh6mdCmrEHHKQr1D9jRzV3G4978POnowxR8butJA3OOpkQDpopxcfsRYt2ir4iNZKBx6+IYpu0Pg9phO61KsPk9/+3DDROGd3JTKTdXBIBTfDHeTR6aTKp1OzAfniv4JJ4ZFJ1Wx9OX9DFqt1Oh2Hx+HzGFVCOdJG8La21B0OJHxkgbAb9cDkhSRADqytodrfHcHAHaWmiD5u9UHUHcfEYAzW0O5G4HPApURtHXMpHrhdamaZisfcIT13xIwTuArTn0Uf2wwASqn4dULLRzukim/ljScF4Zw/tHwGeGpiCTRllkePcA3Kn4En4AYofYot3Lt5lsXHZmpp+E1zMU+xmXupbk6C9wfh+BOM3kWMf2zgejroonZWeJWjJGzZWt+WNT+zXtfG8UfZ/i/iVgUppGb7xvZCeWux5HTpix7e9jZuKzPW8PMfeFSyxXN3e+qjkP19cePsXhcixUqfPS31v8AhhLsPj1ntRRRcPr4aWnzdzHToEzN4t3vfqb4oJ+m1zYX54+PHZ+NUdLNVsizpD3DStfxEFrE+ZJHlci+Eu0nZ6u4NxOilqGMtNVd1NTygkqynKbeR12xvciA8S/8tEDcSaf8zjNIGvvb0xpq8AcBdRqO8P8A+hxnlVjqBiKvOy/aCu7P1qVdBOYnWwYfdcdGHMY9mouJ9nf2l8NFFxONafiKL4CDZlPVDzHljwDbXpg9LXT0siTU7tG8ZurKdV9MTMGh7Zdi+IdmKorVJ3lMzfZVCDwv69D5Yy7LlJB08rY9r7HftCouPUf7l7VpG5cZVlkHhk9ehxRdu/2aVHDC3EODZ6rh5Fyg1eIfmPrgmvLgpvoL4IsSkeJTc4bkjRAAQc1uW2Agpm8Vrj1xo1BYowbsr4IqxDYkHzwe1temt+WON4jfFRFchNlYE+WGFia17EjqOWA90hAI97nbY4kFYa3OnnigxR1NhZh1vj6zcx9cBL2sTzxMXxdGdAwzTvlZQQSL8sKZ264MksgFw2Mj1L9hsr/9YurA+Kkkt8xhLtivdV9ep0tL/wBwH5n5HEv2HTSHt1TqzXDU0w+gxZdraaKXjXGVkW+SnnkT/Ky2IP4jEi2M3wdrVAW5F1xeEsRmB8Q5HQfH+eMshKHMpIa+hHLFxQ1Ty/Yvrpoen64WJDIlqGkFxErny1PxwVlzhoyb3Gv9HHJgrp4lvpmOIozLPkLZtNCeQxIpKlteSmkGx0JGGGikRQ8EmYfwudDherHdVisu51xYxa5vMa4tCqSgPaRWiJ3JOh+OGI1F9NuWJZRImVxcdDgBpljUvEzLl0sdQcZWN72WrlrqP2CcjvoluhJtdRoPiNvQjHnf7SOD0yV0ldSFQ7ORVQqPcf8AiHrz87dTiw4PxKaKaOohsk0ZzBhsdL2I6W0xuK+hoqniTtLSxv7VTxuwfxWDAqR5+7jE5Wr8eIcNl1kpWOUTiyn+FiP7Y3nCe0ScT4VD2a4pTxzJIQ1FK75WgYbrfnYg267dMYrtLQJwzjVXRwOSkUoCEjUAgEfj9MTaRmp++HhdF79SNwynUj1sD646TrB3jMD0/DJo5CCwcNob2BYMPoRjOM5EdlIBxtuGQ0/FuDTQ1UP2wLN3yMRs38O2+uMbNFkkdSbkMRfrgF1XXBQumPsoxIYonHob7X1x6X2B/aTPwwR8O4yzVFCfCsjatEOnmMeaAA4It1Oltr7YYj2btj2Coe0FK3GOzEkSyuMzop8En6Hzx49W0tVRTNT1EDwzJoyutiPTGm7E9reJ8Bro0p5M9PK4V4WOmvMdMesdruy/De0nBvbZ4u5qAoKyR7gn8sZ3OLj89pdls9wb8r4mG5i1ttcSrIfZ6iSItm7tyl9r254ZSkjSijqZi0neNYIDlA9Tufpi24eM24SZwDqQPpjvfXsLjH1awZx4FFtAFFhg3C6VZ5GDG1tb2xZeFmXAtVPu3vgpimG8LD/acWnDaGE1zoyhhEM1jsTfHYh3rPnsSDva2J7L6v/Z"/>
          <p:cNvSpPr>
            <a:spLocks noChangeAspect="1" noChangeArrowheads="1"/>
          </p:cNvSpPr>
          <p:nvPr/>
        </p:nvSpPr>
        <p:spPr bwMode="auto">
          <a:xfrm>
            <a:off x="155575" y="-647700"/>
            <a:ext cx="204787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g;base64,/9j/4AAQSkZJRgABAQAAAQABAAD/2wBDAAkGBwgHBgkIBwgKCgkLDRYPDQwMDRsUFRAWIB0iIiAdHx8kKDQsJCYxJx8fLT0tMTU3Ojo6Iys/RD84QzQ5Ojf/2wBDAQoKCg0MDRoPDxo3JR8lNzc3Nzc3Nzc3Nzc3Nzc3Nzc3Nzc3Nzc3Nzc3Nzc3Nzc3Nzc3Nzc3Nzc3Nzc3Nzc3Nzf/wAARCACdAO0DASIAAhEBAxEB/8QAHAAAAgMBAQEBAAAAAAAAAAAAAwQCBQYBBwAI/8QAQxAAAgECBAMFBQUGBQIHAQAAAQIDBBEAEiExBUFRBhMiYXEUMoGRoSNCscHRBxVS4fDxM2JygpIWwiQ2Q2OisrPi/8QAFwEBAQEBAAAAAAAAAAAAAAAAAAECA//EAB0RAQEBAQADAQEBAAAAAAAAAAABESECEjFBAyL/2gAMAwEAAhEDEQA/AE+IQvxDs9LxKJdEQFr7XyhSeu+3LS1764rkrVbhogUZWaNorci1736fe36Yd4RxCOHs/Pwkkh55O71AzILXLDfYKy+RA64pamBoKiCEZTIwjdFQHxAoDmG99wP9uNAlOyzKqPdhGGcqOYK6fG+2nP0wOSM0tpCA5jKOq3uRsSf9PLyNtLYJQPL38JijSTNECdQ2bKbknpY+Kx8vPDFO8ErhamWSNGpgue3iUDS2uhvqb8rDTU4Bo1Ec1dSimCxIUS0igaWQ6kHb3QcAqK2Sk4pFXRVDxtH4ZjlD+HMdQuma3Ty5YqQXSSJs+ZFXwgXsosbqPK5uOWuCCqjRgW1JN2v4r+LX+3niK1XDuJ08HH5aioZZBVUzszRkuBLCcwZTvZo2YX6H1xDtnVrVHhcNOmZPbJRe5BkXLY35WIv8DjKtUezV9PE1mEXexRMQbFGVxa+/hZjbffE1qGFXRGR88aszagbhQDp8vrgG3rBTUUr0crrPJIyiNeSZL3PIgXIKnmQRbXClREtLMsb5CFAjJvpe/iB5n3769OYsSMSLLUSyBO7GXwp0A1HnqLE89cSq8sqqt75VFrfevtgQxw1BU8ajjlbwLMVP2mTMwRiDfpp6k6c8byPtHTUcYpomaI2ABGioNhbz6flz8xpZHSojCHKwfMWvsRex156t9MPmpAYgEga+I6nXDStXxaup5aWWWPLA3iCqUs0ia3B15rn066emWqKn2iqQSAd4CqOwt96VWLEjmQNTrz64HPNdFAHL3idb2wmSUdirHMHGu21sNMexJUJScPeWfu2hv4Sq5Tra3PTYC2gHLGf7QcZhqqKIxI3tkEveK4ub2JJVgNwdddbb+RpF4yzUmSUkvI7E5nuAPT+tsVftZWOYRSyrnOXT+G1ud+pxbTFgOIwVaP7RE2X/ABCgJFm8PIajrprexvzwbsxWGjr5A7h4kjzlXG6EqGItY3Uqmg5XsMZ2RvtCwcq1sq6XAuNR0I8sMx1igUk5LMI28St4hY+Fh6W18/XE0xr5601EfcSgxtlJKqx1XNa4va6gEDyseViUoqZ4auF1qhTZhbvO7JDCxNiulwLWPqPO1XFxMxz06yu7hQQjlrlUK2K6jfofnqLluv4rG8TSQK1MEyd2sdgAAwPP4HDQlxGQrXRSzBSyMFZr5g2umu/XexA6i2DzSCLidZIJCixRhxpfO4OZbjpezHn8cJ1kqVFC0YRzUue8d3fNYbqoJ1+Gu2FRUySmaVnAeQhWa2uWwFvliaYt4qmWnfwtaadVyvoSpvY39BY/3w3UyRRx01FTIqGUxobMD7rqd/S/rjPSS3aIAsfHvfy5fDH1VVyloe7bxK3gN7EXAw0xpKriMldx2aenXOKRMqH7qudM/ntYAbknYYep6mKjiJmawXM7yMbZr31bXofQWsNgMZSndaWNVBBZTcttfT+vphSr4hPWyMiyF1trfmeXwudsXRdVXFHqKk1k791pkgiy3Krbcg/eItttzte2BVNQa6VXiDyIq3Es6tlka29gL2AsALfEDFRC8ccnesgka+ryHMSfQ4YqatpSCW8RAA02GGrh9KypXNLE4TTe+ci3qPT4eV8Qj4tW0eeOGZo7yElUAGunIi4wi1QwBG5Itrtb+vxwtLPK0ha1ydz1w0x8ta5qGmLKWzlyQg1zAhr/AO1iPxvgS1czzq4cq0SFFYEA2AOgPz+eFI2yOQpBueeIRgq4123G/piawcilYM7q48KqoAFs2pPTzweJnXIUna2U6C5sOmE43cS2ViCWDH5aYIrspDAXGtwPXBrHZdA0XeFRoRmvvry+WJRIzIWU5XAIy7HrifsjVFsrJmKhgGbXflprz0wJI/GMjk338J3+NrYHEKpzJTR+N2ETNkUsbLc3Nhy1/XEJzdoQSbX+d9D/AF54arqNqbUPDLG4FjG3XbQ2O3lbzwkDmMamxIawB/XBTik5GfMCSRcnc6G/44EknektsL3UbfHH0gPsaFrLc5T8b4GmkV7j3spv0wEmJOZ/4GBI6jDA8OgPywkzEtlH30sR6bYOkgMaMTodLjEBr5gvqLjAJbZXNmIvl1+WCRknU6Ag7YlHleKYSA5zexB588AV0DEZCAbDf73qMAEkiFVCNZje+bBEkHdoWi+5a97Dkb3+JxCJSVFlGgUEm+g2+uCuZi/vNY6G+5xIwxq65rFG+8dSD/PEYzZrEW8dvgB+GmDI4lDIiFyQcwA2v1OAGkjxESMzHu73Ujltp8MMSSh8mUBiXvZR71he3z/DCcV4pCkl3SRrq5O56fIjHFD99GCSyoDksdTzI0wQ/EWV3zNcgAm22pN/wwlTSeJVBAXMxv0sP7YYnlHtEZiUDwWAPUa3wlRtmeJQGJDPcX5aHAOtMFmiFwbBy3rbAYnM9VddwPCL/LEKwMKmJT/CxNvh/XwxETFC0ikiSRrKeQA/q2IDVDO8hplIyg+JtsRAEVkRrBdCQbDH2WBIbCR2lZzey6H06467BAqWLte+ul8FxwFr2BFubY+aQp7upvbQ6HDJjEMYKBibHNm5aYT0Zt8wG9+uEUeMs4FyBbqcEipxKL5lHnY4WBC28Q1Nj8cP0swWBVyRta+tt8UUqqM5JVhZhclTYXv/ACx2NQJhckBlBN8B9prGzgU9OAwCsGYkcjfVt9PriSNWNqBSop00QH8QcayuWxNwYZypNrAWv5XGGVRCsYuxuxuLbanCZFSDc1Crr9yK34DBC00o+0rqg/D/APrDKurmjgCtGrwSupUjOEvYZtNNjvtcacxpiP7rrMwmSjZrm11h19cI8Lnbh9dDVq5maGQNaU6EWtbTW2+LRuPShSFihGtwRyH00GGBjikDRIsbIIJBGAVZh3bDe4U68+V9+WKBolSZgrqhAWw7wHNoeeGKnjJqadqWRIliaS7Iq2AIGhGu2gvhZlpyoBC2t5/riYsopVAYYzLCboSxz3CnofrjkXdNGqvJGt/C2uoBG/mfzvgatAosqJptdf1xwSwi/hiuf/bU/lhgZrBCxikhkiLRuCSFYZhzuD8MDHcIGiWQNaW66EAr8t9D8/LAxUJ94R2HRFH5Y6tTTgX8IPWwxcBe8iACiUaeTfpidNUpEHU5TmOtgb/hgDVsJ5747HWxBgS4+mGGuxPEmRJCSARprrYenp8sHhqEUyA7nW+U7XH5YH7ZAdiv/EHH3tNPb/0/+C/piYaiMyx+F7AE/dP6YYjNNzZw4zC6qw354gZ4SBl7q3P7JDf6Yms8BN+7g3v/AIK/pieq6HKkLLl788tWU6b+WId5M9UtRLNEz2CsdfELW6dMN5qeRyRHDfyVl/Bhh6GhpHMa9171hZZGAHzJwzDVNIjNLmMkVzYL4uQH88LwwSxXZjCfEw0lHP8AtjX/ALkpJRnXvhluNJBt8V8sQk7NwSOvd1EwZ2sPs1Ov/IfhjOxWakhq5KhisKXaMIMrqSRe5O+PoKCuQG8Mgt0xrv8ApuQEATRkqNbqRvpyx1uDVcfuJHJfQANa/oDhoyRpJxnMsUikEWzRsw31OmI5JVkZpIm0BBvETp+f6Y1UdJLThFngmjI0a6HQ36jEHeMOSsgBNzcEjD2MZN5CZOQW+wFsEWXOqx92+hObW+uNlEyZwpdSAfECcSWiiniu1PE/ibQxA9PLE98/FzWVhb7EZqZLltz0t0xFUdND4eepxrBw2lyxgU8YB1stx+BxFuD0lQbSI/gGn2p54nuuY81NaSLqhAxz2t76LY+ZxfHspUK3+JGoGp1uR8r4YHZYItnkuf8AKpI/AY7a4YzRqJm3sPmcfCSbkfkpxq4+zC5RcG/MqDb8Tif7opoArZ0vcgjMLj1GGtMke/LWOcH0tgghqbaq5GNdTxpbIiIzafdJ687c8NzUZpWjVnZ+98VgguPIDTrhowwo6hiMsch9FODjhtVlu0TC/NjjWtlKsqrmFiblhr8v54nFTsHuzZFsDmBzb7aAeXUfHE1cZH91VJNkjzC19NcfDhM5sAi642clLL3ZdRIyqTYhGO34ddfzxw0ciqWYkKL5ri+X/V0xNXGR/c8yKC1lB6Le+CxcFeQgORGD/Glr41go5EkkXLchbkuLW87gm+JpQ+096kaZiCAc90DaA6ZtL4aYybcBIuDKb22KD9cfJwEnXvRbr3f88a+OCRpFXJGCSQbm5BHK3TniEkbqwjI3FwAOtrW1viaMv/08tr98p9UGOt2alVrPKgPQocaNo2ygXC+E2YKpJxJaYeLM1xfUai+KMq3AZghsV3smh8R9b6YGOC1eZlBQ5TbRzrpy588al6cF8wyErpb8L4gKeSylpdR94aH+tsOjL/uypRiARm/1H9MWEEVbGqM1rA8nBOLlqaSUg5SzDUEixt5H8sSEbwEZiwNt73xKQCnqKlYQ1tDzN9tt9vh5YcpuIuZQucOwsbAeV8QmCmVpAqI7akpp5ajntgIgRg6FWsR12tsfoMYxpcxcUJZyVYX8sWEHFIyqHnfUnGdtYMWmCg2Nl2XXn56YbkrHiEDyJF3UYAyjXN5nY31HXGcXWqpqyB8+ZQT15c8SkoqKoVBKFlUrZiyjfT8bYysVZTeCRz3WcnVWJtbbS2u/0w5DWOXtFN3ndtY6HGbsWSH6ns3SysHgDRaWBQ309Gviqn4PxPhxLQFJEJJ1BQkfT9MW9JxUKVDqQ22uLaOojqVsSG1v6aYe1Mefe3SUzgSwujJfQtrseuCLxRd/HYgfdBxp+O8JikhDFBlJsbbqfLGIrKMUsuV5CAdVIG4xqWVKvDASgYtpe2xIBHXUDry0tjsivEtpWAABJcpkAAF9z0HxwBqHtBOIvb+IwU9M0hAaKPxtYg2Fhc2J2B5c8Oz0FPTO78OoRUyySBHqKlmma5F8w8NjoAfkL8sdtcyccrSO+RI2VUBu0wsg5Bxey38+mIERSO0FLkmaNgG9mUOBy1YeEG+ttzY77YfkoZpuA0cVTUASycRs0hBNgYlIFso+VrXO41sSTgvCoIjA/Ebzx2ZpnmUI9+Qj0bpz578sTVU1XJNRU0aQSVMqCQrmz3yt/pGQ+ZNrbDEpZqbvonaGKWKJclpleyg5RfwkX+ZGLut4XwikqzK6zSxuhKwxStfSxNgNSRcc+fxxR1ENCGVoooIKZ72M8hfIoBIC3tmJym3LW97YaOK+Rol9vo5I1gSOVUibx6WawGnxIte2liRhBhDT1CSTTRsxTR3aRCG01UZth0/DAp67idYVjip5LFPEGYqjHmdCAQLG2l9bm5GCU/DqqSnvKZS7oMvcElQoIG97X9fxGrgt+E04roQOG008ywgZnVQCD6iwtYafE664teH0i1CvTVNMlHU3PszmTMKgX90yAeBrka8769MA4PxqPhRijV5ZJSw7yaQZmUHLpcAgixvvrzOmCcV7TVnD+K1UVHT08cLEZomisAxHiJHMk3+FtMJ0paopzH/4KSkkSoVgJI8uYqR5kW58vmeYjTygL37WfV7SBiVvuNd9ra+WnWz4T2g/fQMHHUyKtzFWQ+9DawsRzXnuT8DgdXwaZayd54jURU8ffyVAlLCaP/KxFidbnW9jjN4K+Oqq4SI1d57ZrKU0Ata9htp6W57YsuJQ08bl5IwJZAjByt2uVDEADbU/DFQKmqiLLDUlswKsIgUDW5DQaemlsW3aWeakl7pZrP8AZxyG+txGL787jGsFU6ByZGzIxJNlstxaxNgNdRz6X5kY+ZWkKxXyiw94/wArn4Y4wqfBI8jxvlzHO1v9xvv/ACwWpyxqrIwbQFAWzgDpsLa4DnsdgqB88uYARqCDz6/ngnssqeFVDBdSXAX4XPPywsKhyGKsELizBBYHlf62viGe4vck7G99R5XwDI7twLszkk7S2sb8tMBmWFXOWRrDkb3H01xAt4bKOQt5eWo+GIB3YjOQ1hoQdsUdyZ75GFj/ABEA4ijBHuTqOQxFkYXBN78umOZ1HU+WAm1zqFAb+L44nfMApZbbm+BXLeIlgOmOgc7WFtyMTFfSm6qcwJG1/u4lJHLG+aP3WAGZwQqC+nlzGIqYw4VtC5sLkWGCgklkDZHtYMpOgOlumvXGb4rK+HEZooETLnJbLZ1svnzuMWVLWEOzxZ0y69229rb+eKNKdI5XDZ7PZRHfa1tNNcWFLRz9+088hjjVvswp8b6335D8cc7GpWlqq/vaADW5JJJxgu0T+0VoihNu5Xxa8zriz4rx9YLwUxDT8tBaP+eMpTTSPLMwOZiQWJO5tjfh/PfrPl5PQJ+Pw0dPSsWbPPQpOkUcneFUEZNiL6DQ3vrcDzwzUcer6pzS00DSSiMOzSD7KJSFvmvyA6jy6YoOGVNVSR1FBFTQmSGpcO7ZRdSb2JAJPvC1traHTFjJUzIzQSMzyOFEhcEN3ZUjLptfXUm40trfG2aseIVIq+zlPVZhEjcR95AqlVKEa6EeWo2tphLtLNO0lOOGCIE0+UuDnDAHQlreO4I1Nra2uNTLuTF2MncsxkXiMch0F1PdqAvTTLa/lrhNqzvIXnmktEovYAnKwzWyHUk8+eo5DDAvPmSnREqKVZGFxLHmBMhYkkBV8Qygja/y1ZrPaKbuZXqJGlazF1ldyLltMxsTb+WtsJS8TapcSMKxlkN8jBrm/wArA25X09NBz11gscsZU28MUg2B25HS9/r6YYGRNxBlT2iqgpi5IVI42BIGt7sF5W5HbzuFn4a9UhlqaiokznM7l916gm4G3LpiEUpaoiqRTQZ0ACuylioGg3Gn0+mCxvFGoErxgKoVQl/D03J/o+Zww0zQQU8dTSwFSiNKoJzO72YgXvsN/hbUYT7RxVKcZlWrssqmzAG452I8t8FlaCzCPvhcWKp6ddDhauqJOIOs1TKXeNlikkdcpyqbG4vyUgX8r63xZwovDTIaN4k8S96Sy5rAi2t7D4YtOG8TFIzwVsSVHD2RlNMCLJmtcx/wt1Oxub4rpqRaN2p3Ch85VlJBIIHTz0OPhE8ivIvuhT7xtpbe3wxLlRoOJ8KqaGjWu4TVVFXwmUDK8bG8I6Motbp+OEK9JBDTyIWLtlla7jQkG+/ngnAeL1fCW72Alom8Lxufs5PIj8+XxOL/AIlwlONUK13BEZHWMO9C5syLr7nlv/VhgrHNLKYrSkOGYkqWzA69bYlUulUzZSY9giE3NufLXU3tiBAWRkfOpVipUrqTz/thWpacwuIwq/6tTb8BgGVqaWNWC5HYKFFjax64j3pKZgmUnUtm1899MK09EsZDTAL6Wtfyw2EBbYmx0J22xQMsWLZRmYdOePnDnbN/PHfCDouU7kk44ksaG7jPb3QSRbASjRVuGVmNt82I92oa50xxqlyD4EA5gDbEI4ZqhrxxvID0uQPjgGBJGF1uLnQkYDNPlLKy2Hzw3HwaaRQJzEi21FwT8hgkicKoCPaakZgL5WfL/wDEa4z7QwjSteW0UJLnbS+H/wB0yzSs8krQqxNxbM/x5DCdR2spYFyUMTMOV1Cj9cUtfxmtqyQ8xRAbd2nhB0w/1V5Gjqa/hnCEKx2ee3iKkM5+PLljO8S49VVp7tWMMbH3VJ19TisXP3cll90/kMBlOXuzfUyfT+jizwkS1OOS07g3IQAYJw8GNHJNixub4Eqdy7VDHUjwKT5D64lTkuhYE2LHljp4s1sJYnWreakm7h3jUOns4lGm3PTQ68tMHYNAJmq6hWbMCSoygKbaAZrE899/pD7cRuQqWXT3c5f8PrbBGheRSWVSp5A6nzIGn18sZFpGqP2N4uuW6pVRZlLXt72nrileasne8tSPCq+MqovoNASL7aY0HDO8fsZxuGQuTG0bgNzJZiT88Z9XkWljcSKikWuoJOmm/wCWIqDd4FsZpm1N/tNL+mAFEjKANI7O4uymy89Db469MFNVOGBp1lYsSBJe2nQD9d8RlScDM0XdC9wxBPi3G9htbYYDoSIxjIgNri5jPXkTv/PBKeF5s4lbuwAQLAlRpzt/W+PikrNm7zIdQQia/Xy0Hr8cSLqPCrhm2uDfr/b1wHI4FRmE1QxWxsi3AXX+39HCsXdFK5MshPtLDXbIQu/z2w6kEkoJVGYjXMV1GA+wz081eaiJlLyqyHSzgoCT57WxFW8XEpeKxxUbxq/E4UCQVDAMZ0W5ynX3goOvOwFjirqJyYQ4UkBCNSRYWN9z5nEJDAsQMmW6gEa2sbaXP6efli24bQ0vFI3kdik8QLyRg/4iEWUoLbhtSNrfSchioBsgYMbnYfHFzTVNfw0xkCWCqgICgpldLnaxG2ux0xT0VQ6IY4832hBcDW9ipFviMehQ1lF2iZ4zJUUlTHLII5Y5crEK5XluptsdRocaRXwGi7XpGtRTzUHGZM2WV1ZIpyFVretjy18LYzHFqGXhdW1LWQNHIDooX3/MdRbpjdT1NEaxuF1hZpjZgjo1zzDAjncbgg3BwWuloaqiFH2hPewqrGKsNhJGQDfNby5ga7HXUsweYTTKtkETObfwg2vviUD1k7HuBmsdu7Jt+WND2joxwCGKr9lM1LOA0dTEl1II0JJOl9N8Y+q7WzAFYYFA/wAzE2+GmM7WuLhaCsluJkSK3N3B+gufngn7upYUzVdVZfgo+BOMfP2i4jOCPaDGv8MQC4rZah5GLyO8jdWa5wzyqbG6k4xwOlBEeWZxpoDIfmdMI1nbORiUpKYAAaGRr/QYxjSEve9sfd8Rpb44vpP01b1vHeJVakSVTop3RDlH0xWd94hc3PPC4cndziasnNyD1xrIgokOYC3mMNwSjMpa7a9dsVzMhOj78+mJiSFFBJJa9yBiodiqGZ5lIzAsALY5JJFE2aUXkGbLGDc3PXphQ1jFfsVyA7kYXBJfVit+eCmZJGqZLtf0XlhinLZDlkW19ATqPnhJAQ/I/wCnnixiSPL7mnIY1Ercxu7IoN2u17WIBItfn54l7OZTdiUFwQGcm51+HTrzxQJ2kp+5QTxMWWIZS1rPIbA672t+GH07RUCC3fZSNBkQ/njla1jZ8Jp8nZ/j8IbOvs0bKw0uQTfSw69MYVHnMtoaNpWA9+V7Io30GNj2L4lT8Ro+Oww5zahvdrdcZiSpgpaakjdFXPnJkA197YjmNRhLw/SEk3EKaspop2plSUeHLY3UdRuPK/1xbvI9arKlpXJsoViVU6nfbb8MVzUcla4lkr3YjUqlwo/P4nU4boqcUsscsc0jASB8hOhI69cTpsMp9g5eoQMpBALL4AeR013tvpa+hviUVDnjGSocqRujH8sAJfVe+l+D5fwAwu0MLXstidzmvc+d98Oix7qnpUMclQVFtQxAv63wpU8TrZ42p0q4/Zirp3cS5ywN7XOXl5W/RUyNBpHGj2/gAVsch4gmezZkc/dcfniWVdabjvDIOF0bVtLTyFUXOQlmYqQPFZt7X1trjMRdtPZ5I5IYD3kbBkkBCm+22vLGy4FxEV1C1JKQ00SFomYXzKNxjyntJSRQVry8PVxRy6orLbuzY+H6G3p5YzJLcpr0TiEUg7LycU7LhUenJFfSm7tCSNHW5uUNtjf6HB6Ay1FMxjb7dJZCjDdbSG1vhjJUvaSq7N8cgr4LOrQgTQsbLNGTqp/G/I43k8USuOIcPRhTVYE8QPLMLgeRty9eemOnxL1muM8QmqKwzpLIqzRRMyhyNci9PO+Kh5Gzq2Zi17hidRgvEJckVO6gOxgW4vbW5H9fywpI10DWIO+uN/Yy1XZLtmOFcJhpeMR+1cLkVYmRhmyDa9juNNsR7W/s9Sal/fHZJ/bKCQZzAhu0Y/y9R5bjGGrGK9m49TpIv/2OHOxPbniHZeqvA3e0jH7Snc+E9SOh/HGLxVBMhRip0Iv9MLu1se5cX7NcC/aHwxuL9nZEp+I2+0S1gzdHUbH/ADfjjxrtBwav4NXSUdfA8M8fvKw+RHUHrthKKwsbnliBfq2BtnPXfEBGx3xpqQUuo3N/TETIOmPliF9TggyIdVvgYihkY2CfPBUi+87AHpjmdnTTcYiFJ154IIoZdtR1wQRSMQSNPLEY1I1IJw3GzDQ3GLiO08RUjwH1OHMttADb0wG0hA8Rt0OuJ+IfcT4jG4ikaUtKCbaYbh93TfzxW5vETh6mdCmrEHHKQr1D9jRzV3G4978POnowxR8butJA3OOpkQDpopxcfsRYt2ir4iNZKBx6+IYpu0Pg9phO61KsPk9/+3DDROGd3JTKTdXBIBTfDHeTR6aTKp1OzAfniv4JJ4ZFJ1Wx9OX9DFqt1Oh2Hx+HzGFVCOdJG8La21B0OJHxkgbAb9cDkhSRADqytodrfHcHAHaWmiD5u9UHUHcfEYAzW0O5G4HPApURtHXMpHrhdamaZisfcIT13xIwTuArTn0Uf2wwASqn4dULLRzukim/ljScF4Zw/tHwGeGpiCTRllkePcA3Kn4En4AYofYot3Lt5lsXHZmpp+E1zMU+xmXupbk6C9wfh+BOM3kWMf2zgejroonZWeJWjJGzZWt+WNT+zXtfG8UfZ/i/iVgUppGb7xvZCeWux5HTpix7e9jZuKzPW8PMfeFSyxXN3e+qjkP19cePsXhcixUqfPS31v8AhhLsPj1ntRRRcPr4aWnzdzHToEzN4t3vfqb4oJ+m1zYX54+PHZ+NUdLNVsizpD3DStfxEFrE+ZJHlci+Eu0nZ6u4NxOilqGMtNVd1NTygkqynKbeR12xvciA8S/8tEDcSaf8zjNIGvvb0xpq8AcBdRqO8P8A+hxnlVjqBiKvOy/aCu7P1qVdBOYnWwYfdcdGHMY9mouJ9nf2l8NFFxONafiKL4CDZlPVDzHljwDbXpg9LXT0siTU7tG8ZurKdV9MTMGh7Zdi+IdmKorVJ3lMzfZVCDwv69D5Yy7LlJB08rY9r7HftCouPUf7l7VpG5cZVlkHhk9ehxRdu/2aVHDC3EODZ6rh5Fyg1eIfmPrgmvLgpvoL4IsSkeJTc4bkjRAAQc1uW2Agpm8Vrj1xo1BYowbsr4IqxDYkHzwe1temt+WON4jfFRFchNlYE+WGFia17EjqOWA90hAI97nbY4kFYa3OnnigxR1NhZh1vj6zcx9cBL2sTzxMXxdGdAwzTvlZQQSL8sKZ264MksgFw2Mj1L9hsr/9YurA+Kkkt8xhLtivdV9ep0tL/wBwH5n5HEv2HTSHt1TqzXDU0w+gxZdraaKXjXGVkW+SnnkT/Ky2IP4jEi2M3wdrVAW5F1xeEsRmB8Q5HQfH+eMshKHMpIa+hHLFxQ1Ty/Yvrpoen64WJDIlqGkFxErny1PxwVlzhoyb3Gv9HHJgrp4lvpmOIozLPkLZtNCeQxIpKlteSmkGx0JGGGikRQ8EmYfwudDherHdVisu51xYxa5vMa4tCqSgPaRWiJ3JOh+OGI1F9NuWJZRImVxcdDgBpljUvEzLl0sdQcZWN72WrlrqP2CcjvoluhJtdRoPiNvQjHnf7SOD0yV0ldSFQ7ORVQqPcf8AiHrz87dTiw4PxKaKaOohsk0ZzBhsdL2I6W0xuK+hoqniTtLSxv7VTxuwfxWDAqR5+7jE5Wr8eIcNl1kpWOUTiyn+FiP7Y3nCe0ScT4VD2a4pTxzJIQ1FK75WgYbrfnYg267dMYrtLQJwzjVXRwOSkUoCEjUAgEfj9MTaRmp++HhdF79SNwynUj1sD646TrB3jMD0/DJo5CCwcNob2BYMPoRjOM5EdlIBxtuGQ0/FuDTQ1UP2wLN3yMRs38O2+uMbNFkkdSbkMRfrgF1XXBQumPsoxIYonHob7X1x6X2B/aTPwwR8O4yzVFCfCsjatEOnmMeaAA4It1Oltr7YYj2btj2Coe0FK3GOzEkSyuMzop8En6Hzx49W0tVRTNT1EDwzJoyutiPTGm7E9reJ8Bro0p5M9PK4V4WOmvMdMesdruy/De0nBvbZ4u5qAoKyR7gn8sZ3OLj89pdls9wb8r4mG5i1ttcSrIfZ6iSItm7tyl9r254ZSkjSijqZi0neNYIDlA9Tufpi24eM24SZwDqQPpjvfXsLjH1awZx4FFtAFFhg3C6VZ5GDG1tb2xZeFmXAtVPu3vgpimG8LD/acWnDaGE1zoyhhEM1jsTfHYh3rPnsSDva2J7L6v/Z"/>
          <p:cNvSpPr>
            <a:spLocks noChangeAspect="1" noChangeArrowheads="1"/>
          </p:cNvSpPr>
          <p:nvPr/>
        </p:nvSpPr>
        <p:spPr bwMode="auto">
          <a:xfrm>
            <a:off x="155575" y="-647700"/>
            <a:ext cx="204787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g;base64,/9j/4AAQSkZJRgABAQAAAQABAAD/2wBDAAkGBwgHBgkIBwgKCgkLDRYPDQwMDRsUFRAWIB0iIiAdHx8kKDQsJCYxJx8fLT0tMTU3Ojo6Iys/RD84QzQ5Ojf/2wBDAQoKCg0MDRoPDxo3JR8lNzc3Nzc3Nzc3Nzc3Nzc3Nzc3Nzc3Nzc3Nzc3Nzc3Nzc3Nzc3Nzc3Nzc3Nzc3Nzc3Nzf/wAARCACdAO0DASIAAhEBAxEB/8QAHAAAAgMBAQEBAAAAAAAAAAAAAwQCBQYBBwAI/8QAQxAAAgECBAMFBQUGBQIHAQAAAQIDBBEAEiExBUFRBhMiYXEUMoGRoSNCscHRBxVS4fDxM2JygpIWwiQ2Q2OisrPi/8QAFwEBAQEBAAAAAAAAAAAAAAAAAAECA//EAB0RAQEBAQADAQEBAAAAAAAAAAABESECEjFBAyL/2gAMAwEAAhEDEQA/AE+IQvxDs9LxKJdEQFr7XyhSeu+3LS1764rkrVbhogUZWaNorci1736fe36Yd4RxCOHs/Pwkkh55O71AzILXLDfYKy+RA64pamBoKiCEZTIwjdFQHxAoDmG99wP9uNAlOyzKqPdhGGcqOYK6fG+2nP0wOSM0tpCA5jKOq3uRsSf9PLyNtLYJQPL38JijSTNECdQ2bKbknpY+Kx8vPDFO8ErhamWSNGpgue3iUDS2uhvqb8rDTU4Bo1Ec1dSimCxIUS0igaWQ6kHb3QcAqK2Sk4pFXRVDxtH4ZjlD+HMdQuma3Ty5YqQXSSJs+ZFXwgXsosbqPK5uOWuCCqjRgW1JN2v4r+LX+3niK1XDuJ08HH5aioZZBVUzszRkuBLCcwZTvZo2YX6H1xDtnVrVHhcNOmZPbJRe5BkXLY35WIv8DjKtUezV9PE1mEXexRMQbFGVxa+/hZjbffE1qGFXRGR88aszagbhQDp8vrgG3rBTUUr0crrPJIyiNeSZL3PIgXIKnmQRbXClREtLMsb5CFAjJvpe/iB5n3769OYsSMSLLUSyBO7GXwp0A1HnqLE89cSq8sqqt75VFrfevtgQxw1BU8ajjlbwLMVP2mTMwRiDfpp6k6c8byPtHTUcYpomaI2ABGioNhbz6flz8xpZHSojCHKwfMWvsRex156t9MPmpAYgEga+I6nXDStXxaup5aWWWPLA3iCqUs0ia3B15rn066emWqKn2iqQSAd4CqOwt96VWLEjmQNTrz64HPNdFAHL3idb2wmSUdirHMHGu21sNMexJUJScPeWfu2hv4Sq5Tra3PTYC2gHLGf7QcZhqqKIxI3tkEveK4ub2JJVgNwdddbb+RpF4yzUmSUkvI7E5nuAPT+tsVftZWOYRSyrnOXT+G1ud+pxbTFgOIwVaP7RE2X/ABCgJFm8PIajrprexvzwbsxWGjr5A7h4kjzlXG6EqGItY3Uqmg5XsMZ2RvtCwcq1sq6XAuNR0I8sMx1igUk5LMI28St4hY+Fh6W18/XE0xr5601EfcSgxtlJKqx1XNa4va6gEDyseViUoqZ4auF1qhTZhbvO7JDCxNiulwLWPqPO1XFxMxz06yu7hQQjlrlUK2K6jfofnqLluv4rG8TSQK1MEyd2sdgAAwPP4HDQlxGQrXRSzBSyMFZr5g2umu/XexA6i2DzSCLidZIJCixRhxpfO4OZbjpezHn8cJ1kqVFC0YRzUue8d3fNYbqoJ1+Gu2FRUySmaVnAeQhWa2uWwFvliaYt4qmWnfwtaadVyvoSpvY39BY/3w3UyRRx01FTIqGUxobMD7rqd/S/rjPSS3aIAsfHvfy5fDH1VVyloe7bxK3gN7EXAw0xpKriMldx2aenXOKRMqH7qudM/ntYAbknYYep6mKjiJmawXM7yMbZr31bXofQWsNgMZSndaWNVBBZTcttfT+vphSr4hPWyMiyF1trfmeXwudsXRdVXFHqKk1k791pkgiy3Krbcg/eItttzte2BVNQa6VXiDyIq3Es6tlka29gL2AsALfEDFRC8ccnesgka+ryHMSfQ4YqatpSCW8RAA02GGrh9KypXNLE4TTe+ci3qPT4eV8Qj4tW0eeOGZo7yElUAGunIi4wi1QwBG5Itrtb+vxwtLPK0ha1ydz1w0x8ta5qGmLKWzlyQg1zAhr/AO1iPxvgS1czzq4cq0SFFYEA2AOgPz+eFI2yOQpBueeIRgq4123G/piawcilYM7q48KqoAFs2pPTzweJnXIUna2U6C5sOmE43cS2ViCWDH5aYIrspDAXGtwPXBrHZdA0XeFRoRmvvry+WJRIzIWU5XAIy7HrifsjVFsrJmKhgGbXflprz0wJI/GMjk338J3+NrYHEKpzJTR+N2ETNkUsbLc3Nhy1/XEJzdoQSbX+d9D/AF54arqNqbUPDLG4FjG3XbQ2O3lbzwkDmMamxIawB/XBTik5GfMCSRcnc6G/44EknektsL3UbfHH0gPsaFrLc5T8b4GmkV7j3spv0wEmJOZ/4GBI6jDA8OgPywkzEtlH30sR6bYOkgMaMTodLjEBr5gvqLjAJbZXNmIvl1+WCRknU6Ag7YlHleKYSA5zexB588AV0DEZCAbDf73qMAEkiFVCNZje+bBEkHdoWi+5a97Dkb3+JxCJSVFlGgUEm+g2+uCuZi/vNY6G+5xIwxq65rFG+8dSD/PEYzZrEW8dvgB+GmDI4lDIiFyQcwA2v1OAGkjxESMzHu73Ujltp8MMSSh8mUBiXvZR71he3z/DCcV4pCkl3SRrq5O56fIjHFD99GCSyoDksdTzI0wQ/EWV3zNcgAm22pN/wwlTSeJVBAXMxv0sP7YYnlHtEZiUDwWAPUa3wlRtmeJQGJDPcX5aHAOtMFmiFwbBy3rbAYnM9VddwPCL/LEKwMKmJT/CxNvh/XwxETFC0ikiSRrKeQA/q2IDVDO8hplIyg+JtsRAEVkRrBdCQbDH2WBIbCR2lZzey6H06467BAqWLte+ul8FxwFr2BFubY+aQp7upvbQ6HDJjEMYKBibHNm5aYT0Zt8wG9+uEUeMs4FyBbqcEipxKL5lHnY4WBC28Q1Nj8cP0swWBVyRta+tt8UUqqM5JVhZhclTYXv/ACx2NQJhckBlBN8B9prGzgU9OAwCsGYkcjfVt9PriSNWNqBSop00QH8QcayuWxNwYZypNrAWv5XGGVRCsYuxuxuLbanCZFSDc1Crr9yK34DBC00o+0rqg/D/APrDKurmjgCtGrwSupUjOEvYZtNNjvtcacxpiP7rrMwmSjZrm11h19cI8Lnbh9dDVq5maGQNaU6EWtbTW2+LRuPShSFihGtwRyH00GGBjikDRIsbIIJBGAVZh3bDe4U68+V9+WKBolSZgrqhAWw7wHNoeeGKnjJqadqWRIliaS7Iq2AIGhGu2gvhZlpyoBC2t5/riYsopVAYYzLCboSxz3CnofrjkXdNGqvJGt/C2uoBG/mfzvgatAosqJptdf1xwSwi/hiuf/bU/lhgZrBCxikhkiLRuCSFYZhzuD8MDHcIGiWQNaW66EAr8t9D8/LAxUJ94R2HRFH5Y6tTTgX8IPWwxcBe8iACiUaeTfpidNUpEHU5TmOtgb/hgDVsJ5747HWxBgS4+mGGuxPEmRJCSARprrYenp8sHhqEUyA7nW+U7XH5YH7ZAdiv/EHH3tNPb/0/+C/piYaiMyx+F7AE/dP6YYjNNzZw4zC6qw354gZ4SBl7q3P7JDf6Yms8BN+7g3v/AIK/pieq6HKkLLl788tWU6b+WId5M9UtRLNEz2CsdfELW6dMN5qeRyRHDfyVl/Bhh6GhpHMa9171hZZGAHzJwzDVNIjNLmMkVzYL4uQH88LwwSxXZjCfEw0lHP8AtjX/ALkpJRnXvhluNJBt8V8sQk7NwSOvd1EwZ2sPs1Ov/IfhjOxWakhq5KhisKXaMIMrqSRe5O+PoKCuQG8Mgt0xrv8ApuQEATRkqNbqRvpyx1uDVcfuJHJfQANa/oDhoyRpJxnMsUikEWzRsw31OmI5JVkZpIm0BBvETp+f6Y1UdJLThFngmjI0a6HQ36jEHeMOSsgBNzcEjD2MZN5CZOQW+wFsEWXOqx92+hObW+uNlEyZwpdSAfECcSWiiniu1PE/ibQxA9PLE98/FzWVhb7EZqZLltz0t0xFUdND4eepxrBw2lyxgU8YB1stx+BxFuD0lQbSI/gGn2p54nuuY81NaSLqhAxz2t76LY+ZxfHspUK3+JGoGp1uR8r4YHZYItnkuf8AKpI/AY7a4YzRqJm3sPmcfCSbkfkpxq4+zC5RcG/MqDb8Tif7opoArZ0vcgjMLj1GGtMke/LWOcH0tgghqbaq5GNdTxpbIiIzafdJ687c8NzUZpWjVnZ+98VgguPIDTrhowwo6hiMsch9FODjhtVlu0TC/NjjWtlKsqrmFiblhr8v54nFTsHuzZFsDmBzb7aAeXUfHE1cZH91VJNkjzC19NcfDhM5sAi642clLL3ZdRIyqTYhGO34ddfzxw0ciqWYkKL5ri+X/V0xNXGR/c8yKC1lB6Le+CxcFeQgORGD/Glr41go5EkkXLchbkuLW87gm+JpQ+096kaZiCAc90DaA6ZtL4aYybcBIuDKb22KD9cfJwEnXvRbr3f88a+OCRpFXJGCSQbm5BHK3TniEkbqwjI3FwAOtrW1viaMv/08tr98p9UGOt2alVrPKgPQocaNo2ygXC+E2YKpJxJaYeLM1xfUai+KMq3AZghsV3smh8R9b6YGOC1eZlBQ5TbRzrpy588al6cF8wyErpb8L4gKeSylpdR94aH+tsOjL/uypRiARm/1H9MWEEVbGqM1rA8nBOLlqaSUg5SzDUEixt5H8sSEbwEZiwNt73xKQCnqKlYQ1tDzN9tt9vh5YcpuIuZQucOwsbAeV8QmCmVpAqI7akpp5ajntgIgRg6FWsR12tsfoMYxpcxcUJZyVYX8sWEHFIyqHnfUnGdtYMWmCg2Nl2XXn56YbkrHiEDyJF3UYAyjXN5nY31HXGcXWqpqyB8+ZQT15c8SkoqKoVBKFlUrZiyjfT8bYysVZTeCRz3WcnVWJtbbS2u/0w5DWOXtFN3ndtY6HGbsWSH6ns3SysHgDRaWBQ309Gviqn4PxPhxLQFJEJJ1BQkfT9MW9JxUKVDqQ22uLaOojqVsSG1v6aYe1Mefe3SUzgSwujJfQtrseuCLxRd/HYgfdBxp+O8JikhDFBlJsbbqfLGIrKMUsuV5CAdVIG4xqWVKvDASgYtpe2xIBHXUDry0tjsivEtpWAABJcpkAAF9z0HxwBqHtBOIvb+IwU9M0hAaKPxtYg2Fhc2J2B5c8Oz0FPTO78OoRUyySBHqKlmma5F8w8NjoAfkL8sdtcyccrSO+RI2VUBu0wsg5Bxey38+mIERSO0FLkmaNgG9mUOBy1YeEG+ttzY77YfkoZpuA0cVTUASycRs0hBNgYlIFso+VrXO41sSTgvCoIjA/Ebzx2ZpnmUI9+Qj0bpz578sTVU1XJNRU0aQSVMqCQrmz3yt/pGQ+ZNrbDEpZqbvonaGKWKJclpleyg5RfwkX+ZGLut4XwikqzK6zSxuhKwxStfSxNgNSRcc+fxxR1ENCGVoooIKZ72M8hfIoBIC3tmJym3LW97YaOK+Rol9vo5I1gSOVUibx6WawGnxIte2liRhBhDT1CSTTRsxTR3aRCG01UZth0/DAp67idYVjip5LFPEGYqjHmdCAQLG2l9bm5GCU/DqqSnvKZS7oMvcElQoIG97X9fxGrgt+E04roQOG008ywgZnVQCD6iwtYafE664teH0i1CvTVNMlHU3PszmTMKgX90yAeBrka8769MA4PxqPhRijV5ZJSw7yaQZmUHLpcAgixvvrzOmCcV7TVnD+K1UVHT08cLEZomisAxHiJHMk3+FtMJ0paopzH/4KSkkSoVgJI8uYqR5kW58vmeYjTygL37WfV7SBiVvuNd9ra+WnWz4T2g/fQMHHUyKtzFWQ+9DawsRzXnuT8DgdXwaZayd54jURU8ffyVAlLCaP/KxFidbnW9jjN4K+Oqq4SI1d57ZrKU0Ata9htp6W57YsuJQ08bl5IwJZAjByt2uVDEADbU/DFQKmqiLLDUlswKsIgUDW5DQaemlsW3aWeakl7pZrP8AZxyG+txGL787jGsFU6ByZGzIxJNlstxaxNgNdRz6X5kY+ZWkKxXyiw94/wArn4Y4wqfBI8jxvlzHO1v9xvv/ACwWpyxqrIwbQFAWzgDpsLa4DnsdgqB88uYARqCDz6/ngnssqeFVDBdSXAX4XPPywsKhyGKsELizBBYHlf62viGe4vck7G99R5XwDI7twLszkk7S2sb8tMBmWFXOWRrDkb3H01xAt4bKOQt5eWo+GIB3YjOQ1hoQdsUdyZ75GFj/ABEA4ijBHuTqOQxFkYXBN78umOZ1HU+WAm1zqFAb+L44nfMApZbbm+BXLeIlgOmOgc7WFtyMTFfSm6qcwJG1/u4lJHLG+aP3WAGZwQqC+nlzGIqYw4VtC5sLkWGCgklkDZHtYMpOgOlumvXGb4rK+HEZooETLnJbLZ1svnzuMWVLWEOzxZ0y69229rb+eKNKdI5XDZ7PZRHfa1tNNcWFLRz9+088hjjVvswp8b6335D8cc7GpWlqq/vaADW5JJJxgu0T+0VoihNu5Xxa8zriz4rx9YLwUxDT8tBaP+eMpTTSPLMwOZiQWJO5tjfh/PfrPl5PQJ+Pw0dPSsWbPPQpOkUcneFUEZNiL6DQ3vrcDzwzUcer6pzS00DSSiMOzSD7KJSFvmvyA6jy6YoOGVNVSR1FBFTQmSGpcO7ZRdSb2JAJPvC1traHTFjJUzIzQSMzyOFEhcEN3ZUjLptfXUm40trfG2aseIVIq+zlPVZhEjcR95AqlVKEa6EeWo2tphLtLNO0lOOGCIE0+UuDnDAHQlreO4I1Nra2uNTLuTF2MncsxkXiMch0F1PdqAvTTLa/lrhNqzvIXnmktEovYAnKwzWyHUk8+eo5DDAvPmSnREqKVZGFxLHmBMhYkkBV8Qygja/y1ZrPaKbuZXqJGlazF1ldyLltMxsTb+WtsJS8TapcSMKxlkN8jBrm/wArA25X09NBz11gscsZU28MUg2B25HS9/r6YYGRNxBlT2iqgpi5IVI42BIGt7sF5W5HbzuFn4a9UhlqaiokznM7l916gm4G3LpiEUpaoiqRTQZ0ACuylioGg3Gn0+mCxvFGoErxgKoVQl/D03J/o+Zww0zQQU8dTSwFSiNKoJzO72YgXvsN/hbUYT7RxVKcZlWrssqmzAG452I8t8FlaCzCPvhcWKp6ddDhauqJOIOs1TKXeNlikkdcpyqbG4vyUgX8r63xZwovDTIaN4k8S96Sy5rAi2t7D4YtOG8TFIzwVsSVHD2RlNMCLJmtcx/wt1Oxub4rpqRaN2p3Ch85VlJBIIHTz0OPhE8ivIvuhT7xtpbe3wxLlRoOJ8KqaGjWu4TVVFXwmUDK8bG8I6Motbp+OEK9JBDTyIWLtlla7jQkG+/ngnAeL1fCW72Alom8Lxufs5PIj8+XxOL/AIlwlONUK13BEZHWMO9C5syLr7nlv/VhgrHNLKYrSkOGYkqWzA69bYlUulUzZSY9giE3NufLXU3tiBAWRkfOpVipUrqTz/thWpacwuIwq/6tTb8BgGVqaWNWC5HYKFFjax64j3pKZgmUnUtm1899MK09EsZDTAL6Wtfyw2EBbYmx0J22xQMsWLZRmYdOePnDnbN/PHfCDouU7kk44ksaG7jPb3QSRbASjRVuGVmNt82I92oa50xxqlyD4EA5gDbEI4ZqhrxxvID0uQPjgGBJGF1uLnQkYDNPlLKy2Hzw3HwaaRQJzEi21FwT8hgkicKoCPaakZgL5WfL/wDEa4z7QwjSteW0UJLnbS+H/wB0yzSs8krQqxNxbM/x5DCdR2spYFyUMTMOV1Cj9cUtfxmtqyQ8xRAbd2nhB0w/1V5Gjqa/hnCEKx2ee3iKkM5+PLljO8S49VVp7tWMMbH3VJ19TisXP3cll90/kMBlOXuzfUyfT+jizwkS1OOS07g3IQAYJw8GNHJNixub4Eqdy7VDHUjwKT5D64lTkuhYE2LHljp4s1sJYnWreakm7h3jUOns4lGm3PTQ68tMHYNAJmq6hWbMCSoygKbaAZrE899/pD7cRuQqWXT3c5f8PrbBGheRSWVSp5A6nzIGn18sZFpGqP2N4uuW6pVRZlLXt72nrileasne8tSPCq+MqovoNASL7aY0HDO8fsZxuGQuTG0bgNzJZiT88Z9XkWljcSKikWuoJOmm/wCWIqDd4FsZpm1N/tNL+mAFEjKANI7O4uymy89Db469MFNVOGBp1lYsSBJe2nQD9d8RlScDM0XdC9wxBPi3G9htbYYDoSIxjIgNri5jPXkTv/PBKeF5s4lbuwAQLAlRpzt/W+PikrNm7zIdQQia/Xy0Hr8cSLqPCrhm2uDfr/b1wHI4FRmE1QxWxsi3AXX+39HCsXdFK5MshPtLDXbIQu/z2w6kEkoJVGYjXMV1GA+wz081eaiJlLyqyHSzgoCT57WxFW8XEpeKxxUbxq/E4UCQVDAMZ0W5ynX3goOvOwFjirqJyYQ4UkBCNSRYWN9z5nEJDAsQMmW6gEa2sbaXP6efli24bQ0vFI3kdik8QLyRg/4iEWUoLbhtSNrfSchioBsgYMbnYfHFzTVNfw0xkCWCqgICgpldLnaxG2ux0xT0VQ6IY4832hBcDW9ipFviMehQ1lF2iZ4zJUUlTHLII5Y5crEK5XluptsdRocaRXwGi7XpGtRTzUHGZM2WV1ZIpyFVretjy18LYzHFqGXhdW1LWQNHIDooX3/MdRbpjdT1NEaxuF1hZpjZgjo1zzDAjncbgg3BwWuloaqiFH2hPewqrGKsNhJGQDfNby5ga7HXUsweYTTKtkETObfwg2vviUD1k7HuBmsdu7Jt+WND2joxwCGKr9lM1LOA0dTEl1II0JJOl9N8Y+q7WzAFYYFA/wAzE2+GmM7WuLhaCsluJkSK3N3B+gufngn7upYUzVdVZfgo+BOMfP2i4jOCPaDGv8MQC4rZah5GLyO8jdWa5wzyqbG6k4xwOlBEeWZxpoDIfmdMI1nbORiUpKYAAaGRr/QYxjSEve9sfd8Rpb44vpP01b1vHeJVakSVTop3RDlH0xWd94hc3PPC4cndziasnNyD1xrIgokOYC3mMNwSjMpa7a9dsVzMhOj78+mJiSFFBJJa9yBiodiqGZ5lIzAsALY5JJFE2aUXkGbLGDc3PXphQ1jFfsVyA7kYXBJfVit+eCmZJGqZLtf0XlhinLZDlkW19ATqPnhJAQ/I/wCnnixiSPL7mnIY1Ercxu7IoN2u17WIBItfn54l7OZTdiUFwQGcm51+HTrzxQJ2kp+5QTxMWWIZS1rPIbA672t+GH07RUCC3fZSNBkQ/njla1jZ8Jp8nZ/j8IbOvs0bKw0uQTfSw69MYVHnMtoaNpWA9+V7Io30GNj2L4lT8Ro+Oww5zahvdrdcZiSpgpaakjdFXPnJkA197YjmNRhLw/SEk3EKaspop2plSUeHLY3UdRuPK/1xbvI9arKlpXJsoViVU6nfbb8MVzUcla4lkr3YjUqlwo/P4nU4boqcUsscsc0jASB8hOhI69cTpsMp9g5eoQMpBALL4AeR013tvpa+hviUVDnjGSocqRujH8sAJfVe+l+D5fwAwu0MLXstidzmvc+d98Oix7qnpUMclQVFtQxAv63wpU8TrZ42p0q4/Zirp3cS5ywN7XOXl5W/RUyNBpHGj2/gAVsch4gmezZkc/dcfniWVdabjvDIOF0bVtLTyFUXOQlmYqQPFZt7X1trjMRdtPZ5I5IYD3kbBkkBCm+22vLGy4FxEV1C1JKQ00SFomYXzKNxjyntJSRQVry8PVxRy6orLbuzY+H6G3p5YzJLcpr0TiEUg7LycU7LhUenJFfSm7tCSNHW5uUNtjf6HB6Ay1FMxjb7dJZCjDdbSG1vhjJUvaSq7N8cgr4LOrQgTQsbLNGTqp/G/I43k8USuOIcPRhTVYE8QPLMLgeRty9eemOnxL1muM8QmqKwzpLIqzRRMyhyNci9PO+Kh5Gzq2Zi17hidRgvEJckVO6gOxgW4vbW5H9fywpI10DWIO+uN/Yy1XZLtmOFcJhpeMR+1cLkVYmRhmyDa9juNNsR7W/s9Sal/fHZJ/bKCQZzAhu0Y/y9R5bjGGrGK9m49TpIv/2OHOxPbniHZeqvA3e0jH7Snc+E9SOh/HGLxVBMhRip0Iv9MLu1se5cX7NcC/aHwxuL9nZEp+I2+0S1gzdHUbH/ADfjjxrtBwav4NXSUdfA8M8fvKw+RHUHrthKKwsbnliBfq2BtnPXfEBGx3xpqQUuo3N/TETIOmPliF9TggyIdVvgYihkY2CfPBUi+87AHpjmdnTTcYiFJ154IIoZdtR1wQRSMQSNPLEY1I1IJw3GzDQ3GLiO08RUjwH1OHMttADb0wG0hA8Rt0OuJ+IfcT4jG4ikaUtKCbaYbh93TfzxW5vETh6mdCmrEHHKQr1D9jRzV3G4978POnowxR8butJA3OOpkQDpopxcfsRYt2ir4iNZKBx6+IYpu0Pg9phO61KsPk9/+3DDROGd3JTKTdXBIBTfDHeTR6aTKp1OzAfniv4JJ4ZFJ1Wx9OX9DFqt1Oh2Hx+HzGFVCOdJG8La21B0OJHxkgbAb9cDkhSRADqytodrfHcHAHaWmiD5u9UHUHcfEYAzW0O5G4HPApURtHXMpHrhdamaZisfcIT13xIwTuArTn0Uf2wwASqn4dULLRzukim/ljScF4Zw/tHwGeGpiCTRllkePcA3Kn4En4AYofYot3Lt5lsXHZmpp+E1zMU+xmXupbk6C9wfh+BOM3kWMf2zgejroonZWeJWjJGzZWt+WNT+zXtfG8UfZ/i/iVgUppGb7xvZCeWux5HTpix7e9jZuKzPW8PMfeFSyxXN3e+qjkP19cePsXhcixUqfPS31v8AhhLsPj1ntRRRcPr4aWnzdzHToEzN4t3vfqb4oJ+m1zYX54+PHZ+NUdLNVsizpD3DStfxEFrE+ZJHlci+Eu0nZ6u4NxOilqGMtNVd1NTygkqynKbeR12xvciA8S/8tEDcSaf8zjNIGvvb0xpq8AcBdRqO8P8A+hxnlVjqBiKvOy/aCu7P1qVdBOYnWwYfdcdGHMY9mouJ9nf2l8NFFxONafiKL4CDZlPVDzHljwDbXpg9LXT0siTU7tG8ZurKdV9MTMGh7Zdi+IdmKorVJ3lMzfZVCDwv69D5Yy7LlJB08rY9r7HftCouPUf7l7VpG5cZVlkHhk9ehxRdu/2aVHDC3EODZ6rh5Fyg1eIfmPrgmvLgpvoL4IsSkeJTc4bkjRAAQc1uW2Agpm8Vrj1xo1BYowbsr4IqxDYkHzwe1temt+WON4jfFRFchNlYE+WGFia17EjqOWA90hAI97nbY4kFYa3OnnigxR1NhZh1vj6zcx9cBL2sTzxMXxdGdAwzTvlZQQSL8sKZ264MksgFw2Mj1L9hsr/9YurA+Kkkt8xhLtivdV9ep0tL/wBwH5n5HEv2HTSHt1TqzXDU0w+gxZdraaKXjXGVkW+SnnkT/Ky2IP4jEi2M3wdrVAW5F1xeEsRmB8Q5HQfH+eMshKHMpIa+hHLFxQ1Ty/Yvrpoen64WJDIlqGkFxErny1PxwVlzhoyb3Gv9HHJgrp4lvpmOIozLPkLZtNCeQxIpKlteSmkGx0JGGGikRQ8EmYfwudDherHdVisu51xYxa5vMa4tCqSgPaRWiJ3JOh+OGI1F9NuWJZRImVxcdDgBpljUvEzLl0sdQcZWN72WrlrqP2CcjvoluhJtdRoPiNvQjHnf7SOD0yV0ldSFQ7ORVQqPcf8AiHrz87dTiw4PxKaKaOohsk0ZzBhsdL2I6W0xuK+hoqniTtLSxv7VTxuwfxWDAqR5+7jE5Wr8eIcNl1kpWOUTiyn+FiP7Y3nCe0ScT4VD2a4pTxzJIQ1FK75WgYbrfnYg267dMYrtLQJwzjVXRwOSkUoCEjUAgEfj9MTaRmp++HhdF79SNwynUj1sD646TrB3jMD0/DJo5CCwcNob2BYMPoRjOM5EdlIBxtuGQ0/FuDTQ1UP2wLN3yMRs38O2+uMbNFkkdSbkMRfrgF1XXBQumPsoxIYonHob7X1x6X2B/aTPwwR8O4yzVFCfCsjatEOnmMeaAA4It1Oltr7YYj2btj2Coe0FK3GOzEkSyuMzop8En6Hzx49W0tVRTNT1EDwzJoyutiPTGm7E9reJ8Bro0p5M9PK4V4WOmvMdMesdruy/De0nBvbZ4u5qAoKyR7gn8sZ3OLj89pdls9wb8r4mG5i1ttcSrIfZ6iSItm7tyl9r254ZSkjSijqZi0neNYIDlA9Tufpi24eM24SZwDqQPpjvfXsLjH1awZx4FFtAFFhg3C6VZ5GDG1tb2xZeFmXAtVPu3vgpimG8LD/acWnDaGE1zoyhhEM1jsTfHYh3rPnsSDva2J7L6v/Z"/>
          <p:cNvSpPr>
            <a:spLocks noChangeAspect="1" noChangeArrowheads="1"/>
          </p:cNvSpPr>
          <p:nvPr/>
        </p:nvSpPr>
        <p:spPr bwMode="auto">
          <a:xfrm>
            <a:off x="155575" y="-647700"/>
            <a:ext cx="204787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J7 pop up map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7924800" cy="4191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+mn-lt"/>
              </a:rPr>
              <a:t>Future Actions/Possible Solutions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Community systems</a:t>
            </a:r>
          </a:p>
          <a:p>
            <a:pPr lvl="1" eaLnBrk="1" hangingPunct="1"/>
            <a:r>
              <a:rPr lang="en-US" sz="2600" dirty="0" smtClean="0"/>
              <a:t>Would remove sewage from public drainage, improving quality of life in neighborhoods, and to a centralized treatment facility (easier target for compliance and would provide for disinfection)</a:t>
            </a:r>
          </a:p>
          <a:p>
            <a:pPr lvl="1" eaLnBrk="1" hangingPunct="1"/>
            <a:r>
              <a:rPr lang="en-US" sz="2600" dirty="0" smtClean="0"/>
              <a:t>Would direct discharge from central sewage treatment facility away from Bayou Lafourche toward wetlands</a:t>
            </a:r>
          </a:p>
          <a:p>
            <a:pPr lvl="2" eaLnBrk="1" hangingPunct="1"/>
            <a:r>
              <a:rPr lang="en-US" sz="2200" dirty="0" smtClean="0"/>
              <a:t>Would remove sewage from bayou</a:t>
            </a:r>
          </a:p>
          <a:p>
            <a:pPr lvl="2" eaLnBrk="1" hangingPunct="1"/>
            <a:r>
              <a:rPr lang="en-US" sz="2200" dirty="0" smtClean="0"/>
              <a:t>Would remove nutrients from bayou (assisting the Gulf of Mexico)</a:t>
            </a:r>
          </a:p>
          <a:p>
            <a:pPr lvl="2" eaLnBrk="1" hangingPunct="1"/>
            <a:r>
              <a:rPr lang="en-US" sz="2200" dirty="0" smtClean="0"/>
              <a:t>Would add nutrients to the wetlands, encouraging plant growth and mitigating wetlands loss</a:t>
            </a:r>
            <a:endParaRPr lang="en-US" sz="2600" dirty="0" smtClean="0"/>
          </a:p>
          <a:p>
            <a:pPr lvl="1" eaLnBrk="1" hangingPunct="1"/>
            <a:r>
              <a:rPr lang="en-US" sz="2600" dirty="0" smtClean="0"/>
              <a:t>A more final solution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+mn-lt"/>
              </a:rPr>
              <a:t>Future Actions/Possible Solutions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Public Education</a:t>
            </a:r>
          </a:p>
          <a:p>
            <a:pPr lvl="1" eaLnBrk="1" hangingPunct="1"/>
            <a:r>
              <a:rPr lang="en-US" sz="2600" dirty="0" smtClean="0"/>
              <a:t>Proper maintenance of individual sewage treatment systems</a:t>
            </a:r>
          </a:p>
          <a:p>
            <a:pPr eaLnBrk="1" hangingPunct="1"/>
            <a:r>
              <a:rPr lang="en-US" b="1" dirty="0" smtClean="0"/>
              <a:t>Combination of all solutions, depending on location, layout, income level, local buy-in</a:t>
            </a:r>
          </a:p>
          <a:p>
            <a:pPr eaLnBrk="1" hangingPunct="1"/>
            <a:r>
              <a:rPr lang="en-US" b="1" dirty="0" smtClean="0"/>
              <a:t>Funding sources</a:t>
            </a:r>
          </a:p>
          <a:p>
            <a:pPr lvl="1" eaLnBrk="1" hangingPunct="1"/>
            <a:r>
              <a:rPr lang="en-US" dirty="0" smtClean="0"/>
              <a:t>Community development block grants</a:t>
            </a:r>
          </a:p>
          <a:p>
            <a:pPr lvl="1" eaLnBrk="1" hangingPunct="1"/>
            <a:r>
              <a:rPr lang="en-US" dirty="0" smtClean="0"/>
              <a:t>Gulf of Mexico Program</a:t>
            </a:r>
          </a:p>
          <a:p>
            <a:pPr lvl="1" eaLnBrk="1" hangingPunct="1"/>
            <a:r>
              <a:rPr lang="en-US" dirty="0" smtClean="0"/>
              <a:t>319 nonpoint source pollution prevention grants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Local government acceptance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Times New Roman" pitchFamily="18" charset="0"/>
              </a:rPr>
              <a:t>Benefits of Action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5344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Better environmental conditions benefitting both fish and wildlife and human health</a:t>
            </a:r>
          </a:p>
          <a:p>
            <a:pPr eaLnBrk="1" hangingPunct="1"/>
            <a:r>
              <a:rPr lang="en-US" b="1" dirty="0" smtClean="0"/>
              <a:t>Decreased treatment requirements, associated costs, and chlorine by-products</a:t>
            </a:r>
          </a:p>
          <a:p>
            <a:pPr eaLnBrk="1" hangingPunct="1"/>
            <a:r>
              <a:rPr lang="en-US" b="1" dirty="0" smtClean="0"/>
              <a:t>Removal of sewage from ditches, increasing property values and quality of life</a:t>
            </a:r>
          </a:p>
          <a:p>
            <a:pPr eaLnBrk="1" hangingPunct="1"/>
            <a:r>
              <a:rPr lang="en-US" b="1" dirty="0" smtClean="0"/>
              <a:t>For homes and businesses that tie on to a community-based sewage treatment system</a:t>
            </a:r>
          </a:p>
          <a:p>
            <a:pPr lvl="1" eaLnBrk="1" hangingPunct="1"/>
            <a:r>
              <a:rPr lang="en-US" b="1" dirty="0" smtClean="0"/>
              <a:t> No more maintenance requirements.</a:t>
            </a:r>
          </a:p>
          <a:p>
            <a:pPr lvl="1" eaLnBrk="1" hangingPunct="1"/>
            <a:r>
              <a:rPr lang="en-US" b="1" dirty="0" smtClean="0"/>
              <a:t>Monthly sewer user fee would be incurred, offset by the removal of maintenance costs for individual sewage systems.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Times New Roman" pitchFamily="18" charset="0"/>
              </a:rPr>
              <a:t>Questions?</a:t>
            </a:r>
            <a:br>
              <a:rPr lang="en-US" b="1" dirty="0" smtClean="0">
                <a:effectLst/>
                <a:latin typeface="Times New Roman" pitchFamily="18" charset="0"/>
              </a:rPr>
            </a:br>
            <a:r>
              <a:rPr lang="en-US" b="1" dirty="0" smtClean="0">
                <a:effectLst/>
                <a:latin typeface="Times New Roman" pitchFamily="18" charset="0"/>
              </a:rPr>
              <a:t>Other possible solutions?</a:t>
            </a:r>
          </a:p>
        </p:txBody>
      </p:sp>
      <p:pic>
        <p:nvPicPr>
          <p:cNvPr id="3" name="Picture 4" descr="j030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76775"/>
            <a:ext cx="11747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Times New Roman" pitchFamily="18" charset="0"/>
              </a:rPr>
              <a:t>Contact Information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Jesse Means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Louisiana Department of Environmental Quality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Drinking Water Protection Program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P. O. Box 4301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Baton Rouge, LA  70821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(225) 219-1827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http://www.deq.louisiana.gov/portal/PROGRAMS/DrinkingWaterProtectionProgram.aspx</a:t>
            </a:r>
            <a:endParaRPr lang="en-US" b="1" dirty="0" smtClean="0"/>
          </a:p>
        </p:txBody>
      </p:sp>
      <p:pic>
        <p:nvPicPr>
          <p:cNvPr id="78852" name="Picture 5" descr="newdeq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1752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Fecal Coliform Issue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257800" cy="3962400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Bacteria found in warm-blooded organisms</a:t>
            </a:r>
          </a:p>
          <a:p>
            <a:pPr eaLnBrk="1" hangingPunct="1"/>
            <a:r>
              <a:rPr lang="en-US" sz="2600" b="1" dirty="0" smtClean="0"/>
              <a:t>Donaldsonville to Larose (same portion intakes use)</a:t>
            </a:r>
          </a:p>
          <a:p>
            <a:pPr eaLnBrk="1" hangingPunct="1"/>
            <a:r>
              <a:rPr lang="en-US" sz="2600" b="1" dirty="0" smtClean="0"/>
              <a:t>Consistently not meeting swimming standard for fecal coliform of 400 colonies/100 </a:t>
            </a:r>
            <a:r>
              <a:rPr lang="en-US" sz="2800" b="1" dirty="0" smtClean="0"/>
              <a:t>ml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0386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600" b="1" kern="0" dirty="0" smtClean="0">
                <a:solidFill>
                  <a:schemeClr val="tx1"/>
                </a:solidFill>
                <a:effectLst/>
              </a:rPr>
              <a:t>Spikes in data over boating/fishing standard and the drinking water supply standard (both 2000 colonies/100 ml)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Total maximum daily pollutant load requires reduction in fecal coliform loading</a:t>
            </a:r>
            <a:endParaRPr lang="en-US" sz="2600" b="1" kern="0" dirty="0" smtClean="0">
              <a:solidFill>
                <a:schemeClr val="tx1"/>
              </a:solidFill>
              <a:effectLst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600" b="1" kern="0" dirty="0" smtClean="0">
                <a:solidFill>
                  <a:schemeClr val="tx1"/>
                </a:solidFill>
                <a:effectLst/>
              </a:rPr>
              <a:t>Data from Mississippi River doesn’t show the same fecal coliform levels</a:t>
            </a:r>
          </a:p>
        </p:txBody>
      </p:sp>
      <p:pic>
        <p:nvPicPr>
          <p:cNvPr id="8" name="Picture 7" descr="020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900545"/>
            <a:ext cx="3962401" cy="306185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5410200"/>
            <a:ext cx="876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7318" y="284943"/>
          <a:ext cx="8669364" cy="628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Fecal Coliform Issue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9624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4000" b="1" dirty="0" smtClean="0"/>
              <a:t>What do the numbers mean?</a:t>
            </a:r>
          </a:p>
          <a:p>
            <a:pPr eaLnBrk="1" hangingPunct="1"/>
            <a:r>
              <a:rPr lang="en-US" b="1" dirty="0" smtClean="0"/>
              <a:t>Can indicate of the presence of sewage</a:t>
            </a:r>
          </a:p>
          <a:p>
            <a:pPr eaLnBrk="1" hangingPunct="1"/>
            <a:r>
              <a:rPr lang="en-US" b="1" dirty="0" smtClean="0"/>
              <a:t>Health effects</a:t>
            </a:r>
          </a:p>
          <a:p>
            <a:pPr lvl="1" eaLnBrk="1" hangingPunct="1"/>
            <a:r>
              <a:rPr lang="en-US" sz="2400" b="1" dirty="0" smtClean="0"/>
              <a:t>Wide variety of illnesses including diarrhea and infections from pathogens ( bacteria, parasites, and viruses) and from algal blooms</a:t>
            </a:r>
          </a:p>
          <a:p>
            <a:pPr lvl="1" eaLnBrk="1" hangingPunct="1"/>
            <a:r>
              <a:rPr lang="en-US" sz="2400" b="1" dirty="0" smtClean="0"/>
              <a:t>Pharmaceuticals</a:t>
            </a:r>
          </a:p>
          <a:p>
            <a:pPr lvl="1" eaLnBrk="1" hangingPunct="1"/>
            <a:r>
              <a:rPr lang="en-US" sz="2400" b="1" dirty="0" smtClean="0"/>
              <a:t>Mostly short-term with no lasting effects, but can be violent and unpleasant</a:t>
            </a:r>
          </a:p>
          <a:p>
            <a:pPr lvl="1" eaLnBrk="1" hangingPunct="1"/>
            <a:r>
              <a:rPr lang="en-US" sz="2400" b="1" dirty="0" smtClean="0"/>
              <a:t>Some long-term illnesses and deaths (especially children, elderly, and those with weakened immune systems), example: cryptosporidium – diarrhea, </a:t>
            </a:r>
            <a:r>
              <a:rPr lang="en-US" sz="2400" b="1" dirty="0" err="1" smtClean="0"/>
              <a:t>immunocompromised</a:t>
            </a:r>
            <a:endParaRPr lang="en-US" sz="2400" b="1" dirty="0" smtClean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Fecal Coliform Issue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39624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4000" b="1" dirty="0" smtClean="0"/>
              <a:t>What do the numbers mean?</a:t>
            </a:r>
          </a:p>
          <a:p>
            <a:pPr eaLnBrk="1" hangingPunct="1"/>
            <a:r>
              <a:rPr lang="en-US" b="1" dirty="0" smtClean="0"/>
              <a:t>Potable water supply</a:t>
            </a:r>
          </a:p>
          <a:p>
            <a:pPr lvl="1" eaLnBrk="1" hangingPunct="1"/>
            <a:r>
              <a:rPr lang="en-US" b="1" dirty="0" smtClean="0"/>
              <a:t>Water is treated by the public water systems and potable water is constantly tested to assure it is safe for consumption</a:t>
            </a:r>
          </a:p>
          <a:p>
            <a:pPr lvl="1" eaLnBrk="1" hangingPunct="1"/>
            <a:r>
              <a:rPr lang="en-US" b="1" dirty="0" smtClean="0"/>
              <a:t>Additional treatment required</a:t>
            </a:r>
          </a:p>
          <a:p>
            <a:pPr lvl="1" eaLnBrk="1" hangingPunct="1"/>
            <a:r>
              <a:rPr lang="en-US" b="1" dirty="0" smtClean="0"/>
              <a:t>Chlorine by-products</a:t>
            </a:r>
          </a:p>
          <a:p>
            <a:pPr lvl="1" eaLnBrk="1" hangingPunct="1"/>
            <a:r>
              <a:rPr lang="en-US" b="1" dirty="0" smtClean="0"/>
              <a:t>Increased cost</a:t>
            </a:r>
          </a:p>
        </p:txBody>
      </p:sp>
      <p:pic>
        <p:nvPicPr>
          <p:cNvPr id="4" name="Picture 18" descr="Assumptionww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35052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Fecal Coliform Issue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3962400"/>
          </a:xfrm>
        </p:spPr>
        <p:txBody>
          <a:bodyPr/>
          <a:lstStyle/>
          <a:p>
            <a:pPr eaLnBrk="1" hangingPunct="1"/>
            <a:r>
              <a:rPr lang="en-US" b="1" dirty="0" smtClean="0"/>
              <a:t>Many areas without community sewage service</a:t>
            </a:r>
          </a:p>
          <a:p>
            <a:pPr eaLnBrk="1" hangingPunct="1"/>
            <a:r>
              <a:rPr lang="en-US" b="1" dirty="0" smtClean="0"/>
              <a:t>Population growth in these areas</a:t>
            </a:r>
          </a:p>
        </p:txBody>
      </p:sp>
      <p:pic>
        <p:nvPicPr>
          <p:cNvPr id="1026" name="Picture 2" descr="\\Alphant\whpp\Drinking Water Protection\Target Communities\Lafourche, Terrebonne and Assumption\Pics and Images\DredgingProject\BayouLafourchedischargepip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458357" cy="4572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+mn-lt"/>
              </a:rPr>
              <a:t>Louisiana Department of Health and Hospitals (DHH) Permitted Sewage Plants</a:t>
            </a:r>
            <a:endParaRPr lang="en-US" sz="32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34290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ewagep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87581"/>
            <a:ext cx="7368989" cy="569421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+mn-lt"/>
              </a:rPr>
              <a:t>Action Taken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2590800"/>
          </a:xfrm>
        </p:spPr>
        <p:txBody>
          <a:bodyPr/>
          <a:lstStyle/>
          <a:p>
            <a:pPr eaLnBrk="1" hangingPunct="1"/>
            <a:r>
              <a:rPr lang="en-US" b="1" dirty="0" smtClean="0"/>
              <a:t>Sought opinions (citizens, local government, state agencies, various organizations, etc.)</a:t>
            </a:r>
          </a:p>
          <a:p>
            <a:pPr lvl="1" eaLnBrk="1" hangingPunct="1"/>
            <a:r>
              <a:rPr lang="en-US" sz="2600" dirty="0" smtClean="0"/>
              <a:t>Malfunctioning individual home sewage systems</a:t>
            </a:r>
          </a:p>
          <a:p>
            <a:pPr eaLnBrk="1" hangingPunct="1"/>
            <a:r>
              <a:rPr lang="en-US" b="1" dirty="0" smtClean="0"/>
              <a:t>Louisiana Department of Environmental Quality (DEQ) regulatory inspections</a:t>
            </a:r>
          </a:p>
          <a:p>
            <a:pPr lvl="1" eaLnBrk="1" hangingPunct="1"/>
            <a:r>
              <a:rPr lang="en-US" sz="2600" dirty="0" smtClean="0"/>
              <a:t>Multimedia inspections of 780 facilities, including sewage treatment systems (anything other than a home)</a:t>
            </a:r>
          </a:p>
          <a:p>
            <a:pPr lvl="1" eaLnBrk="1" hangingPunct="1"/>
            <a:r>
              <a:rPr lang="en-US" sz="2600" dirty="0" smtClean="0"/>
              <a:t>Follow up to assure compliance</a:t>
            </a:r>
            <a:endParaRPr lang="en-US" sz="2600" b="1" dirty="0" smtClean="0"/>
          </a:p>
          <a:p>
            <a:pPr eaLnBrk="1" hangingPunct="1"/>
            <a:endParaRPr lang="en-US" sz="3400" b="1" dirty="0" smtClean="0"/>
          </a:p>
        </p:txBody>
      </p:sp>
      <p:pic>
        <p:nvPicPr>
          <p:cNvPr id="5" name="Picture 8" descr="trailer aera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3462"/>
            <a:ext cx="3581400" cy="2014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" name="Picture 9" descr="IMG_10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4007643"/>
            <a:ext cx="1600200" cy="28503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50" name="Picture 2" descr="\\Alphant\whpp\Drinking Water Protection\Target Communities\Lafourche, Terrebonne and Assumption\Pics and Images\LafourcheDis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857853"/>
            <a:ext cx="2667000" cy="20001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33CCFF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CC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CC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11198</TotalTime>
  <Words>1049</Words>
  <Application>Microsoft Office PowerPoint</Application>
  <PresentationFormat>On-screen Show (4:3)</PresentationFormat>
  <Paragraphs>146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Times New Roman</vt:lpstr>
      <vt:lpstr>Wingdings</vt:lpstr>
      <vt:lpstr>Soaring</vt:lpstr>
      <vt:lpstr>PowerPoint Presentation</vt:lpstr>
      <vt:lpstr>Today’s Presentation</vt:lpstr>
      <vt:lpstr>Fecal Coliform Issue</vt:lpstr>
      <vt:lpstr>PowerPoint Presentation</vt:lpstr>
      <vt:lpstr>Fecal Coliform Issue</vt:lpstr>
      <vt:lpstr>Fecal Coliform Issue</vt:lpstr>
      <vt:lpstr>Fecal Coliform Issue</vt:lpstr>
      <vt:lpstr>Louisiana Department of Health and Hospitals (DHH) Permitted Sewage Plants</vt:lpstr>
      <vt:lpstr>Action Taken</vt:lpstr>
      <vt:lpstr>DEQ Regulatory Inspections</vt:lpstr>
      <vt:lpstr>Action Taken</vt:lpstr>
      <vt:lpstr>Action Taken</vt:lpstr>
      <vt:lpstr>Action Taken</vt:lpstr>
      <vt:lpstr>Action Taken</vt:lpstr>
      <vt:lpstr>Example Hotspot</vt:lpstr>
      <vt:lpstr>Example Hotspot</vt:lpstr>
      <vt:lpstr>Response to Nicholls Project Findings Thus Far</vt:lpstr>
      <vt:lpstr>Future Actions/Possible Solutions</vt:lpstr>
      <vt:lpstr>Future Actions/Possible Solutions</vt:lpstr>
      <vt:lpstr>Future Actions/Possible Solutions</vt:lpstr>
      <vt:lpstr>Future Actions/Possible Solutions</vt:lpstr>
      <vt:lpstr>Future Actions/Possible Solutions</vt:lpstr>
      <vt:lpstr>Benefits of Action</vt:lpstr>
      <vt:lpstr>Questions? Other possible solutions?</vt:lpstr>
      <vt:lpstr>Contact Information</vt:lpstr>
    </vt:vector>
  </TitlesOfParts>
  <Company>LDEQ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howard_f</dc:creator>
  <cp:lastModifiedBy>Rachel Miller Totaro</cp:lastModifiedBy>
  <cp:revision>562</cp:revision>
  <dcterms:created xsi:type="dcterms:W3CDTF">2002-10-23T20:00:57Z</dcterms:created>
  <dcterms:modified xsi:type="dcterms:W3CDTF">2017-03-02T16:27:27Z</dcterms:modified>
</cp:coreProperties>
</file>