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21"/>
  </p:handoutMasterIdLst>
  <p:sldIdLst>
    <p:sldId id="256" r:id="rId2"/>
    <p:sldId id="259" r:id="rId3"/>
    <p:sldId id="257" r:id="rId4"/>
    <p:sldId id="258" r:id="rId5"/>
    <p:sldId id="264" r:id="rId6"/>
    <p:sldId id="260" r:id="rId7"/>
    <p:sldId id="261" r:id="rId8"/>
    <p:sldId id="273" r:id="rId9"/>
    <p:sldId id="262" r:id="rId10"/>
    <p:sldId id="272" r:id="rId11"/>
    <p:sldId id="263" r:id="rId12"/>
    <p:sldId id="265" r:id="rId13"/>
    <p:sldId id="266" r:id="rId14"/>
    <p:sldId id="267" r:id="rId15"/>
    <p:sldId id="274" r:id="rId16"/>
    <p:sldId id="270" r:id="rId17"/>
    <p:sldId id="268" r:id="rId18"/>
    <p:sldId id="269" r:id="rId19"/>
    <p:sldId id="271" r:id="rId20"/>
  </p:sldIdLst>
  <p:sldSz cx="9144000" cy="6858000" type="screen4x3"/>
  <p:notesSz cx="7053263" cy="9356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836"/>
          </a:xfrm>
          <a:prstGeom prst="rect">
            <a:avLst/>
          </a:prstGeom>
        </p:spPr>
        <p:txBody>
          <a:bodyPr vert="horz" lIns="93763" tIns="46881" rIns="93763" bIns="46881"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7836"/>
          </a:xfrm>
          <a:prstGeom prst="rect">
            <a:avLst/>
          </a:prstGeom>
        </p:spPr>
        <p:txBody>
          <a:bodyPr vert="horz" lIns="93763" tIns="46881" rIns="93763" bIns="46881" rtlCol="0"/>
          <a:lstStyle>
            <a:lvl1pPr algn="r">
              <a:defRPr sz="1200"/>
            </a:lvl1pPr>
          </a:lstStyle>
          <a:p>
            <a:fld id="{1855DCE7-4ACF-4793-A20D-D8D92F7C27D4}" type="datetimeFigureOut">
              <a:rPr lang="en-US" smtClean="0"/>
              <a:t>3/2/2017</a:t>
            </a:fld>
            <a:endParaRPr lang="en-US"/>
          </a:p>
        </p:txBody>
      </p:sp>
      <p:sp>
        <p:nvSpPr>
          <p:cNvPr id="4" name="Footer Placeholder 3"/>
          <p:cNvSpPr>
            <a:spLocks noGrp="1"/>
          </p:cNvSpPr>
          <p:nvPr>
            <p:ph type="ftr" sz="quarter" idx="2"/>
          </p:nvPr>
        </p:nvSpPr>
        <p:spPr>
          <a:xfrm>
            <a:off x="0" y="8887265"/>
            <a:ext cx="3056414" cy="467836"/>
          </a:xfrm>
          <a:prstGeom prst="rect">
            <a:avLst/>
          </a:prstGeom>
        </p:spPr>
        <p:txBody>
          <a:bodyPr vert="horz" lIns="93763" tIns="46881" rIns="93763" bIns="46881"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87265"/>
            <a:ext cx="3056414" cy="467836"/>
          </a:xfrm>
          <a:prstGeom prst="rect">
            <a:avLst/>
          </a:prstGeom>
        </p:spPr>
        <p:txBody>
          <a:bodyPr vert="horz" lIns="93763" tIns="46881" rIns="93763" bIns="46881" rtlCol="0" anchor="b"/>
          <a:lstStyle>
            <a:lvl1pPr algn="r">
              <a:defRPr sz="1200"/>
            </a:lvl1pPr>
          </a:lstStyle>
          <a:p>
            <a:fld id="{37DF7921-5964-4F25-ABAE-8C93ABE8D1F3}" type="slidenum">
              <a:rPr lang="en-US" smtClean="0"/>
              <a:t>‹#›</a:t>
            </a:fld>
            <a:endParaRPr lang="en-US"/>
          </a:p>
        </p:txBody>
      </p:sp>
    </p:spTree>
    <p:extLst>
      <p:ext uri="{BB962C8B-B14F-4D97-AF65-F5344CB8AC3E}">
        <p14:creationId xmlns:p14="http://schemas.microsoft.com/office/powerpoint/2010/main" val="21833230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27F2CE5-D31E-47B4-BC99-6EF2D7AF594E}" type="datetimeFigureOut">
              <a:rPr lang="en-US" smtClean="0"/>
              <a:t>3/2/2017</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2CFEEAB-B778-4A38-9FA8-A99BD43B6C94}"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7F2CE5-D31E-47B4-BC99-6EF2D7AF594E}" type="datetimeFigureOut">
              <a:rPr lang="en-US" smtClean="0"/>
              <a:t>3/2/2017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2CFEEAB-B778-4A38-9FA8-A99BD43B6C9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7F2CE5-D31E-47B4-BC99-6EF2D7AF594E}" type="datetimeFigureOut">
              <a:rPr lang="en-US" smtClean="0"/>
              <a:t>3/2/2017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2CFEEAB-B778-4A38-9FA8-A99BD43B6C9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7F2CE5-D31E-47B4-BC99-6EF2D7AF594E}" type="datetimeFigureOut">
              <a:rPr lang="en-US" smtClean="0"/>
              <a:t>3/2/2017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2CFEEAB-B778-4A38-9FA8-A99BD43B6C94}"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27F2CE5-D31E-47B4-BC99-6EF2D7AF594E}" type="datetimeFigureOut">
              <a:rPr lang="en-US" smtClean="0"/>
              <a:t>3/2/2017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2CFEEAB-B778-4A38-9FA8-A99BD43B6C94}"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27F2CE5-D31E-47B4-BC99-6EF2D7AF594E}" type="datetimeFigureOut">
              <a:rPr lang="en-US" smtClean="0"/>
              <a:t>3/2/2017</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2CFEEAB-B778-4A38-9FA8-A99BD43B6C94}"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27F2CE5-D31E-47B4-BC99-6EF2D7AF594E}" type="datetimeFigureOut">
              <a:rPr lang="en-US" smtClean="0"/>
              <a:t>3/2/2017</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E2CFEEAB-B778-4A38-9FA8-A99BD43B6C94}"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27F2CE5-D31E-47B4-BC99-6EF2D7AF594E}" type="datetimeFigureOut">
              <a:rPr lang="en-US" smtClean="0"/>
              <a:t>3/2/2017</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E2CFEEAB-B778-4A38-9FA8-A99BD43B6C94}"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27F2CE5-D31E-47B4-BC99-6EF2D7AF594E}" type="datetimeFigureOut">
              <a:rPr lang="en-US" smtClean="0"/>
              <a:t>3/2/2017</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E2CFEEAB-B778-4A38-9FA8-A99BD43B6C9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27F2CE5-D31E-47B4-BC99-6EF2D7AF594E}" type="datetimeFigureOut">
              <a:rPr lang="en-US" smtClean="0"/>
              <a:t>3/2/2017</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2CFEEAB-B778-4A38-9FA8-A99BD43B6C94}"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27F2CE5-D31E-47B4-BC99-6EF2D7AF594E}" type="datetimeFigureOut">
              <a:rPr lang="en-US" smtClean="0"/>
              <a:t>3/2/2017</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2CFEEAB-B778-4A38-9FA8-A99BD43B6C94}"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27F2CE5-D31E-47B4-BC99-6EF2D7AF594E}" type="datetimeFigureOut">
              <a:rPr lang="en-US" smtClean="0"/>
              <a:t>3/2/2017</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2CFEEAB-B778-4A38-9FA8-A99BD43B6C94}"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naturalcapitaldevelopment.com/" TargetMode="External"/><Relationship Id="rId2" Type="http://schemas.openxmlformats.org/officeDocument/2006/relationships/hyperlink" Target="http://www.ltsl.org/" TargetMode="External"/><Relationship Id="rId1" Type="http://schemas.openxmlformats.org/officeDocument/2006/relationships/slideLayout" Target="../slideLayouts/slideLayout2.xml"/><Relationship Id="rId4" Type="http://schemas.openxmlformats.org/officeDocument/2006/relationships/hyperlink" Target="mailto:+kathy.stites@ltsl.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381000"/>
            <a:ext cx="5257800" cy="2438400"/>
          </a:xfrm>
        </p:spPr>
        <p:txBody>
          <a:bodyPr>
            <a:normAutofit/>
          </a:bodyPr>
          <a:lstStyle/>
          <a:p>
            <a:r>
              <a:rPr lang="en-US" sz="3600" dirty="0" smtClean="0"/>
              <a:t>Land Trust for Southeast Louisiana</a:t>
            </a:r>
            <a:r>
              <a:rPr lang="en-US" dirty="0" smtClean="0"/>
              <a:t/>
            </a:r>
            <a:br>
              <a:rPr lang="en-US" dirty="0" smtClean="0"/>
            </a:br>
            <a:r>
              <a:rPr lang="en-US" sz="2200" dirty="0" smtClean="0"/>
              <a:t>December 12, 2012</a:t>
            </a:r>
            <a:br>
              <a:rPr lang="en-US" sz="2200" dirty="0" smtClean="0"/>
            </a:br>
            <a:r>
              <a:rPr lang="en-US" sz="2200" dirty="0" smtClean="0"/>
              <a:t>Presentation to LDEQ</a:t>
            </a:r>
            <a:endParaRPr lang="en-US" sz="2200" dirty="0"/>
          </a:p>
        </p:txBody>
      </p:sp>
      <p:sp>
        <p:nvSpPr>
          <p:cNvPr id="3" name="Subtitle 2"/>
          <p:cNvSpPr>
            <a:spLocks noGrp="1"/>
          </p:cNvSpPr>
          <p:nvPr>
            <p:ph type="subTitle" idx="1"/>
          </p:nvPr>
        </p:nvSpPr>
        <p:spPr>
          <a:xfrm>
            <a:off x="1447800" y="3276600"/>
            <a:ext cx="6629400" cy="1676400"/>
          </a:xfrm>
        </p:spPr>
        <p:txBody>
          <a:bodyPr>
            <a:normAutofit fontScale="92500"/>
          </a:bodyPr>
          <a:lstStyle/>
          <a:p>
            <a:r>
              <a:rPr lang="en-US" sz="2400" dirty="0" smtClean="0"/>
              <a:t>By using a Green Infrastructure Approach to Conservation --- we are helping manage storm water &amp; nonpoint source pollution on the Tangipahoa and Tchefuncte Rivers</a:t>
            </a:r>
            <a:endParaRPr lang="en-US" sz="2400" dirty="0"/>
          </a:p>
        </p:txBody>
      </p:sp>
      <p:sp>
        <p:nvSpPr>
          <p:cNvPr id="4" name="TextBox 3"/>
          <p:cNvSpPr txBox="1"/>
          <p:nvPr/>
        </p:nvSpPr>
        <p:spPr>
          <a:xfrm>
            <a:off x="575187" y="5943600"/>
            <a:ext cx="3978974" cy="646331"/>
          </a:xfrm>
          <a:prstGeom prst="rect">
            <a:avLst/>
          </a:prstGeom>
          <a:noFill/>
        </p:spPr>
        <p:txBody>
          <a:bodyPr wrap="none" rtlCol="0">
            <a:spAutoFit/>
          </a:bodyPr>
          <a:lstStyle/>
          <a:p>
            <a:r>
              <a:rPr lang="en-US" dirty="0" smtClean="0"/>
              <a:t>Tangipahoa River, CFMS #698378</a:t>
            </a:r>
            <a:br>
              <a:rPr lang="en-US" dirty="0" smtClean="0"/>
            </a:br>
            <a:r>
              <a:rPr lang="en-US" dirty="0" smtClean="0"/>
              <a:t>Tchefuncte River, CFMS #698379</a:t>
            </a:r>
          </a:p>
        </p:txBody>
      </p:sp>
    </p:spTree>
    <p:extLst>
      <p:ext uri="{BB962C8B-B14F-4D97-AF65-F5344CB8AC3E}">
        <p14:creationId xmlns:p14="http://schemas.microsoft.com/office/powerpoint/2010/main" val="2901116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772400" cy="1470025"/>
          </a:xfrm>
        </p:spPr>
        <p:txBody>
          <a:bodyPr>
            <a:normAutofit/>
          </a:bodyPr>
          <a:lstStyle/>
          <a:p>
            <a:r>
              <a:rPr lang="en-US" sz="3600" dirty="0"/>
              <a:t>What we did </a:t>
            </a:r>
            <a:br>
              <a:rPr lang="en-US" sz="3600" dirty="0"/>
            </a:br>
            <a:r>
              <a:rPr lang="en-US" sz="3600" dirty="0"/>
              <a:t>throughout the grant period </a:t>
            </a:r>
            <a:r>
              <a:rPr lang="en-US" sz="3600" dirty="0" smtClean="0"/>
              <a:t>(4)</a:t>
            </a:r>
            <a:endParaRPr lang="en-US" sz="3600" dirty="0"/>
          </a:p>
        </p:txBody>
      </p:sp>
      <p:sp>
        <p:nvSpPr>
          <p:cNvPr id="3" name="Subtitle 2"/>
          <p:cNvSpPr>
            <a:spLocks noGrp="1"/>
          </p:cNvSpPr>
          <p:nvPr>
            <p:ph type="subTitle" idx="1"/>
          </p:nvPr>
        </p:nvSpPr>
        <p:spPr>
          <a:xfrm>
            <a:off x="685800" y="2514600"/>
            <a:ext cx="7772400" cy="1905000"/>
          </a:xfrm>
        </p:spPr>
        <p:txBody>
          <a:bodyPr>
            <a:normAutofit/>
          </a:bodyPr>
          <a:lstStyle/>
          <a:p>
            <a:pPr marL="457200" indent="-457200" algn="l">
              <a:buFont typeface="Arial" pitchFamily="34" charset="0"/>
              <a:buChar char="•"/>
            </a:pPr>
            <a:r>
              <a:rPr lang="en-US" dirty="0" smtClean="0"/>
              <a:t>Participated in local events such as Tchefuncte River Festival, Wetland Day and Earth Day, Kiwanis and Rotary meeting, native plant society meetings</a:t>
            </a:r>
          </a:p>
          <a:p>
            <a:pPr marL="457200" indent="-457200" algn="l">
              <a:buFont typeface="Arial" pitchFamily="34" charset="0"/>
              <a:buChar char="•"/>
            </a:pPr>
            <a:endParaRPr lang="en-US" dirty="0" smtClean="0"/>
          </a:p>
          <a:p>
            <a:pPr marL="457200" indent="-457200">
              <a:buFont typeface="Arial" pitchFamily="34" charset="0"/>
              <a:buChar char="•"/>
            </a:pPr>
            <a:endParaRPr lang="en-US" dirty="0" smtClean="0"/>
          </a:p>
          <a:p>
            <a:pPr marL="457200" indent="-457200">
              <a:buFont typeface="Arial" pitchFamily="34" charset="0"/>
              <a:buChar char="•"/>
            </a:pPr>
            <a:endParaRPr lang="en-US" dirty="0"/>
          </a:p>
        </p:txBody>
      </p:sp>
    </p:spTree>
    <p:extLst>
      <p:ext uri="{BB962C8B-B14F-4D97-AF65-F5344CB8AC3E}">
        <p14:creationId xmlns:p14="http://schemas.microsoft.com/office/powerpoint/2010/main" val="2662547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endParaRPr lang="en-US" dirty="0" smtClean="0">
              <a:solidFill>
                <a:schemeClr val="tx1">
                  <a:lumMod val="50000"/>
                  <a:lumOff val="50000"/>
                </a:schemeClr>
              </a:solidFill>
            </a:endParaRPr>
          </a:p>
          <a:p>
            <a:r>
              <a:rPr lang="en-US" dirty="0" smtClean="0">
                <a:solidFill>
                  <a:schemeClr val="tx1">
                    <a:lumMod val="50000"/>
                    <a:lumOff val="50000"/>
                  </a:schemeClr>
                </a:solidFill>
              </a:rPr>
              <a:t>Riparian Buffer Zones have the greatest potential to reduce the presence of nutrients (plants use them for food)and sediments (plant roots hold soil in place to control erosion.  When possible, leaving nature in place is the most effective and efficient form of stormwater management</a:t>
            </a:r>
          </a:p>
          <a:p>
            <a:pPr marL="109728" indent="0">
              <a:buNone/>
            </a:pPr>
            <a:endParaRPr lang="en-US" sz="1100" dirty="0" smtClean="0">
              <a:solidFill>
                <a:schemeClr val="tx1">
                  <a:lumMod val="50000"/>
                  <a:lumOff val="50000"/>
                </a:schemeClr>
              </a:solidFill>
            </a:endParaRPr>
          </a:p>
          <a:p>
            <a:r>
              <a:rPr lang="en-US" dirty="0" smtClean="0">
                <a:solidFill>
                  <a:schemeClr val="tx1">
                    <a:lumMod val="50000"/>
                    <a:lumOff val="50000"/>
                  </a:schemeClr>
                </a:solidFill>
              </a:rPr>
              <a:t>Fecal coliform and mercury contamination are not easily addressed through private land conservation.  The LPBF is the current, and most likely leader, to work with LDEQ to address those issues.  Land Trust will facilitate and follow in this arena outside our expertise and mission</a:t>
            </a:r>
          </a:p>
          <a:p>
            <a:endParaRPr lang="en-US" dirty="0">
              <a:solidFill>
                <a:schemeClr val="tx1">
                  <a:lumMod val="50000"/>
                  <a:lumOff val="50000"/>
                </a:schemeClr>
              </a:solidFill>
            </a:endParaRPr>
          </a:p>
        </p:txBody>
      </p:sp>
      <p:sp>
        <p:nvSpPr>
          <p:cNvPr id="2" name="Title 1"/>
          <p:cNvSpPr>
            <a:spLocks noGrp="1"/>
          </p:cNvSpPr>
          <p:nvPr>
            <p:ph type="title"/>
          </p:nvPr>
        </p:nvSpPr>
        <p:spPr>
          <a:xfrm>
            <a:off x="762000" y="274638"/>
            <a:ext cx="7086600" cy="1143000"/>
          </a:xfrm>
        </p:spPr>
        <p:txBody>
          <a:bodyPr>
            <a:noAutofit/>
          </a:bodyPr>
          <a:lstStyle/>
          <a:p>
            <a:r>
              <a:rPr lang="en-US" sz="3600" dirty="0" smtClean="0"/>
              <a:t>Reducing contaminants through conservation actions</a:t>
            </a:r>
            <a:endParaRPr lang="en-US" sz="3600" dirty="0"/>
          </a:p>
        </p:txBody>
      </p:sp>
    </p:spTree>
    <p:extLst>
      <p:ext uri="{BB962C8B-B14F-4D97-AF65-F5344CB8AC3E}">
        <p14:creationId xmlns:p14="http://schemas.microsoft.com/office/powerpoint/2010/main" val="1626660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0"/>
            <a:ext cx="7772400" cy="1470025"/>
          </a:xfrm>
        </p:spPr>
        <p:txBody>
          <a:bodyPr>
            <a:normAutofit/>
          </a:bodyPr>
          <a:lstStyle/>
          <a:p>
            <a:r>
              <a:rPr lang="en-US" sz="4000" dirty="0" smtClean="0"/>
              <a:t>Tangipahoa Project Results</a:t>
            </a:r>
            <a:endParaRPr lang="en-US" sz="4000" dirty="0"/>
          </a:p>
        </p:txBody>
      </p:sp>
      <p:sp>
        <p:nvSpPr>
          <p:cNvPr id="3" name="Subtitle 2"/>
          <p:cNvSpPr>
            <a:spLocks noGrp="1"/>
          </p:cNvSpPr>
          <p:nvPr>
            <p:ph type="subTitle" idx="1"/>
          </p:nvPr>
        </p:nvSpPr>
        <p:spPr>
          <a:xfrm>
            <a:off x="1371600" y="2743200"/>
            <a:ext cx="6400800" cy="2895600"/>
          </a:xfrm>
        </p:spPr>
        <p:txBody>
          <a:bodyPr/>
          <a:lstStyle/>
          <a:p>
            <a:r>
              <a:rPr lang="en-US" dirty="0" smtClean="0"/>
              <a:t>Along with completed tasks required by the grant funding, </a:t>
            </a:r>
            <a:r>
              <a:rPr lang="en-US" b="1" dirty="0" smtClean="0"/>
              <a:t>we are excited to announce the donation of an 80 acre conservation servitude </a:t>
            </a:r>
            <a:r>
              <a:rPr lang="en-US" dirty="0" smtClean="0"/>
              <a:t>on the Tangipahoa River near Independence</a:t>
            </a:r>
            <a:endParaRPr lang="en-US" dirty="0"/>
          </a:p>
        </p:txBody>
      </p:sp>
    </p:spTree>
    <p:extLst>
      <p:ext uri="{BB962C8B-B14F-4D97-AF65-F5344CB8AC3E}">
        <p14:creationId xmlns:p14="http://schemas.microsoft.com/office/powerpoint/2010/main" val="2682146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990599"/>
          </a:xfrm>
        </p:spPr>
        <p:txBody>
          <a:bodyPr>
            <a:normAutofit fontScale="90000"/>
          </a:bodyPr>
          <a:lstStyle/>
          <a:p>
            <a:r>
              <a:rPr lang="en-US" sz="3600" dirty="0" smtClean="0"/>
              <a:t>Tangipahoa – Proposed Next Steps (1)</a:t>
            </a:r>
            <a:endParaRPr lang="en-US" sz="3600" dirty="0"/>
          </a:p>
        </p:txBody>
      </p:sp>
      <p:sp>
        <p:nvSpPr>
          <p:cNvPr id="3" name="Subtitle 2"/>
          <p:cNvSpPr>
            <a:spLocks noGrp="1"/>
          </p:cNvSpPr>
          <p:nvPr>
            <p:ph type="subTitle" idx="1"/>
          </p:nvPr>
        </p:nvSpPr>
        <p:spPr>
          <a:xfrm>
            <a:off x="152400" y="1524000"/>
            <a:ext cx="8763000" cy="3581400"/>
          </a:xfrm>
        </p:spPr>
        <p:txBody>
          <a:bodyPr>
            <a:normAutofit fontScale="70000" lnSpcReduction="20000"/>
          </a:bodyPr>
          <a:lstStyle/>
          <a:p>
            <a:pPr marL="514350" indent="-514350" algn="l">
              <a:buFont typeface="+mj-lt"/>
              <a:buAutoNum type="arabicPeriod"/>
            </a:pPr>
            <a:r>
              <a:rPr lang="en-US" sz="3600" dirty="0" smtClean="0"/>
              <a:t>Community Outreach: meet with private landowners to discuss conservation options and build relationships with parish and city planners, engineers and elected officials.  Discuss importance of land conservation to healthy economy and environment </a:t>
            </a:r>
          </a:p>
          <a:p>
            <a:pPr marL="514350" indent="-514350" algn="l">
              <a:buFont typeface="+mj-lt"/>
              <a:buAutoNum type="arabicPeriod" startAt="2"/>
            </a:pPr>
            <a:r>
              <a:rPr lang="en-US" sz="3600" dirty="0" smtClean="0"/>
              <a:t>Conservation Mapping &amp; Planning:  prioritize actions based on presence of critical/sensitive habitat, ecological functions such as stormwater management as well as scenic and agricultural values.  </a:t>
            </a:r>
          </a:p>
          <a:p>
            <a:endParaRPr lang="en-US" dirty="0"/>
          </a:p>
        </p:txBody>
      </p:sp>
    </p:spTree>
    <p:extLst>
      <p:ext uri="{BB962C8B-B14F-4D97-AF65-F5344CB8AC3E}">
        <p14:creationId xmlns:p14="http://schemas.microsoft.com/office/powerpoint/2010/main" val="2704246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990599"/>
          </a:xfrm>
        </p:spPr>
        <p:txBody>
          <a:bodyPr>
            <a:normAutofit fontScale="90000"/>
          </a:bodyPr>
          <a:lstStyle/>
          <a:p>
            <a:r>
              <a:rPr lang="en-US" sz="3600" dirty="0" smtClean="0"/>
              <a:t>Tangipahoa – Proposed Next Steps (2)</a:t>
            </a:r>
            <a:endParaRPr lang="en-US" sz="3600" dirty="0"/>
          </a:p>
        </p:txBody>
      </p:sp>
      <p:sp>
        <p:nvSpPr>
          <p:cNvPr id="3" name="Subtitle 2"/>
          <p:cNvSpPr>
            <a:spLocks noGrp="1"/>
          </p:cNvSpPr>
          <p:nvPr>
            <p:ph type="subTitle" idx="1"/>
          </p:nvPr>
        </p:nvSpPr>
        <p:spPr>
          <a:xfrm>
            <a:off x="152400" y="1524000"/>
            <a:ext cx="8763000" cy="3276600"/>
          </a:xfrm>
        </p:spPr>
        <p:txBody>
          <a:bodyPr>
            <a:normAutofit fontScale="92500" lnSpcReduction="20000"/>
          </a:bodyPr>
          <a:lstStyle/>
          <a:p>
            <a:pPr marL="514350" indent="-514350" algn="l">
              <a:buFont typeface="+mj-lt"/>
              <a:buAutoNum type="arabicPeriod" startAt="3"/>
            </a:pPr>
            <a:r>
              <a:rPr lang="en-US" sz="2800" dirty="0"/>
              <a:t>A Green Infrastructure Approach to conservation uses waterways &amp; nature trails to connect natural areas (green hubs) to people, hence Blueways &amp; Greenways</a:t>
            </a:r>
          </a:p>
          <a:p>
            <a:pPr marL="514350" indent="-514350" algn="l">
              <a:buFont typeface="+mj-lt"/>
              <a:buAutoNum type="arabicPeriod" startAt="3"/>
            </a:pPr>
            <a:r>
              <a:rPr lang="en-US" dirty="0" smtClean="0"/>
              <a:t>Skulls Creek Restoration:  facilitate, with technical partners and willing landowners, a discussion about a geomorphic study, stream restoration plan and implementation.  Assure that stream restoration actions are protected in perpetuity.  Use as a model project for other small, degraded streams in region.</a:t>
            </a:r>
          </a:p>
          <a:p>
            <a:pPr marL="514350" indent="-514350" algn="l">
              <a:buFont typeface="+mj-lt"/>
              <a:buAutoNum type="arabicPeriod" startAt="3"/>
            </a:pPr>
            <a:endParaRPr lang="en-US" dirty="0" smtClean="0"/>
          </a:p>
          <a:p>
            <a:pPr marL="514350" indent="-514350" algn="l">
              <a:buFont typeface="+mj-lt"/>
              <a:buAutoNum type="arabicPeriod" startAt="3"/>
            </a:pPr>
            <a:endParaRPr lang="en-US" dirty="0" smtClean="0"/>
          </a:p>
          <a:p>
            <a:pPr algn="l"/>
            <a:endParaRPr lang="en-US" dirty="0" smtClean="0"/>
          </a:p>
          <a:p>
            <a:pPr marL="514350" indent="-514350">
              <a:buFont typeface="+mj-lt"/>
              <a:buAutoNum type="arabicPeriod" startAt="2"/>
            </a:pPr>
            <a:endParaRPr lang="en-US" dirty="0" smtClean="0"/>
          </a:p>
          <a:p>
            <a:endParaRPr lang="en-US" dirty="0"/>
          </a:p>
        </p:txBody>
      </p:sp>
    </p:spTree>
    <p:extLst>
      <p:ext uri="{BB962C8B-B14F-4D97-AF65-F5344CB8AC3E}">
        <p14:creationId xmlns:p14="http://schemas.microsoft.com/office/powerpoint/2010/main" val="3453756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990599"/>
          </a:xfrm>
        </p:spPr>
        <p:txBody>
          <a:bodyPr>
            <a:normAutofit fontScale="90000"/>
          </a:bodyPr>
          <a:lstStyle/>
          <a:p>
            <a:r>
              <a:rPr lang="en-US" sz="3600" dirty="0" smtClean="0"/>
              <a:t>Tangipahoa – Proposed Next Steps (3)</a:t>
            </a:r>
            <a:endParaRPr lang="en-US" sz="3600" dirty="0"/>
          </a:p>
        </p:txBody>
      </p:sp>
      <p:sp>
        <p:nvSpPr>
          <p:cNvPr id="3" name="Subtitle 2"/>
          <p:cNvSpPr>
            <a:spLocks noGrp="1"/>
          </p:cNvSpPr>
          <p:nvPr>
            <p:ph type="subTitle" idx="1"/>
          </p:nvPr>
        </p:nvSpPr>
        <p:spPr>
          <a:xfrm>
            <a:off x="533399" y="1828800"/>
            <a:ext cx="8305801" cy="2209800"/>
          </a:xfrm>
        </p:spPr>
        <p:txBody>
          <a:bodyPr>
            <a:normAutofit/>
          </a:bodyPr>
          <a:lstStyle/>
          <a:p>
            <a:pPr marL="514350" indent="-514350" algn="l">
              <a:buFont typeface="+mj-lt"/>
              <a:buAutoNum type="arabicPeriod" startAt="5"/>
            </a:pPr>
            <a:r>
              <a:rPr lang="en-US" dirty="0" smtClean="0"/>
              <a:t>Work with partners to assess, value and monitor the ecological functions of project-acquired conservation servitude on 80 acres near Independence</a:t>
            </a:r>
          </a:p>
          <a:p>
            <a:pPr marL="514350" indent="-514350" algn="l">
              <a:buFont typeface="+mj-lt"/>
              <a:buAutoNum type="arabicPeriod" startAt="5"/>
            </a:pPr>
            <a:endParaRPr lang="en-US" dirty="0" smtClean="0"/>
          </a:p>
          <a:p>
            <a:pPr algn="l"/>
            <a:endParaRPr lang="en-US" dirty="0" smtClean="0"/>
          </a:p>
          <a:p>
            <a:pPr marL="514350" indent="-514350">
              <a:buFont typeface="+mj-lt"/>
              <a:buAutoNum type="arabicPeriod" startAt="2"/>
            </a:pPr>
            <a:endParaRPr lang="en-US" dirty="0" smtClean="0"/>
          </a:p>
          <a:p>
            <a:endParaRPr lang="en-US" dirty="0"/>
          </a:p>
        </p:txBody>
      </p:sp>
    </p:spTree>
    <p:extLst>
      <p:ext uri="{BB962C8B-B14F-4D97-AF65-F5344CB8AC3E}">
        <p14:creationId xmlns:p14="http://schemas.microsoft.com/office/powerpoint/2010/main" val="3430778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1470025"/>
          </a:xfrm>
        </p:spPr>
        <p:txBody>
          <a:bodyPr>
            <a:normAutofit/>
          </a:bodyPr>
          <a:lstStyle/>
          <a:p>
            <a:r>
              <a:rPr lang="en-US" sz="4000" dirty="0" smtClean="0"/>
              <a:t>Tchefuncte Project Results</a:t>
            </a:r>
            <a:endParaRPr lang="en-US" sz="4000" dirty="0"/>
          </a:p>
        </p:txBody>
      </p:sp>
      <p:sp>
        <p:nvSpPr>
          <p:cNvPr id="3" name="Subtitle 2"/>
          <p:cNvSpPr>
            <a:spLocks noGrp="1"/>
          </p:cNvSpPr>
          <p:nvPr>
            <p:ph type="subTitle" idx="1"/>
          </p:nvPr>
        </p:nvSpPr>
        <p:spPr>
          <a:xfrm>
            <a:off x="1371600" y="2514600"/>
            <a:ext cx="6934200" cy="2895600"/>
          </a:xfrm>
        </p:spPr>
        <p:txBody>
          <a:bodyPr/>
          <a:lstStyle/>
          <a:p>
            <a:r>
              <a:rPr lang="en-US" dirty="0" smtClean="0"/>
              <a:t>Along with completed tasks required by the grant funding, </a:t>
            </a:r>
            <a:r>
              <a:rPr lang="en-US" b="1" dirty="0" smtClean="0"/>
              <a:t>we are excited to announce the donation of a 30 acre conservation servitude </a:t>
            </a:r>
            <a:r>
              <a:rPr lang="en-US" dirty="0" smtClean="0"/>
              <a:t>at the confluence of the Abita and Tchefuncte Rivers</a:t>
            </a:r>
            <a:endParaRPr lang="en-US" dirty="0"/>
          </a:p>
        </p:txBody>
      </p:sp>
    </p:spTree>
    <p:extLst>
      <p:ext uri="{BB962C8B-B14F-4D97-AF65-F5344CB8AC3E}">
        <p14:creationId xmlns:p14="http://schemas.microsoft.com/office/powerpoint/2010/main" val="1666542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990599"/>
          </a:xfrm>
        </p:spPr>
        <p:txBody>
          <a:bodyPr>
            <a:normAutofit/>
          </a:bodyPr>
          <a:lstStyle/>
          <a:p>
            <a:r>
              <a:rPr lang="en-US" sz="3600" dirty="0" smtClean="0"/>
              <a:t>Tchefuncte – Next Steps</a:t>
            </a:r>
            <a:endParaRPr lang="en-US" sz="3600" dirty="0"/>
          </a:p>
        </p:txBody>
      </p:sp>
      <p:sp>
        <p:nvSpPr>
          <p:cNvPr id="3" name="Subtitle 2"/>
          <p:cNvSpPr>
            <a:spLocks noGrp="1"/>
          </p:cNvSpPr>
          <p:nvPr>
            <p:ph type="subTitle" idx="1"/>
          </p:nvPr>
        </p:nvSpPr>
        <p:spPr>
          <a:xfrm>
            <a:off x="152400" y="1524000"/>
            <a:ext cx="8763000" cy="3657600"/>
          </a:xfrm>
        </p:spPr>
        <p:txBody>
          <a:bodyPr>
            <a:normAutofit fontScale="85000" lnSpcReduction="20000"/>
          </a:bodyPr>
          <a:lstStyle/>
          <a:p>
            <a:pPr marL="514350" indent="-514350" algn="l">
              <a:buFont typeface="+mj-lt"/>
              <a:buAutoNum type="arabicPeriod"/>
            </a:pPr>
            <a:r>
              <a:rPr lang="en-US" dirty="0" smtClean="0"/>
              <a:t>Three Rivers Blueway:  continue with established conversations (mayor, city planner and local paddling club and citizens to interpret, map and post a Blueway (paddling trail) in Covington, Three Rivers area.  Purpose of the Blueway:  to promote area tourism along with a campaign for cleaner water and scenic wildlife habitats</a:t>
            </a:r>
          </a:p>
          <a:p>
            <a:pPr marL="514350" indent="-514350" algn="l">
              <a:buFont typeface="+mj-lt"/>
              <a:buAutoNum type="arabicPeriod" startAt="2"/>
            </a:pPr>
            <a:r>
              <a:rPr lang="en-US" dirty="0" smtClean="0"/>
              <a:t>Work with Flowers Estates Residents Association Conservation to fund, plan and implement a streamside restoration zone upstream from the residential area to reduce sedimentation for upstream .  Land Trust to work to assure that restoration/enhancement activities are protected in perpetuity.</a:t>
            </a:r>
          </a:p>
          <a:p>
            <a:pPr marL="514350" indent="-514350" algn="l">
              <a:buFont typeface="+mj-lt"/>
              <a:buAutoNum type="arabicPeriod" startAt="2"/>
            </a:pPr>
            <a:endParaRPr lang="en-US" dirty="0" smtClean="0"/>
          </a:p>
          <a:p>
            <a:pPr marL="514350" indent="-514350">
              <a:buFont typeface="+mj-lt"/>
              <a:buAutoNum type="arabicPeriod" startAt="2"/>
            </a:pPr>
            <a:endParaRPr lang="en-US" dirty="0" smtClean="0"/>
          </a:p>
          <a:p>
            <a:endParaRPr lang="en-US" dirty="0"/>
          </a:p>
        </p:txBody>
      </p:sp>
    </p:spTree>
    <p:extLst>
      <p:ext uri="{BB962C8B-B14F-4D97-AF65-F5344CB8AC3E}">
        <p14:creationId xmlns:p14="http://schemas.microsoft.com/office/powerpoint/2010/main" val="785202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990599"/>
          </a:xfrm>
        </p:spPr>
        <p:txBody>
          <a:bodyPr>
            <a:normAutofit/>
          </a:bodyPr>
          <a:lstStyle/>
          <a:p>
            <a:r>
              <a:rPr lang="en-US" sz="3600" dirty="0" smtClean="0"/>
              <a:t>Tchefuncte – Next Steps</a:t>
            </a:r>
            <a:endParaRPr lang="en-US" sz="3600" dirty="0"/>
          </a:p>
        </p:txBody>
      </p:sp>
      <p:sp>
        <p:nvSpPr>
          <p:cNvPr id="3" name="Subtitle 2"/>
          <p:cNvSpPr>
            <a:spLocks noGrp="1"/>
          </p:cNvSpPr>
          <p:nvPr>
            <p:ph type="subTitle" idx="1"/>
          </p:nvPr>
        </p:nvSpPr>
        <p:spPr>
          <a:xfrm>
            <a:off x="152400" y="1524000"/>
            <a:ext cx="8763000" cy="3733800"/>
          </a:xfrm>
        </p:spPr>
        <p:txBody>
          <a:bodyPr>
            <a:normAutofit fontScale="85000" lnSpcReduction="10000"/>
          </a:bodyPr>
          <a:lstStyle/>
          <a:p>
            <a:pPr marL="514350" indent="-514350" algn="l">
              <a:buFont typeface="+mj-lt"/>
              <a:buAutoNum type="arabicPeriod" startAt="3"/>
            </a:pPr>
            <a:r>
              <a:rPr lang="en-US" dirty="0" smtClean="0"/>
              <a:t>Flowers Bayou west of Hwy 21:  work with conscientious developer who is interested in solving problems with adjacent failed development.  Primary need:  to re-vegetate and possibly reshape some of the steep slopes.  More investigation is needed with technical partners to advise and lead.  Land Trust’s role should remain as facilitator and the conservation holder of servitudes to protect the restoration efforts long-term.</a:t>
            </a:r>
          </a:p>
          <a:p>
            <a:pPr marL="514350" indent="-514350" algn="l">
              <a:buFont typeface="+mj-lt"/>
              <a:buAutoNum type="arabicPeriod" startAt="3"/>
            </a:pPr>
            <a:r>
              <a:rPr lang="en-US" dirty="0" smtClean="0"/>
              <a:t>Work with partners to consider assessing, valuing and monitoring the ecological functions of conservation servitude</a:t>
            </a:r>
          </a:p>
          <a:p>
            <a:pPr marL="514350" indent="-514350" algn="l">
              <a:buFont typeface="+mj-lt"/>
              <a:buAutoNum type="arabicPeriod" startAt="3"/>
            </a:pPr>
            <a:endParaRPr lang="en-US" dirty="0" smtClean="0"/>
          </a:p>
          <a:p>
            <a:pPr marL="514350" indent="-514350" algn="l">
              <a:buFont typeface="+mj-lt"/>
              <a:buAutoNum type="arabicPeriod" startAt="3"/>
            </a:pPr>
            <a:endParaRPr lang="en-US" dirty="0" smtClean="0"/>
          </a:p>
          <a:p>
            <a:pPr algn="l"/>
            <a:endParaRPr lang="en-US" dirty="0" smtClean="0"/>
          </a:p>
          <a:p>
            <a:pPr marL="514350" indent="-514350">
              <a:buFont typeface="+mj-lt"/>
              <a:buAutoNum type="arabicPeriod" startAt="2"/>
            </a:pPr>
            <a:endParaRPr lang="en-US" dirty="0" smtClean="0"/>
          </a:p>
          <a:p>
            <a:endParaRPr lang="en-US" dirty="0"/>
          </a:p>
        </p:txBody>
      </p:sp>
    </p:spTree>
    <p:extLst>
      <p:ext uri="{BB962C8B-B14F-4D97-AF65-F5344CB8AC3E}">
        <p14:creationId xmlns:p14="http://schemas.microsoft.com/office/powerpoint/2010/main" val="851091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lgn="ctr">
              <a:buNone/>
            </a:pPr>
            <a:r>
              <a:rPr lang="en-US" b="1" dirty="0" smtClean="0"/>
              <a:t>For More Information, Contact:</a:t>
            </a:r>
            <a:r>
              <a:rPr lang="en-US" dirty="0" smtClean="0"/>
              <a:t> </a:t>
            </a:r>
            <a:br>
              <a:rPr lang="en-US" dirty="0" smtClean="0"/>
            </a:br>
            <a:r>
              <a:rPr lang="en-US" dirty="0" smtClean="0"/>
              <a:t>(985) 542-5006 </a:t>
            </a:r>
          </a:p>
          <a:p>
            <a:pPr marL="0" indent="0" algn="ctr">
              <a:buNone/>
            </a:pPr>
            <a:r>
              <a:rPr lang="en-US" dirty="0" smtClean="0"/>
              <a:t>Land Trust for Southeast Louisiana</a:t>
            </a:r>
          </a:p>
          <a:p>
            <a:pPr marL="0" indent="0" algn="ctr">
              <a:buNone/>
            </a:pPr>
            <a:r>
              <a:rPr lang="en-US" dirty="0"/>
              <a:t>P.O. Box 1636</a:t>
            </a:r>
            <a:br>
              <a:rPr lang="en-US" dirty="0"/>
            </a:br>
            <a:r>
              <a:rPr lang="en-US" dirty="0"/>
              <a:t>Hammond, LA </a:t>
            </a:r>
            <a:r>
              <a:rPr lang="en-US" dirty="0" smtClean="0"/>
              <a:t>70404</a:t>
            </a:r>
            <a:endParaRPr lang="en-US" dirty="0" smtClean="0">
              <a:effectLst/>
            </a:endParaRPr>
          </a:p>
          <a:p>
            <a:pPr marL="0" indent="0" algn="ctr">
              <a:buNone/>
            </a:pPr>
            <a:r>
              <a:rPr lang="en-US" dirty="0" smtClean="0">
                <a:solidFill>
                  <a:srgbClr val="0000FF"/>
                </a:solidFill>
                <a:hlinkClick r:id="rId2"/>
              </a:rPr>
              <a:t>www.l</a:t>
            </a:r>
            <a:r>
              <a:rPr lang="en-US" dirty="0" smtClean="0">
                <a:solidFill>
                  <a:srgbClr val="0000FF"/>
                </a:solidFill>
                <a:effectLst/>
                <a:hlinkClick r:id="rId2"/>
              </a:rPr>
              <a:t>tsl.org</a:t>
            </a:r>
            <a:endParaRPr lang="en-US" dirty="0" smtClean="0">
              <a:solidFill>
                <a:srgbClr val="0000FF"/>
              </a:solidFill>
              <a:effectLst/>
            </a:endParaRPr>
          </a:p>
          <a:p>
            <a:pPr marL="0" indent="0" algn="ctr">
              <a:buNone/>
            </a:pPr>
            <a:endParaRPr lang="en-US" dirty="0" smtClean="0">
              <a:solidFill>
                <a:srgbClr val="0000FF"/>
              </a:solidFill>
              <a:effectLst/>
            </a:endParaRPr>
          </a:p>
          <a:p>
            <a:pPr marL="0" indent="0">
              <a:buNone/>
            </a:pPr>
            <a:endParaRPr lang="en-US" dirty="0" smtClean="0">
              <a:effectLst/>
            </a:endParaRPr>
          </a:p>
          <a:p>
            <a:pPr marL="0" indent="0">
              <a:buNone/>
            </a:pPr>
            <a:r>
              <a:rPr lang="en-US" dirty="0" smtClean="0">
                <a:effectLst/>
              </a:rPr>
              <a:t>Prepared by</a:t>
            </a:r>
          </a:p>
          <a:p>
            <a:pPr marL="0" indent="0">
              <a:buNone/>
            </a:pPr>
            <a:r>
              <a:rPr lang="en-US" dirty="0" smtClean="0">
                <a:effectLst/>
              </a:rPr>
              <a:t>Cynthia Ramseur, LTSL Advisor, </a:t>
            </a:r>
          </a:p>
          <a:p>
            <a:pPr marL="0" indent="0">
              <a:buNone/>
            </a:pPr>
            <a:r>
              <a:rPr lang="en-US" dirty="0" smtClean="0">
                <a:effectLst/>
              </a:rPr>
              <a:t>Natural Capital Development, Ocean Springs, MS </a:t>
            </a:r>
          </a:p>
          <a:p>
            <a:pPr marL="0" indent="0">
              <a:buNone/>
            </a:pPr>
            <a:r>
              <a:rPr lang="en-US" dirty="0" smtClean="0">
                <a:effectLst/>
              </a:rPr>
              <a:t>228.282.5000</a:t>
            </a:r>
          </a:p>
          <a:p>
            <a:pPr marL="0" indent="0">
              <a:buNone/>
            </a:pPr>
            <a:r>
              <a:rPr lang="en-US" dirty="0" smtClean="0">
                <a:hlinkClick r:id="rId3"/>
              </a:rPr>
              <a:t>www.naturalcapitaldevelopment.com</a:t>
            </a:r>
            <a:endParaRPr lang="en-US" dirty="0" smtClean="0"/>
          </a:p>
          <a:p>
            <a:pPr marL="0" indent="0">
              <a:buNone/>
            </a:pPr>
            <a:r>
              <a:rPr lang="en-US" dirty="0" smtClean="0">
                <a:effectLst/>
              </a:rPr>
              <a:t/>
            </a:r>
            <a:br>
              <a:rPr lang="en-US" dirty="0" smtClean="0">
                <a:effectLst/>
              </a:rPr>
            </a:br>
            <a:endParaRPr lang="en-US" dirty="0" smtClean="0">
              <a:effectLst/>
              <a:hlinkClick r:id="rId4"/>
            </a:endParaRPr>
          </a:p>
          <a:p>
            <a:endParaRPr lang="en-US" dirty="0"/>
          </a:p>
        </p:txBody>
      </p:sp>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927879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normAutofit/>
          </a:bodyPr>
          <a:lstStyle/>
          <a:p>
            <a:r>
              <a:rPr lang="en-US" sz="3600" dirty="0" smtClean="0"/>
              <a:t>Our Mission</a:t>
            </a:r>
            <a:endParaRPr lang="en-US" sz="3600" dirty="0"/>
          </a:p>
        </p:txBody>
      </p:sp>
      <p:sp>
        <p:nvSpPr>
          <p:cNvPr id="3" name="Subtitle 2"/>
          <p:cNvSpPr>
            <a:spLocks noGrp="1"/>
          </p:cNvSpPr>
          <p:nvPr>
            <p:ph type="subTitle" idx="1"/>
          </p:nvPr>
        </p:nvSpPr>
        <p:spPr>
          <a:xfrm>
            <a:off x="1066800" y="2133600"/>
            <a:ext cx="7086600" cy="3276600"/>
          </a:xfrm>
        </p:spPr>
        <p:txBody>
          <a:bodyPr>
            <a:normAutofit fontScale="92500" lnSpcReduction="20000"/>
          </a:bodyPr>
          <a:lstStyle/>
          <a:p>
            <a:r>
              <a:rPr lang="en-US" sz="2400" dirty="0" smtClean="0"/>
              <a:t>Conserving and protecting valuable natural areas and agricultural lands of southeast Louisiana for current and future generations</a:t>
            </a:r>
          </a:p>
          <a:p>
            <a:endParaRPr lang="en-US" sz="2400" dirty="0"/>
          </a:p>
          <a:p>
            <a:r>
              <a:rPr lang="en-US" sz="2400" dirty="0" smtClean="0"/>
              <a:t>We work with private landowners and are committed to perpetuity (permanence of conservation actions that we take)</a:t>
            </a:r>
          </a:p>
          <a:p>
            <a:endParaRPr lang="en-US" dirty="0"/>
          </a:p>
          <a:p>
            <a:endParaRPr lang="en-US" dirty="0" smtClean="0"/>
          </a:p>
          <a:p>
            <a:r>
              <a:rPr lang="en-US" dirty="0" smtClean="0"/>
              <a:t> </a:t>
            </a:r>
            <a:endParaRPr lang="en-US" dirty="0"/>
          </a:p>
        </p:txBody>
      </p:sp>
    </p:spTree>
    <p:extLst>
      <p:ext uri="{BB962C8B-B14F-4D97-AF65-F5344CB8AC3E}">
        <p14:creationId xmlns:p14="http://schemas.microsoft.com/office/powerpoint/2010/main" val="2175379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953000"/>
          </a:xfrm>
        </p:spPr>
        <p:txBody>
          <a:bodyPr>
            <a:normAutofit fontScale="85000" lnSpcReduction="10000"/>
          </a:bodyPr>
          <a:lstStyle/>
          <a:p>
            <a:pPr marL="0" indent="0">
              <a:buNone/>
            </a:pPr>
            <a:r>
              <a:rPr lang="en-US" dirty="0" smtClean="0"/>
              <a:t>The goals of LTSL on the Tangipahoa and Tchefuncte:</a:t>
            </a:r>
          </a:p>
          <a:p>
            <a:pPr marL="0" indent="0">
              <a:buNone/>
            </a:pPr>
            <a:endParaRPr lang="en-US" sz="1300" dirty="0" smtClean="0"/>
          </a:p>
          <a:p>
            <a:r>
              <a:rPr lang="en-US" dirty="0" smtClean="0"/>
              <a:t>Introduce ourselves as a local land conservation organization interested in maintaining healthy communities and waterways – our primary role is to utilize conservation options on private lands</a:t>
            </a:r>
          </a:p>
          <a:p>
            <a:pPr marL="109728" indent="0">
              <a:buNone/>
            </a:pPr>
            <a:endParaRPr lang="en-US" sz="1300" dirty="0" smtClean="0"/>
          </a:p>
          <a:p>
            <a:r>
              <a:rPr lang="en-US" dirty="0" smtClean="0"/>
              <a:t>Make friends and develop working relationships and partnerships with landowners and community leaders in order to create and protect riparian buffers</a:t>
            </a:r>
          </a:p>
          <a:p>
            <a:pPr marL="109728" indent="0">
              <a:buNone/>
            </a:pPr>
            <a:endParaRPr lang="en-US" sz="1200" dirty="0" smtClean="0"/>
          </a:p>
          <a:p>
            <a:r>
              <a:rPr lang="en-US" dirty="0" smtClean="0"/>
              <a:t>Obtain conservation servitudes along the waterways to create and protect riparian buffers in order to help manage stormwater and nonpoint source pollution and maintain scenic values along rivers</a:t>
            </a:r>
            <a:endParaRPr lang="en-US" dirty="0"/>
          </a:p>
        </p:txBody>
      </p:sp>
      <p:sp>
        <p:nvSpPr>
          <p:cNvPr id="8" name="Title 7"/>
          <p:cNvSpPr>
            <a:spLocks noGrp="1"/>
          </p:cNvSpPr>
          <p:nvPr>
            <p:ph type="title"/>
          </p:nvPr>
        </p:nvSpPr>
        <p:spPr>
          <a:xfrm>
            <a:off x="457200" y="274638"/>
            <a:ext cx="8229600" cy="563562"/>
          </a:xfrm>
        </p:spPr>
        <p:txBody>
          <a:bodyPr>
            <a:normAutofit fontScale="90000"/>
          </a:bodyPr>
          <a:lstStyle/>
          <a:p>
            <a:endParaRPr lang="en-US" dirty="0"/>
          </a:p>
        </p:txBody>
      </p:sp>
    </p:spTree>
    <p:extLst>
      <p:ext uri="{BB962C8B-B14F-4D97-AF65-F5344CB8AC3E}">
        <p14:creationId xmlns:p14="http://schemas.microsoft.com/office/powerpoint/2010/main" val="2396943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2362200"/>
            <a:ext cx="6172200" cy="2667000"/>
          </a:xfrm>
        </p:spPr>
        <p:txBody>
          <a:bodyPr>
            <a:normAutofit fontScale="85000" lnSpcReduction="20000"/>
          </a:bodyPr>
          <a:lstStyle/>
          <a:p>
            <a:pPr marL="109728" indent="0">
              <a:buNone/>
            </a:pPr>
            <a:r>
              <a:rPr lang="en-US" sz="3800" dirty="0"/>
              <a:t>Run-off from storms flowing </a:t>
            </a:r>
            <a:r>
              <a:rPr lang="en-US" sz="3800" dirty="0" smtClean="0"/>
              <a:t>into </a:t>
            </a:r>
            <a:r>
              <a:rPr lang="en-US" sz="3800" dirty="0"/>
              <a:t>streams </a:t>
            </a:r>
            <a:r>
              <a:rPr lang="en-US" sz="3800" dirty="0" smtClean="0"/>
              <a:t>causing</a:t>
            </a:r>
          </a:p>
          <a:p>
            <a:pPr>
              <a:buFont typeface="Wingdings" pitchFamily="2" charset="2"/>
              <a:buChar char="Ø"/>
            </a:pPr>
            <a:r>
              <a:rPr lang="en-US" sz="3300" dirty="0" smtClean="0"/>
              <a:t>Erosion</a:t>
            </a:r>
          </a:p>
          <a:p>
            <a:pPr>
              <a:buFont typeface="Wingdings" pitchFamily="2" charset="2"/>
              <a:buChar char="Ø"/>
            </a:pPr>
            <a:r>
              <a:rPr lang="en-US" sz="3300" dirty="0" smtClean="0"/>
              <a:t>Sedimentation</a:t>
            </a:r>
          </a:p>
          <a:p>
            <a:pPr>
              <a:buFont typeface="Wingdings" pitchFamily="2" charset="2"/>
              <a:buChar char="Ø"/>
            </a:pPr>
            <a:r>
              <a:rPr lang="en-US" sz="3300" dirty="0" smtClean="0"/>
              <a:t>Fecal Coliform</a:t>
            </a:r>
          </a:p>
          <a:p>
            <a:pPr>
              <a:buFont typeface="Wingdings" pitchFamily="2" charset="2"/>
              <a:buChar char="Ø"/>
            </a:pPr>
            <a:r>
              <a:rPr lang="en-US" sz="3300" dirty="0" smtClean="0"/>
              <a:t>Mercury</a:t>
            </a:r>
            <a:endParaRPr lang="en-US" sz="3300" dirty="0"/>
          </a:p>
        </p:txBody>
      </p:sp>
      <p:sp>
        <p:nvSpPr>
          <p:cNvPr id="2" name="Title 1"/>
          <p:cNvSpPr>
            <a:spLocks noGrp="1"/>
          </p:cNvSpPr>
          <p:nvPr>
            <p:ph type="title"/>
          </p:nvPr>
        </p:nvSpPr>
        <p:spPr>
          <a:xfrm>
            <a:off x="457200" y="685800"/>
            <a:ext cx="8229600" cy="1447800"/>
          </a:xfrm>
        </p:spPr>
        <p:txBody>
          <a:bodyPr>
            <a:noAutofit/>
          </a:bodyPr>
          <a:lstStyle/>
          <a:p>
            <a:r>
              <a:rPr lang="en-US" sz="3600" dirty="0" smtClean="0"/>
              <a:t>Problem:  </a:t>
            </a:r>
            <a:br>
              <a:rPr lang="en-US" sz="3600" dirty="0" smtClean="0"/>
            </a:br>
            <a:endParaRPr lang="en-US" sz="3200" dirty="0"/>
          </a:p>
        </p:txBody>
      </p:sp>
    </p:spTree>
    <p:extLst>
      <p:ext uri="{BB962C8B-B14F-4D97-AF65-F5344CB8AC3E}">
        <p14:creationId xmlns:p14="http://schemas.microsoft.com/office/powerpoint/2010/main" val="3977653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219200"/>
          </a:xfrm>
        </p:spPr>
        <p:txBody>
          <a:bodyPr>
            <a:noAutofit/>
          </a:bodyPr>
          <a:lstStyle/>
          <a:p>
            <a:r>
              <a:rPr lang="en-US" sz="3600" dirty="0" smtClean="0"/>
              <a:t>Solution:</a:t>
            </a:r>
            <a:br>
              <a:rPr lang="en-US" sz="3600" dirty="0" smtClean="0"/>
            </a:br>
            <a:endParaRPr lang="en-US" sz="3200" dirty="0"/>
          </a:p>
        </p:txBody>
      </p:sp>
      <p:sp>
        <p:nvSpPr>
          <p:cNvPr id="3" name="Subtitle 2"/>
          <p:cNvSpPr>
            <a:spLocks noGrp="1"/>
          </p:cNvSpPr>
          <p:nvPr>
            <p:ph type="subTitle" idx="1"/>
          </p:nvPr>
        </p:nvSpPr>
        <p:spPr>
          <a:xfrm>
            <a:off x="381000" y="1828800"/>
            <a:ext cx="8153400" cy="3657600"/>
          </a:xfrm>
        </p:spPr>
        <p:txBody>
          <a:bodyPr>
            <a:normAutofit/>
          </a:bodyPr>
          <a:lstStyle/>
          <a:p>
            <a:r>
              <a:rPr lang="en-US" dirty="0" smtClean="0"/>
              <a:t>Our grant project activities were related to conservation action using a green infrastructure approach to enhance water quality</a:t>
            </a:r>
          </a:p>
          <a:p>
            <a:endParaRPr lang="en-US" dirty="0" smtClean="0"/>
          </a:p>
          <a:p>
            <a:r>
              <a:rPr lang="en-US" sz="4000" b="1" dirty="0" smtClean="0"/>
              <a:t>=</a:t>
            </a:r>
            <a:r>
              <a:rPr lang="en-US" sz="4000" dirty="0" smtClean="0"/>
              <a:t> </a:t>
            </a:r>
            <a:r>
              <a:rPr lang="en-US" dirty="0" smtClean="0"/>
              <a:t>native plants and open space reduce the costs of stormwater management and help control non-point source pollution</a:t>
            </a:r>
            <a:endParaRPr lang="en-US" dirty="0"/>
          </a:p>
        </p:txBody>
      </p:sp>
    </p:spTree>
    <p:extLst>
      <p:ext uri="{BB962C8B-B14F-4D97-AF65-F5344CB8AC3E}">
        <p14:creationId xmlns:p14="http://schemas.microsoft.com/office/powerpoint/2010/main" val="2883078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429000"/>
            <a:ext cx="7315200" cy="2971800"/>
          </a:xfrm>
        </p:spPr>
        <p:txBody>
          <a:bodyPr>
            <a:normAutofit/>
          </a:bodyPr>
          <a:lstStyle/>
          <a:p>
            <a:pPr marL="0" indent="0">
              <a:buNone/>
            </a:pPr>
            <a:r>
              <a:rPr lang="en-US" sz="2800" dirty="0" smtClean="0">
                <a:solidFill>
                  <a:schemeClr val="tx1">
                    <a:lumMod val="50000"/>
                    <a:lumOff val="50000"/>
                  </a:schemeClr>
                </a:solidFill>
              </a:rPr>
              <a:t>Along the Tchefuncte and Tangipahoa Rivers, we are working to create &amp; expand riparian buffer zones </a:t>
            </a:r>
          </a:p>
          <a:p>
            <a:r>
              <a:rPr lang="en-US" sz="2800" dirty="0" smtClean="0">
                <a:solidFill>
                  <a:schemeClr val="tx1">
                    <a:lumMod val="50000"/>
                    <a:lumOff val="50000"/>
                  </a:schemeClr>
                </a:solidFill>
              </a:rPr>
              <a:t>using conservation servitudes and </a:t>
            </a:r>
          </a:p>
          <a:p>
            <a:r>
              <a:rPr lang="en-US" sz="2800" dirty="0" smtClean="0">
                <a:solidFill>
                  <a:schemeClr val="tx1">
                    <a:lumMod val="50000"/>
                    <a:lumOff val="50000"/>
                  </a:schemeClr>
                </a:solidFill>
              </a:rPr>
              <a:t>working with landowners to re-vegetate stream banks</a:t>
            </a:r>
          </a:p>
          <a:p>
            <a:endParaRPr lang="en-US" dirty="0" smtClean="0"/>
          </a:p>
          <a:p>
            <a:pPr marL="0" indent="0">
              <a:buNone/>
            </a:pPr>
            <a:endParaRPr lang="en-US" dirty="0" smtClean="0"/>
          </a:p>
        </p:txBody>
      </p:sp>
      <p:sp>
        <p:nvSpPr>
          <p:cNvPr id="2" name="Title 1"/>
          <p:cNvSpPr>
            <a:spLocks noGrp="1"/>
          </p:cNvSpPr>
          <p:nvPr>
            <p:ph type="title"/>
          </p:nvPr>
        </p:nvSpPr>
        <p:spPr>
          <a:xfrm>
            <a:off x="838200" y="685800"/>
            <a:ext cx="7239000" cy="2743200"/>
          </a:xfrm>
        </p:spPr>
        <p:txBody>
          <a:bodyPr>
            <a:normAutofit fontScale="90000"/>
          </a:bodyPr>
          <a:lstStyle/>
          <a:p>
            <a:r>
              <a:rPr lang="en-US" sz="3100" dirty="0" smtClean="0"/>
              <a:t>We work within the Land Trust’s mission and conservation toolbox to </a:t>
            </a:r>
            <a:r>
              <a:rPr lang="en-US" sz="1100" dirty="0" smtClean="0"/>
              <a:t/>
            </a:r>
            <a:br>
              <a:rPr lang="en-US" sz="1100" dirty="0" smtClean="0"/>
            </a:br>
            <a:r>
              <a:rPr lang="en-US" sz="1100" dirty="0" smtClean="0"/>
              <a:t/>
            </a:r>
            <a:br>
              <a:rPr lang="en-US" sz="1100" dirty="0" smtClean="0"/>
            </a:br>
            <a:r>
              <a:rPr lang="en-US" sz="3600" b="0" dirty="0" smtClean="0">
                <a:effectLst/>
              </a:rPr>
              <a:t>▫ </a:t>
            </a:r>
            <a:r>
              <a:rPr lang="en-US" sz="3100" b="0" dirty="0" smtClean="0">
                <a:effectLst/>
              </a:rPr>
              <a:t>Preserve and Protect land in </a:t>
            </a:r>
            <a:r>
              <a:rPr lang="en-US" sz="3100" b="0" dirty="0">
                <a:effectLst/>
              </a:rPr>
              <a:t>perpetuity </a:t>
            </a:r>
            <a:r>
              <a:rPr lang="en-US" sz="3100" b="0" dirty="0" smtClean="0">
                <a:effectLst/>
              </a:rPr>
              <a:t/>
            </a:r>
            <a:br>
              <a:rPr lang="en-US" sz="3100" b="0" dirty="0" smtClean="0">
                <a:effectLst/>
              </a:rPr>
            </a:br>
            <a:r>
              <a:rPr lang="en-US" sz="3100" b="0" dirty="0" smtClean="0">
                <a:effectLst/>
              </a:rPr>
              <a:t>▫ Restore and enhance with native </a:t>
            </a:r>
            <a:br>
              <a:rPr lang="en-US" sz="3100" b="0" dirty="0" smtClean="0">
                <a:effectLst/>
              </a:rPr>
            </a:br>
            <a:r>
              <a:rPr lang="en-US" sz="3100" b="0" dirty="0">
                <a:effectLst/>
              </a:rPr>
              <a:t>	</a:t>
            </a:r>
            <a:r>
              <a:rPr lang="en-US" sz="3100" b="0" dirty="0" smtClean="0">
                <a:effectLst/>
              </a:rPr>
              <a:t>   vegetation</a:t>
            </a:r>
            <a:br>
              <a:rPr lang="en-US" sz="3100" b="0" dirty="0" smtClean="0">
                <a:effectLst/>
              </a:rPr>
            </a:br>
            <a:r>
              <a:rPr lang="en-US" sz="3100" b="0" dirty="0" smtClean="0">
                <a:effectLst/>
              </a:rPr>
              <a:t>	</a:t>
            </a:r>
            <a:endParaRPr lang="en-US" sz="3100" dirty="0"/>
          </a:p>
        </p:txBody>
      </p:sp>
    </p:spTree>
    <p:extLst>
      <p:ext uri="{BB962C8B-B14F-4D97-AF65-F5344CB8AC3E}">
        <p14:creationId xmlns:p14="http://schemas.microsoft.com/office/powerpoint/2010/main" val="3981592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1470025"/>
          </a:xfrm>
        </p:spPr>
        <p:txBody>
          <a:bodyPr>
            <a:normAutofit/>
          </a:bodyPr>
          <a:lstStyle/>
          <a:p>
            <a:r>
              <a:rPr lang="en-US" sz="3200" dirty="0" smtClean="0"/>
              <a:t>What we did </a:t>
            </a:r>
            <a:br>
              <a:rPr lang="en-US" sz="3200" dirty="0" smtClean="0"/>
            </a:br>
            <a:r>
              <a:rPr lang="en-US" sz="3200" dirty="0" smtClean="0"/>
              <a:t>throughout the grant period (1)</a:t>
            </a:r>
            <a:endParaRPr lang="en-US" sz="3200" dirty="0"/>
          </a:p>
        </p:txBody>
      </p:sp>
      <p:sp>
        <p:nvSpPr>
          <p:cNvPr id="3" name="Subtitle 2"/>
          <p:cNvSpPr>
            <a:spLocks noGrp="1"/>
          </p:cNvSpPr>
          <p:nvPr>
            <p:ph type="subTitle" idx="1"/>
          </p:nvPr>
        </p:nvSpPr>
        <p:spPr>
          <a:xfrm>
            <a:off x="914400" y="1600200"/>
            <a:ext cx="7467600" cy="4953000"/>
          </a:xfrm>
        </p:spPr>
        <p:txBody>
          <a:bodyPr>
            <a:noAutofit/>
          </a:bodyPr>
          <a:lstStyle/>
          <a:p>
            <a:pPr marL="457200" indent="-457200" algn="l">
              <a:buFont typeface="Arial" pitchFamily="34" charset="0"/>
              <a:buChar char="•"/>
            </a:pPr>
            <a:endParaRPr lang="en-US" sz="1000" dirty="0" smtClean="0"/>
          </a:p>
          <a:p>
            <a:pPr marL="457200" indent="-457200" algn="l">
              <a:buFont typeface="Arial" pitchFamily="34" charset="0"/>
              <a:buChar char="•"/>
            </a:pPr>
            <a:r>
              <a:rPr lang="en-US" sz="2400" dirty="0" smtClean="0"/>
              <a:t>Learned project requirements and gained a better understanding of the problem – the sources &amp; effects of contamination</a:t>
            </a:r>
          </a:p>
          <a:p>
            <a:pPr marL="457200" indent="-457200" algn="l">
              <a:buFont typeface="Arial" pitchFamily="34" charset="0"/>
              <a:buChar char="•"/>
            </a:pPr>
            <a:endParaRPr lang="en-US" sz="1000" dirty="0" smtClean="0"/>
          </a:p>
          <a:p>
            <a:pPr marL="457200" indent="-457200" algn="l">
              <a:buFont typeface="Arial" pitchFamily="34" charset="0"/>
              <a:buChar char="•"/>
            </a:pPr>
            <a:r>
              <a:rPr lang="en-US" sz="2400" dirty="0"/>
              <a:t>Investigated the concept of green infrastructure, specifically those conservation options that the Land Trust could naturally lead or facilitate, within the confines of our toolbox and </a:t>
            </a:r>
            <a:r>
              <a:rPr lang="en-US" sz="2400" dirty="0" smtClean="0"/>
              <a:t>expertise</a:t>
            </a:r>
            <a:endParaRPr lang="en-US" sz="2400" dirty="0"/>
          </a:p>
          <a:p>
            <a:pPr marL="457200" indent="-457200">
              <a:buFont typeface="Arial" pitchFamily="34" charset="0"/>
              <a:buChar char="•"/>
            </a:pPr>
            <a:endParaRPr lang="en-US" sz="2400" dirty="0"/>
          </a:p>
        </p:txBody>
      </p:sp>
    </p:spTree>
    <p:extLst>
      <p:ext uri="{BB962C8B-B14F-4D97-AF65-F5344CB8AC3E}">
        <p14:creationId xmlns:p14="http://schemas.microsoft.com/office/powerpoint/2010/main" val="954840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860425"/>
          </a:xfrm>
        </p:spPr>
        <p:txBody>
          <a:bodyPr>
            <a:normAutofit/>
          </a:bodyPr>
          <a:lstStyle/>
          <a:p>
            <a:r>
              <a:rPr lang="en-US" sz="2400" dirty="0" smtClean="0"/>
              <a:t>What we did </a:t>
            </a:r>
            <a:br>
              <a:rPr lang="en-US" sz="2400" dirty="0" smtClean="0"/>
            </a:br>
            <a:r>
              <a:rPr lang="en-US" sz="2400" dirty="0" smtClean="0"/>
              <a:t>throughout the grant period (2)</a:t>
            </a:r>
            <a:endParaRPr lang="en-US" sz="2400" dirty="0"/>
          </a:p>
        </p:txBody>
      </p:sp>
      <p:sp>
        <p:nvSpPr>
          <p:cNvPr id="3" name="Subtitle 2"/>
          <p:cNvSpPr>
            <a:spLocks noGrp="1"/>
          </p:cNvSpPr>
          <p:nvPr>
            <p:ph type="subTitle" idx="1"/>
          </p:nvPr>
        </p:nvSpPr>
        <p:spPr>
          <a:xfrm>
            <a:off x="304800" y="1828800"/>
            <a:ext cx="8382000" cy="3429000"/>
          </a:xfrm>
        </p:spPr>
        <p:txBody>
          <a:bodyPr>
            <a:noAutofit/>
          </a:bodyPr>
          <a:lstStyle/>
          <a:p>
            <a:pPr lvl="1" algn="l"/>
            <a:r>
              <a:rPr lang="en-US" sz="2400" dirty="0" smtClean="0"/>
              <a:t>For clarification -Our </a:t>
            </a:r>
            <a:r>
              <a:rPr lang="en-US" sz="2400" dirty="0"/>
              <a:t>toolbox and </a:t>
            </a:r>
            <a:r>
              <a:rPr lang="en-US" sz="2400" dirty="0" smtClean="0"/>
              <a:t>expertise includes</a:t>
            </a:r>
          </a:p>
          <a:p>
            <a:pPr marL="800100" lvl="1" indent="-342900" algn="l">
              <a:buFont typeface="Arial" pitchFamily="34" charset="0"/>
              <a:buChar char="•"/>
            </a:pPr>
            <a:r>
              <a:rPr lang="en-US" sz="2400" dirty="0" smtClean="0"/>
              <a:t> Conservation servitudes &amp; fee-simple acquisition</a:t>
            </a:r>
          </a:p>
          <a:p>
            <a:pPr marL="914400" lvl="1" indent="-457200" algn="l">
              <a:buFont typeface="Arial" pitchFamily="34" charset="0"/>
              <a:buChar char="•"/>
            </a:pPr>
            <a:r>
              <a:rPr lang="en-US" sz="2400" dirty="0" smtClean="0"/>
              <a:t>Restoration and enhancement of riparian buffers</a:t>
            </a:r>
          </a:p>
          <a:p>
            <a:pPr marL="914400" lvl="1" indent="-457200" algn="l">
              <a:buFont typeface="Arial" pitchFamily="34" charset="0"/>
              <a:buChar char="•"/>
            </a:pPr>
            <a:r>
              <a:rPr lang="en-US" sz="2400" dirty="0" smtClean="0"/>
              <a:t>Blueway-Greenway mapping (paddle trails that connect people with green hubs (natural areas)</a:t>
            </a:r>
          </a:p>
          <a:p>
            <a:pPr marL="914400" lvl="1" indent="-457200" algn="l">
              <a:buFont typeface="Arial" pitchFamily="34" charset="0"/>
              <a:buChar char="•"/>
            </a:pPr>
            <a:r>
              <a:rPr lang="en-US" sz="2400" dirty="0" smtClean="0"/>
              <a:t>Building relationships with private sector and bringing citizens to the table for discussion about water quality and conservation needs</a:t>
            </a:r>
          </a:p>
          <a:p>
            <a:pPr marL="457200" indent="-457200">
              <a:buFont typeface="Arial" pitchFamily="34" charset="0"/>
              <a:buChar char="•"/>
            </a:pPr>
            <a:endParaRPr lang="en-US" sz="2400" dirty="0"/>
          </a:p>
        </p:txBody>
      </p:sp>
    </p:spTree>
    <p:extLst>
      <p:ext uri="{BB962C8B-B14F-4D97-AF65-F5344CB8AC3E}">
        <p14:creationId xmlns:p14="http://schemas.microsoft.com/office/powerpoint/2010/main" val="2768137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772400" cy="1470025"/>
          </a:xfrm>
        </p:spPr>
        <p:txBody>
          <a:bodyPr>
            <a:normAutofit/>
          </a:bodyPr>
          <a:lstStyle/>
          <a:p>
            <a:r>
              <a:rPr lang="en-US" sz="3600" dirty="0"/>
              <a:t>What we did </a:t>
            </a:r>
            <a:br>
              <a:rPr lang="en-US" sz="3600" dirty="0"/>
            </a:br>
            <a:r>
              <a:rPr lang="en-US" sz="3600" dirty="0"/>
              <a:t>throughout the grant period </a:t>
            </a:r>
            <a:r>
              <a:rPr lang="en-US" sz="3600" dirty="0" smtClean="0"/>
              <a:t>(3)</a:t>
            </a:r>
            <a:endParaRPr lang="en-US" sz="3600" dirty="0"/>
          </a:p>
        </p:txBody>
      </p:sp>
      <p:sp>
        <p:nvSpPr>
          <p:cNvPr id="3" name="Subtitle 2"/>
          <p:cNvSpPr>
            <a:spLocks noGrp="1"/>
          </p:cNvSpPr>
          <p:nvPr>
            <p:ph type="subTitle" idx="1"/>
          </p:nvPr>
        </p:nvSpPr>
        <p:spPr>
          <a:xfrm>
            <a:off x="762000" y="2286000"/>
            <a:ext cx="7772400" cy="2743200"/>
          </a:xfrm>
        </p:spPr>
        <p:txBody>
          <a:bodyPr>
            <a:normAutofit fontScale="92500"/>
          </a:bodyPr>
          <a:lstStyle/>
          <a:p>
            <a:pPr marL="457200" indent="-457200" algn="l">
              <a:buFont typeface="Arial" pitchFamily="34" charset="0"/>
              <a:buChar char="•"/>
            </a:pPr>
            <a:r>
              <a:rPr lang="en-US" dirty="0" smtClean="0"/>
              <a:t>Made contacts with private landowners </a:t>
            </a:r>
          </a:p>
          <a:p>
            <a:pPr marL="457200" indent="-457200" algn="l">
              <a:buFont typeface="Arial" pitchFamily="34" charset="0"/>
              <a:buChar char="•"/>
            </a:pPr>
            <a:r>
              <a:rPr lang="en-US" dirty="0" smtClean="0"/>
              <a:t>Became a working part of the Watershed Task Forces on both Tangipahoa and Tchefuncte </a:t>
            </a:r>
          </a:p>
          <a:p>
            <a:pPr marL="457200" indent="-457200" algn="l">
              <a:buFont typeface="Arial" pitchFamily="34" charset="0"/>
              <a:buChar char="•"/>
            </a:pPr>
            <a:r>
              <a:rPr lang="en-US" dirty="0" smtClean="0"/>
              <a:t>Introduced the concept of green infrastructure to parish planners &amp; engineers as one affordable solution for stormwater </a:t>
            </a:r>
            <a:r>
              <a:rPr lang="en-US" dirty="0" err="1" smtClean="0"/>
              <a:t>mgt</a:t>
            </a:r>
            <a:endParaRPr lang="en-US" dirty="0" smtClean="0"/>
          </a:p>
          <a:p>
            <a:pPr marL="457200" indent="-457200" algn="l">
              <a:buFont typeface="Arial" pitchFamily="34" charset="0"/>
              <a:buChar char="•"/>
            </a:pPr>
            <a:endParaRPr lang="en-US" dirty="0" smtClean="0"/>
          </a:p>
          <a:p>
            <a:pPr marL="457200" indent="-457200">
              <a:buFont typeface="Arial" pitchFamily="34" charset="0"/>
              <a:buChar char="•"/>
            </a:pPr>
            <a:endParaRPr lang="en-US" dirty="0" smtClean="0"/>
          </a:p>
          <a:p>
            <a:pPr marL="457200" indent="-457200">
              <a:buFont typeface="Arial" pitchFamily="34" charset="0"/>
              <a:buChar char="•"/>
            </a:pPr>
            <a:endParaRPr lang="en-US" dirty="0"/>
          </a:p>
        </p:txBody>
      </p:sp>
    </p:spTree>
    <p:extLst>
      <p:ext uri="{BB962C8B-B14F-4D97-AF65-F5344CB8AC3E}">
        <p14:creationId xmlns:p14="http://schemas.microsoft.com/office/powerpoint/2010/main" val="39976490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257</TotalTime>
  <Words>979</Words>
  <Application>Microsoft Office PowerPoint</Application>
  <PresentationFormat>On-screen Show (4:3)</PresentationFormat>
  <Paragraphs>95</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Lucida Sans Unicode</vt:lpstr>
      <vt:lpstr>Verdana</vt:lpstr>
      <vt:lpstr>Wingdings</vt:lpstr>
      <vt:lpstr>Wingdings 2</vt:lpstr>
      <vt:lpstr>Wingdings 3</vt:lpstr>
      <vt:lpstr>Concourse</vt:lpstr>
      <vt:lpstr>Land Trust for Southeast Louisiana December 12, 2012 Presentation to LDEQ</vt:lpstr>
      <vt:lpstr>Our Mission</vt:lpstr>
      <vt:lpstr>PowerPoint Presentation</vt:lpstr>
      <vt:lpstr>Problem:   </vt:lpstr>
      <vt:lpstr>Solution: </vt:lpstr>
      <vt:lpstr>We work within the Land Trust’s mission and conservation toolbox to   ▫ Preserve and Protect land in perpetuity  ▫ Restore and enhance with native      vegetation  </vt:lpstr>
      <vt:lpstr>What we did  throughout the grant period (1)</vt:lpstr>
      <vt:lpstr>What we did  throughout the grant period (2)</vt:lpstr>
      <vt:lpstr>What we did  throughout the grant period (3)</vt:lpstr>
      <vt:lpstr>What we did  throughout the grant period (4)</vt:lpstr>
      <vt:lpstr>Reducing contaminants through conservation actions</vt:lpstr>
      <vt:lpstr>Tangipahoa Project Results</vt:lpstr>
      <vt:lpstr>Tangipahoa – Proposed Next Steps (1)</vt:lpstr>
      <vt:lpstr>Tangipahoa – Proposed Next Steps (2)</vt:lpstr>
      <vt:lpstr>Tangipahoa – Proposed Next Steps (3)</vt:lpstr>
      <vt:lpstr>Tchefuncte Project Results</vt:lpstr>
      <vt:lpstr>Tchefuncte – Next Steps</vt:lpstr>
      <vt:lpstr>Tchefuncte – Next Steps</vt:lpstr>
      <vt:lpstr>Questions?</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 Trust for Southeast Louisiana</dc:title>
  <dc:creator>Cynthia</dc:creator>
  <cp:lastModifiedBy>Rachel Miller Totaro</cp:lastModifiedBy>
  <cp:revision>47</cp:revision>
  <cp:lastPrinted>2012-12-12T00:20:14Z</cp:lastPrinted>
  <dcterms:created xsi:type="dcterms:W3CDTF">2012-12-11T20:29:22Z</dcterms:created>
  <dcterms:modified xsi:type="dcterms:W3CDTF">2017-03-02T16:25:32Z</dcterms:modified>
</cp:coreProperties>
</file>