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2" r:id="rId5"/>
    <p:sldId id="265" r:id="rId6"/>
    <p:sldId id="259" r:id="rId7"/>
    <p:sldId id="260" r:id="rId8"/>
    <p:sldId id="263" r:id="rId9"/>
    <p:sldId id="266" r:id="rId10"/>
    <p:sldId id="267" r:id="rId11"/>
    <p:sldId id="264" r:id="rId12"/>
    <p:sldId id="269" r:id="rId13"/>
    <p:sldId id="271" r:id="rId14"/>
    <p:sldId id="275" r:id="rId15"/>
    <p:sldId id="272" r:id="rId16"/>
    <p:sldId id="276" r:id="rId17"/>
    <p:sldId id="281" r:id="rId18"/>
    <p:sldId id="282" r:id="rId19"/>
    <p:sldId id="274" r:id="rId20"/>
    <p:sldId id="273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haggard\AppData\Local\Microsoft\Windows\Temporary%20Internet%20Files\Content.Outlook\8XDR5UG2\WATER%20QUALITY%20DATA%20DEQ%20LAKE%20ST%20JOSEPH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2012 </a:t>
            </a:r>
            <a:r>
              <a:rPr lang="en-US" dirty="0" smtClean="0"/>
              <a:t>– DO (All Sites) 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[1]Sheet1!$B$2:$J$2</c:f>
              <c:strCache>
                <c:ptCount val="9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  <c:pt idx="7">
                  <c:v>September</c:v>
                </c:pt>
                <c:pt idx="8">
                  <c:v>October</c:v>
                </c:pt>
              </c:strCache>
            </c:strRef>
          </c:cat>
          <c:val>
            <c:numRef>
              <c:f>[1]Sheet1!$B$14:$J$14</c:f>
              <c:numCache>
                <c:formatCode>General</c:formatCode>
                <c:ptCount val="9"/>
                <c:pt idx="0">
                  <c:v>8.8520000000000003</c:v>
                </c:pt>
                <c:pt idx="1">
                  <c:v>8.2260000000000009</c:v>
                </c:pt>
                <c:pt idx="2">
                  <c:v>7.6390000000000011</c:v>
                </c:pt>
                <c:pt idx="3">
                  <c:v>11.658000000000001</c:v>
                </c:pt>
                <c:pt idx="4">
                  <c:v>7.6049999999999995</c:v>
                </c:pt>
                <c:pt idx="5">
                  <c:v>7.1210000000000004</c:v>
                </c:pt>
                <c:pt idx="6">
                  <c:v>9.3030000000000008</c:v>
                </c:pt>
                <c:pt idx="7">
                  <c:v>3.8299999999999996</c:v>
                </c:pt>
                <c:pt idx="8">
                  <c:v>7.7050000000000001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38608"/>
        <c:axId val="253473904"/>
      </c:lineChart>
      <c:catAx>
        <c:axId val="1963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473904"/>
        <c:crosses val="autoZero"/>
        <c:auto val="1"/>
        <c:lblAlgn val="ctr"/>
        <c:lblOffset val="100"/>
        <c:noMultiLvlLbl val="0"/>
      </c:catAx>
      <c:valAx>
        <c:axId val="253473904"/>
        <c:scaling>
          <c:orientation val="minMax"/>
          <c:max val="1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DO (mg/L)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63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 – 2005-2006 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'WATER QUALITY DATA DEQ LAKE ST '!$E$343:$E$365</c:f>
              <c:numCache>
                <c:formatCode>mm/dd/yy;@</c:formatCode>
                <c:ptCount val="23"/>
                <c:pt idx="0">
                  <c:v>38363</c:v>
                </c:pt>
                <c:pt idx="1">
                  <c:v>38398</c:v>
                </c:pt>
                <c:pt idx="2">
                  <c:v>38440</c:v>
                </c:pt>
                <c:pt idx="3">
                  <c:v>38461</c:v>
                </c:pt>
                <c:pt idx="4">
                  <c:v>38482</c:v>
                </c:pt>
                <c:pt idx="5">
                  <c:v>38510</c:v>
                </c:pt>
                <c:pt idx="6">
                  <c:v>38531</c:v>
                </c:pt>
                <c:pt idx="7">
                  <c:v>38559</c:v>
                </c:pt>
                <c:pt idx="8">
                  <c:v>38580</c:v>
                </c:pt>
                <c:pt idx="9">
                  <c:v>38609</c:v>
                </c:pt>
                <c:pt idx="10">
                  <c:v>38629</c:v>
                </c:pt>
                <c:pt idx="11">
                  <c:v>38727.444444444445</c:v>
                </c:pt>
                <c:pt idx="12">
                  <c:v>38762.447916666664</c:v>
                </c:pt>
                <c:pt idx="13">
                  <c:v>38790.465277777781</c:v>
                </c:pt>
                <c:pt idx="14">
                  <c:v>38826.444444444445</c:v>
                </c:pt>
                <c:pt idx="15">
                  <c:v>38854.427083333336</c:v>
                </c:pt>
                <c:pt idx="16">
                  <c:v>38888.46875</c:v>
                </c:pt>
                <c:pt idx="17">
                  <c:v>38916.458333333336</c:v>
                </c:pt>
                <c:pt idx="18">
                  <c:v>38944.4375</c:v>
                </c:pt>
                <c:pt idx="19">
                  <c:v>38965.4375</c:v>
                </c:pt>
                <c:pt idx="20">
                  <c:v>38993.447916666664</c:v>
                </c:pt>
                <c:pt idx="21">
                  <c:v>39021.46875</c:v>
                </c:pt>
                <c:pt idx="22">
                  <c:v>39063.458333333336</c:v>
                </c:pt>
              </c:numCache>
            </c:numRef>
          </c:cat>
          <c:val>
            <c:numRef>
              <c:f>'WATER QUALITY DATA DEQ LAKE ST '!$G$343:$G$365</c:f>
              <c:numCache>
                <c:formatCode>General</c:formatCode>
                <c:ptCount val="23"/>
                <c:pt idx="0">
                  <c:v>8.0299999999999994</c:v>
                </c:pt>
                <c:pt idx="1">
                  <c:v>7.32</c:v>
                </c:pt>
                <c:pt idx="2">
                  <c:v>8.01</c:v>
                </c:pt>
                <c:pt idx="3">
                  <c:v>9.6199999999999992</c:v>
                </c:pt>
                <c:pt idx="4">
                  <c:v>4.0999999999999996</c:v>
                </c:pt>
                <c:pt idx="5">
                  <c:v>6.75</c:v>
                </c:pt>
                <c:pt idx="6">
                  <c:v>4.07</c:v>
                </c:pt>
                <c:pt idx="7">
                  <c:v>2</c:v>
                </c:pt>
                <c:pt idx="8">
                  <c:v>1.23</c:v>
                </c:pt>
                <c:pt idx="9">
                  <c:v>2.37</c:v>
                </c:pt>
                <c:pt idx="10">
                  <c:v>6.4</c:v>
                </c:pt>
                <c:pt idx="11">
                  <c:v>6.82</c:v>
                </c:pt>
                <c:pt idx="12">
                  <c:v>10.96</c:v>
                </c:pt>
                <c:pt idx="13">
                  <c:v>6.92</c:v>
                </c:pt>
                <c:pt idx="14">
                  <c:v>3.18</c:v>
                </c:pt>
                <c:pt idx="15">
                  <c:v>6.65</c:v>
                </c:pt>
                <c:pt idx="16">
                  <c:v>1.78</c:v>
                </c:pt>
                <c:pt idx="17">
                  <c:v>1.99</c:v>
                </c:pt>
                <c:pt idx="18">
                  <c:v>3.88</c:v>
                </c:pt>
                <c:pt idx="19">
                  <c:v>3.28</c:v>
                </c:pt>
                <c:pt idx="20">
                  <c:v>3.83</c:v>
                </c:pt>
                <c:pt idx="21">
                  <c:v>6.2</c:v>
                </c:pt>
                <c:pt idx="22">
                  <c:v>8.3800000000000008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556096"/>
        <c:axId val="291558448"/>
      </c:lineChart>
      <c:dateAx>
        <c:axId val="291556096"/>
        <c:scaling>
          <c:orientation val="minMax"/>
        </c:scaling>
        <c:delete val="0"/>
        <c:axPos val="b"/>
        <c:numFmt formatCode="mm/dd/yy;@" sourceLinked="1"/>
        <c:majorTickMark val="out"/>
        <c:minorTickMark val="none"/>
        <c:tickLblPos val="nextTo"/>
        <c:crossAx val="291558448"/>
        <c:crosses val="autoZero"/>
        <c:auto val="1"/>
        <c:lblOffset val="100"/>
        <c:baseTimeUnit val="days"/>
      </c:dateAx>
      <c:valAx>
        <c:axId val="291558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DO (mg/L)</a:t>
                </a:r>
              </a:p>
              <a:p>
                <a:pPr>
                  <a:defRPr/>
                </a:pP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1556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2012</a:t>
            </a:r>
            <a:r>
              <a:rPr lang="en-US" baseline="0"/>
              <a:t> - DO (Site G)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[Update_2012_LDEQ.xlsx]Sheet1!$B$2:$J$2</c:f>
              <c:strCache>
                <c:ptCount val="9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  <c:pt idx="7">
                  <c:v>September</c:v>
                </c:pt>
                <c:pt idx="8">
                  <c:v>October</c:v>
                </c:pt>
              </c:strCache>
            </c:strRef>
          </c:cat>
          <c:val>
            <c:numRef>
              <c:f>[Update_2012_LDEQ.xlsx]Sheet1!$B$12:$J$12</c:f>
              <c:numCache>
                <c:formatCode>General</c:formatCode>
                <c:ptCount val="9"/>
                <c:pt idx="0">
                  <c:v>10.25</c:v>
                </c:pt>
                <c:pt idx="1">
                  <c:v>11.2</c:v>
                </c:pt>
                <c:pt idx="2">
                  <c:v>9.4499999999999993</c:v>
                </c:pt>
                <c:pt idx="3">
                  <c:v>8.2899999999999991</c:v>
                </c:pt>
                <c:pt idx="4">
                  <c:v>5.73</c:v>
                </c:pt>
                <c:pt idx="5">
                  <c:v>4.09</c:v>
                </c:pt>
                <c:pt idx="6">
                  <c:v>6.73</c:v>
                </c:pt>
                <c:pt idx="7">
                  <c:v>3.48</c:v>
                </c:pt>
                <c:pt idx="8">
                  <c:v>4.13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559624"/>
        <c:axId val="291558056"/>
      </c:lineChart>
      <c:catAx>
        <c:axId val="291559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1558056"/>
        <c:crosses val="autoZero"/>
        <c:auto val="1"/>
        <c:lblAlgn val="ctr"/>
        <c:lblOffset val="100"/>
        <c:noMultiLvlLbl val="0"/>
      </c:catAx>
      <c:valAx>
        <c:axId val="291558056"/>
        <c:scaling>
          <c:orientation val="minMax"/>
          <c:max val="1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DO (mg/L)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1559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 – 2005-2006 </a:t>
            </a:r>
            <a:endParaRPr lang="en-US" dirty="0"/>
          </a:p>
        </c:rich>
      </c:tx>
      <c:layout>
        <c:manualLayout>
          <c:xMode val="edge"/>
          <c:yMode val="edge"/>
          <c:x val="0.36912716273320312"/>
          <c:y val="1.823015353521434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1">
                  <a:lumMod val="25000"/>
                </a:schemeClr>
              </a:solidFill>
            </a:ln>
          </c:spPr>
          <c:marker>
            <c:symbol val="none"/>
          </c:marker>
          <c:cat>
            <c:numRef>
              <c:f>'WATER QUALITY DATA DEQ LAKE ST '!$E$343:$E$365</c:f>
              <c:numCache>
                <c:formatCode>mm/dd/yy;@</c:formatCode>
                <c:ptCount val="23"/>
                <c:pt idx="0">
                  <c:v>38363</c:v>
                </c:pt>
                <c:pt idx="1">
                  <c:v>38398</c:v>
                </c:pt>
                <c:pt idx="2">
                  <c:v>38440</c:v>
                </c:pt>
                <c:pt idx="3">
                  <c:v>38461</c:v>
                </c:pt>
                <c:pt idx="4">
                  <c:v>38482</c:v>
                </c:pt>
                <c:pt idx="5">
                  <c:v>38510</c:v>
                </c:pt>
                <c:pt idx="6">
                  <c:v>38531</c:v>
                </c:pt>
                <c:pt idx="7">
                  <c:v>38559</c:v>
                </c:pt>
                <c:pt idx="8">
                  <c:v>38580</c:v>
                </c:pt>
                <c:pt idx="9">
                  <c:v>38609</c:v>
                </c:pt>
                <c:pt idx="10">
                  <c:v>38629</c:v>
                </c:pt>
                <c:pt idx="11">
                  <c:v>38727.444444444445</c:v>
                </c:pt>
                <c:pt idx="12">
                  <c:v>38762.447916666664</c:v>
                </c:pt>
                <c:pt idx="13">
                  <c:v>38790.465277777781</c:v>
                </c:pt>
                <c:pt idx="14">
                  <c:v>38826.444444444445</c:v>
                </c:pt>
                <c:pt idx="15">
                  <c:v>38854.427083333336</c:v>
                </c:pt>
                <c:pt idx="16">
                  <c:v>38888.46875</c:v>
                </c:pt>
                <c:pt idx="17">
                  <c:v>38916.458333333336</c:v>
                </c:pt>
                <c:pt idx="18">
                  <c:v>38944.4375</c:v>
                </c:pt>
                <c:pt idx="19">
                  <c:v>38965.4375</c:v>
                </c:pt>
                <c:pt idx="20">
                  <c:v>38993.447916666664</c:v>
                </c:pt>
                <c:pt idx="21">
                  <c:v>39021.46875</c:v>
                </c:pt>
                <c:pt idx="22">
                  <c:v>39063.458333333336</c:v>
                </c:pt>
              </c:numCache>
            </c:numRef>
          </c:cat>
          <c:val>
            <c:numRef>
              <c:f>'WATER QUALITY DATA DEQ LAKE ST '!$G$343:$G$365</c:f>
              <c:numCache>
                <c:formatCode>General</c:formatCode>
                <c:ptCount val="23"/>
                <c:pt idx="0">
                  <c:v>8.0299999999999994</c:v>
                </c:pt>
                <c:pt idx="1">
                  <c:v>7.32</c:v>
                </c:pt>
                <c:pt idx="2">
                  <c:v>8.01</c:v>
                </c:pt>
                <c:pt idx="3">
                  <c:v>9.6199999999999992</c:v>
                </c:pt>
                <c:pt idx="4">
                  <c:v>4.0999999999999996</c:v>
                </c:pt>
                <c:pt idx="5">
                  <c:v>6.75</c:v>
                </c:pt>
                <c:pt idx="6">
                  <c:v>4.07</c:v>
                </c:pt>
                <c:pt idx="7">
                  <c:v>2</c:v>
                </c:pt>
                <c:pt idx="8">
                  <c:v>1.23</c:v>
                </c:pt>
                <c:pt idx="9">
                  <c:v>2.37</c:v>
                </c:pt>
                <c:pt idx="10">
                  <c:v>6.4</c:v>
                </c:pt>
                <c:pt idx="11">
                  <c:v>6.82</c:v>
                </c:pt>
                <c:pt idx="12">
                  <c:v>10.96</c:v>
                </c:pt>
                <c:pt idx="13">
                  <c:v>6.92</c:v>
                </c:pt>
                <c:pt idx="14">
                  <c:v>3.18</c:v>
                </c:pt>
                <c:pt idx="15">
                  <c:v>6.65</c:v>
                </c:pt>
                <c:pt idx="16">
                  <c:v>1.78</c:v>
                </c:pt>
                <c:pt idx="17">
                  <c:v>1.99</c:v>
                </c:pt>
                <c:pt idx="18">
                  <c:v>3.88</c:v>
                </c:pt>
                <c:pt idx="19">
                  <c:v>3.28</c:v>
                </c:pt>
                <c:pt idx="20">
                  <c:v>3.83</c:v>
                </c:pt>
                <c:pt idx="21">
                  <c:v>6.2</c:v>
                </c:pt>
                <c:pt idx="22">
                  <c:v>8.3800000000000008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559232"/>
        <c:axId val="291556880"/>
      </c:lineChart>
      <c:dateAx>
        <c:axId val="291559232"/>
        <c:scaling>
          <c:orientation val="minMax"/>
        </c:scaling>
        <c:delete val="0"/>
        <c:axPos val="b"/>
        <c:numFmt formatCode="mm/dd/yy;@" sourceLinked="1"/>
        <c:majorTickMark val="out"/>
        <c:minorTickMark val="none"/>
        <c:tickLblPos val="nextTo"/>
        <c:crossAx val="291556880"/>
        <c:crosses val="autoZero"/>
        <c:auto val="1"/>
        <c:lblOffset val="100"/>
        <c:baseTimeUnit val="days"/>
      </c:dateAx>
      <c:valAx>
        <c:axId val="29155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DO (mg/L)</a:t>
                </a:r>
              </a:p>
              <a:p>
                <a:pPr>
                  <a:defRPr/>
                </a:pP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1559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DO </a:t>
            </a:r>
            <a:r>
              <a:rPr lang="en-US" baseline="0" dirty="0"/>
              <a:t>(Site G)</a:t>
            </a:r>
            <a:endParaRPr lang="en-US" dirty="0"/>
          </a:p>
        </c:rich>
      </c:tx>
      <c:layout>
        <c:manualLayout>
          <c:xMode val="edge"/>
          <c:yMode val="edge"/>
          <c:x val="0.42491120790752218"/>
          <c:y val="4.28571428571428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35039370078741"/>
          <c:y val="0.12956242969628795"/>
          <c:w val="0.86573519342690863"/>
          <c:h val="0.6837352830896138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[1]Sheet1!$B$2:$J$2</c:f>
              <c:strCache>
                <c:ptCount val="9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  <c:pt idx="7">
                  <c:v>September</c:v>
                </c:pt>
                <c:pt idx="8">
                  <c:v>October</c:v>
                </c:pt>
              </c:strCache>
            </c:strRef>
          </c:cat>
          <c:val>
            <c:numRef>
              <c:f>[1]Sheet1!$B$12:$J$12</c:f>
              <c:numCache>
                <c:formatCode>General</c:formatCode>
                <c:ptCount val="9"/>
                <c:pt idx="0">
                  <c:v>10.25</c:v>
                </c:pt>
                <c:pt idx="1">
                  <c:v>11.2</c:v>
                </c:pt>
                <c:pt idx="2">
                  <c:v>9.4499999999999993</c:v>
                </c:pt>
                <c:pt idx="3">
                  <c:v>8.2899999999999991</c:v>
                </c:pt>
                <c:pt idx="4">
                  <c:v>5.73</c:v>
                </c:pt>
                <c:pt idx="5">
                  <c:v>4.09</c:v>
                </c:pt>
                <c:pt idx="6">
                  <c:v>6.73</c:v>
                </c:pt>
                <c:pt idx="7">
                  <c:v>3.48</c:v>
                </c:pt>
                <c:pt idx="8">
                  <c:v>4.13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557664"/>
        <c:axId val="333446632"/>
      </c:lineChart>
      <c:catAx>
        <c:axId val="29155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3446632"/>
        <c:crosses val="autoZero"/>
        <c:auto val="1"/>
        <c:lblAlgn val="ctr"/>
        <c:lblOffset val="100"/>
        <c:noMultiLvlLbl val="0"/>
      </c:catAx>
      <c:valAx>
        <c:axId val="333446632"/>
        <c:scaling>
          <c:orientation val="minMax"/>
          <c:max val="12"/>
        </c:scaling>
        <c:delete val="0"/>
        <c:axPos val="l"/>
        <c:numFmt formatCode="General" sourceLinked="1"/>
        <c:majorTickMark val="out"/>
        <c:minorTickMark val="none"/>
        <c:tickLblPos val="nextTo"/>
        <c:crossAx val="291557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WhiteEn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7488"/>
            <a:ext cx="6802438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43263"/>
            <a:ext cx="56022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1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19738" y="274638"/>
            <a:ext cx="1685925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910138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8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3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97238" cy="4179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6838" y="1600200"/>
            <a:ext cx="3298825" cy="4179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2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05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1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59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WhiteEnv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484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6748463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Water Quality Monitoring of Lake St. Joseph Watershed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Principal Investigator: Beatrix Haggard, Ph.D. </a:t>
            </a:r>
          </a:p>
          <a:p>
            <a:r>
              <a:rPr lang="en-US" dirty="0" smtClean="0"/>
              <a:t>Co-Principal Investigators: </a:t>
            </a:r>
          </a:p>
          <a:p>
            <a:r>
              <a:rPr lang="en-US" dirty="0" smtClean="0"/>
              <a:t>James Hendrix </a:t>
            </a:r>
          </a:p>
          <a:p>
            <a:r>
              <a:rPr lang="en-US" dirty="0" smtClean="0"/>
              <a:t>Donnie Miller, Ph.D.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8683"/>
            <a:ext cx="4800600" cy="49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Samples at A, B, and C</a:t>
            </a:r>
          </a:p>
          <a:p>
            <a:pPr lvl="1"/>
            <a:r>
              <a:rPr lang="en-US" dirty="0" smtClean="0"/>
              <a:t>Two depths</a:t>
            </a:r>
          </a:p>
          <a:p>
            <a:pPr lvl="2"/>
            <a:r>
              <a:rPr lang="en-US" dirty="0" smtClean="0"/>
              <a:t>Deeper portions of the lake</a:t>
            </a:r>
          </a:p>
          <a:p>
            <a:r>
              <a:rPr lang="en-US" dirty="0" smtClean="0"/>
              <a:t>Samples at D, E, F, and G</a:t>
            </a:r>
          </a:p>
          <a:p>
            <a:pPr lvl="1"/>
            <a:r>
              <a:rPr lang="en-US" dirty="0" smtClean="0"/>
              <a:t>One depth</a:t>
            </a:r>
          </a:p>
          <a:p>
            <a:pPr lvl="2"/>
            <a:r>
              <a:rPr lang="en-US" dirty="0" smtClean="0"/>
              <a:t>Inflows and outflows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bhaggard\Desktop\Data_for_DEQ\Research_2012\DEQ_Lake St. Joe\ExportedMaps\Lake_St_Joseph_Monitor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5"/>
          <a:stretch/>
        </p:blipFill>
        <p:spPr bwMode="auto">
          <a:xfrm>
            <a:off x="152400" y="1066800"/>
            <a:ext cx="8839200" cy="60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68" y="-17929"/>
            <a:ext cx="6748463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6748463" cy="31130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Monitor the water quality of Lake St. Joseph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3297238" cy="2844782"/>
          </a:xfrm>
        </p:spPr>
        <p:txBody>
          <a:bodyPr/>
          <a:lstStyle/>
          <a:p>
            <a:r>
              <a:rPr lang="en-US" dirty="0" smtClean="0"/>
              <a:t>Measuring</a:t>
            </a:r>
          </a:p>
          <a:p>
            <a:pPr lvl="1"/>
            <a:r>
              <a:rPr lang="en-US" dirty="0" smtClean="0"/>
              <a:t>DO</a:t>
            </a:r>
          </a:p>
          <a:p>
            <a:pPr lvl="1"/>
            <a:r>
              <a:rPr lang="en-US" dirty="0" smtClean="0"/>
              <a:t>pH</a:t>
            </a:r>
          </a:p>
          <a:p>
            <a:pPr lvl="1"/>
            <a:r>
              <a:rPr lang="en-US" dirty="0" smtClean="0"/>
              <a:t>TDS</a:t>
            </a:r>
          </a:p>
          <a:p>
            <a:pPr lvl="1"/>
            <a:r>
              <a:rPr lang="en-US" dirty="0" smtClean="0"/>
              <a:t>P</a:t>
            </a:r>
          </a:p>
          <a:p>
            <a:pPr lvl="1"/>
            <a:r>
              <a:rPr lang="en-US" dirty="0" smtClean="0"/>
              <a:t>BOD</a:t>
            </a:r>
            <a:r>
              <a:rPr lang="en-US" baseline="-25000" dirty="0" smtClean="0"/>
              <a:t>5</a:t>
            </a:r>
            <a:endParaRPr lang="en-US" dirty="0" smtClean="0"/>
          </a:p>
          <a:p>
            <a:pPr lvl="1"/>
            <a:r>
              <a:rPr lang="en-US" dirty="0" smtClean="0"/>
              <a:t>TKN		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352800"/>
            <a:ext cx="3298825" cy="2427288"/>
          </a:xfrm>
        </p:spPr>
        <p:txBody>
          <a:bodyPr/>
          <a:lstStyle/>
          <a:p>
            <a:pPr lvl="1"/>
            <a:r>
              <a:rPr lang="en-US" dirty="0" smtClean="0"/>
              <a:t>EC 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TSS</a:t>
            </a:r>
          </a:p>
          <a:p>
            <a:pPr lvl="1"/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</a:p>
          <a:p>
            <a:pPr lvl="1"/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</a:p>
          <a:p>
            <a:pPr lvl="1"/>
            <a:r>
              <a:rPr lang="en-US" dirty="0" smtClean="0"/>
              <a:t>Turbidity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504146"/>
            <a:ext cx="586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</a:rPr>
              <a:t>Monthly monitoring </a:t>
            </a:r>
            <a:r>
              <a:rPr lang="en-US" sz="2800" b="1" dirty="0">
                <a:solidFill>
                  <a:srgbClr val="000066"/>
                </a:solidFill>
              </a:rPr>
              <a:t>began at 7 stations February </a:t>
            </a:r>
            <a:r>
              <a:rPr lang="en-US" sz="2800" b="1" dirty="0" smtClean="0">
                <a:solidFill>
                  <a:srgbClr val="000066"/>
                </a:solidFill>
              </a:rPr>
              <a:t>2012 (Ongoing)</a:t>
            </a:r>
          </a:p>
          <a:p>
            <a:pPr algn="ctr"/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endParaRPr lang="en-US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6748463" cy="31130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Identify important inflow/outflow ditches that are substantial pathways of non-point source pollutants, examine likely contributing land uses, and identify rainfall events and period of the year associated with high inflow/outflow concentrations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r="8897" b="12017"/>
          <a:stretch/>
        </p:blipFill>
        <p:spPr>
          <a:xfrm>
            <a:off x="685800" y="1143000"/>
            <a:ext cx="6190519" cy="5105400"/>
          </a:xfrm>
        </p:spPr>
      </p:pic>
    </p:spTree>
    <p:extLst>
      <p:ext uri="{BB962C8B-B14F-4D97-AF65-F5344CB8AC3E}">
        <p14:creationId xmlns:p14="http://schemas.microsoft.com/office/powerpoint/2010/main" val="18372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4952999" cy="1143000"/>
          </a:xfrm>
        </p:spPr>
        <p:txBody>
          <a:bodyPr/>
          <a:lstStyle/>
          <a:p>
            <a:r>
              <a:rPr lang="en-US" dirty="0" smtClean="0"/>
              <a:t>Dissolved Oxygen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10452" r="49908" b="10958"/>
          <a:stretch/>
        </p:blipFill>
        <p:spPr>
          <a:xfrm>
            <a:off x="4892633" y="609600"/>
            <a:ext cx="4251367" cy="614254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1" y="2286000"/>
            <a:ext cx="43434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dirty="0" smtClean="0"/>
              <a:t>Slightly lowered values at inflow sites</a:t>
            </a:r>
          </a:p>
          <a:p>
            <a:pPr lvl="1"/>
            <a:r>
              <a:rPr lang="en-US" dirty="0" smtClean="0"/>
              <a:t>D</a:t>
            </a:r>
          </a:p>
          <a:p>
            <a:pPr lvl="1"/>
            <a:r>
              <a:rPr lang="en-US" dirty="0" smtClean="0"/>
              <a:t>E</a:t>
            </a:r>
          </a:p>
          <a:p>
            <a:pPr lvl="1"/>
            <a:r>
              <a:rPr lang="en-US" dirty="0"/>
              <a:t>F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9290" r="62704" b="54313"/>
          <a:stretch/>
        </p:blipFill>
        <p:spPr bwMode="auto">
          <a:xfrm>
            <a:off x="-533400" y="-228600"/>
            <a:ext cx="5714999" cy="550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bhaggard\Desktop\Data_for_DEQ\Research_2012\DEQ_Lake St. Joe\photos\100_282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65" y="2378424"/>
            <a:ext cx="5966935" cy="44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57212" r="74463" b="12017"/>
          <a:stretch/>
        </p:blipFill>
        <p:spPr bwMode="auto">
          <a:xfrm>
            <a:off x="0" y="3886200"/>
            <a:ext cx="1119117" cy="178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6748463" cy="31130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Generate updated baseline water quality data for Lake St. Joseph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6748463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885904"/>
              </p:ext>
            </p:extLst>
          </p:nvPr>
        </p:nvGraphicFramePr>
        <p:xfrm>
          <a:off x="381001" y="1447801"/>
          <a:ext cx="6476998" cy="41909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5467"/>
                <a:gridCol w="973839"/>
                <a:gridCol w="954361"/>
                <a:gridCol w="1354609"/>
                <a:gridCol w="954361"/>
                <a:gridCol w="954361"/>
              </a:tblGrid>
              <a:tr h="573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Station ID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DO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EC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Temperature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pH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TDS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1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mg/L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µ</a:t>
                      </a:r>
                      <a:r>
                        <a:rPr lang="en-US" sz="1100" dirty="0">
                          <a:effectLst/>
                        </a:rPr>
                        <a:t>s/cm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˚C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mg/L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25.27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7.84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24.98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24.54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24.79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24.42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5.52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8.71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7.43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1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24.93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8.38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330302"/>
              </p:ext>
            </p:extLst>
          </p:nvPr>
        </p:nvGraphicFramePr>
        <p:xfrm>
          <a:off x="381001" y="1447801"/>
          <a:ext cx="6476998" cy="41909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5467"/>
                <a:gridCol w="973839"/>
                <a:gridCol w="954361"/>
                <a:gridCol w="1354609"/>
                <a:gridCol w="954361"/>
                <a:gridCol w="954361"/>
              </a:tblGrid>
              <a:tr h="573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Station ID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DO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EC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Temperature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pH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TDS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1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mg/L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µ</a:t>
                      </a:r>
                      <a:r>
                        <a:rPr lang="en-US" sz="1100" dirty="0">
                          <a:effectLst/>
                        </a:rPr>
                        <a:t>s/cm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˚C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mg/L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25.27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7.84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24.98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24.54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24.79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24.42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5.52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8.71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5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7.43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1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24.93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8.38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1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501578"/>
              </p:ext>
            </p:extLst>
          </p:nvPr>
        </p:nvGraphicFramePr>
        <p:xfrm>
          <a:off x="457200" y="1600200"/>
          <a:ext cx="6748463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03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122538"/>
              </p:ext>
            </p:extLst>
          </p:nvPr>
        </p:nvGraphicFramePr>
        <p:xfrm>
          <a:off x="457200" y="1600200"/>
          <a:ext cx="6748463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748463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83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40241"/>
              </p:ext>
            </p:extLst>
          </p:nvPr>
        </p:nvGraphicFramePr>
        <p:xfrm>
          <a:off x="0" y="1143000"/>
          <a:ext cx="8120063" cy="478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392303"/>
              </p:ext>
            </p:extLst>
          </p:nvPr>
        </p:nvGraphicFramePr>
        <p:xfrm>
          <a:off x="3810000" y="990600"/>
          <a:ext cx="3581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1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3" r="23197" b="44683"/>
          <a:stretch/>
        </p:blipFill>
        <p:spPr>
          <a:xfrm>
            <a:off x="762000" y="1524000"/>
            <a:ext cx="6053958" cy="4114799"/>
          </a:xfrm>
        </p:spPr>
      </p:pic>
    </p:spTree>
    <p:extLst>
      <p:ext uri="{BB962C8B-B14F-4D97-AF65-F5344CB8AC3E}">
        <p14:creationId xmlns:p14="http://schemas.microsoft.com/office/powerpoint/2010/main" val="2865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Accounting for influence of weather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 Year Extension</a:t>
            </a:r>
          </a:p>
          <a:p>
            <a:r>
              <a:rPr lang="en-US" dirty="0" smtClean="0"/>
              <a:t>Implementation of BMPs with selected landowners surrounding Lake St. Joseph</a:t>
            </a:r>
          </a:p>
          <a:p>
            <a:r>
              <a:rPr lang="en-US" dirty="0" smtClean="0"/>
              <a:t>Continuation of water monitoring at the 7 sites</a:t>
            </a:r>
          </a:p>
          <a:p>
            <a:r>
              <a:rPr lang="en-US" dirty="0" smtClean="0"/>
              <a:t>Addition of 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bhaggard\Desktop\Data_for_DEQ\Research_2012\DEQ_Lake St. Joe\ExportedMaps\Lake_St_Joseph_Monitor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5"/>
          <a:stretch/>
        </p:blipFill>
        <p:spPr bwMode="auto">
          <a:xfrm>
            <a:off x="152400" y="1066800"/>
            <a:ext cx="8839200" cy="60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68" y="-17929"/>
            <a:ext cx="6748463" cy="1143000"/>
          </a:xfrm>
        </p:spPr>
        <p:txBody>
          <a:bodyPr/>
          <a:lstStyle/>
          <a:p>
            <a:r>
              <a:rPr lang="en-US" dirty="0" smtClean="0"/>
              <a:t>Lake St. Joseph (081202)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1"/>
            <a:ext cx="9144000" cy="706581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267200" y="2133600"/>
            <a:ext cx="381000" cy="434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bhaggard\Desktop\Data_for_DEQ\Research_2012\DEQ_Lake St. Joe\ExportedMaps\Lake_St_Joseph_Monitor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0942" r="8864" b="11757"/>
          <a:stretch/>
        </p:blipFill>
        <p:spPr bwMode="auto">
          <a:xfrm>
            <a:off x="4296611" y="2971800"/>
            <a:ext cx="4844761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67" y="0"/>
            <a:ext cx="6748463" cy="1143000"/>
          </a:xfrm>
        </p:spPr>
        <p:txBody>
          <a:bodyPr/>
          <a:lstStyle/>
          <a:p>
            <a:r>
              <a:rPr lang="en-US" dirty="0" smtClean="0"/>
              <a:t>Lake St. Joseph (081202)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00600" y="1828800"/>
            <a:ext cx="4343400" cy="1219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2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St. Joseph (081202)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Listed in the 2000 303 (d) for not supporting:</a:t>
            </a:r>
          </a:p>
          <a:p>
            <a:r>
              <a:rPr lang="en-US" sz="2400" dirty="0" smtClean="0"/>
              <a:t>Primary contact recreation</a:t>
            </a:r>
          </a:p>
          <a:p>
            <a:r>
              <a:rPr lang="en-US" sz="2400" dirty="0" smtClean="0"/>
              <a:t>Secondary contact recreation</a:t>
            </a:r>
          </a:p>
          <a:p>
            <a:r>
              <a:rPr lang="en-US" sz="2400" dirty="0" smtClean="0"/>
              <a:t>Propagation of fish</a:t>
            </a:r>
          </a:p>
          <a:p>
            <a:pPr marL="0" indent="0">
              <a:buNone/>
            </a:pPr>
            <a:r>
              <a:rPr lang="en-US" dirty="0" smtClean="0"/>
              <a:t>Impairments</a:t>
            </a:r>
          </a:p>
          <a:p>
            <a:r>
              <a:rPr lang="en-US" sz="2400" dirty="0" smtClean="0"/>
              <a:t>Low DO</a:t>
            </a:r>
          </a:p>
          <a:p>
            <a:r>
              <a:rPr lang="en-US" sz="2400" dirty="0" smtClean="0"/>
              <a:t>Nutrients (N and P)</a:t>
            </a:r>
          </a:p>
          <a:p>
            <a:r>
              <a:rPr lang="en-US" sz="2400" dirty="0" smtClean="0"/>
              <a:t>Suspended solids</a:t>
            </a:r>
          </a:p>
          <a:p>
            <a:r>
              <a:rPr lang="en-US" sz="2400" dirty="0" smtClean="0"/>
              <a:t>Pesticides</a:t>
            </a:r>
          </a:p>
        </p:txBody>
      </p:sp>
    </p:spTree>
    <p:extLst>
      <p:ext uri="{BB962C8B-B14F-4D97-AF65-F5344CB8AC3E}">
        <p14:creationId xmlns:p14="http://schemas.microsoft.com/office/powerpoint/2010/main" val="32057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6748463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Monitor the water quality of Lake St. Joseph </a:t>
            </a:r>
          </a:p>
          <a:p>
            <a:pPr marL="514350" indent="-514350">
              <a:buAutoNum type="arabicParenR"/>
            </a:pPr>
            <a:r>
              <a:rPr lang="en-US" dirty="0" smtClean="0"/>
              <a:t>Identify important inflow/outflow ditches that are substantial pathways of non-point source pollutants, examine likely contributing land uses, and identify rainfall events and period of the year associated with high inflow/outflow concentrations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 startAt="3"/>
            </a:pPr>
            <a:r>
              <a:rPr lang="en-US" dirty="0" smtClean="0"/>
              <a:t>Generate updated baseline water quality data for Lake St. Joseph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2819400" cy="4179888"/>
          </a:xfrm>
        </p:spPr>
        <p:txBody>
          <a:bodyPr/>
          <a:lstStyle/>
          <a:p>
            <a:r>
              <a:rPr lang="en-US" dirty="0" smtClean="0"/>
              <a:t>Water sampling </a:t>
            </a:r>
          </a:p>
          <a:p>
            <a:pPr lvl="1"/>
            <a:r>
              <a:rPr lang="en-US" dirty="0" smtClean="0"/>
              <a:t>ISCO 6700 </a:t>
            </a:r>
          </a:p>
          <a:p>
            <a:pPr lvl="1"/>
            <a:r>
              <a:rPr lang="en-US" dirty="0" smtClean="0"/>
              <a:t>YSI 556 MPS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25400" y="1889776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CropsLive2">
  <a:themeElements>
    <a:clrScheme name="WhiteCropsLiv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CropsLiv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CropsLiv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CropsLiv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CropsLiv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CropsLiv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CropsLiv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CropsLiv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CropsLiv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CropsLiv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CropsLiv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CropsLiv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CropsLiv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CropsLiv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ACWEnvironment</Template>
  <TotalTime>388</TotalTime>
  <Words>513</Words>
  <Application>Microsoft Office PowerPoint</Application>
  <PresentationFormat>On-screen Show (4:3)</PresentationFormat>
  <Paragraphs>234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WhiteCropsLive2</vt:lpstr>
      <vt:lpstr>Water Quality Monitoring of Lake St. Joseph Watershed</vt:lpstr>
      <vt:lpstr>Background</vt:lpstr>
      <vt:lpstr>Lake St. Joseph (081202)</vt:lpstr>
      <vt:lpstr>Lake St. Joseph (081202)</vt:lpstr>
      <vt:lpstr>Lake St. Joseph (081202)</vt:lpstr>
      <vt:lpstr>Objectives</vt:lpstr>
      <vt:lpstr>Objectives</vt:lpstr>
      <vt:lpstr>Objectives</vt:lpstr>
      <vt:lpstr>Instrumentation</vt:lpstr>
      <vt:lpstr>Instrumentation</vt:lpstr>
      <vt:lpstr>Methods</vt:lpstr>
      <vt:lpstr>Methods</vt:lpstr>
      <vt:lpstr>Objective 1</vt:lpstr>
      <vt:lpstr>Objective 1</vt:lpstr>
      <vt:lpstr>Objective 2</vt:lpstr>
      <vt:lpstr>Objective 2</vt:lpstr>
      <vt:lpstr>Dissolved Oxygen</vt:lpstr>
      <vt:lpstr>PowerPoint Presentation</vt:lpstr>
      <vt:lpstr>Objective 3</vt:lpstr>
      <vt:lpstr>Objective 3</vt:lpstr>
      <vt:lpstr>Objective 3</vt:lpstr>
      <vt:lpstr>Objective 3</vt:lpstr>
      <vt:lpstr>Objective 3</vt:lpstr>
      <vt:lpstr>Objective 3</vt:lpstr>
      <vt:lpstr>Objective 3</vt:lpstr>
      <vt:lpstr>Obstacles</vt:lpstr>
      <vt:lpstr>Obstacles</vt:lpstr>
      <vt:lpstr>Future work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 Monitoring of Lake St. Joseph Watershed</dc:title>
  <dc:creator>Beatrix Haggard</dc:creator>
  <cp:lastModifiedBy>Rachel Miller Totaro</cp:lastModifiedBy>
  <cp:revision>18</cp:revision>
  <dcterms:created xsi:type="dcterms:W3CDTF">2012-12-09T21:34:33Z</dcterms:created>
  <dcterms:modified xsi:type="dcterms:W3CDTF">2017-03-02T16:27:06Z</dcterms:modified>
</cp:coreProperties>
</file>