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Lst>
  <p:notesMasterIdLst>
    <p:notesMasterId r:id="rId20"/>
  </p:notesMasterIdLst>
  <p:handoutMasterIdLst>
    <p:handoutMasterId r:id="rId21"/>
  </p:handoutMasterIdLst>
  <p:sldIdLst>
    <p:sldId id="256" r:id="rId2"/>
    <p:sldId id="257" r:id="rId3"/>
    <p:sldId id="259" r:id="rId4"/>
    <p:sldId id="261" r:id="rId5"/>
    <p:sldId id="260" r:id="rId6"/>
    <p:sldId id="279" r:id="rId7"/>
    <p:sldId id="275" r:id="rId8"/>
    <p:sldId id="273" r:id="rId9"/>
    <p:sldId id="265" r:id="rId10"/>
    <p:sldId id="264" r:id="rId11"/>
    <p:sldId id="269" r:id="rId12"/>
    <p:sldId id="268" r:id="rId13"/>
    <p:sldId id="266" r:id="rId14"/>
    <p:sldId id="270" r:id="rId15"/>
    <p:sldId id="271" r:id="rId16"/>
    <p:sldId id="274" r:id="rId17"/>
    <p:sldId id="272"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60104" autoAdjust="0"/>
  </p:normalViewPr>
  <p:slideViewPr>
    <p:cSldViewPr>
      <p:cViewPr varScale="1">
        <p:scale>
          <a:sx n="41" d="100"/>
          <a:sy n="41" d="100"/>
        </p:scale>
        <p:origin x="2142" y="30"/>
      </p:cViewPr>
      <p:guideLst>
        <p:guide orient="horz" pos="2160"/>
        <p:guide pos="2880"/>
      </p:guideLst>
    </p:cSldViewPr>
  </p:slideViewPr>
  <p:outlineViewPr>
    <p:cViewPr>
      <p:scale>
        <a:sx n="33" d="100"/>
        <a:sy n="33" d="100"/>
      </p:scale>
      <p:origin x="3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87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4180CD-303B-4224-BDC7-BAB474161D61}" type="datetimeFigureOut">
              <a:rPr lang="en-US" smtClean="0"/>
              <a:pPr/>
              <a:t>3/2/2017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916E62-A89D-43DC-A117-9E5578FA3331}" type="slidenum">
              <a:rPr lang="en-US" smtClean="0"/>
              <a:pPr/>
              <a:t>‹#›</a:t>
            </a:fld>
            <a:endParaRPr lang="en-US"/>
          </a:p>
        </p:txBody>
      </p:sp>
    </p:spTree>
    <p:extLst>
      <p:ext uri="{BB962C8B-B14F-4D97-AF65-F5344CB8AC3E}">
        <p14:creationId xmlns:p14="http://schemas.microsoft.com/office/powerpoint/2010/main" val="115855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2CE43E-D828-4472-8BED-D205CABA59C9}" type="datetimeFigureOut">
              <a:rPr lang="en-US" smtClean="0"/>
              <a:pPr/>
              <a:t>3/2/2017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C02DD8-BF0A-4830-9A0D-1B369C8BFF1B}" type="slidenum">
              <a:rPr lang="en-US" smtClean="0"/>
              <a:pPr/>
              <a:t>‹#›</a:t>
            </a:fld>
            <a:endParaRPr lang="en-US"/>
          </a:p>
        </p:txBody>
      </p:sp>
    </p:spTree>
    <p:extLst>
      <p:ext uri="{BB962C8B-B14F-4D97-AF65-F5344CB8AC3E}">
        <p14:creationId xmlns:p14="http://schemas.microsoft.com/office/powerpoint/2010/main" val="192510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a:t>
            </a:fld>
            <a:endParaRPr lang="en-US"/>
          </a:p>
        </p:txBody>
      </p:sp>
    </p:spTree>
    <p:extLst>
      <p:ext uri="{BB962C8B-B14F-4D97-AF65-F5344CB8AC3E}">
        <p14:creationId xmlns:p14="http://schemas.microsoft.com/office/powerpoint/2010/main" val="303514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Sewage sludge is a thick sludge of solid materials which settle out from wastewater during the treatment process.  </a:t>
            </a:r>
          </a:p>
          <a:p>
            <a:r>
              <a:rPr lang="en-US" dirty="0" smtClean="0"/>
              <a:t>Under normal conditions, sewage sludge will rapidly undergo anaerobic fermentation, with bacteria which thrive in an oxygen-free environment breaking down the sludge.</a:t>
            </a:r>
          </a:p>
          <a:p>
            <a:r>
              <a:rPr lang="en-US" dirty="0" smtClean="0"/>
              <a:t>A system will fail an inspection</a:t>
            </a:r>
            <a:r>
              <a:rPr lang="en-US" baseline="0" dirty="0" smtClean="0"/>
              <a:t> if there is 50% sludge.  </a:t>
            </a:r>
          </a:p>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10</a:t>
            </a:fld>
            <a:endParaRPr lang="en-US"/>
          </a:p>
        </p:txBody>
      </p:sp>
    </p:spTree>
    <p:extLst>
      <p:ext uri="{BB962C8B-B14F-4D97-AF65-F5344CB8AC3E}">
        <p14:creationId xmlns:p14="http://schemas.microsoft.com/office/powerpoint/2010/main" val="272832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a system is approved it is issued a green tag and no further actions is required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11</a:t>
            </a:fld>
            <a:endParaRPr lang="en-US"/>
          </a:p>
        </p:txBody>
      </p:sp>
    </p:spTree>
    <p:extLst>
      <p:ext uri="{BB962C8B-B14F-4D97-AF65-F5344CB8AC3E}">
        <p14:creationId xmlns:p14="http://schemas.microsoft.com/office/powerpoint/2010/main" val="3578062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system is inaccessible</a:t>
            </a:r>
            <a:r>
              <a:rPr lang="en-US" baseline="0" dirty="0" smtClean="0"/>
              <a:t> to the inspector, they are issued a yellow tag .  A system may be inaccessible because of its location or as a result of a property owner restricting  the parish access to his or her property.  In the case of inaccessibility, a property owner is required to schedule an appointment with an inspector within 15 days. If the owner fails to do so, it will be considered non-complaint and can be issued a civil penalty.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12</a:t>
            </a:fld>
            <a:endParaRPr lang="en-US"/>
          </a:p>
        </p:txBody>
      </p:sp>
    </p:spTree>
    <p:extLst>
      <p:ext uri="{BB962C8B-B14F-4D97-AF65-F5344CB8AC3E}">
        <p14:creationId xmlns:p14="http://schemas.microsoft.com/office/powerpoint/2010/main" val="349422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 system is found</a:t>
            </a:r>
            <a:r>
              <a:rPr lang="en-US" baseline="0" dirty="0" smtClean="0"/>
              <a:t> to be out of compliance a red tag noting the reason for disapproval.  The tag is followed up by a letter citing the violation and the owner of the property is given 30 to bring the system into compliance.  After the 30 they are subject to civil penalties.  The owner is required to submit proof of repairs and or proof of a </a:t>
            </a:r>
            <a:r>
              <a:rPr lang="en-US" baseline="0" dirty="0" err="1" smtClean="0"/>
              <a:t>pumpout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13</a:t>
            </a:fld>
            <a:endParaRPr lang="en-US"/>
          </a:p>
        </p:txBody>
      </p:sp>
    </p:spTree>
    <p:extLst>
      <p:ext uri="{BB962C8B-B14F-4D97-AF65-F5344CB8AC3E}">
        <p14:creationId xmlns:p14="http://schemas.microsoft.com/office/powerpoint/2010/main" val="398019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parish is divided into 8 wards.</a:t>
            </a:r>
            <a:r>
              <a:rPr lang="en-US" baseline="0" dirty="0" smtClean="0"/>
              <a:t>  We are currently inspecting 3 wards.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14</a:t>
            </a:fld>
            <a:endParaRPr lang="en-US"/>
          </a:p>
        </p:txBody>
      </p:sp>
    </p:spTree>
    <p:extLst>
      <p:ext uri="{BB962C8B-B14F-4D97-AF65-F5344CB8AC3E}">
        <p14:creationId xmlns:p14="http://schemas.microsoft.com/office/powerpoint/2010/main" val="199467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Colored areas indicate areas that are yet to be inspected </a:t>
            </a:r>
          </a:p>
          <a:p>
            <a:r>
              <a:rPr lang="en-US" dirty="0" smtClean="0"/>
              <a:t>Hatched areas</a:t>
            </a:r>
            <a:r>
              <a:rPr lang="en-US" baseline="0" dirty="0" smtClean="0"/>
              <a:t> indicate areas that are currently being inspected </a:t>
            </a:r>
          </a:p>
          <a:p>
            <a:r>
              <a:rPr lang="en-US" baseline="0" dirty="0" smtClean="0"/>
              <a:t>And Grayed areas indicate areas where inspection have been completed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15</a:t>
            </a:fld>
            <a:endParaRPr lang="en-US"/>
          </a:p>
        </p:txBody>
      </p:sp>
    </p:spTree>
    <p:extLst>
      <p:ext uri="{BB962C8B-B14F-4D97-AF65-F5344CB8AC3E}">
        <p14:creationId xmlns:p14="http://schemas.microsoft.com/office/powerpoint/2010/main" val="3833944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GIS is used to track inspections.  </a:t>
            </a:r>
          </a:p>
          <a:p>
            <a:endParaRPr lang="en-US" dirty="0" smtClean="0"/>
          </a:p>
          <a:p>
            <a:r>
              <a:rPr lang="en-US" dirty="0" smtClean="0"/>
              <a:t>Green       System</a:t>
            </a:r>
            <a:r>
              <a:rPr lang="en-US" baseline="0" dirty="0" smtClean="0"/>
              <a:t> is approved </a:t>
            </a:r>
            <a:r>
              <a:rPr lang="en-US" dirty="0" smtClean="0"/>
              <a:t> </a:t>
            </a:r>
          </a:p>
          <a:p>
            <a:r>
              <a:rPr lang="en-US" dirty="0" smtClean="0"/>
              <a:t>Red</a:t>
            </a:r>
            <a:r>
              <a:rPr lang="en-US" baseline="0" dirty="0" smtClean="0"/>
              <a:t>          System is not in compliance </a:t>
            </a:r>
            <a:endParaRPr lang="en-US" dirty="0" smtClean="0"/>
          </a:p>
          <a:p>
            <a:r>
              <a:rPr lang="en-US" dirty="0" smtClean="0"/>
              <a:t>Yellow      System</a:t>
            </a:r>
            <a:r>
              <a:rPr lang="en-US" baseline="0" dirty="0" smtClean="0"/>
              <a:t> has not been inspected </a:t>
            </a:r>
            <a:endParaRPr lang="en-US" dirty="0" smtClean="0"/>
          </a:p>
          <a:p>
            <a:r>
              <a:rPr lang="en-US" dirty="0" smtClean="0"/>
              <a:t>Blue</a:t>
            </a:r>
          </a:p>
          <a:p>
            <a:r>
              <a:rPr lang="en-US" dirty="0" smtClean="0"/>
              <a:t>Yield           Owner has scheduled an</a:t>
            </a:r>
            <a:endParaRPr lang="en-US" baseline="0" dirty="0" smtClean="0"/>
          </a:p>
          <a:p>
            <a:r>
              <a:rPr lang="en-US" baseline="0" dirty="0" smtClean="0"/>
              <a:t>Stop sign    Owner has indicated we aren’t allowed on their property</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16</a:t>
            </a:fld>
            <a:endParaRPr lang="en-US"/>
          </a:p>
        </p:txBody>
      </p:sp>
    </p:spTree>
    <p:extLst>
      <p:ext uri="{BB962C8B-B14F-4D97-AF65-F5344CB8AC3E}">
        <p14:creationId xmlns:p14="http://schemas.microsoft.com/office/powerpoint/2010/main" val="4272052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400" b="1" dirty="0" smtClean="0">
                <a:solidFill>
                  <a:schemeClr val="accent1"/>
                </a:solidFill>
              </a:rPr>
              <a:t>Overall Inspections </a:t>
            </a:r>
          </a:p>
          <a:p>
            <a:pPr algn="ctr"/>
            <a:endParaRPr lang="en-US" sz="1400" b="1" dirty="0" smtClean="0">
              <a:solidFill>
                <a:schemeClr val="accent1"/>
              </a:solidFill>
            </a:endParaRPr>
          </a:p>
          <a:p>
            <a:r>
              <a:rPr lang="en-US" sz="1200" b="1" dirty="0" smtClean="0">
                <a:solidFill>
                  <a:schemeClr val="accent1"/>
                </a:solidFill>
              </a:rPr>
              <a:t>Total Mechanical Plant Inspections:-------4,192     (12.7%)</a:t>
            </a:r>
          </a:p>
          <a:p>
            <a:r>
              <a:rPr lang="en-US" sz="1200" b="1" dirty="0" smtClean="0">
                <a:solidFill>
                  <a:schemeClr val="accent1"/>
                </a:solidFill>
              </a:rPr>
              <a:t>Total Mechanical Plant Approved:-------- 2,942     (70%)</a:t>
            </a:r>
          </a:p>
          <a:p>
            <a:r>
              <a:rPr lang="en-US" sz="1200" b="1" dirty="0" smtClean="0">
                <a:solidFill>
                  <a:schemeClr val="accent1"/>
                </a:solidFill>
              </a:rPr>
              <a:t>Total Mechanical Plant Disapproved:------1,250     (30%)</a:t>
            </a:r>
          </a:p>
          <a:p>
            <a:r>
              <a:rPr lang="en-US" sz="1200" b="1" dirty="0" smtClean="0">
                <a:solidFill>
                  <a:schemeClr val="accent1"/>
                </a:solidFill>
              </a:rPr>
              <a:t>Total Other Systems Inspections:---------- 733 </a:t>
            </a:r>
          </a:p>
          <a:p>
            <a:r>
              <a:rPr lang="en-US" sz="1200" b="1" dirty="0" smtClean="0">
                <a:solidFill>
                  <a:schemeClr val="accent1"/>
                </a:solidFill>
              </a:rPr>
              <a:t>Total Other Systems Approved:------------600</a:t>
            </a:r>
          </a:p>
          <a:p>
            <a:r>
              <a:rPr lang="en-US" sz="1200" b="1" dirty="0" smtClean="0">
                <a:solidFill>
                  <a:schemeClr val="accent1"/>
                </a:solidFill>
              </a:rPr>
              <a:t>Total Other Systems Disapproved:--------- 133</a:t>
            </a:r>
          </a:p>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17</a:t>
            </a:fld>
            <a:endParaRPr lang="en-US"/>
          </a:p>
        </p:txBody>
      </p:sp>
    </p:spTree>
    <p:extLst>
      <p:ext uri="{BB962C8B-B14F-4D97-AF65-F5344CB8AC3E}">
        <p14:creationId xmlns:p14="http://schemas.microsoft.com/office/powerpoint/2010/main" val="1004165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total of 1,383 systems (including mechanical plants, septic, field line and community systems) were initially determined to be malfunctioning.  A total of 1,064 systems have had the proper maintenance or enhancements and have been deemed functional upon re-inspection.  On average, 300 gallons of water are treated by these systems daily.  Given that, the water quality of an estimated 319,200 gallons per day has improved. </a:t>
            </a:r>
          </a:p>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18</a:t>
            </a:fld>
            <a:endParaRPr lang="en-US"/>
          </a:p>
        </p:txBody>
      </p:sp>
    </p:spTree>
    <p:extLst>
      <p:ext uri="{BB962C8B-B14F-4D97-AF65-F5344CB8AC3E}">
        <p14:creationId xmlns:p14="http://schemas.microsoft.com/office/powerpoint/2010/main" val="196527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Impaired</a:t>
            </a:r>
            <a:r>
              <a:rPr lang="en-US" baseline="0" dirty="0" smtClean="0"/>
              <a:t> </a:t>
            </a:r>
            <a:r>
              <a:rPr lang="en-US" baseline="0" dirty="0" err="1" smtClean="0"/>
              <a:t>waterbody</a:t>
            </a:r>
            <a:r>
              <a:rPr lang="en-US" baseline="0" dirty="0" smtClean="0"/>
              <a:t> is </a:t>
            </a:r>
          </a:p>
          <a:p>
            <a:r>
              <a:rPr lang="en-US" dirty="0" smtClean="0"/>
              <a:t>A </a:t>
            </a:r>
            <a:r>
              <a:rPr lang="en-US" dirty="0" err="1" smtClean="0"/>
              <a:t>waterbody</a:t>
            </a:r>
            <a:r>
              <a:rPr lang="en-US" dirty="0" smtClean="0"/>
              <a:t> with chronic or recurring monitored violations of the water quality criteria.</a:t>
            </a:r>
          </a:p>
          <a:p>
            <a:endParaRPr lang="en-US" dirty="0" smtClean="0"/>
          </a:p>
          <a:p>
            <a:r>
              <a:rPr lang="en-US" sz="1200" kern="1200" dirty="0" smtClean="0">
                <a:solidFill>
                  <a:schemeClr val="tx1"/>
                </a:solidFill>
                <a:latin typeface="+mn-lt"/>
                <a:ea typeface="+mn-ea"/>
                <a:cs typeface="+mn-cs"/>
              </a:rPr>
              <a:t>The four target water bodies are Marsh Bayou, Hickory Branch, Contraband Bayou and Indian Bayou.</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Historic water quality monitoring has demonstrated </a:t>
            </a:r>
            <a:r>
              <a:rPr lang="en-US" sz="1200" kern="1200" dirty="0" err="1" smtClean="0">
                <a:solidFill>
                  <a:schemeClr val="tx1"/>
                </a:solidFill>
                <a:latin typeface="+mn-lt"/>
                <a:ea typeface="+mn-ea"/>
                <a:cs typeface="+mn-cs"/>
              </a:rPr>
              <a:t>exceedances</a:t>
            </a:r>
            <a:r>
              <a:rPr lang="en-US" sz="1200" kern="1200" dirty="0" smtClean="0">
                <a:solidFill>
                  <a:schemeClr val="tx1"/>
                </a:solidFill>
                <a:latin typeface="+mn-lt"/>
                <a:ea typeface="+mn-ea"/>
                <a:cs typeface="+mn-cs"/>
              </a:rPr>
              <a:t> of pathogenic organisms beyond acceptable standards. Failing or poorly managed individually owned on-site sewage systems are the suspected cause of the presence of the microbial contamination</a:t>
            </a:r>
            <a:r>
              <a:rPr lang="en-US" sz="1200" kern="120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2</a:t>
            </a:fld>
            <a:endParaRPr lang="en-US"/>
          </a:p>
        </p:txBody>
      </p:sp>
    </p:spTree>
    <p:extLst>
      <p:ext uri="{BB962C8B-B14F-4D97-AF65-F5344CB8AC3E}">
        <p14:creationId xmlns:p14="http://schemas.microsoft.com/office/powerpoint/2010/main" val="413786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Prior to the inspector entering an area a letter is sent out to inform the residence that the inspectors will be in the areas soon to conduct an inspection of the sewer system.  </a:t>
            </a:r>
          </a:p>
          <a:p>
            <a:endParaRPr lang="en-US" baseline="0" dirty="0" smtClean="0"/>
          </a:p>
          <a:p>
            <a:endParaRPr lang="en-US" baseline="0" dirty="0" smtClean="0"/>
          </a:p>
          <a:p>
            <a:r>
              <a:rPr lang="en-US" baseline="0" dirty="0" smtClean="0"/>
              <a:t>Prior to the initiation of the inspections, a public education and awareness campaign has been carried out to inform the public of the planned program. The public awareness program is projected to continue throughout the duration of the three year grant period and beyond. </a:t>
            </a:r>
            <a:r>
              <a:rPr lang="en-US" sz="1200" kern="1200" dirty="0" smtClean="0">
                <a:solidFill>
                  <a:schemeClr val="tx1"/>
                </a:solidFill>
                <a:latin typeface="+mn-lt"/>
                <a:ea typeface="+mn-ea"/>
                <a:cs typeface="+mn-cs"/>
              </a:rPr>
              <a:t>Public Service Announcements through the C-Gov, Calcasieu Parish's government channel, parish website information, flyers.   </a:t>
            </a:r>
            <a:endParaRPr lang="en-US" dirty="0" smtClean="0"/>
          </a:p>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3</a:t>
            </a:fld>
            <a:endParaRPr lang="en-US"/>
          </a:p>
        </p:txBody>
      </p:sp>
    </p:spTree>
    <p:extLst>
      <p:ext uri="{BB962C8B-B14F-4D97-AF65-F5344CB8AC3E}">
        <p14:creationId xmlns:p14="http://schemas.microsoft.com/office/powerpoint/2010/main" val="90902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4</a:t>
            </a:fld>
            <a:endParaRPr lang="en-US"/>
          </a:p>
        </p:txBody>
      </p:sp>
    </p:spTree>
    <p:extLst>
      <p:ext uri="{BB962C8B-B14F-4D97-AF65-F5344CB8AC3E}">
        <p14:creationId xmlns:p14="http://schemas.microsoft.com/office/powerpoint/2010/main" val="323187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Before an</a:t>
            </a:r>
            <a:r>
              <a:rPr lang="en-US" baseline="0" dirty="0" smtClean="0"/>
              <a:t> inspection occurs, a letter is sent out </a:t>
            </a:r>
            <a:r>
              <a:rPr lang="en-US" dirty="0" smtClean="0"/>
              <a:t>informing the</a:t>
            </a:r>
            <a:r>
              <a:rPr lang="en-US" baseline="0" dirty="0" smtClean="0"/>
              <a:t> property owner that the inspectors will be in the area soon to conduct an inspection of their sewer system.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letter goes on to describe the inspection process</a:t>
            </a:r>
          </a:p>
          <a:p>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It is not necessary for you to be at home at the time of the inspection.</a:t>
            </a:r>
          </a:p>
          <a:p>
            <a:pPr lvl="0"/>
            <a:r>
              <a:rPr lang="en-US" sz="1200" kern="1200" dirty="0" smtClean="0">
                <a:solidFill>
                  <a:schemeClr val="tx1"/>
                </a:solidFill>
                <a:latin typeface="+mn-lt"/>
                <a:ea typeface="+mn-ea"/>
                <a:cs typeface="+mn-cs"/>
              </a:rPr>
              <a:t>The inspector will be visually inspecting the motor and electrical components as well as the system storage tanks to determine if sludge removal is necessary.</a:t>
            </a:r>
          </a:p>
          <a:p>
            <a:pPr lvl="0"/>
            <a:r>
              <a:rPr lang="en-US" sz="1200" kern="1200" dirty="0" smtClean="0">
                <a:solidFill>
                  <a:schemeClr val="tx1"/>
                </a:solidFill>
                <a:latin typeface="+mn-lt"/>
                <a:ea typeface="+mn-ea"/>
                <a:cs typeface="+mn-cs"/>
              </a:rPr>
              <a:t>The average inspection time should be no more than 15 to 20 minutes.</a:t>
            </a:r>
          </a:p>
          <a:p>
            <a:pPr lvl="0"/>
            <a:r>
              <a:rPr lang="en-US" sz="1200" kern="1200" dirty="0" smtClean="0">
                <a:solidFill>
                  <a:schemeClr val="tx1"/>
                </a:solidFill>
                <a:latin typeface="+mn-lt"/>
                <a:ea typeface="+mn-ea"/>
                <a:cs typeface="+mn-cs"/>
              </a:rPr>
              <a:t>If the inspector cannot access your mechanical system (i.e., behind a fence, motor inside building, storage tank port holes are buried, pets enclosed, etc.), contact the Parish to schedule an inspection.  A yellow tag will be placed on the front door indicating that the system could not be inspected due to inaccessibility.</a:t>
            </a:r>
          </a:p>
          <a:p>
            <a:pPr lvl="0"/>
            <a:r>
              <a:rPr lang="en-US" sz="1200" kern="1200" dirty="0" smtClean="0">
                <a:solidFill>
                  <a:schemeClr val="tx1"/>
                </a:solidFill>
                <a:latin typeface="+mn-lt"/>
                <a:ea typeface="+mn-ea"/>
                <a:cs typeface="+mn-cs"/>
              </a:rPr>
              <a:t>If your system </a:t>
            </a:r>
            <a:r>
              <a:rPr lang="en-US" sz="1200" b="1" kern="1200" dirty="0" smtClean="0">
                <a:solidFill>
                  <a:schemeClr val="tx1"/>
                </a:solidFill>
                <a:latin typeface="+mn-lt"/>
                <a:ea typeface="+mn-ea"/>
                <a:cs typeface="+mn-cs"/>
              </a:rPr>
              <a:t>is</a:t>
            </a:r>
            <a:r>
              <a:rPr lang="en-US" sz="1200" kern="1200" dirty="0" smtClean="0">
                <a:solidFill>
                  <a:schemeClr val="tx1"/>
                </a:solidFill>
                <a:latin typeface="+mn-lt"/>
                <a:ea typeface="+mn-ea"/>
                <a:cs typeface="+mn-cs"/>
              </a:rPr>
              <a:t> inspected, a tag will be attached to the front door.  The tag will be green if the system passed the inspection.  The tag will be red if the inspector finds that one or more components of the system are not functioning properly.</a:t>
            </a:r>
          </a:p>
          <a:p>
            <a:pPr lvl="0"/>
            <a:r>
              <a:rPr lang="en-US" sz="1200" kern="1200" dirty="0" smtClean="0">
                <a:solidFill>
                  <a:schemeClr val="tx1"/>
                </a:solidFill>
                <a:latin typeface="+mn-lt"/>
                <a:ea typeface="+mn-ea"/>
                <a:cs typeface="+mn-cs"/>
              </a:rPr>
              <a:t>In the event that the system does not pass the inspection, all deficiencies found by the inspector will be checked on the red tag.</a:t>
            </a:r>
          </a:p>
          <a:p>
            <a:pPr lvl="0"/>
            <a:r>
              <a:rPr lang="en-US" sz="1200" kern="1200" dirty="0" smtClean="0">
                <a:solidFill>
                  <a:schemeClr val="tx1"/>
                </a:solidFill>
                <a:latin typeface="+mn-lt"/>
                <a:ea typeface="+mn-ea"/>
                <a:cs typeface="+mn-cs"/>
              </a:rPr>
              <a:t>A follow-up letter will be sent to the property owner indicating deficiencies along with the necessary actions that will be needed for the system to comply with the Parish Sewer Ordinance and the State of Louisiana Sanitary Code.</a:t>
            </a:r>
          </a:p>
          <a:p>
            <a:r>
              <a:rPr lang="en-US" sz="1200" kern="1200" dirty="0" smtClean="0">
                <a:solidFill>
                  <a:schemeClr val="tx1"/>
                </a:solidFill>
                <a:latin typeface="+mn-lt"/>
                <a:ea typeface="+mn-ea"/>
                <a:cs typeface="+mn-cs"/>
              </a:rPr>
              <a:t>Enclosed with this letter is a brochure that provides tips on properly maintaining a mechanical sewer system.  Please take the time to review this helpful information.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5</a:t>
            </a:fld>
            <a:endParaRPr lang="en-US"/>
          </a:p>
        </p:txBody>
      </p:sp>
    </p:spTree>
    <p:extLst>
      <p:ext uri="{BB962C8B-B14F-4D97-AF65-F5344CB8AC3E}">
        <p14:creationId xmlns:p14="http://schemas.microsoft.com/office/powerpoint/2010/main" val="230539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 pamphlet, </a:t>
            </a:r>
            <a:r>
              <a:rPr lang="en-US" sz="1200" kern="1200" dirty="0" smtClean="0">
                <a:solidFill>
                  <a:schemeClr val="tx1"/>
                </a:solidFill>
                <a:latin typeface="+mn-lt"/>
                <a:ea typeface="+mn-ea"/>
                <a:cs typeface="+mn-cs"/>
              </a:rPr>
              <a:t>regarding the importance of inspection and maintenance of the sewage systems </a:t>
            </a:r>
            <a:r>
              <a:rPr lang="en-US" baseline="0" dirty="0" smtClean="0"/>
              <a:t>is included with the letter.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6</a:t>
            </a:fld>
            <a:endParaRPr lang="en-US"/>
          </a:p>
        </p:txBody>
      </p:sp>
    </p:spTree>
    <p:extLst>
      <p:ext uri="{BB962C8B-B14F-4D97-AF65-F5344CB8AC3E}">
        <p14:creationId xmlns:p14="http://schemas.microsoft.com/office/powerpoint/2010/main" val="211963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1. Pretreatment tank where influent enters. </a:t>
            </a:r>
            <a:endParaRPr lang="en-US" dirty="0" smtClean="0"/>
          </a:p>
          <a:p>
            <a:r>
              <a:rPr lang="en-US" sz="1200" kern="1200" dirty="0" smtClean="0">
                <a:solidFill>
                  <a:schemeClr val="tx1"/>
                </a:solidFill>
                <a:latin typeface="+mn-lt"/>
                <a:ea typeface="+mn-ea"/>
                <a:cs typeface="+mn-cs"/>
              </a:rPr>
              <a:t>2. Aeration chamber where oxygen is pumped into the waste water</a:t>
            </a:r>
            <a:endParaRPr lang="en-US" dirty="0" smtClean="0"/>
          </a:p>
          <a:p>
            <a:r>
              <a:rPr lang="en-US" sz="1200" kern="1200" dirty="0" smtClean="0">
                <a:solidFill>
                  <a:schemeClr val="tx1"/>
                </a:solidFill>
                <a:latin typeface="+mn-lt"/>
                <a:ea typeface="+mn-ea"/>
                <a:cs typeface="+mn-cs"/>
              </a:rPr>
              <a:t>3. Clarifier chamber where the clear, odorless effluent rises.</a:t>
            </a:r>
            <a:endParaRPr lang="en-US" dirty="0" smtClean="0"/>
          </a:p>
          <a:p>
            <a:r>
              <a:rPr lang="en-US" sz="1200" kern="1200" dirty="0" smtClean="0">
                <a:solidFill>
                  <a:schemeClr val="tx1"/>
                </a:solidFill>
                <a:latin typeface="+mn-lt"/>
                <a:ea typeface="+mn-ea"/>
                <a:cs typeface="+mn-cs"/>
              </a:rPr>
              <a:t>4. Chlorinator the clear effluent passes through for disinfection. *</a:t>
            </a:r>
            <a:endParaRPr lang="en-US" dirty="0" smtClean="0"/>
          </a:p>
          <a:p>
            <a:r>
              <a:rPr lang="en-US" sz="1200" kern="1200" dirty="0" smtClean="0">
                <a:solidFill>
                  <a:schemeClr val="tx1"/>
                </a:solidFill>
                <a:latin typeface="+mn-lt"/>
                <a:ea typeface="+mn-ea"/>
                <a:cs typeface="+mn-cs"/>
              </a:rPr>
              <a:t>5. Chlorine Contact Chamber or Holding tank for disinfected effluent ready for discharge. </a:t>
            </a:r>
            <a:endParaRPr lang="en-US" dirty="0" smtClean="0"/>
          </a:p>
          <a:p>
            <a:r>
              <a:rPr lang="en-US" sz="1200" kern="1200" dirty="0" smtClean="0">
                <a:solidFill>
                  <a:schemeClr val="tx1"/>
                </a:solidFill>
                <a:latin typeface="+mn-lt"/>
                <a:ea typeface="+mn-ea"/>
                <a:cs typeface="+mn-cs"/>
              </a:rPr>
              <a:t>6. aerator and pump.</a:t>
            </a:r>
            <a:endParaRPr lang="en-US" dirty="0" smtClean="0"/>
          </a:p>
          <a:p>
            <a:r>
              <a:rPr lang="en-US" sz="1200" kern="1200" dirty="0" smtClean="0">
                <a:solidFill>
                  <a:schemeClr val="tx1"/>
                </a:solidFill>
                <a:latin typeface="+mn-lt"/>
                <a:ea typeface="+mn-ea"/>
                <a:cs typeface="+mn-cs"/>
              </a:rPr>
              <a:t>7. Control Panel that operates the entire system</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7</a:t>
            </a:fld>
            <a:endParaRPr lang="en-US"/>
          </a:p>
        </p:txBody>
      </p:sp>
    </p:spTree>
    <p:extLst>
      <p:ext uri="{BB962C8B-B14F-4D97-AF65-F5344CB8AC3E}">
        <p14:creationId xmlns:p14="http://schemas.microsoft.com/office/powerpoint/2010/main" val="735310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a:t>
            </a:r>
            <a:r>
              <a:rPr lang="en-US" baseline="0" dirty="0" smtClean="0"/>
              <a:t> for evidence of a functioning motor.  </a:t>
            </a:r>
          </a:p>
          <a:p>
            <a:r>
              <a:rPr lang="en-US" baseline="0" dirty="0" smtClean="0"/>
              <a:t>i.e. is it have an electrical supply? is it running, it is inundated with grass or ants </a:t>
            </a:r>
            <a:r>
              <a:rPr lang="en-US" baseline="0" dirty="0" err="1" smtClean="0"/>
              <a:t>ect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8</a:t>
            </a:fld>
            <a:endParaRPr lang="en-US"/>
          </a:p>
        </p:txBody>
      </p:sp>
    </p:spTree>
    <p:extLst>
      <p:ext uri="{BB962C8B-B14F-4D97-AF65-F5344CB8AC3E}">
        <p14:creationId xmlns:p14="http://schemas.microsoft.com/office/powerpoint/2010/main" val="5857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perform a visual inspection to ensure</a:t>
            </a:r>
            <a:r>
              <a:rPr lang="en-US" baseline="0" dirty="0" smtClean="0"/>
              <a:t> air from the motor is being introduced into the tank </a:t>
            </a:r>
            <a:r>
              <a:rPr lang="en-US" dirty="0" smtClean="0"/>
              <a:t> </a:t>
            </a:r>
          </a:p>
          <a:p>
            <a:r>
              <a:rPr lang="en-US" dirty="0" smtClean="0"/>
              <a:t>They then</a:t>
            </a:r>
            <a:r>
              <a:rPr lang="en-US" baseline="0" dirty="0" smtClean="0"/>
              <a:t> visually inspect for sludge.</a:t>
            </a:r>
            <a:endParaRPr lang="en-US" dirty="0" smtClean="0"/>
          </a:p>
          <a:p>
            <a:r>
              <a:rPr lang="en-US" dirty="0" smtClean="0"/>
              <a:t>Is there excessive sludge build up? If so they perform</a:t>
            </a:r>
            <a:r>
              <a:rPr lang="en-US" baseline="0" dirty="0" smtClean="0"/>
              <a:t> a Sludge test with an instrument called a Sludge Judge </a:t>
            </a:r>
          </a:p>
          <a:p>
            <a:endParaRPr lang="en-US" dirty="0"/>
          </a:p>
        </p:txBody>
      </p:sp>
      <p:sp>
        <p:nvSpPr>
          <p:cNvPr id="4" name="Slide Number Placeholder 3"/>
          <p:cNvSpPr>
            <a:spLocks noGrp="1"/>
          </p:cNvSpPr>
          <p:nvPr>
            <p:ph type="sldNum" sz="quarter" idx="10"/>
          </p:nvPr>
        </p:nvSpPr>
        <p:spPr/>
        <p:txBody>
          <a:bodyPr/>
          <a:lstStyle/>
          <a:p>
            <a:fld id="{07C02DD8-BF0A-4830-9A0D-1B369C8BFF1B}" type="slidenum">
              <a:rPr lang="en-US" smtClean="0"/>
              <a:pPr/>
              <a:t>9</a:t>
            </a:fld>
            <a:endParaRPr lang="en-US"/>
          </a:p>
        </p:txBody>
      </p:sp>
    </p:spTree>
    <p:extLst>
      <p:ext uri="{BB962C8B-B14F-4D97-AF65-F5344CB8AC3E}">
        <p14:creationId xmlns:p14="http://schemas.microsoft.com/office/powerpoint/2010/main" val="404172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AC51546-320F-4C27-A972-B3CCDCD630B8}" type="datetimeFigureOut">
              <a:rPr lang="en-US" smtClean="0"/>
              <a:pPr/>
              <a:t>3/2/2017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F81D576-007D-439D-82FC-CAB9F23BA115}"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C51546-320F-4C27-A972-B3CCDCD630B8}" type="datetimeFigureOut">
              <a:rPr lang="en-US" smtClean="0"/>
              <a:pPr/>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1D576-007D-439D-82FC-CAB9F23BA1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C51546-320F-4C27-A972-B3CCDCD630B8}" type="datetimeFigureOut">
              <a:rPr lang="en-US" smtClean="0"/>
              <a:pPr/>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1D576-007D-439D-82FC-CAB9F23BA1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AC51546-320F-4C27-A972-B3CCDCD630B8}" type="datetimeFigureOut">
              <a:rPr lang="en-US" smtClean="0"/>
              <a:pPr/>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1D576-007D-439D-82FC-CAB9F23BA11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AC51546-320F-4C27-A972-B3CCDCD630B8}" type="datetimeFigureOut">
              <a:rPr lang="en-US" smtClean="0"/>
              <a:pPr/>
              <a:t>3/2/2017</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DF81D576-007D-439D-82FC-CAB9F23BA11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AC51546-320F-4C27-A972-B3CCDCD630B8}" type="datetimeFigureOut">
              <a:rPr lang="en-US" smtClean="0"/>
              <a:pPr/>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1D576-007D-439D-82FC-CAB9F23BA11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AC51546-320F-4C27-A972-B3CCDCD630B8}" type="datetimeFigureOut">
              <a:rPr lang="en-US" smtClean="0"/>
              <a:pPr/>
              <a:t>3/2/2017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81D576-007D-439D-82FC-CAB9F23BA11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AC51546-320F-4C27-A972-B3CCDCD630B8}" type="datetimeFigureOut">
              <a:rPr lang="en-US" smtClean="0"/>
              <a:pPr/>
              <a:t>3/2/2017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81D576-007D-439D-82FC-CAB9F23BA1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C51546-320F-4C27-A972-B3CCDCD630B8}" type="datetimeFigureOut">
              <a:rPr lang="en-US" smtClean="0"/>
              <a:pPr/>
              <a:t>3/2/2017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1D576-007D-439D-82FC-CAB9F23BA1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AC51546-320F-4C27-A972-B3CCDCD630B8}" type="datetimeFigureOut">
              <a:rPr lang="en-US" smtClean="0"/>
              <a:pPr/>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1D576-007D-439D-82FC-CAB9F23BA115}"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AC51546-320F-4C27-A972-B3CCDCD630B8}" type="datetimeFigureOut">
              <a:rPr lang="en-US" smtClean="0"/>
              <a:pPr/>
              <a:t>3/2/2017</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DF81D576-007D-439D-82FC-CAB9F23BA11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AC51546-320F-4C27-A972-B3CCDCD630B8}" type="datetimeFigureOut">
              <a:rPr lang="en-US" smtClean="0"/>
              <a:pPr/>
              <a:t>3/2/2017</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F81D576-007D-439D-82FC-CAB9F23BA1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descr="1843585-park_boundary_at_the_Calcasieu_River-Sam_Houston_State_Park.jpg"/>
          <p:cNvPicPr>
            <a:picLocks noChangeAspect="1"/>
          </p:cNvPicPr>
          <p:nvPr/>
        </p:nvPicPr>
        <p:blipFill>
          <a:blip r:embed="rId3" cstate="print">
            <a:lum contrast="-20000"/>
          </a:blip>
          <a:srcRect/>
          <a:stretch>
            <a:fillRect/>
          </a:stretch>
        </p:blipFill>
        <p:spPr bwMode="auto">
          <a:xfrm>
            <a:off x="0" y="0"/>
            <a:ext cx="9630641" cy="6858000"/>
          </a:xfrm>
          <a:prstGeom prst="rect">
            <a:avLst/>
          </a:prstGeom>
          <a:noFill/>
          <a:ln w="9525">
            <a:noFill/>
            <a:miter lim="800000"/>
            <a:headEnd/>
            <a:tailEnd/>
          </a:ln>
        </p:spPr>
      </p:pic>
      <p:sp>
        <p:nvSpPr>
          <p:cNvPr id="2" name="Title 1"/>
          <p:cNvSpPr>
            <a:spLocks noGrp="1"/>
          </p:cNvSpPr>
          <p:nvPr>
            <p:ph type="ctrTitle"/>
          </p:nvPr>
        </p:nvSpPr>
        <p:spPr>
          <a:xfrm>
            <a:off x="457200" y="4038600"/>
            <a:ext cx="7772400" cy="1829761"/>
          </a:xfrm>
        </p:spPr>
        <p:txBody>
          <a:bodyPr>
            <a:normAutofit fontScale="90000"/>
          </a:bodyPr>
          <a:lstStyle/>
          <a:p>
            <a:pPr algn="ct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accent1"/>
                </a:solidFill>
                <a:effectLst/>
              </a:rPr>
              <a:t>Nonpoint Source Pollution Reduction through Enhancement of the On-Site Wastewater Disposal System inspection and Education Outreach</a:t>
            </a:r>
            <a:endParaRPr lang="en-US" dirty="0">
              <a:solidFill>
                <a:schemeClr val="accent1"/>
              </a:solidFill>
              <a:effectLst/>
            </a:endParaRPr>
          </a:p>
        </p:txBody>
      </p:sp>
      <p:sp>
        <p:nvSpPr>
          <p:cNvPr id="36866" name="Rectangle 2"/>
          <p:cNvSpPr>
            <a:spLocks noChangeArrowheads="1"/>
          </p:cNvSpPr>
          <p:nvPr/>
        </p:nvSpPr>
        <p:spPr bwMode="auto">
          <a:xfrm>
            <a:off x="0" y="319351"/>
            <a:ext cx="94488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accent1"/>
                </a:solidFill>
                <a:effectLst/>
                <a:latin typeface="Arial" pitchFamily="34" charset="0"/>
                <a:ea typeface="Times New Roman" pitchFamily="18" charset="0"/>
                <a:cs typeface="Arial" pitchFamily="34" charset="0"/>
              </a:rPr>
              <a:t>Nonpoint Source Pollution Reduction through Enhancement of the On-Site Wastewater Disposal System Inspection and Educational Outreach</a:t>
            </a:r>
            <a:endParaRPr kumimoji="0" lang="en-US" sz="4800" b="1" i="0" u="none" strike="noStrike" cap="none" normalizeH="0" baseline="0" dirty="0" smtClean="0">
              <a:ln>
                <a:noFill/>
              </a:ln>
              <a:solidFill>
                <a:schemeClr val="accent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accent1"/>
                </a:solidFill>
                <a:effectLst/>
                <a:latin typeface="Arial" pitchFamily="34" charset="0"/>
                <a:ea typeface="Times New Roman" pitchFamily="18" charset="0"/>
                <a:cs typeface="Arial" pitchFamily="34" charset="0"/>
              </a:rPr>
              <a:t>Calcasieu Parish, Louisia</a:t>
            </a:r>
            <a:r>
              <a:rPr kumimoji="0" lang="en-US" sz="4400" b="1" i="0" u="none" strike="noStrike" cap="none" normalizeH="0" baseline="0" dirty="0" smtClean="0">
                <a:ln>
                  <a:noFill/>
                </a:ln>
                <a:solidFill>
                  <a:schemeClr val="accent1"/>
                </a:solidFill>
                <a:effectLst/>
                <a:latin typeface="Arial" pitchFamily="34" charset="0"/>
                <a:ea typeface="Times New Roman" pitchFamily="18" charset="0"/>
                <a:cs typeface="Arial" pitchFamily="34" charset="0"/>
              </a:rPr>
              <a:t>na</a:t>
            </a:r>
            <a:endParaRPr kumimoji="0" lang="en-US" sz="4400" b="1" i="0" u="none" strike="noStrike" cap="none" normalizeH="0" baseline="0" dirty="0" smtClean="0">
              <a:ln>
                <a:noFill/>
              </a:ln>
              <a:solidFill>
                <a:schemeClr val="accent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b="1" dirty="0" smtClean="0">
                <a:solidFill>
                  <a:schemeClr val="accent1"/>
                </a:solidFill>
              </a:rPr>
              <a:t>Sludge Judge </a:t>
            </a:r>
            <a:endParaRPr lang="en-US" sz="5400" b="1" dirty="0">
              <a:solidFill>
                <a:schemeClr val="accent1"/>
              </a:solidFill>
            </a:endParaRPr>
          </a:p>
        </p:txBody>
      </p:sp>
      <p:pic>
        <p:nvPicPr>
          <p:cNvPr id="11" name="Picture Placeholder 10" descr="8-22-12 001.jpg"/>
          <p:cNvPicPr>
            <a:picLocks noGrp="1" noChangeAspect="1"/>
          </p:cNvPicPr>
          <p:nvPr>
            <p:ph type="pic" idx="1"/>
          </p:nvPr>
        </p:nvPicPr>
        <p:blipFill>
          <a:blip r:embed="rId3" cstate="print"/>
          <a:srcRect t="16067" b="16067"/>
          <a:stretch>
            <a:fillRect/>
          </a:stretch>
        </p:blipFill>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kjcarlin\Desktop\photo ideas\green.jpg"/>
          <p:cNvPicPr>
            <a:picLocks noChangeAspect="1" noChangeArrowheads="1"/>
          </p:cNvPicPr>
          <p:nvPr/>
        </p:nvPicPr>
        <p:blipFill>
          <a:blip r:embed="rId3" cstate="print"/>
          <a:srcRect/>
          <a:stretch>
            <a:fillRect/>
          </a:stretch>
        </p:blipFill>
        <p:spPr bwMode="auto">
          <a:xfrm rot="16200000">
            <a:off x="3255962" y="-284162"/>
            <a:ext cx="2879725" cy="5734050"/>
          </a:xfrm>
          <a:prstGeom prst="rect">
            <a:avLst/>
          </a:prstGeom>
          <a:noFill/>
        </p:spPr>
      </p:pic>
      <p:sp>
        <p:nvSpPr>
          <p:cNvPr id="3" name="TextBox 2"/>
          <p:cNvSpPr txBox="1"/>
          <p:nvPr/>
        </p:nvSpPr>
        <p:spPr>
          <a:xfrm>
            <a:off x="2209800" y="5029200"/>
            <a:ext cx="4724400" cy="923330"/>
          </a:xfrm>
          <a:prstGeom prst="rect">
            <a:avLst/>
          </a:prstGeom>
          <a:noFill/>
        </p:spPr>
        <p:txBody>
          <a:bodyPr wrap="square" rtlCol="0">
            <a:spAutoFit/>
          </a:bodyPr>
          <a:lstStyle/>
          <a:p>
            <a:pPr algn="ctr"/>
            <a:r>
              <a:rPr lang="en-US" sz="5400" b="1" dirty="0" smtClean="0">
                <a:solidFill>
                  <a:schemeClr val="accent1"/>
                </a:solidFill>
              </a:rPr>
              <a:t>Inspection</a:t>
            </a:r>
            <a:r>
              <a:rPr lang="en-US" b="1" dirty="0" smtClean="0"/>
              <a:t> </a:t>
            </a:r>
            <a:r>
              <a:rPr lang="en-US" sz="5400" b="1" dirty="0" smtClean="0">
                <a:solidFill>
                  <a:schemeClr val="accent1"/>
                </a:solidFill>
              </a:rPr>
              <a:t>Tags</a:t>
            </a:r>
            <a:r>
              <a:rPr lang="en-US" dirty="0" smtClean="0"/>
              <a:t> </a:t>
            </a:r>
            <a:endParaRPr lang="en-US" dirty="0"/>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jcarlin\Desktop\photo ideas\2012_11_28_16_00_490002.jpg"/>
          <p:cNvPicPr>
            <a:picLocks noChangeAspect="1" noChangeArrowheads="1"/>
          </p:cNvPicPr>
          <p:nvPr/>
        </p:nvPicPr>
        <p:blipFill>
          <a:blip r:embed="rId3" cstate="print"/>
          <a:srcRect/>
          <a:stretch>
            <a:fillRect/>
          </a:stretch>
        </p:blipFill>
        <p:spPr bwMode="auto">
          <a:xfrm>
            <a:off x="381000" y="381000"/>
            <a:ext cx="5737225" cy="2843212"/>
          </a:xfrm>
          <a:prstGeom prst="rect">
            <a:avLst/>
          </a:prstGeom>
          <a:noFill/>
        </p:spPr>
      </p:pic>
      <p:pic>
        <p:nvPicPr>
          <p:cNvPr id="1027" name="Picture 3" descr="C:\Users\kjcarlin\Desktop\photo ideas\yellow.jpg"/>
          <p:cNvPicPr>
            <a:picLocks noChangeAspect="1" noChangeArrowheads="1"/>
          </p:cNvPicPr>
          <p:nvPr/>
        </p:nvPicPr>
        <p:blipFill>
          <a:blip r:embed="rId4" cstate="print"/>
          <a:srcRect/>
          <a:stretch>
            <a:fillRect/>
          </a:stretch>
        </p:blipFill>
        <p:spPr bwMode="auto">
          <a:xfrm>
            <a:off x="2971800" y="3429000"/>
            <a:ext cx="5737225" cy="2862263"/>
          </a:xfrm>
          <a:prstGeom prst="rect">
            <a:avLst/>
          </a:prstGeom>
          <a:noFill/>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jcarlin\Desktop\photo ideas\red tag.jpg"/>
          <p:cNvPicPr>
            <a:picLocks noChangeAspect="1" noChangeArrowheads="1"/>
          </p:cNvPicPr>
          <p:nvPr/>
        </p:nvPicPr>
        <p:blipFill>
          <a:blip r:embed="rId3" cstate="print"/>
          <a:srcRect/>
          <a:stretch>
            <a:fillRect/>
          </a:stretch>
        </p:blipFill>
        <p:spPr bwMode="auto">
          <a:xfrm rot="16200000">
            <a:off x="1751838" y="-989838"/>
            <a:ext cx="2862072" cy="5756148"/>
          </a:xfrm>
          <a:prstGeom prst="rect">
            <a:avLst/>
          </a:prstGeom>
          <a:noFill/>
        </p:spPr>
      </p:pic>
      <p:pic>
        <p:nvPicPr>
          <p:cNvPr id="2051" name="Picture 3" descr="C:\Users\kjcarlin\Desktop\photo ideas\2012_11_28_15_57_010002.jpg"/>
          <p:cNvPicPr>
            <a:picLocks noChangeAspect="1" noChangeArrowheads="1"/>
          </p:cNvPicPr>
          <p:nvPr/>
        </p:nvPicPr>
        <p:blipFill>
          <a:blip r:embed="rId4" cstate="print"/>
          <a:srcRect/>
          <a:stretch>
            <a:fillRect/>
          </a:stretch>
        </p:blipFill>
        <p:spPr bwMode="auto">
          <a:xfrm rot="16200000">
            <a:off x="4841748" y="2275332"/>
            <a:ext cx="2843784" cy="5760720"/>
          </a:xfrm>
          <a:prstGeom prst="rect">
            <a:avLst/>
          </a:prstGeom>
          <a:noFill/>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9525" y="685800"/>
            <a:ext cx="9134475" cy="5200650"/>
          </a:xfrm>
          <a:prstGeom prst="rect">
            <a:avLst/>
          </a:prstGeom>
          <a:noFill/>
          <a:ln w="9525">
            <a:noFill/>
            <a:miter lim="800000"/>
            <a:headEnd/>
            <a:tailEnd/>
          </a:ln>
        </p:spPr>
      </p:pic>
      <p:sp>
        <p:nvSpPr>
          <p:cNvPr id="4" name="Title 3"/>
          <p:cNvSpPr>
            <a:spLocks noGrp="1"/>
          </p:cNvSpPr>
          <p:nvPr>
            <p:ph type="title"/>
          </p:nvPr>
        </p:nvSpPr>
        <p:spPr>
          <a:xfrm>
            <a:off x="4191000" y="838200"/>
            <a:ext cx="4648200" cy="914400"/>
          </a:xfrm>
        </p:spPr>
        <p:txBody>
          <a:bodyPr>
            <a:noAutofit/>
          </a:bodyPr>
          <a:lstStyle/>
          <a:p>
            <a:r>
              <a:rPr lang="en-US" sz="5400" b="1" dirty="0" smtClean="0">
                <a:solidFill>
                  <a:schemeClr val="accent1"/>
                </a:solidFill>
              </a:rPr>
              <a:t>Parish Map </a:t>
            </a:r>
            <a:endParaRPr lang="en-US" sz="5400" b="1" dirty="0">
              <a:solidFill>
                <a:schemeClr val="accent1"/>
              </a:solidFill>
            </a:endParaRP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srcRect/>
          <a:stretch>
            <a:fillRect/>
          </a:stretch>
        </p:blipFill>
        <p:spPr bwMode="auto">
          <a:xfrm>
            <a:off x="3657600" y="457200"/>
            <a:ext cx="5181600" cy="2895600"/>
          </a:xfrm>
          <a:prstGeom prst="rect">
            <a:avLst/>
          </a:prstGeom>
          <a:noFill/>
          <a:ln w="9525">
            <a:noFill/>
            <a:miter lim="800000"/>
            <a:headEnd/>
            <a:tailEnd/>
          </a:ln>
        </p:spPr>
      </p:pic>
      <p:pic>
        <p:nvPicPr>
          <p:cNvPr id="2" name="Picture 1"/>
          <p:cNvPicPr/>
          <p:nvPr/>
        </p:nvPicPr>
        <p:blipFill>
          <a:blip r:embed="rId4" cstate="print"/>
          <a:srcRect/>
          <a:stretch>
            <a:fillRect/>
          </a:stretch>
        </p:blipFill>
        <p:spPr bwMode="auto">
          <a:xfrm>
            <a:off x="381001" y="228600"/>
            <a:ext cx="3048000" cy="3276600"/>
          </a:xfrm>
          <a:prstGeom prst="rect">
            <a:avLst/>
          </a:prstGeom>
          <a:noFill/>
          <a:ln w="9525">
            <a:noFill/>
            <a:miter lim="800000"/>
            <a:headEnd/>
            <a:tailEnd/>
          </a:ln>
        </p:spPr>
      </p:pic>
      <p:pic>
        <p:nvPicPr>
          <p:cNvPr id="4" name="Picture 3"/>
          <p:cNvPicPr/>
          <p:nvPr/>
        </p:nvPicPr>
        <p:blipFill>
          <a:blip r:embed="rId5" cstate="print"/>
          <a:srcRect/>
          <a:stretch>
            <a:fillRect/>
          </a:stretch>
        </p:blipFill>
        <p:spPr bwMode="auto">
          <a:xfrm>
            <a:off x="4267200" y="3581400"/>
            <a:ext cx="4648200" cy="30480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1371600" y="3886200"/>
            <a:ext cx="2219325" cy="21240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486400"/>
            <a:ext cx="7315200" cy="522288"/>
          </a:xfrm>
        </p:spPr>
        <p:txBody>
          <a:bodyPr/>
          <a:lstStyle/>
          <a:p>
            <a:pPr algn="ctr"/>
            <a:r>
              <a:rPr lang="en-US" sz="5400" b="1" dirty="0" smtClean="0">
                <a:solidFill>
                  <a:schemeClr val="accent1"/>
                </a:solidFill>
              </a:rPr>
              <a:t>GIS tracking system  </a:t>
            </a:r>
            <a:r>
              <a:rPr lang="en-US" dirty="0" smtClean="0">
                <a:solidFill>
                  <a:schemeClr val="accent1"/>
                </a:solidFill>
              </a:rPr>
              <a:t/>
            </a:r>
            <a:br>
              <a:rPr lang="en-US" dirty="0" smtClean="0">
                <a:solidFill>
                  <a:schemeClr val="accent1"/>
                </a:solidFill>
              </a:rPr>
            </a:br>
            <a:endParaRPr lang="en-US" dirty="0"/>
          </a:p>
        </p:txBody>
      </p:sp>
      <p:pic>
        <p:nvPicPr>
          <p:cNvPr id="4097" name="Picture 1"/>
          <p:cNvPicPr>
            <a:picLocks noChangeAspect="1" noChangeArrowheads="1"/>
          </p:cNvPicPr>
          <p:nvPr/>
        </p:nvPicPr>
        <p:blipFill>
          <a:blip r:embed="rId3" cstate="print"/>
          <a:srcRect/>
          <a:stretch>
            <a:fillRect/>
          </a:stretch>
        </p:blipFill>
        <p:spPr bwMode="auto">
          <a:xfrm>
            <a:off x="914400" y="0"/>
            <a:ext cx="7620000" cy="4509796"/>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solidFill>
              </a:rPr>
              <a:t>Progress Report </a:t>
            </a:r>
            <a:endParaRPr lang="en-US" dirty="0">
              <a:solidFill>
                <a:schemeClr val="accent1"/>
              </a:solidFill>
            </a:endParaRPr>
          </a:p>
        </p:txBody>
      </p:sp>
      <p:sp>
        <p:nvSpPr>
          <p:cNvPr id="4" name="TextBox 3"/>
          <p:cNvSpPr txBox="1"/>
          <p:nvPr/>
        </p:nvSpPr>
        <p:spPr>
          <a:xfrm>
            <a:off x="304800" y="1295400"/>
            <a:ext cx="8610600" cy="3662541"/>
          </a:xfrm>
          <a:prstGeom prst="rect">
            <a:avLst/>
          </a:prstGeom>
          <a:noFill/>
        </p:spPr>
        <p:txBody>
          <a:bodyPr wrap="square" rtlCol="0">
            <a:spAutoFit/>
          </a:bodyPr>
          <a:lstStyle/>
          <a:p>
            <a:pPr algn="ctr"/>
            <a:endParaRPr lang="en-US" sz="2400" b="1" dirty="0" smtClean="0"/>
          </a:p>
          <a:p>
            <a:pPr algn="ctr"/>
            <a:r>
              <a:rPr lang="en-US" sz="2400" b="1" dirty="0" smtClean="0">
                <a:solidFill>
                  <a:schemeClr val="accent1"/>
                </a:solidFill>
              </a:rPr>
              <a:t>Overall Inspections </a:t>
            </a:r>
          </a:p>
          <a:p>
            <a:pPr algn="ctr"/>
            <a:endParaRPr lang="en-US" sz="2400" b="1" dirty="0" smtClean="0">
              <a:solidFill>
                <a:schemeClr val="accent1"/>
              </a:solidFill>
            </a:endParaRPr>
          </a:p>
          <a:p>
            <a:r>
              <a:rPr lang="en-US" sz="2000" b="1" dirty="0" smtClean="0">
                <a:solidFill>
                  <a:schemeClr val="accent1"/>
                </a:solidFill>
              </a:rPr>
              <a:t>Total Mechanical Plant Inspections:-------4,192     (12.7%)</a:t>
            </a:r>
          </a:p>
          <a:p>
            <a:r>
              <a:rPr lang="en-US" sz="2000" b="1" dirty="0" smtClean="0">
                <a:solidFill>
                  <a:schemeClr val="accent1"/>
                </a:solidFill>
              </a:rPr>
              <a:t>Total Mechanical Plant Approved:-------- 2,942     (70%)</a:t>
            </a:r>
          </a:p>
          <a:p>
            <a:r>
              <a:rPr lang="en-US" sz="2000" b="1" dirty="0" smtClean="0">
                <a:solidFill>
                  <a:schemeClr val="accent1"/>
                </a:solidFill>
              </a:rPr>
              <a:t>Total Mechanical Plant Disapproved:------1,250     (30%)</a:t>
            </a:r>
          </a:p>
          <a:p>
            <a:r>
              <a:rPr lang="en-US" sz="2000" b="1" dirty="0" smtClean="0">
                <a:solidFill>
                  <a:schemeClr val="accent1"/>
                </a:solidFill>
              </a:rPr>
              <a:t>Total Other Systems Inspections:---------- 733 </a:t>
            </a:r>
          </a:p>
          <a:p>
            <a:r>
              <a:rPr lang="en-US" sz="2000" b="1" dirty="0" smtClean="0">
                <a:solidFill>
                  <a:schemeClr val="accent1"/>
                </a:solidFill>
              </a:rPr>
              <a:t>Total Other Systems Approved:------------600</a:t>
            </a:r>
          </a:p>
          <a:p>
            <a:r>
              <a:rPr lang="en-US" sz="2000" b="1" dirty="0" smtClean="0">
                <a:solidFill>
                  <a:schemeClr val="accent1"/>
                </a:solidFill>
              </a:rPr>
              <a:t>Total Other Systems Disapproved:--------- 133</a:t>
            </a:r>
          </a:p>
          <a:p>
            <a:endParaRPr lang="en-US" sz="2000" b="1" dirty="0" smtClean="0"/>
          </a:p>
          <a:p>
            <a:endParaRPr lang="en-US" sz="2000" dirty="0"/>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304800" y="762001"/>
            <a:ext cx="8583870" cy="5029200"/>
          </a:xfrm>
          <a:prstGeom prst="rect">
            <a:avLst/>
          </a:prstGeom>
          <a:noFill/>
          <a:ln w="9525">
            <a:noFill/>
            <a:miter lim="800000"/>
            <a:headEnd/>
            <a:tailEnd/>
          </a:ln>
        </p:spPr>
      </p:pic>
      <p:sp>
        <p:nvSpPr>
          <p:cNvPr id="3" name="TextBox 2"/>
          <p:cNvSpPr txBox="1"/>
          <p:nvPr/>
        </p:nvSpPr>
        <p:spPr>
          <a:xfrm>
            <a:off x="2286000" y="5791200"/>
            <a:ext cx="4114800" cy="923330"/>
          </a:xfrm>
          <a:prstGeom prst="rect">
            <a:avLst/>
          </a:prstGeom>
          <a:noFill/>
        </p:spPr>
        <p:txBody>
          <a:bodyPr wrap="square" rtlCol="0">
            <a:spAutoFit/>
          </a:bodyPr>
          <a:lstStyle/>
          <a:p>
            <a:pPr algn="ctr"/>
            <a:r>
              <a:rPr lang="en-US" b="1" dirty="0" smtClean="0"/>
              <a:t>Sewer Inspections  </a:t>
            </a:r>
          </a:p>
          <a:p>
            <a:pPr algn="ctr"/>
            <a:r>
              <a:rPr lang="en-US" b="1" dirty="0" smtClean="0"/>
              <a:t>January 23, 2012 – October 31, 2012</a:t>
            </a:r>
          </a:p>
          <a:p>
            <a:endParaRPr lang="en-US" dirty="0"/>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cstate="print">
            <a:lum contrast="-67000"/>
          </a:blip>
          <a:srcRect/>
          <a:stretch>
            <a:fillRect/>
          </a:stretch>
        </p:blipFill>
        <p:spPr bwMode="auto">
          <a:xfrm>
            <a:off x="228600" y="114604"/>
            <a:ext cx="8763000" cy="6743396"/>
          </a:xfrm>
          <a:prstGeom prst="rect">
            <a:avLst/>
          </a:prstGeom>
          <a:ln>
            <a:noFill/>
          </a:ln>
          <a:effectLst>
            <a:softEdge rad="112500"/>
          </a:effectLst>
        </p:spPr>
      </p:pic>
      <p:sp>
        <p:nvSpPr>
          <p:cNvPr id="2" name="Title 1"/>
          <p:cNvSpPr>
            <a:spLocks noGrp="1"/>
          </p:cNvSpPr>
          <p:nvPr>
            <p:ph type="title"/>
          </p:nvPr>
        </p:nvSpPr>
        <p:spPr/>
        <p:txBody>
          <a:bodyPr/>
          <a:lstStyle/>
          <a:p>
            <a:pPr algn="ctr"/>
            <a:r>
              <a:rPr lang="en-US" dirty="0" smtClean="0">
                <a:solidFill>
                  <a:schemeClr val="bg1"/>
                </a:solidFill>
              </a:rPr>
              <a:t>Introduction </a:t>
            </a:r>
            <a:endParaRPr lang="en-US" dirty="0">
              <a:solidFill>
                <a:schemeClr val="bg1"/>
              </a:solidFill>
            </a:endParaRPr>
          </a:p>
        </p:txBody>
      </p:sp>
      <p:sp>
        <p:nvSpPr>
          <p:cNvPr id="3" name="Content Placeholder 2"/>
          <p:cNvSpPr>
            <a:spLocks noGrp="1"/>
          </p:cNvSpPr>
          <p:nvPr>
            <p:ph idx="4294967295"/>
          </p:nvPr>
        </p:nvSpPr>
        <p:spPr>
          <a:xfrm>
            <a:off x="0" y="1481138"/>
            <a:ext cx="8229600" cy="4525962"/>
          </a:xfrm>
          <a:effectLst>
            <a:outerShdw blurRad="50800" dist="38100" dir="5400000" algn="t" rotWithShape="0">
              <a:prstClr val="black">
                <a:alpha val="40000"/>
              </a:prstClr>
            </a:outerShdw>
          </a:effectLst>
        </p:spPr>
        <p:txBody>
          <a:bodyPr>
            <a:normAutofit/>
          </a:bodyPr>
          <a:lstStyle/>
          <a:p>
            <a:r>
              <a:rPr lang="en-US" b="1" u="sng" dirty="0" smtClean="0">
                <a:solidFill>
                  <a:schemeClr val="bg1"/>
                </a:solidFill>
              </a:rPr>
              <a:t>Intent:  Address Clean waters goal of removing 25% of impaired water bodies from 303(D) list by 2012</a:t>
            </a:r>
          </a:p>
          <a:p>
            <a:endParaRPr lang="en-US" b="1" u="sng" dirty="0" smtClean="0">
              <a:solidFill>
                <a:schemeClr val="bg1"/>
              </a:solidFill>
            </a:endParaRPr>
          </a:p>
          <a:p>
            <a:r>
              <a:rPr lang="en-US" b="1" u="sng" dirty="0" smtClean="0">
                <a:solidFill>
                  <a:schemeClr val="bg1"/>
                </a:solidFill>
              </a:rPr>
              <a:t>Goal: enhance existing parish mechanical sewer inspection program</a:t>
            </a:r>
          </a:p>
          <a:p>
            <a:endParaRPr lang="en-US" b="1" u="sng" dirty="0" smtClean="0">
              <a:solidFill>
                <a:schemeClr val="bg1"/>
              </a:solidFill>
            </a:endParaRPr>
          </a:p>
          <a:p>
            <a:r>
              <a:rPr lang="en-US" b="1" u="sng" dirty="0" smtClean="0">
                <a:solidFill>
                  <a:schemeClr val="bg1"/>
                </a:solidFill>
              </a:rPr>
              <a:t>Focus:  Target four water bodies in Calcasieu river basin impaired for fecal </a:t>
            </a:r>
            <a:r>
              <a:rPr lang="en-US" b="1" u="sng" dirty="0" err="1" smtClean="0">
                <a:solidFill>
                  <a:schemeClr val="bg1"/>
                </a:solidFill>
              </a:rPr>
              <a:t>coliform</a:t>
            </a:r>
            <a:r>
              <a:rPr lang="en-US" b="1" u="sng" dirty="0" smtClean="0">
                <a:solidFill>
                  <a:schemeClr val="bg1"/>
                </a:solidFill>
              </a:rPr>
              <a:t> bacteria</a:t>
            </a:r>
          </a:p>
          <a:p>
            <a:endParaRPr lang="en-US" dirty="0"/>
          </a:p>
        </p:txBody>
      </p:sp>
      <p:pic>
        <p:nvPicPr>
          <p:cNvPr id="2050" name="Picture 2" descr="C:\Users\kjcarlin\AppData\Local\Microsoft\Windows\Temporary Internet Files\Content.IE5\8806PB4M\MC900298021[1].wmf"/>
          <p:cNvPicPr>
            <a:picLocks noChangeAspect="1" noChangeArrowheads="1"/>
          </p:cNvPicPr>
          <p:nvPr/>
        </p:nvPicPr>
        <p:blipFill>
          <a:blip r:embed="rId4" cstate="print"/>
          <a:srcRect/>
          <a:stretch>
            <a:fillRect/>
          </a:stretch>
        </p:blipFill>
        <p:spPr bwMode="auto">
          <a:xfrm>
            <a:off x="6019799" y="4876800"/>
            <a:ext cx="2826939" cy="1600200"/>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C:\Users\kjcarlin\AppData\Local\Microsoft\Windows\Temporary Internet Files\Content.IE5\A2JA79KV\MC900437256[1].jpg"/>
          <p:cNvPicPr>
            <a:picLocks noChangeAspect="1" noChangeArrowheads="1"/>
          </p:cNvPicPr>
          <p:nvPr/>
        </p:nvPicPr>
        <p:blipFill>
          <a:blip r:embed="rId3" cstate="print"/>
          <a:srcRect/>
          <a:stretch>
            <a:fillRect/>
          </a:stretch>
        </p:blipFill>
        <p:spPr bwMode="auto">
          <a:xfrm>
            <a:off x="0" y="-715849"/>
            <a:ext cx="9144000" cy="7742464"/>
          </a:xfrm>
          <a:prstGeom prst="rect">
            <a:avLst/>
          </a:prstGeom>
          <a:noFill/>
        </p:spPr>
      </p:pic>
      <p:sp>
        <p:nvSpPr>
          <p:cNvPr id="3" name="Content Placeholder 2"/>
          <p:cNvSpPr>
            <a:spLocks noGrp="1"/>
          </p:cNvSpPr>
          <p:nvPr>
            <p:ph type="subTitle" idx="1"/>
          </p:nvPr>
        </p:nvSpPr>
        <p:spPr>
          <a:xfrm>
            <a:off x="228600" y="2209800"/>
            <a:ext cx="8458200" cy="3886200"/>
          </a:xfrm>
        </p:spPr>
        <p:txBody>
          <a:bodyPr>
            <a:normAutofit fontScale="70000" lnSpcReduction="20000"/>
          </a:bodyPr>
          <a:lstStyle/>
          <a:p>
            <a:pPr>
              <a:buNone/>
            </a:pPr>
            <a:endParaRPr lang="en-US" b="1" dirty="0" smtClean="0">
              <a:solidFill>
                <a:schemeClr val="accent1"/>
              </a:solidFill>
            </a:endParaRPr>
          </a:p>
          <a:p>
            <a:pPr algn="l">
              <a:buFont typeface="Arial" pitchFamily="34" charset="0"/>
              <a:buChar char="•"/>
            </a:pPr>
            <a:r>
              <a:rPr lang="en-US" sz="5100" b="1" u="sng" dirty="0" smtClean="0">
                <a:solidFill>
                  <a:schemeClr val="accent1"/>
                </a:solidFill>
              </a:rPr>
              <a:t>Inspect all home mechanical sewer systems in the unincorporated areas of Calcasieu Parish </a:t>
            </a:r>
          </a:p>
          <a:p>
            <a:pPr algn="l">
              <a:buFont typeface="Arial" pitchFamily="34" charset="0"/>
              <a:buChar char="•"/>
            </a:pPr>
            <a:endParaRPr lang="en-US" sz="5100" b="1" u="sng" dirty="0" smtClean="0">
              <a:solidFill>
                <a:schemeClr val="accent1"/>
              </a:solidFill>
            </a:endParaRPr>
          </a:p>
          <a:p>
            <a:pPr algn="l">
              <a:buFont typeface="Arial" pitchFamily="34" charset="0"/>
              <a:buChar char="•"/>
            </a:pPr>
            <a:r>
              <a:rPr lang="en-US" sz="5100" b="1" u="sng" dirty="0" smtClean="0">
                <a:solidFill>
                  <a:schemeClr val="accent1"/>
                </a:solidFill>
              </a:rPr>
              <a:t>Develop public awareness program to inform residents of importance of proper sewer system maintenance</a:t>
            </a:r>
          </a:p>
          <a:p>
            <a:endParaRPr lang="en-US" sz="5100" dirty="0"/>
          </a:p>
        </p:txBody>
      </p:sp>
      <p:sp>
        <p:nvSpPr>
          <p:cNvPr id="2" name="Title 1"/>
          <p:cNvSpPr>
            <a:spLocks noGrp="1"/>
          </p:cNvSpPr>
          <p:nvPr>
            <p:ph type="ctrTitle"/>
          </p:nvPr>
        </p:nvSpPr>
        <p:spPr>
          <a:xfrm>
            <a:off x="-533400" y="0"/>
            <a:ext cx="9982200" cy="2590800"/>
          </a:xfrm>
        </p:spPr>
        <p:txBody>
          <a:bodyPr>
            <a:normAutofit/>
          </a:bodyPr>
          <a:lstStyle/>
          <a:p>
            <a:pPr algn="ctr"/>
            <a:r>
              <a:rPr lang="en-US" sz="5400" b="1" dirty="0" smtClean="0">
                <a:solidFill>
                  <a:schemeClr val="bg1"/>
                </a:solidFill>
              </a:rPr>
              <a:t>Program Structure</a:t>
            </a:r>
            <a:endParaRPr lang="en-US" sz="5400" b="1"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65122"/>
            <a:ext cx="8075432" cy="1078478"/>
          </a:xfrm>
        </p:spPr>
        <p:txBody>
          <a:bodyPr/>
          <a:lstStyle/>
          <a:p>
            <a:pPr algn="ctr"/>
            <a:r>
              <a:rPr lang="en-US" b="1" dirty="0" smtClean="0">
                <a:solidFill>
                  <a:schemeClr val="accent1"/>
                </a:solidFill>
              </a:rPr>
              <a:t>Inspections </a:t>
            </a:r>
            <a:endParaRPr lang="en-US" b="1" dirty="0">
              <a:solidFill>
                <a:schemeClr val="accent1"/>
              </a:solidFill>
            </a:endParaRPr>
          </a:p>
        </p:txBody>
      </p:sp>
      <p:pic>
        <p:nvPicPr>
          <p:cNvPr id="4" name="Content Placeholder 3" descr="8-21-12 003.jpg"/>
          <p:cNvPicPr>
            <a:picLocks noGrp="1" noChangeAspect="1"/>
          </p:cNvPicPr>
          <p:nvPr>
            <p:ph type="pic" idx="1"/>
          </p:nvPr>
        </p:nvPicPr>
        <p:blipFill>
          <a:blip r:embed="rId3" cstate="print"/>
          <a:srcRect t="16059" b="16059"/>
          <a:stretch>
            <a:fillRect/>
          </a:stretch>
        </p:blip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743200" y="228600"/>
            <a:ext cx="4727855" cy="6298796"/>
          </a:xfrm>
          <a:prstGeom prst="rect">
            <a:avLst/>
          </a:prstGeom>
          <a:noFill/>
          <a:ln w="9525">
            <a:noFill/>
            <a:miter lim="800000"/>
            <a:headEnd/>
            <a:tailEnd/>
          </a:ln>
        </p:spPr>
      </p:pic>
      <p:pic>
        <p:nvPicPr>
          <p:cNvPr id="1030" name="Picture 6" descr="C:\Users\kjcarlin\AppData\Local\Microsoft\Windows\Temporary Internet Files\Content.IE5\V2UG9C59\MC900389514[1].wmf"/>
          <p:cNvPicPr>
            <a:picLocks noChangeAspect="1" noChangeArrowheads="1"/>
          </p:cNvPicPr>
          <p:nvPr/>
        </p:nvPicPr>
        <p:blipFill>
          <a:blip r:embed="rId4" cstate="print"/>
          <a:srcRect/>
          <a:stretch>
            <a:fillRect/>
          </a:stretch>
        </p:blipFill>
        <p:spPr bwMode="auto">
          <a:xfrm rot="20095287">
            <a:off x="242267" y="575741"/>
            <a:ext cx="1990725" cy="1585913"/>
          </a:xfrm>
          <a:prstGeom prst="rect">
            <a:avLst/>
          </a:prstGeom>
          <a:noFill/>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685800" y="457200"/>
            <a:ext cx="2270271" cy="5481638"/>
          </a:xfrm>
          <a:prstGeom prst="rect">
            <a:avLst/>
          </a:prstGeom>
          <a:noFill/>
          <a:ln w="9525">
            <a:noFill/>
            <a:miter lim="800000"/>
            <a:headEnd/>
            <a:tailEnd/>
          </a:ln>
        </p:spPr>
      </p:pic>
      <p:pic>
        <p:nvPicPr>
          <p:cNvPr id="1029" name="Picture 5" descr="C:\Users\kjcarlin\Desktop\photo ideas\2012_12_10_15_28_030001.jpg"/>
          <p:cNvPicPr>
            <a:picLocks noChangeAspect="1" noChangeArrowheads="1"/>
          </p:cNvPicPr>
          <p:nvPr/>
        </p:nvPicPr>
        <p:blipFill>
          <a:blip r:embed="rId4" cstate="print"/>
          <a:srcRect/>
          <a:stretch>
            <a:fillRect/>
          </a:stretch>
        </p:blipFill>
        <p:spPr bwMode="auto">
          <a:xfrm>
            <a:off x="3657600" y="533400"/>
            <a:ext cx="2268084" cy="5449887"/>
          </a:xfrm>
          <a:prstGeom prst="rect">
            <a:avLst/>
          </a:prstGeom>
          <a:noFill/>
        </p:spPr>
      </p:pic>
      <p:pic>
        <p:nvPicPr>
          <p:cNvPr id="1030" name="Picture 6" descr="C:\Users\kjcarlin\Desktop\photo ideas\2012_12_10_15_27_400001.jpg"/>
          <p:cNvPicPr>
            <a:picLocks noChangeAspect="1" noChangeArrowheads="1"/>
          </p:cNvPicPr>
          <p:nvPr/>
        </p:nvPicPr>
        <p:blipFill>
          <a:blip r:embed="rId5" cstate="print"/>
          <a:srcRect/>
          <a:stretch>
            <a:fillRect/>
          </a:stretch>
        </p:blipFill>
        <p:spPr bwMode="auto">
          <a:xfrm>
            <a:off x="6477000" y="609600"/>
            <a:ext cx="2199018" cy="5362575"/>
          </a:xfrm>
          <a:prstGeom prst="rect">
            <a:avLst/>
          </a:prstGeom>
          <a:noFill/>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100" y="4549676"/>
            <a:ext cx="7543800" cy="2031325"/>
          </a:xfrm>
          <a:prstGeom prst="rect">
            <a:avLst/>
          </a:prstGeom>
          <a:noFill/>
        </p:spPr>
        <p:txBody>
          <a:bodyPr wrap="square" rtlCol="0">
            <a:spAutoFit/>
          </a:bodyPr>
          <a:lstStyle/>
          <a:p>
            <a:r>
              <a:rPr lang="en-US" b="1" dirty="0" smtClean="0">
                <a:solidFill>
                  <a:schemeClr val="tx2"/>
                </a:solidFill>
              </a:rPr>
              <a:t>1. Pretreatment tank </a:t>
            </a:r>
            <a:br>
              <a:rPr lang="en-US" b="1" dirty="0" smtClean="0">
                <a:solidFill>
                  <a:schemeClr val="tx2"/>
                </a:solidFill>
              </a:rPr>
            </a:br>
            <a:r>
              <a:rPr lang="en-US" b="1" dirty="0" smtClean="0">
                <a:solidFill>
                  <a:schemeClr val="tx2"/>
                </a:solidFill>
              </a:rPr>
              <a:t>2. Aeration chamber </a:t>
            </a:r>
            <a:br>
              <a:rPr lang="en-US" b="1" dirty="0" smtClean="0">
                <a:solidFill>
                  <a:schemeClr val="tx2"/>
                </a:solidFill>
              </a:rPr>
            </a:br>
            <a:r>
              <a:rPr lang="en-US" b="1" dirty="0" smtClean="0">
                <a:solidFill>
                  <a:schemeClr val="tx2"/>
                </a:solidFill>
              </a:rPr>
              <a:t>3. Clarifier chamber </a:t>
            </a:r>
            <a:br>
              <a:rPr lang="en-US" b="1" dirty="0" smtClean="0">
                <a:solidFill>
                  <a:schemeClr val="tx2"/>
                </a:solidFill>
              </a:rPr>
            </a:br>
            <a:r>
              <a:rPr lang="en-US" b="1" dirty="0" smtClean="0">
                <a:solidFill>
                  <a:schemeClr val="tx2"/>
                </a:solidFill>
              </a:rPr>
              <a:t>4. Chlorinator </a:t>
            </a:r>
            <a:br>
              <a:rPr lang="en-US" b="1" dirty="0" smtClean="0">
                <a:solidFill>
                  <a:schemeClr val="tx2"/>
                </a:solidFill>
              </a:rPr>
            </a:br>
            <a:r>
              <a:rPr lang="en-US" b="1" dirty="0" smtClean="0">
                <a:solidFill>
                  <a:schemeClr val="tx2"/>
                </a:solidFill>
              </a:rPr>
              <a:t>5. Holding tank.</a:t>
            </a:r>
            <a:br>
              <a:rPr lang="en-US" b="1" dirty="0" smtClean="0">
                <a:solidFill>
                  <a:schemeClr val="tx2"/>
                </a:solidFill>
              </a:rPr>
            </a:br>
            <a:r>
              <a:rPr lang="en-US" b="1" dirty="0" smtClean="0">
                <a:solidFill>
                  <a:schemeClr val="tx2"/>
                </a:solidFill>
              </a:rPr>
              <a:t>6. Aerator and pump. </a:t>
            </a:r>
            <a:br>
              <a:rPr lang="en-US" b="1" dirty="0" smtClean="0">
                <a:solidFill>
                  <a:schemeClr val="tx2"/>
                </a:solidFill>
              </a:rPr>
            </a:br>
            <a:r>
              <a:rPr lang="en-US" b="1" dirty="0" smtClean="0">
                <a:solidFill>
                  <a:schemeClr val="tx2"/>
                </a:solidFill>
              </a:rPr>
              <a:t>7. Control Center monitors </a:t>
            </a:r>
          </a:p>
        </p:txBody>
      </p:sp>
      <p:pic>
        <p:nvPicPr>
          <p:cNvPr id="26626" name="Picture 2" descr="http://www.hootsystems.com/systems/lahoot_files/image002.jpg"/>
          <p:cNvPicPr>
            <a:picLocks noChangeAspect="1" noChangeArrowheads="1"/>
          </p:cNvPicPr>
          <p:nvPr/>
        </p:nvPicPr>
        <p:blipFill>
          <a:blip r:embed="rId3" cstate="print"/>
          <a:srcRect/>
          <a:stretch>
            <a:fillRect/>
          </a:stretch>
        </p:blipFill>
        <p:spPr bwMode="auto">
          <a:xfrm>
            <a:off x="609600" y="228600"/>
            <a:ext cx="7633386" cy="4247149"/>
          </a:xfrm>
          <a:prstGeom prst="rect">
            <a:avLst/>
          </a:prstGeom>
          <a:noFill/>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3" descr="P:\Planning\Environmental\Sewer\Photos\sewers\9-13-12\Photo033.jpg"/>
          <p:cNvPicPr>
            <a:picLocks noGrp="1" noChangeAspect="1" noChangeArrowheads="1"/>
          </p:cNvPicPr>
          <p:nvPr>
            <p:ph type="pic" idx="1"/>
          </p:nvPr>
        </p:nvPicPr>
        <p:blipFill>
          <a:blip r:embed="rId3" cstate="print"/>
          <a:srcRect t="16326" b="16326"/>
          <a:stretch>
            <a:fillRect/>
          </a:stretch>
        </p:blipFill>
        <p:spPr bwMode="auto">
          <a:xfrm>
            <a:off x="228600" y="189968"/>
            <a:ext cx="4751647" cy="2400832"/>
          </a:xfrm>
          <a:prstGeom prst="rect">
            <a:avLst/>
          </a:prstGeom>
          <a:noFill/>
        </p:spPr>
      </p:pic>
      <p:pic>
        <p:nvPicPr>
          <p:cNvPr id="4" name="Picture 7" descr="SewStickerGone.jpg"/>
          <p:cNvPicPr>
            <a:picLocks noChangeAspect="1"/>
          </p:cNvPicPr>
          <p:nvPr/>
        </p:nvPicPr>
        <p:blipFill>
          <a:blip r:embed="rId4" cstate="print"/>
          <a:srcRect/>
          <a:stretch>
            <a:fillRect/>
          </a:stretch>
        </p:blipFill>
        <p:spPr bwMode="auto">
          <a:xfrm>
            <a:off x="4114800" y="2514600"/>
            <a:ext cx="5029200" cy="3962400"/>
          </a:xfrm>
          <a:prstGeom prst="rect">
            <a:avLst/>
          </a:prstGeom>
          <a:noFill/>
          <a:ln w="9525">
            <a:noFill/>
            <a:miter lim="800000"/>
            <a:headEnd/>
            <a:tailEnd/>
          </a:ln>
        </p:spPr>
      </p:pic>
      <p:sp>
        <p:nvSpPr>
          <p:cNvPr id="8" name="Down Arrow 7"/>
          <p:cNvSpPr/>
          <p:nvPr/>
        </p:nvSpPr>
        <p:spPr>
          <a:xfrm rot="2627335">
            <a:off x="7779184" y="2423294"/>
            <a:ext cx="224934" cy="2312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4" descr="100_3422.JPG"/>
          <p:cNvPicPr>
            <a:picLocks noChangeAspect="1"/>
          </p:cNvPicPr>
          <p:nvPr/>
        </p:nvPicPr>
        <p:blipFill>
          <a:blip r:embed="rId5" cstate="print"/>
          <a:srcRect t="14279" b="14279"/>
          <a:stretch>
            <a:fillRect/>
          </a:stretch>
        </p:blipFill>
        <p:spPr>
          <a:xfrm>
            <a:off x="381000" y="2819400"/>
            <a:ext cx="4058653" cy="3505200"/>
          </a:xfrm>
          <a:prstGeom prst="rect">
            <a:avLst/>
          </a:prstGeom>
          <a:solidFill>
            <a:schemeClr val="bg2"/>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Down Arrow 9"/>
          <p:cNvSpPr/>
          <p:nvPr/>
        </p:nvSpPr>
        <p:spPr>
          <a:xfrm rot="2627335">
            <a:off x="3892985" y="2651895"/>
            <a:ext cx="224934" cy="2312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3276600"/>
            <a:ext cx="1981200" cy="1015663"/>
          </a:xfrm>
          <a:prstGeom prst="rect">
            <a:avLst/>
          </a:prstGeom>
          <a:noFill/>
        </p:spPr>
        <p:txBody>
          <a:bodyPr wrap="square" rtlCol="0">
            <a:spAutoFit/>
          </a:bodyPr>
          <a:lstStyle/>
          <a:p>
            <a:r>
              <a:rPr lang="en-US" sz="6000" b="1" dirty="0" smtClean="0">
                <a:solidFill>
                  <a:schemeClr val="bg1"/>
                </a:solidFill>
              </a:rPr>
              <a:t>Ants</a:t>
            </a:r>
            <a:r>
              <a:rPr lang="en-US" dirty="0" smtClean="0">
                <a:solidFill>
                  <a:schemeClr val="bg1"/>
                </a:solidFill>
              </a:rPr>
              <a:t> </a:t>
            </a:r>
            <a:endParaRPr lang="en-US" dirty="0">
              <a:solidFill>
                <a:schemeClr val="bg1"/>
              </a:solidFill>
            </a:endParaRPr>
          </a:p>
        </p:txBody>
      </p:sp>
      <p:sp>
        <p:nvSpPr>
          <p:cNvPr id="12" name="TextBox 11"/>
          <p:cNvSpPr txBox="1"/>
          <p:nvPr/>
        </p:nvSpPr>
        <p:spPr>
          <a:xfrm>
            <a:off x="5562600" y="2743200"/>
            <a:ext cx="3200400" cy="830997"/>
          </a:xfrm>
          <a:prstGeom prst="rect">
            <a:avLst/>
          </a:prstGeom>
          <a:noFill/>
        </p:spPr>
        <p:txBody>
          <a:bodyPr wrap="square" rtlCol="0">
            <a:spAutoFit/>
          </a:bodyPr>
          <a:lstStyle/>
          <a:p>
            <a:r>
              <a:rPr lang="en-US" sz="4800" b="1" u="sng" dirty="0" smtClean="0">
                <a:solidFill>
                  <a:schemeClr val="bg1"/>
                </a:solidFill>
              </a:rPr>
              <a:t>Air Line </a:t>
            </a:r>
            <a:endParaRPr lang="en-US" sz="4800" b="1" u="sng" dirty="0">
              <a:solidFill>
                <a:schemeClr val="bg1"/>
              </a:solidFill>
            </a:endParaRPr>
          </a:p>
        </p:txBody>
      </p:sp>
      <p:sp>
        <p:nvSpPr>
          <p:cNvPr id="13" name="TextBox 12"/>
          <p:cNvSpPr txBox="1"/>
          <p:nvPr/>
        </p:nvSpPr>
        <p:spPr>
          <a:xfrm>
            <a:off x="5562600" y="1219200"/>
            <a:ext cx="4114800" cy="923330"/>
          </a:xfrm>
          <a:prstGeom prst="rect">
            <a:avLst/>
          </a:prstGeom>
          <a:noFill/>
        </p:spPr>
        <p:txBody>
          <a:bodyPr wrap="square" rtlCol="0">
            <a:spAutoFit/>
          </a:bodyPr>
          <a:lstStyle/>
          <a:p>
            <a:r>
              <a:rPr lang="en-US" sz="5400" b="1" dirty="0" smtClean="0">
                <a:solidFill>
                  <a:schemeClr val="accent1"/>
                </a:solidFill>
              </a:rPr>
              <a:t>Motor</a:t>
            </a:r>
            <a:r>
              <a:rPr lang="en-US" dirty="0" smtClean="0"/>
              <a:t> </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b="1" dirty="0" smtClean="0">
                <a:solidFill>
                  <a:schemeClr val="accent1"/>
                </a:solidFill>
              </a:rPr>
              <a:t>Tank</a:t>
            </a:r>
            <a:endParaRPr lang="en-US" sz="5400" b="1" dirty="0">
              <a:solidFill>
                <a:schemeClr val="accent1"/>
              </a:solidFill>
            </a:endParaRPr>
          </a:p>
        </p:txBody>
      </p:sp>
      <p:pic>
        <p:nvPicPr>
          <p:cNvPr id="10" name="Picture Placeholder 9" descr="12-3-12 002.jpg"/>
          <p:cNvPicPr>
            <a:picLocks noGrp="1" noChangeAspect="1"/>
          </p:cNvPicPr>
          <p:nvPr>
            <p:ph type="pic" idx="1"/>
          </p:nvPr>
        </p:nvPicPr>
        <p:blipFill>
          <a:blip r:embed="rId3" cstate="print"/>
          <a:srcRect t="16067" b="16067"/>
          <a:stretch>
            <a:fillRect/>
          </a:stretch>
        </p:blipFill>
        <p:spPr/>
      </p:pic>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1890</TotalTime>
  <Words>1220</Words>
  <Application>Microsoft Office PowerPoint</Application>
  <PresentationFormat>On-screen Show (4:3)</PresentationFormat>
  <Paragraphs>117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Franklin Gothic Book</vt:lpstr>
      <vt:lpstr>Perpetua</vt:lpstr>
      <vt:lpstr>Times New Roman</vt:lpstr>
      <vt:lpstr>Wingdings 2</vt:lpstr>
      <vt:lpstr>Equity</vt:lpstr>
      <vt:lpstr>                                      Nonpoint Source Pollution Reduction through Enhancement of the On-Site Wastewater Disposal System inspection and Education Outreach</vt:lpstr>
      <vt:lpstr>Introduction </vt:lpstr>
      <vt:lpstr>Program Structure</vt:lpstr>
      <vt:lpstr>Inspections </vt:lpstr>
      <vt:lpstr>PowerPoint Presentation</vt:lpstr>
      <vt:lpstr>PowerPoint Presentation</vt:lpstr>
      <vt:lpstr>PowerPoint Presentation</vt:lpstr>
      <vt:lpstr>PowerPoint Presentation</vt:lpstr>
      <vt:lpstr>Tank</vt:lpstr>
      <vt:lpstr>Sludge Judge </vt:lpstr>
      <vt:lpstr>PowerPoint Presentation</vt:lpstr>
      <vt:lpstr>PowerPoint Presentation</vt:lpstr>
      <vt:lpstr>PowerPoint Presentation</vt:lpstr>
      <vt:lpstr>Parish Map </vt:lpstr>
      <vt:lpstr>PowerPoint Presentation</vt:lpstr>
      <vt:lpstr>GIS tracking system   </vt:lpstr>
      <vt:lpstr>Progress Report </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Nonpoint Source Pollution Reduction through Enhancement of the On-Site Wastewater Disposal System inspection and Education Outreach</dc:title>
  <dc:creator>kjcarlin</dc:creator>
  <cp:lastModifiedBy>Rachel Miller Totaro</cp:lastModifiedBy>
  <cp:revision>165</cp:revision>
  <dcterms:created xsi:type="dcterms:W3CDTF">2012-11-14T21:47:55Z</dcterms:created>
  <dcterms:modified xsi:type="dcterms:W3CDTF">2017-03-02T16:37:21Z</dcterms:modified>
</cp:coreProperties>
</file>