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58" r:id="rId4"/>
    <p:sldId id="260" r:id="rId5"/>
    <p:sldId id="259" r:id="rId6"/>
    <p:sldId id="262" r:id="rId7"/>
    <p:sldId id="263" r:id="rId8"/>
    <p:sldId id="264" r:id="rId9"/>
    <p:sldId id="266" r:id="rId10"/>
    <p:sldId id="267" r:id="rId11"/>
    <p:sldId id="265" r:id="rId12"/>
    <p:sldId id="268" r:id="rId13"/>
    <p:sldId id="269" r:id="rId14"/>
    <p:sldId id="276" r:id="rId15"/>
    <p:sldId id="270" r:id="rId16"/>
    <p:sldId id="284" r:id="rId17"/>
    <p:sldId id="257" r:id="rId18"/>
    <p:sldId id="272" r:id="rId19"/>
    <p:sldId id="271" r:id="rId20"/>
    <p:sldId id="273" r:id="rId21"/>
    <p:sldId id="274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WhiteEnv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87488"/>
            <a:ext cx="6802438" cy="1470025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43263"/>
            <a:ext cx="56022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0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19738" y="274638"/>
            <a:ext cx="1685925" cy="5505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4910138" cy="5505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25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0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44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297238" cy="4179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06838" y="1600200"/>
            <a:ext cx="3298825" cy="4179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9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3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565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85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346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WhiteEnv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7484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Title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6748463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add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rgbClr val="0000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rgbClr val="0000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rgbClr val="00006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rgbClr val="00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rgbClr val="00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rgbClr val="00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rgbClr val="00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800" b="1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Nonpoint Source Pollutant Reduction in Tensas River Watershed Using a Vegetated Filter Strip - Retention Pond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962400"/>
            <a:ext cx="7391400" cy="1752600"/>
          </a:xfrm>
        </p:spPr>
        <p:txBody>
          <a:bodyPr/>
          <a:lstStyle/>
          <a:p>
            <a:r>
              <a:rPr lang="en-US" sz="2400" dirty="0" smtClean="0"/>
              <a:t>Principal Investigator: Beatrix Haggard, Ph.D. </a:t>
            </a:r>
          </a:p>
          <a:p>
            <a:r>
              <a:rPr lang="en-US" sz="2400" dirty="0" smtClean="0"/>
              <a:t>Co-Principal Investigators:</a:t>
            </a:r>
          </a:p>
          <a:p>
            <a:r>
              <a:rPr lang="en-US" sz="2400" dirty="0" smtClean="0"/>
              <a:t>James Hendrix</a:t>
            </a:r>
          </a:p>
          <a:p>
            <a:r>
              <a:rPr lang="en-US" sz="2400" dirty="0" smtClean="0"/>
              <a:t>Donnie Miller, Ph.D.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20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collection at sites E and F </a:t>
            </a:r>
          </a:p>
          <a:p>
            <a:pPr lvl="1"/>
            <a:r>
              <a:rPr lang="en-US" dirty="0"/>
              <a:t>Pull samples were collected using ISCO 6700  </a:t>
            </a:r>
            <a:endParaRPr lang="en-US" dirty="0" smtClean="0"/>
          </a:p>
          <a:p>
            <a:pPr lvl="1"/>
            <a:r>
              <a:rPr lang="en-US" dirty="0" smtClean="0"/>
              <a:t>In-situ analysis via YSI 556 MPS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49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6748463" cy="31130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Construct modifications to retention pond and vegetated filter </a:t>
            </a:r>
            <a:r>
              <a:rPr lang="en-US" dirty="0" smtClean="0"/>
              <a:t>strip, install samplers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451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 vegetated filter strip to reduce particulates</a:t>
            </a:r>
          </a:p>
          <a:p>
            <a:pPr lvl="1"/>
            <a:r>
              <a:rPr lang="en-US" dirty="0" smtClean="0"/>
              <a:t>Originally </a:t>
            </a:r>
            <a:r>
              <a:rPr lang="en-US" dirty="0" err="1" smtClean="0"/>
              <a:t>bermuda</a:t>
            </a:r>
            <a:r>
              <a:rPr lang="en-US" dirty="0" smtClean="0"/>
              <a:t>, a poor stand was achieved </a:t>
            </a:r>
          </a:p>
          <a:p>
            <a:pPr lvl="1"/>
            <a:r>
              <a:rPr lang="en-US" dirty="0" smtClean="0"/>
              <a:t>Wheat was used successfully</a:t>
            </a:r>
          </a:p>
          <a:p>
            <a:pPr lvl="2"/>
            <a:r>
              <a:rPr lang="en-US" dirty="0" smtClean="0"/>
              <a:t>Provided surface residue for extended filtering</a:t>
            </a:r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8836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strip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1828800"/>
            <a:ext cx="4876800" cy="3657600"/>
          </a:xfrm>
        </p:spPr>
      </p:pic>
      <p:pic>
        <p:nvPicPr>
          <p:cNvPr id="1027" name="Picture 3" descr="C:\Users\bhaggard\Desktop\Data_for_DEQ\Research_2012\DEQ_TensasRiver\TENSAS RIVER BMP\PICTURES\DSCN1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84349"/>
            <a:ext cx="5170999" cy="38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haggard\Desktop\Data_for_DEQ\Research_2012\DEQ_TensasRiver\Photos\turn row site 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3" b="13795"/>
          <a:stretch/>
        </p:blipFill>
        <p:spPr bwMode="auto">
          <a:xfrm>
            <a:off x="4557422" y="1684349"/>
            <a:ext cx="4608444" cy="38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5162488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Before 2011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5162489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After 2012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37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Sampler installation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04" y="2520127"/>
            <a:ext cx="3121429" cy="234003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36" y="2520127"/>
            <a:ext cx="3121429" cy="234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68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Water control structures are meant to control agricultural runoff from 570 acres in production</a:t>
            </a:r>
          </a:p>
          <a:p>
            <a:r>
              <a:rPr lang="en-US" dirty="0" smtClean="0"/>
              <a:t>Located at the outlet locations </a:t>
            </a:r>
          </a:p>
          <a:p>
            <a:pPr lvl="1"/>
            <a:r>
              <a:rPr lang="en-US" dirty="0" smtClean="0"/>
              <a:t>E (higher)</a:t>
            </a:r>
          </a:p>
          <a:p>
            <a:pPr lvl="1"/>
            <a:r>
              <a:rPr lang="en-US" dirty="0" smtClean="0"/>
              <a:t>F (lower) – Flows into Bayou du </a:t>
            </a:r>
            <a:r>
              <a:rPr lang="en-US" dirty="0" err="1" smtClean="0"/>
              <a:t>Rosset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4.9 km to Bayou du </a:t>
            </a:r>
            <a:r>
              <a:rPr lang="en-US" dirty="0" err="1" smtClean="0"/>
              <a:t>Rosset</a:t>
            </a:r>
            <a:endParaRPr lang="en-US" dirty="0" smtClean="0"/>
          </a:p>
          <a:p>
            <a:pPr lvl="1"/>
            <a:r>
              <a:rPr lang="en-US" dirty="0" smtClean="0"/>
              <a:t>8.64 km to Tensas River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277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6581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6748463" cy="1143000"/>
          </a:xfrm>
        </p:spPr>
        <p:txBody>
          <a:bodyPr/>
          <a:lstStyle/>
          <a:p>
            <a:r>
              <a:rPr lang="en-US" dirty="0" smtClean="0"/>
              <a:t>Tensas River Filter Strip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813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 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48463" cy="44958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Pipe drop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600200"/>
            <a:ext cx="5078413" cy="380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00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 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48463" cy="44958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Pipe drop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600200"/>
            <a:ext cx="5078412" cy="380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2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 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48463" cy="44958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Pipe drop </a:t>
            </a:r>
            <a:endParaRPr lang="en-US" dirty="0"/>
          </a:p>
        </p:txBody>
      </p:sp>
      <p:pic>
        <p:nvPicPr>
          <p:cNvPr id="1026" name="Picture 2" descr="C:\Users\bhaggard\AppData\Local\Microsoft\Windows\Temporary Internet Files\Content.Outlook\8XDR5UG2\photo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22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6748463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77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 installation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48463" cy="44958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Pipe drop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600200"/>
            <a:ext cx="5078412" cy="380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53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6748463" cy="41798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Collect water samples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996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collection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2" y="2520127"/>
            <a:ext cx="3117273" cy="234003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Sites A, B, C, D</a:t>
            </a:r>
          </a:p>
          <a:p>
            <a:r>
              <a:rPr lang="en-US" dirty="0" smtClean="0"/>
              <a:t>Samples are fixed using H</a:t>
            </a:r>
            <a:r>
              <a:rPr lang="en-US" baseline="-25000" dirty="0" smtClean="0"/>
              <a:t>2</a:t>
            </a:r>
            <a:r>
              <a:rPr lang="en-US" dirty="0" smtClean="0"/>
              <a:t>SO</a:t>
            </a:r>
            <a:r>
              <a:rPr lang="en-US" baseline="-25000" dirty="0" smtClean="0"/>
              <a:t>4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Allows for multiple days to access sample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672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collection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43" y="2519712"/>
            <a:ext cx="3121152" cy="234086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Sites E and F</a:t>
            </a:r>
          </a:p>
          <a:p>
            <a:pPr lvl="1"/>
            <a:r>
              <a:rPr lang="en-US" dirty="0" smtClean="0"/>
              <a:t>Pulled from the retention pond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16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3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2743200"/>
            <a:ext cx="6748463" cy="1055688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Analyze Water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81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In-situ water parameters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8606274"/>
              </p:ext>
            </p:extLst>
          </p:nvPr>
        </p:nvGraphicFramePr>
        <p:xfrm>
          <a:off x="457200" y="1600200"/>
          <a:ext cx="6248400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47800"/>
                <a:gridCol w="1051560"/>
                <a:gridCol w="879877"/>
                <a:gridCol w="701351"/>
                <a:gridCol w="21678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Temperature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September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22.67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1.27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118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6.27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23.13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October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2.33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158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5.26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21.31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.20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20.63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November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12.04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----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----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----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----</a:t>
                      </a:r>
                      <a:endParaRPr lang="en-US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736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Obstacles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Sites A, B, C, and D </a:t>
            </a:r>
          </a:p>
          <a:p>
            <a:pPr lvl="1"/>
            <a:r>
              <a:rPr lang="en-US" dirty="0" smtClean="0"/>
              <a:t>Samplers actuating before enough water has collected</a:t>
            </a:r>
          </a:p>
          <a:p>
            <a:r>
              <a:rPr lang="en-US" dirty="0" smtClean="0"/>
              <a:t>Waiting for roads to dry out enough to become passable</a:t>
            </a:r>
          </a:p>
          <a:p>
            <a:r>
              <a:rPr lang="en-US" dirty="0" smtClean="0"/>
              <a:t>Need to account for disturbance in sediment caused by installing the drop pipe</a:t>
            </a:r>
          </a:p>
          <a:p>
            <a:r>
              <a:rPr lang="en-US" smtClean="0"/>
              <a:t>Alligators </a:t>
            </a:r>
            <a:r>
              <a:rPr lang="en-US" dirty="0" smtClean="0"/>
              <a:t>eating tubing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05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Filter strip has been put into place</a:t>
            </a:r>
          </a:p>
          <a:p>
            <a:pPr lvl="1"/>
            <a:r>
              <a:rPr lang="en-US" dirty="0" smtClean="0"/>
              <a:t>Wheat and </a:t>
            </a:r>
            <a:r>
              <a:rPr lang="en-US" dirty="0" err="1" smtClean="0"/>
              <a:t>bermuda</a:t>
            </a:r>
            <a:r>
              <a:rPr lang="en-US" dirty="0" smtClean="0"/>
              <a:t> combination is working well</a:t>
            </a:r>
          </a:p>
          <a:p>
            <a:r>
              <a:rPr lang="en-US" dirty="0" smtClean="0"/>
              <a:t>Installation of drainage system for the retention pond</a:t>
            </a:r>
          </a:p>
          <a:p>
            <a:r>
              <a:rPr lang="en-US" dirty="0" smtClean="0"/>
              <a:t>Sampling commenced in September 2012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605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sampling after rainfall events</a:t>
            </a:r>
          </a:p>
          <a:p>
            <a:r>
              <a:rPr lang="en-US" dirty="0" smtClean="0"/>
              <a:t>Installing a new site at the inflow from the crop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355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6" t="17449" r="9002" b="47584"/>
          <a:stretch/>
        </p:blipFill>
        <p:spPr>
          <a:xfrm>
            <a:off x="1066800" y="1592316"/>
            <a:ext cx="4663965" cy="4602359"/>
          </a:xfrm>
        </p:spPr>
      </p:pic>
      <p:sp>
        <p:nvSpPr>
          <p:cNvPr id="5" name="Oval 4"/>
          <p:cNvSpPr/>
          <p:nvPr/>
        </p:nvSpPr>
        <p:spPr>
          <a:xfrm>
            <a:off x="3400097" y="3390900"/>
            <a:ext cx="3048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65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722" y="0"/>
            <a:ext cx="6748463" cy="1143000"/>
          </a:xfrm>
        </p:spPr>
        <p:txBody>
          <a:bodyPr/>
          <a:lstStyle/>
          <a:p>
            <a:r>
              <a:rPr lang="en-US" dirty="0" smtClean="0"/>
              <a:t>Tensas River (081201)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5" t="11443" r="8828" b="4703"/>
          <a:stretch/>
        </p:blipFill>
        <p:spPr>
          <a:xfrm>
            <a:off x="4572000" y="2971800"/>
            <a:ext cx="3913004" cy="3085393"/>
          </a:xfrm>
        </p:spPr>
      </p:pic>
      <p:sp>
        <p:nvSpPr>
          <p:cNvPr id="9" name="Rectangle 8"/>
          <p:cNvSpPr/>
          <p:nvPr/>
        </p:nvSpPr>
        <p:spPr>
          <a:xfrm>
            <a:off x="4572000" y="1752600"/>
            <a:ext cx="3810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0" y="2057400"/>
            <a:ext cx="0" cy="3962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953000" y="1752600"/>
            <a:ext cx="3505200" cy="121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38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3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Tensas River (081201)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98" y="1600200"/>
            <a:ext cx="5409266" cy="4179888"/>
          </a:xfrm>
        </p:spPr>
      </p:pic>
    </p:spTree>
    <p:extLst>
      <p:ext uri="{BB962C8B-B14F-4D97-AF65-F5344CB8AC3E}">
        <p14:creationId xmlns:p14="http://schemas.microsoft.com/office/powerpoint/2010/main" val="31835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Tensas 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Added to 305(b) list in 2005 for not supporting wildlife propagation</a:t>
            </a:r>
          </a:p>
          <a:p>
            <a:r>
              <a:rPr lang="en-US" dirty="0" smtClean="0"/>
              <a:t>Impairments</a:t>
            </a:r>
          </a:p>
          <a:p>
            <a:pPr lvl="1"/>
            <a:r>
              <a:rPr lang="en-US" dirty="0" smtClean="0"/>
              <a:t>Pesticides</a:t>
            </a:r>
          </a:p>
          <a:p>
            <a:pPr lvl="1"/>
            <a:r>
              <a:rPr lang="en-US" dirty="0" smtClean="0"/>
              <a:t>Nutrients</a:t>
            </a:r>
          </a:p>
          <a:p>
            <a:pPr lvl="1"/>
            <a:r>
              <a:rPr lang="en-US" dirty="0" smtClean="0"/>
              <a:t>Total suspended solids (TSS)</a:t>
            </a:r>
          </a:p>
          <a:p>
            <a:pPr lvl="1"/>
            <a:r>
              <a:rPr lang="en-US" dirty="0" smtClean="0"/>
              <a:t>Turbidity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14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6748463" cy="1143000"/>
          </a:xfrm>
        </p:spPr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526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en-US" dirty="0" smtClean="0"/>
              <a:t>Construct modifications to retention pond and vegetated filter strip </a:t>
            </a:r>
          </a:p>
          <a:p>
            <a:pPr marL="514350" indent="-514350">
              <a:buAutoNum type="arabicParenR"/>
            </a:pPr>
            <a:r>
              <a:rPr lang="en-US" dirty="0" smtClean="0"/>
              <a:t>Collect water samples</a:t>
            </a:r>
          </a:p>
          <a:p>
            <a:pPr marL="514350" indent="-514350">
              <a:buAutoNum type="arabicParenR"/>
            </a:pPr>
            <a:r>
              <a:rPr lang="en-US" dirty="0" smtClean="0"/>
              <a:t>Analyze water data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05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6748463" cy="1143000"/>
          </a:xfrm>
        </p:spPr>
        <p:txBody>
          <a:bodyPr/>
          <a:lstStyle/>
          <a:p>
            <a:r>
              <a:rPr lang="en-US" dirty="0" smtClean="0"/>
              <a:t>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600200"/>
            <a:ext cx="3581400" cy="4179888"/>
          </a:xfrm>
        </p:spPr>
        <p:txBody>
          <a:bodyPr/>
          <a:lstStyle/>
          <a:p>
            <a:r>
              <a:rPr lang="en-US" dirty="0" smtClean="0"/>
              <a:t>Water sampling</a:t>
            </a:r>
          </a:p>
          <a:p>
            <a:pPr lvl="1"/>
            <a:r>
              <a:rPr lang="en-US" dirty="0" smtClean="0"/>
              <a:t>ISCO 6700 &amp; 3700, </a:t>
            </a:r>
            <a:r>
              <a:rPr lang="en-US" dirty="0"/>
              <a:t>equipped with </a:t>
            </a:r>
            <a:r>
              <a:rPr lang="en-US" dirty="0" smtClean="0"/>
              <a:t>350 mL glass bottles</a:t>
            </a:r>
          </a:p>
          <a:p>
            <a:pPr lvl="1"/>
            <a:r>
              <a:rPr lang="en-US" dirty="0" smtClean="0"/>
              <a:t>YSI 556 MPS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4" t="11967" r="24060"/>
          <a:stretch/>
        </p:blipFill>
        <p:spPr>
          <a:xfrm>
            <a:off x="400620" y="1066800"/>
            <a:ext cx="3323655" cy="4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71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Sample Collection at sites A, B, C, and D </a:t>
            </a:r>
          </a:p>
          <a:p>
            <a:pPr lvl="1"/>
            <a:r>
              <a:rPr lang="en-US" dirty="0" smtClean="0"/>
              <a:t>Fixed samples were collected using ISCO 3700</a:t>
            </a:r>
          </a:p>
        </p:txBody>
      </p:sp>
    </p:spTree>
    <p:extLst>
      <p:ext uri="{BB962C8B-B14F-4D97-AF65-F5344CB8AC3E}">
        <p14:creationId xmlns:p14="http://schemas.microsoft.com/office/powerpoint/2010/main" val="573966329"/>
      </p:ext>
    </p:extLst>
  </p:cSld>
  <p:clrMapOvr>
    <a:masterClrMapping/>
  </p:clrMapOvr>
</p:sld>
</file>

<file path=ppt/theme/theme1.xml><?xml version="1.0" encoding="utf-8"?>
<a:theme xmlns:a="http://schemas.openxmlformats.org/drawingml/2006/main" name="WhiteCropsLive2">
  <a:themeElements>
    <a:clrScheme name="WhiteCropsLiv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hiteCropsLive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CropsLiv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CropsLiv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CropsLiv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CropsLiv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CropsLiv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CropsLiv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CropsLiv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CropsLiv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CropsLiv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CropsLiv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CropsLiv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CropsLiv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ACWEnvironment</Template>
  <TotalTime>1229</TotalTime>
  <Words>440</Words>
  <Application>Microsoft Office PowerPoint</Application>
  <PresentationFormat>On-screen Show (4:3)</PresentationFormat>
  <Paragraphs>158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Arial</vt:lpstr>
      <vt:lpstr>WhiteCropsLive2</vt:lpstr>
      <vt:lpstr>Nonpoint Source Pollutant Reduction in Tensas River Watershed Using a Vegetated Filter Strip - Retention Pond System</vt:lpstr>
      <vt:lpstr>Background</vt:lpstr>
      <vt:lpstr>Tensas River (081201)</vt:lpstr>
      <vt:lpstr>Tensas River (081201)</vt:lpstr>
      <vt:lpstr>Tensas River</vt:lpstr>
      <vt:lpstr>Objectives</vt:lpstr>
      <vt:lpstr>Objectives</vt:lpstr>
      <vt:lpstr>Instrumentation</vt:lpstr>
      <vt:lpstr>Methods</vt:lpstr>
      <vt:lpstr>Methods</vt:lpstr>
      <vt:lpstr>Objective 1</vt:lpstr>
      <vt:lpstr>Objective 1</vt:lpstr>
      <vt:lpstr>Filter strip </vt:lpstr>
      <vt:lpstr>Sampler installation</vt:lpstr>
      <vt:lpstr>Water control</vt:lpstr>
      <vt:lpstr>Tensas River Filter Strip </vt:lpstr>
      <vt:lpstr>Pipe installation</vt:lpstr>
      <vt:lpstr>Pipe installation</vt:lpstr>
      <vt:lpstr>Pipe installation</vt:lpstr>
      <vt:lpstr>Pipe installation</vt:lpstr>
      <vt:lpstr>Objective 2</vt:lpstr>
      <vt:lpstr>Sample collection</vt:lpstr>
      <vt:lpstr>Sample collection</vt:lpstr>
      <vt:lpstr>Objective 3</vt:lpstr>
      <vt:lpstr>In-situ water parameters</vt:lpstr>
      <vt:lpstr>Obstacles</vt:lpstr>
      <vt:lpstr>Complete</vt:lpstr>
      <vt:lpstr>Future work</vt:lpstr>
      <vt:lpstr>New Site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Beatrix Haggard</dc:creator>
  <cp:lastModifiedBy>Rachel Miller Totaro</cp:lastModifiedBy>
  <cp:revision>28</cp:revision>
  <dcterms:created xsi:type="dcterms:W3CDTF">2012-12-06T15:18:15Z</dcterms:created>
  <dcterms:modified xsi:type="dcterms:W3CDTF">2017-03-02T16:34:15Z</dcterms:modified>
</cp:coreProperties>
</file>